
<file path=[Content_Types].xml><?xml version="1.0" encoding="utf-8"?>
<Types xmlns="http://schemas.openxmlformats.org/package/2006/content-types">
  <Default Extension="jpeg" ContentType="image/jpeg"/>
  <Default Extension="pdf" ContentType="application/pd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29"/>
  </p:notesMasterIdLst>
  <p:sldIdLst>
    <p:sldId id="256" r:id="rId2"/>
    <p:sldId id="339" r:id="rId3"/>
    <p:sldId id="340" r:id="rId4"/>
    <p:sldId id="341" r:id="rId5"/>
    <p:sldId id="342" r:id="rId6"/>
    <p:sldId id="343" r:id="rId7"/>
    <p:sldId id="344" r:id="rId8"/>
    <p:sldId id="345" r:id="rId9"/>
    <p:sldId id="346" r:id="rId10"/>
    <p:sldId id="347" r:id="rId11"/>
    <p:sldId id="348" r:id="rId12"/>
    <p:sldId id="349" r:id="rId13"/>
    <p:sldId id="350" r:id="rId14"/>
    <p:sldId id="351" r:id="rId15"/>
    <p:sldId id="352" r:id="rId16"/>
    <p:sldId id="353" r:id="rId17"/>
    <p:sldId id="354" r:id="rId18"/>
    <p:sldId id="355" r:id="rId19"/>
    <p:sldId id="356" r:id="rId20"/>
    <p:sldId id="357" r:id="rId21"/>
    <p:sldId id="358" r:id="rId22"/>
    <p:sldId id="360" r:id="rId23"/>
    <p:sldId id="361" r:id="rId24"/>
    <p:sldId id="359" r:id="rId25"/>
    <p:sldId id="363" r:id="rId26"/>
    <p:sldId id="364" r:id="rId27"/>
    <p:sldId id="362" r:id="rId2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渡辺 宙志" initials="渡辺" lastIdx="1" clrIdx="0">
    <p:extLst>
      <p:ext uri="{19B8F6BF-5375-455C-9EA6-DF929625EA0E}">
        <p15:presenceInfo xmlns:p15="http://schemas.microsoft.com/office/powerpoint/2012/main" userId="4f98031bd836b3d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1893"/>
    <a:srgbClr val="FF0000"/>
    <a:srgbClr val="F2F2F2"/>
    <a:srgbClr val="FFCCFF"/>
    <a:srgbClr val="CCECFF"/>
    <a:srgbClr val="FFFFCC"/>
    <a:srgbClr val="CCFF99"/>
    <a:srgbClr val="FF8A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5820" autoAdjust="0"/>
  </p:normalViewPr>
  <p:slideViewPr>
    <p:cSldViewPr>
      <p:cViewPr varScale="1">
        <p:scale>
          <a:sx n="63" d="100"/>
          <a:sy n="63" d="100"/>
        </p:scale>
        <p:origin x="1288" y="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D1B20-A248-FB47-8240-73C0C5F47C9D}" type="datetimeFigureOut">
              <a:t>2022/5/4</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FA746F-AF1F-C048-A2ED-B38EF01E9631}" type="slidenum">
              <a:t>‹#›</a:t>
            </a:fld>
            <a:endParaRPr kumimoji="1" lang="ja-JP" altLang="en-US"/>
          </a:p>
        </p:txBody>
      </p:sp>
    </p:spTree>
    <p:extLst>
      <p:ext uri="{BB962C8B-B14F-4D97-AF65-F5344CB8AC3E}">
        <p14:creationId xmlns:p14="http://schemas.microsoft.com/office/powerpoint/2010/main" val="4255976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タイトル スライド">
    <p:spTree>
      <p:nvGrpSpPr>
        <p:cNvPr id="1" name=""/>
        <p:cNvGrpSpPr/>
        <p:nvPr/>
      </p:nvGrpSpPr>
      <p:grpSpPr>
        <a:xfrm>
          <a:off x="0" y="0"/>
          <a:ext cx="0" cy="0"/>
          <a:chOff x="0" y="0"/>
          <a:chExt cx="0" cy="0"/>
        </a:xfrm>
      </p:grpSpPr>
      <p:sp>
        <p:nvSpPr>
          <p:cNvPr id="7" name="テキスト プレースホルダー 6">
            <a:extLst>
              <a:ext uri="{FF2B5EF4-FFF2-40B4-BE49-F238E27FC236}">
                <a16:creationId xmlns:a16="http://schemas.microsoft.com/office/drawing/2014/main" id="{1977278B-6103-7448-8885-11FCA29D84A1}"/>
              </a:ext>
            </a:extLst>
          </p:cNvPr>
          <p:cNvSpPr>
            <a:spLocks noGrp="1"/>
          </p:cNvSpPr>
          <p:nvPr>
            <p:ph type="body" sz="quarter" idx="10"/>
          </p:nvPr>
        </p:nvSpPr>
        <p:spPr>
          <a:xfrm>
            <a:off x="0" y="190133"/>
            <a:ext cx="9144000" cy="754062"/>
          </a:xfrm>
          <a:prstGeom prst="rect">
            <a:avLst/>
          </a:prstGeom>
        </p:spPr>
        <p:txBody>
          <a:bodyPr/>
          <a:lstStyle>
            <a:lvl1pPr marL="0" indent="0" algn="ctr">
              <a:buNone/>
              <a:defRPr sz="4000">
                <a:ln>
                  <a:solidFill>
                    <a:srgbClr val="011893"/>
                  </a:solidFill>
                </a:ln>
              </a:defRPr>
            </a:lvl1pPr>
          </a:lstStyle>
          <a:p>
            <a:r>
              <a:rPr kumimoji="1" lang="ja-JP" altLang="en-US" dirty="0"/>
              <a:t>マスター テキストの書式設定</a:t>
            </a:r>
          </a:p>
        </p:txBody>
      </p:sp>
      <p:sp>
        <p:nvSpPr>
          <p:cNvPr id="9" name="円/楕円 3">
            <a:extLst>
              <a:ext uri="{FF2B5EF4-FFF2-40B4-BE49-F238E27FC236}">
                <a16:creationId xmlns:a16="http://schemas.microsoft.com/office/drawing/2014/main" id="{B343F88B-3A41-4A13-BD53-119C196A7539}"/>
              </a:ext>
            </a:extLst>
          </p:cNvPr>
          <p:cNvSpPr/>
          <p:nvPr userDrawn="1"/>
        </p:nvSpPr>
        <p:spPr>
          <a:xfrm>
            <a:off x="8532440" y="6237312"/>
            <a:ext cx="531173" cy="531173"/>
          </a:xfrm>
          <a:prstGeom prst="ellipse">
            <a:avLst/>
          </a:prstGeom>
          <a:solidFill>
            <a:schemeClr val="bg1">
              <a:lumMod val="7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latin typeface="+mj-ea"/>
              <a:ea typeface="+mj-ea"/>
            </a:endParaRPr>
          </a:p>
        </p:txBody>
      </p:sp>
      <p:sp>
        <p:nvSpPr>
          <p:cNvPr id="10" name="テキスト ボックス 9">
            <a:extLst>
              <a:ext uri="{FF2B5EF4-FFF2-40B4-BE49-F238E27FC236}">
                <a16:creationId xmlns:a16="http://schemas.microsoft.com/office/drawing/2014/main" id="{04489E24-DDC8-4262-B8EA-CCA6A45F800C}"/>
              </a:ext>
            </a:extLst>
          </p:cNvPr>
          <p:cNvSpPr txBox="1"/>
          <p:nvPr userDrawn="1"/>
        </p:nvSpPr>
        <p:spPr>
          <a:xfrm>
            <a:off x="8491428" y="6270575"/>
            <a:ext cx="401072" cy="307777"/>
          </a:xfrm>
          <a:prstGeom prst="rect">
            <a:avLst/>
          </a:prstGeom>
          <a:noFill/>
        </p:spPr>
        <p:txBody>
          <a:bodyPr wrap="none" rtlCol="0">
            <a:spAutoFit/>
          </a:bodyPr>
          <a:lstStyle/>
          <a:p>
            <a:pPr algn="ctr"/>
            <a:fld id="{E8E17320-8F29-C346-80F3-7693511BE498}" type="slidenum">
              <a:rPr kumimoji="1" lang="ja-JP" altLang="en-US" sz="1400"/>
              <a:pPr algn="ctr"/>
              <a:t>‹#›</a:t>
            </a:fld>
            <a:endParaRPr kumimoji="1" lang="ja-JP" altLang="en-US" sz="1400" dirty="0"/>
          </a:p>
        </p:txBody>
      </p:sp>
      <p:sp>
        <p:nvSpPr>
          <p:cNvPr id="11" name="弦 10">
            <a:extLst>
              <a:ext uri="{FF2B5EF4-FFF2-40B4-BE49-F238E27FC236}">
                <a16:creationId xmlns:a16="http://schemas.microsoft.com/office/drawing/2014/main" id="{B70FAEDE-DF5E-4C7F-9ABE-40BAD29AD2D0}"/>
              </a:ext>
            </a:extLst>
          </p:cNvPr>
          <p:cNvSpPr/>
          <p:nvPr userDrawn="1"/>
        </p:nvSpPr>
        <p:spPr>
          <a:xfrm rot="15300000">
            <a:off x="8520720" y="6221077"/>
            <a:ext cx="565274" cy="565274"/>
          </a:xfrm>
          <a:prstGeom prst="chord">
            <a:avLst>
              <a:gd name="adj1" fmla="val 2700000"/>
              <a:gd name="adj2" fmla="val 14142403"/>
            </a:avLst>
          </a:prstGeom>
          <a:solidFill>
            <a:schemeClr val="bg1">
              <a:lumMod val="65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4EE63C53-04F6-4BA3-9ED0-4D1314BEBF4B}"/>
              </a:ext>
            </a:extLst>
          </p:cNvPr>
          <p:cNvSpPr txBox="1"/>
          <p:nvPr userDrawn="1"/>
        </p:nvSpPr>
        <p:spPr>
          <a:xfrm>
            <a:off x="8717317" y="6437838"/>
            <a:ext cx="383438" cy="307777"/>
          </a:xfrm>
          <a:prstGeom prst="rect">
            <a:avLst/>
          </a:prstGeom>
          <a:noFill/>
        </p:spPr>
        <p:txBody>
          <a:bodyPr wrap="none" rtlCol="0">
            <a:spAutoFit/>
          </a:bodyPr>
          <a:lstStyle/>
          <a:p>
            <a:pPr algn="ctr"/>
            <a:r>
              <a:rPr kumimoji="1" lang="en-US" altLang="ja-JP" sz="1400" dirty="0"/>
              <a:t>85</a:t>
            </a:r>
            <a:endParaRPr kumimoji="1" lang="ja-JP" altLang="en-US" sz="1400" dirty="0"/>
          </a:p>
        </p:txBody>
      </p:sp>
    </p:spTree>
    <p:extLst>
      <p:ext uri="{BB962C8B-B14F-4D97-AF65-F5344CB8AC3E}">
        <p14:creationId xmlns:p14="http://schemas.microsoft.com/office/powerpoint/2010/main" val="2341487022"/>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0366893"/>
      </p:ext>
    </p:extLst>
  </p:cSld>
  <p:clrMap bg1="lt1" tx1="dk1" bg2="lt2" tx2="dk2" accent1="accent1" accent2="accent2" accent3="accent3" accent4="accent4" accent5="accent5" accent6="accent6" hlink="hlink" folHlink="folHlink"/>
  <p:sldLayoutIdLst>
    <p:sldLayoutId id="2147483666" r:id="rId1"/>
  </p:sldLayoutIdLst>
  <p:hf hdr="0" ftr="0" dt="0"/>
  <p:txStyles>
    <p:titleStyle>
      <a:lvl1pPr algn="ctr" defTabSz="914400" rtl="0" eaLnBrk="1" latinLnBrk="0" hangingPunct="1">
        <a:lnSpc>
          <a:spcPct val="90000"/>
        </a:lnSpc>
        <a:spcBef>
          <a:spcPct val="0"/>
        </a:spcBef>
        <a:buNone/>
        <a:defRPr kumimoji="1"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1.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37.png"/><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1.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xml"/><Relationship Id="rId4" Type="http://schemas.openxmlformats.org/officeDocument/2006/relationships/image" Target="../media/image46.png"/></Relationships>
</file>

<file path=ppt/slides/_rels/slide1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xml"/><Relationship Id="rId4" Type="http://schemas.openxmlformats.org/officeDocument/2006/relationships/image" Target="../media/image49.png"/></Relationships>
</file>

<file path=ppt/slides/_rels/slide1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xml"/><Relationship Id="rId5" Type="http://schemas.openxmlformats.org/officeDocument/2006/relationships/image" Target="../media/image53.png"/><Relationship Id="rId4" Type="http://schemas.openxmlformats.org/officeDocument/2006/relationships/image" Target="../media/image52.png"/></Relationships>
</file>

<file path=ppt/slides/_rels/slide1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1.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0.png"/><Relationship Id="rId7" Type="http://schemas.openxmlformats.org/officeDocument/2006/relationships/image" Target="../media/image64.png"/><Relationship Id="rId2" Type="http://schemas.openxmlformats.org/officeDocument/2006/relationships/image" Target="../media/image59.png"/><Relationship Id="rId1" Type="http://schemas.openxmlformats.org/officeDocument/2006/relationships/slideLayout" Target="../slideLayouts/slideLayout1.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2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1.xml"/><Relationship Id="rId4" Type="http://schemas.openxmlformats.org/officeDocument/2006/relationships/image" Target="../media/image67.png"/></Relationships>
</file>

<file path=ppt/slides/_rels/slide22.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1.xml"/><Relationship Id="rId5" Type="http://schemas.openxmlformats.org/officeDocument/2006/relationships/image" Target="../media/image71.png"/><Relationship Id="rId4" Type="http://schemas.openxmlformats.org/officeDocument/2006/relationships/image" Target="../media/image70.png"/></Relationships>
</file>

<file path=ppt/slides/_rels/slide23.xml.rels><?xml version="1.0" encoding="UTF-8" standalone="yes"?>
<Relationships xmlns="http://schemas.openxmlformats.org/package/2006/relationships"><Relationship Id="rId8" Type="http://schemas.openxmlformats.org/officeDocument/2006/relationships/image" Target="../media/image78.png"/><Relationship Id="rId3" Type="http://schemas.openxmlformats.org/officeDocument/2006/relationships/image" Target="../media/image73.png"/><Relationship Id="rId7" Type="http://schemas.openxmlformats.org/officeDocument/2006/relationships/image" Target="../media/image77.png"/><Relationship Id="rId2" Type="http://schemas.openxmlformats.org/officeDocument/2006/relationships/image" Target="../media/image72.png"/><Relationship Id="rId1" Type="http://schemas.openxmlformats.org/officeDocument/2006/relationships/slideLayout" Target="../slideLayouts/slideLayout1.xml"/><Relationship Id="rId6" Type="http://schemas.openxmlformats.org/officeDocument/2006/relationships/image" Target="../media/image76.png"/><Relationship Id="rId5" Type="http://schemas.openxmlformats.org/officeDocument/2006/relationships/image" Target="../media/image75.png"/><Relationship Id="rId4" Type="http://schemas.openxmlformats.org/officeDocument/2006/relationships/image" Target="../media/image74.png"/></Relationships>
</file>

<file path=ppt/slides/_rels/slide24.xml.rels><?xml version="1.0" encoding="UTF-8" standalone="yes"?>
<Relationships xmlns="http://schemas.openxmlformats.org/package/2006/relationships"><Relationship Id="rId3" Type="http://schemas.openxmlformats.org/officeDocument/2006/relationships/image" Target="../media/image80.png"/><Relationship Id="rId7" Type="http://schemas.openxmlformats.org/officeDocument/2006/relationships/image" Target="../media/image84.png"/><Relationship Id="rId2" Type="http://schemas.openxmlformats.org/officeDocument/2006/relationships/image" Target="../media/image79.png"/><Relationship Id="rId1" Type="http://schemas.openxmlformats.org/officeDocument/2006/relationships/slideLayout" Target="../slideLayouts/slideLayout1.xml"/><Relationship Id="rId6" Type="http://schemas.openxmlformats.org/officeDocument/2006/relationships/image" Target="../media/image83.png"/><Relationship Id="rId5" Type="http://schemas.openxmlformats.org/officeDocument/2006/relationships/image" Target="../media/image82.png"/><Relationship Id="rId4" Type="http://schemas.openxmlformats.org/officeDocument/2006/relationships/image" Target="../media/image81.png"/></Relationships>
</file>

<file path=ppt/slides/_rels/slide25.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1.xml"/><Relationship Id="rId6" Type="http://schemas.openxmlformats.org/officeDocument/2006/relationships/image" Target="../media/image89.png"/><Relationship Id="rId5" Type="http://schemas.openxmlformats.org/officeDocument/2006/relationships/image" Target="../media/image88.png"/><Relationship Id="rId4" Type="http://schemas.openxmlformats.org/officeDocument/2006/relationships/image" Target="../media/image87.png"/></Relationships>
</file>

<file path=ppt/slides/_rels/slide26.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1.xml"/><Relationship Id="rId4" Type="http://schemas.openxmlformats.org/officeDocument/2006/relationships/image" Target="../media/image92.png"/></Relationships>
</file>

<file path=ppt/slides/_rels/slide27.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35.pd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E0CB2CC1-848F-46F4-9DB5-96E985823296}"/>
              </a:ext>
            </a:extLst>
          </p:cNvPr>
          <p:cNvSpPr txBox="1"/>
          <p:nvPr/>
        </p:nvSpPr>
        <p:spPr>
          <a:xfrm>
            <a:off x="0" y="1249680"/>
            <a:ext cx="9144000" cy="584775"/>
          </a:xfrm>
          <a:prstGeom prst="rect">
            <a:avLst/>
          </a:prstGeom>
          <a:noFill/>
        </p:spPr>
        <p:txBody>
          <a:bodyPr wrap="square" rtlCol="0">
            <a:spAutoFit/>
          </a:bodyPr>
          <a:lstStyle/>
          <a:p>
            <a:pPr algn="ctr"/>
            <a:r>
              <a:rPr lang="ja-JP" altLang="en-US" sz="3200" dirty="0">
                <a:solidFill>
                  <a:srgbClr val="011893"/>
                </a:solidFill>
              </a:rPr>
              <a:t>分子動力学法</a:t>
            </a:r>
            <a:r>
              <a:rPr lang="en-US" altLang="ja-JP" sz="3200" dirty="0">
                <a:solidFill>
                  <a:srgbClr val="011893"/>
                </a:solidFill>
              </a:rPr>
              <a:t>(2) </a:t>
            </a:r>
            <a:r>
              <a:rPr lang="ja-JP" altLang="en-US" sz="3200" dirty="0">
                <a:solidFill>
                  <a:srgbClr val="011893"/>
                </a:solidFill>
              </a:rPr>
              <a:t>温度制御と圧力制御</a:t>
            </a:r>
            <a:endParaRPr kumimoji="1" lang="ja-JP" altLang="en-US" sz="3200" dirty="0">
              <a:solidFill>
                <a:srgbClr val="011893"/>
              </a:solidFill>
            </a:endParaRPr>
          </a:p>
        </p:txBody>
      </p:sp>
      <p:sp>
        <p:nvSpPr>
          <p:cNvPr id="8" name="テキスト ボックス 7">
            <a:extLst>
              <a:ext uri="{FF2B5EF4-FFF2-40B4-BE49-F238E27FC236}">
                <a16:creationId xmlns:a16="http://schemas.microsoft.com/office/drawing/2014/main" id="{8BE3CFCB-B453-4489-85E2-2AF6A8107BB2}"/>
              </a:ext>
            </a:extLst>
          </p:cNvPr>
          <p:cNvSpPr txBox="1"/>
          <p:nvPr/>
        </p:nvSpPr>
        <p:spPr>
          <a:xfrm>
            <a:off x="0" y="162560"/>
            <a:ext cx="9144000" cy="646331"/>
          </a:xfrm>
          <a:prstGeom prst="rect">
            <a:avLst/>
          </a:prstGeom>
          <a:noFill/>
        </p:spPr>
        <p:txBody>
          <a:bodyPr wrap="square" rtlCol="0">
            <a:spAutoFit/>
          </a:bodyPr>
          <a:lstStyle/>
          <a:p>
            <a:pPr algn="ctr"/>
            <a:r>
              <a:rPr kumimoji="1" lang="ja-JP" altLang="en-US" sz="3600" dirty="0"/>
              <a:t>シミュレーション工学</a:t>
            </a:r>
          </a:p>
        </p:txBody>
      </p:sp>
      <p:sp>
        <p:nvSpPr>
          <p:cNvPr id="9" name="テキスト ボックス 8">
            <a:extLst>
              <a:ext uri="{FF2B5EF4-FFF2-40B4-BE49-F238E27FC236}">
                <a16:creationId xmlns:a16="http://schemas.microsoft.com/office/drawing/2014/main" id="{B3A45A33-52D3-4E1C-92D5-607357CDD55B}"/>
              </a:ext>
            </a:extLst>
          </p:cNvPr>
          <p:cNvSpPr txBox="1"/>
          <p:nvPr/>
        </p:nvSpPr>
        <p:spPr>
          <a:xfrm>
            <a:off x="251520" y="4293096"/>
            <a:ext cx="8802410" cy="461665"/>
          </a:xfrm>
          <a:prstGeom prst="rect">
            <a:avLst/>
          </a:prstGeom>
          <a:noFill/>
        </p:spPr>
        <p:txBody>
          <a:bodyPr wrap="none" rtlCol="0">
            <a:spAutoFit/>
          </a:bodyPr>
          <a:lstStyle/>
          <a:p>
            <a:r>
              <a:rPr lang="ja-JP" altLang="en-US" sz="2400" dirty="0"/>
              <a:t>慶應義塾大学大学院理工学研究科基礎理工学専攻物理情報専修</a:t>
            </a:r>
            <a:endParaRPr lang="en-US" altLang="ja-JP" sz="2400" dirty="0"/>
          </a:p>
        </p:txBody>
      </p:sp>
      <p:sp>
        <p:nvSpPr>
          <p:cNvPr id="10" name="テキスト ボックス 9">
            <a:extLst>
              <a:ext uri="{FF2B5EF4-FFF2-40B4-BE49-F238E27FC236}">
                <a16:creationId xmlns:a16="http://schemas.microsoft.com/office/drawing/2014/main" id="{60ABB079-00E6-4364-A49C-8511C609F5D8}"/>
              </a:ext>
            </a:extLst>
          </p:cNvPr>
          <p:cNvSpPr txBox="1"/>
          <p:nvPr/>
        </p:nvSpPr>
        <p:spPr>
          <a:xfrm>
            <a:off x="7308304" y="5118283"/>
            <a:ext cx="1415772" cy="461665"/>
          </a:xfrm>
          <a:prstGeom prst="rect">
            <a:avLst/>
          </a:prstGeom>
          <a:noFill/>
        </p:spPr>
        <p:txBody>
          <a:bodyPr wrap="none" rtlCol="0">
            <a:spAutoFit/>
          </a:bodyPr>
          <a:lstStyle/>
          <a:p>
            <a:r>
              <a:rPr lang="ja-JP" altLang="en-US" sz="2400"/>
              <a:t>渡辺宙志</a:t>
            </a:r>
            <a:endParaRPr lang="en-US" altLang="ja-JP" sz="2400" dirty="0"/>
          </a:p>
        </p:txBody>
      </p:sp>
    </p:spTree>
    <p:extLst>
      <p:ext uri="{BB962C8B-B14F-4D97-AF65-F5344CB8AC3E}">
        <p14:creationId xmlns:p14="http://schemas.microsoft.com/office/powerpoint/2010/main" val="4079533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648636E-12E9-312C-6A00-986681CD5436}"/>
              </a:ext>
            </a:extLst>
          </p:cNvPr>
          <p:cNvSpPr>
            <a:spLocks noGrp="1"/>
          </p:cNvSpPr>
          <p:nvPr>
            <p:ph type="body" sz="quarter" idx="10"/>
          </p:nvPr>
        </p:nvSpPr>
        <p:spPr/>
        <p:txBody>
          <a:bodyPr/>
          <a:lstStyle/>
          <a:p>
            <a:r>
              <a:rPr lang="ja-JP" altLang="en-US"/>
              <a:t>熱力学量</a:t>
            </a:r>
            <a:endParaRPr kumimoji="1" lang="ja-JP" altLang="en-US"/>
          </a:p>
        </p:txBody>
      </p:sp>
      <p:sp>
        <p:nvSpPr>
          <p:cNvPr id="4" name="テキスト ボックス 3">
            <a:extLst>
              <a:ext uri="{FF2B5EF4-FFF2-40B4-BE49-F238E27FC236}">
                <a16:creationId xmlns:a16="http://schemas.microsoft.com/office/drawing/2014/main" id="{B520F88D-2F29-514F-B919-559C7F0E6524}"/>
              </a:ext>
            </a:extLst>
          </p:cNvPr>
          <p:cNvSpPr txBox="1"/>
          <p:nvPr/>
        </p:nvSpPr>
        <p:spPr>
          <a:xfrm>
            <a:off x="395536" y="1340768"/>
            <a:ext cx="5583580" cy="584775"/>
          </a:xfrm>
          <a:prstGeom prst="rect">
            <a:avLst/>
          </a:prstGeom>
          <a:noFill/>
        </p:spPr>
        <p:txBody>
          <a:bodyPr wrap="none" rtlCol="0">
            <a:spAutoFit/>
          </a:bodyPr>
          <a:lstStyle/>
          <a:p>
            <a:r>
              <a:rPr lang="ja-JP" altLang="en-US" sz="3200">
                <a:solidFill>
                  <a:srgbClr val="011893"/>
                </a:solidFill>
              </a:rPr>
              <a:t>示量変数</a:t>
            </a:r>
            <a:r>
              <a:rPr lang="en-US" altLang="ja-JP" sz="3200">
                <a:solidFill>
                  <a:srgbClr val="011893"/>
                </a:solidFill>
              </a:rPr>
              <a:t>(extensive variable)</a:t>
            </a:r>
            <a:endParaRPr kumimoji="1" lang="ja-JP" altLang="en-US" sz="3200">
              <a:solidFill>
                <a:srgbClr val="011893"/>
              </a:solidFill>
            </a:endParaRP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E0CE964B-14DA-A1EC-E053-6412D4482BCE}"/>
                  </a:ext>
                </a:extLst>
              </p:cNvPr>
              <p:cNvSpPr txBox="1"/>
              <p:nvPr/>
            </p:nvSpPr>
            <p:spPr>
              <a:xfrm>
                <a:off x="899592" y="2132856"/>
                <a:ext cx="7007046" cy="954107"/>
              </a:xfrm>
              <a:prstGeom prst="rect">
                <a:avLst/>
              </a:prstGeom>
              <a:noFill/>
            </p:spPr>
            <p:txBody>
              <a:bodyPr wrap="none" rtlCol="0">
                <a:spAutoFit/>
              </a:bodyPr>
              <a:lstStyle/>
              <a:p>
                <a:r>
                  <a:rPr lang="ja-JP" altLang="en-US" sz="2800"/>
                  <a:t>全く同じ系を二つつけた時、二倍になる量</a:t>
                </a:r>
                <a:endParaRPr lang="en-US" altLang="ja-JP" sz="2800"/>
              </a:p>
              <a:p>
                <a:r>
                  <a:rPr kumimoji="1" lang="ja-JP" altLang="en-US" sz="2800"/>
                  <a:t>体積</a:t>
                </a:r>
                <a14:m>
                  <m:oMath xmlns:m="http://schemas.openxmlformats.org/officeDocument/2006/math">
                    <m:r>
                      <a:rPr kumimoji="1" lang="en-US" altLang="ja-JP" sz="2800" b="0" i="1" smtClean="0">
                        <a:latin typeface="Cambria Math" panose="02040503050406030204" pitchFamily="18" charset="0"/>
                      </a:rPr>
                      <m:t>𝑉</m:t>
                    </m:r>
                  </m:oMath>
                </a14:m>
                <a:r>
                  <a:rPr kumimoji="1" lang="ja-JP" altLang="en-US" sz="2800"/>
                  <a:t>、エントロピー</a:t>
                </a:r>
                <a14:m>
                  <m:oMath xmlns:m="http://schemas.openxmlformats.org/officeDocument/2006/math">
                    <m:r>
                      <a:rPr kumimoji="1" lang="en-US" altLang="ja-JP" sz="2800" b="0" i="1" smtClean="0">
                        <a:latin typeface="Cambria Math" panose="02040503050406030204" pitchFamily="18" charset="0"/>
                      </a:rPr>
                      <m:t>𝑆</m:t>
                    </m:r>
                  </m:oMath>
                </a14:m>
                <a:r>
                  <a:rPr kumimoji="1" lang="ja-JP" altLang="en-US" sz="2800"/>
                  <a:t>、物質量</a:t>
                </a:r>
                <a14:m>
                  <m:oMath xmlns:m="http://schemas.openxmlformats.org/officeDocument/2006/math">
                    <m:r>
                      <a:rPr kumimoji="1" lang="en-US" altLang="ja-JP" sz="2800" b="0" i="1" smtClean="0">
                        <a:latin typeface="Cambria Math" panose="02040503050406030204" pitchFamily="18" charset="0"/>
                      </a:rPr>
                      <m:t>𝑁</m:t>
                    </m:r>
                  </m:oMath>
                </a14:m>
                <a:endParaRPr kumimoji="1" lang="ja-JP" altLang="en-US" sz="2800"/>
              </a:p>
            </p:txBody>
          </p:sp>
        </mc:Choice>
        <mc:Fallback xmlns="">
          <p:sp>
            <p:nvSpPr>
              <p:cNvPr id="5" name="テキスト ボックス 4">
                <a:extLst>
                  <a:ext uri="{FF2B5EF4-FFF2-40B4-BE49-F238E27FC236}">
                    <a16:creationId xmlns:a16="http://schemas.microsoft.com/office/drawing/2014/main" id="{E0CE964B-14DA-A1EC-E053-6412D4482BCE}"/>
                  </a:ext>
                </a:extLst>
              </p:cNvPr>
              <p:cNvSpPr txBox="1">
                <a:spLocks noRot="1" noChangeAspect="1" noMove="1" noResize="1" noEditPoints="1" noAdjustHandles="1" noChangeArrowheads="1" noChangeShapeType="1" noTextEdit="1"/>
              </p:cNvSpPr>
              <p:nvPr/>
            </p:nvSpPr>
            <p:spPr>
              <a:xfrm>
                <a:off x="899592" y="2132856"/>
                <a:ext cx="7007046" cy="954107"/>
              </a:xfrm>
              <a:prstGeom prst="rect">
                <a:avLst/>
              </a:prstGeom>
              <a:blipFill>
                <a:blip r:embed="rId2"/>
                <a:stretch>
                  <a:fillRect l="-1828" t="-8974" r="-870" b="-15385"/>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D6E956DA-4FEF-8407-4F7C-996F09EEC5DA}"/>
              </a:ext>
            </a:extLst>
          </p:cNvPr>
          <p:cNvSpPr txBox="1"/>
          <p:nvPr/>
        </p:nvSpPr>
        <p:spPr>
          <a:xfrm>
            <a:off x="467544" y="3356992"/>
            <a:ext cx="5264583" cy="584775"/>
          </a:xfrm>
          <a:prstGeom prst="rect">
            <a:avLst/>
          </a:prstGeom>
          <a:noFill/>
        </p:spPr>
        <p:txBody>
          <a:bodyPr wrap="none" rtlCol="0">
            <a:spAutoFit/>
          </a:bodyPr>
          <a:lstStyle/>
          <a:p>
            <a:r>
              <a:rPr lang="ja-JP" altLang="en-US" sz="3200">
                <a:solidFill>
                  <a:srgbClr val="011893"/>
                </a:solidFill>
              </a:rPr>
              <a:t>示強変数</a:t>
            </a:r>
            <a:r>
              <a:rPr lang="en-US" altLang="ja-JP" sz="3200">
                <a:solidFill>
                  <a:srgbClr val="011893"/>
                </a:solidFill>
              </a:rPr>
              <a:t>(intensive variable)</a:t>
            </a:r>
            <a:endParaRPr kumimoji="1" lang="ja-JP" altLang="en-US" sz="3200">
              <a:solidFill>
                <a:srgbClr val="011893"/>
              </a:solidFill>
            </a:endParaRP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23F7915F-4D70-15DB-4D71-DDBC8E5EA0F0}"/>
                  </a:ext>
                </a:extLst>
              </p:cNvPr>
              <p:cNvSpPr txBox="1"/>
              <p:nvPr/>
            </p:nvSpPr>
            <p:spPr>
              <a:xfrm>
                <a:off x="971600" y="3933056"/>
                <a:ext cx="7725192" cy="954107"/>
              </a:xfrm>
              <a:prstGeom prst="rect">
                <a:avLst/>
              </a:prstGeom>
              <a:noFill/>
            </p:spPr>
            <p:txBody>
              <a:bodyPr wrap="none" rtlCol="0">
                <a:spAutoFit/>
              </a:bodyPr>
              <a:lstStyle/>
              <a:p>
                <a:r>
                  <a:rPr lang="ja-JP" altLang="en-US" sz="2800"/>
                  <a:t>全く同じ系を二つつけた時、値が変わらない量</a:t>
                </a:r>
                <a:endParaRPr lang="en-US" altLang="ja-JP" sz="2800"/>
              </a:p>
              <a:p>
                <a:r>
                  <a:rPr lang="ja-JP" altLang="en-US" sz="2800"/>
                  <a:t>圧力</a:t>
                </a:r>
                <a14:m>
                  <m:oMath xmlns:m="http://schemas.openxmlformats.org/officeDocument/2006/math">
                    <m:r>
                      <a:rPr lang="en-US" altLang="ja-JP" sz="2800" b="0" i="1" smtClean="0">
                        <a:latin typeface="Cambria Math" panose="02040503050406030204" pitchFamily="18" charset="0"/>
                      </a:rPr>
                      <m:t>𝑃</m:t>
                    </m:r>
                  </m:oMath>
                </a14:m>
                <a:r>
                  <a:rPr kumimoji="1" lang="ja-JP" altLang="en-US" sz="2800"/>
                  <a:t>、温度</a:t>
                </a:r>
                <a14:m>
                  <m:oMath xmlns:m="http://schemas.openxmlformats.org/officeDocument/2006/math">
                    <m:r>
                      <a:rPr kumimoji="1" lang="en-US" altLang="ja-JP" sz="2800" b="0" i="1" smtClean="0">
                        <a:latin typeface="Cambria Math" panose="02040503050406030204" pitchFamily="18" charset="0"/>
                      </a:rPr>
                      <m:t>𝑇</m:t>
                    </m:r>
                  </m:oMath>
                </a14:m>
                <a:r>
                  <a:rPr kumimoji="1" lang="ja-JP" altLang="en-US" sz="2800"/>
                  <a:t>、化学ポテンシャル</a:t>
                </a:r>
                <a14:m>
                  <m:oMath xmlns:m="http://schemas.openxmlformats.org/officeDocument/2006/math">
                    <m:r>
                      <a:rPr kumimoji="1" lang="en-US" altLang="ja-JP" sz="2800" b="0" i="1" smtClean="0">
                        <a:latin typeface="Cambria Math" panose="02040503050406030204" pitchFamily="18" charset="0"/>
                      </a:rPr>
                      <m:t>𝜇</m:t>
                    </m:r>
                  </m:oMath>
                </a14:m>
                <a:endParaRPr kumimoji="1" lang="ja-JP" altLang="en-US" sz="2800"/>
              </a:p>
            </p:txBody>
          </p:sp>
        </mc:Choice>
        <mc:Fallback xmlns="">
          <p:sp>
            <p:nvSpPr>
              <p:cNvPr id="7" name="テキスト ボックス 6">
                <a:extLst>
                  <a:ext uri="{FF2B5EF4-FFF2-40B4-BE49-F238E27FC236}">
                    <a16:creationId xmlns:a16="http://schemas.microsoft.com/office/drawing/2014/main" id="{23F7915F-4D70-15DB-4D71-DDBC8E5EA0F0}"/>
                  </a:ext>
                </a:extLst>
              </p:cNvPr>
              <p:cNvSpPr txBox="1">
                <a:spLocks noRot="1" noChangeAspect="1" noMove="1" noResize="1" noEditPoints="1" noAdjustHandles="1" noChangeArrowheads="1" noChangeShapeType="1" noTextEdit="1"/>
              </p:cNvSpPr>
              <p:nvPr/>
            </p:nvSpPr>
            <p:spPr>
              <a:xfrm>
                <a:off x="971600" y="3933056"/>
                <a:ext cx="7725192" cy="954107"/>
              </a:xfrm>
              <a:prstGeom prst="rect">
                <a:avLst/>
              </a:prstGeom>
              <a:blipFill>
                <a:blip r:embed="rId3"/>
                <a:stretch>
                  <a:fillRect l="-1577" t="-8280" r="-631" b="-14650"/>
                </a:stretch>
              </a:blipFill>
            </p:spPr>
            <p:txBody>
              <a:bodyPr/>
              <a:lstStyle/>
              <a:p>
                <a:r>
                  <a:rPr lang="ja-JP" altLang="en-US">
                    <a:noFill/>
                  </a:rPr>
                  <a:t> </a:t>
                </a:r>
              </a:p>
            </p:txBody>
          </p:sp>
        </mc:Fallback>
      </mc:AlternateContent>
      <p:sp>
        <p:nvSpPr>
          <p:cNvPr id="8" name="正方形/長方形 7">
            <a:extLst>
              <a:ext uri="{FF2B5EF4-FFF2-40B4-BE49-F238E27FC236}">
                <a16:creationId xmlns:a16="http://schemas.microsoft.com/office/drawing/2014/main" id="{12170971-DB67-E6AC-7EC8-348C0A137B6D}"/>
              </a:ext>
            </a:extLst>
          </p:cNvPr>
          <p:cNvSpPr/>
          <p:nvPr/>
        </p:nvSpPr>
        <p:spPr>
          <a:xfrm>
            <a:off x="971600" y="5589240"/>
            <a:ext cx="720080" cy="72008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3E2EB8D1-FB1B-A62B-9896-21286092D812}"/>
              </a:ext>
            </a:extLst>
          </p:cNvPr>
          <p:cNvSpPr/>
          <p:nvPr/>
        </p:nvSpPr>
        <p:spPr>
          <a:xfrm>
            <a:off x="1979712" y="5589240"/>
            <a:ext cx="720080" cy="72008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9A1AFA81-22CC-43F0-2EB1-D4586DAE84AD}"/>
              </a:ext>
            </a:extLst>
          </p:cNvPr>
          <p:cNvSpPr/>
          <p:nvPr/>
        </p:nvSpPr>
        <p:spPr>
          <a:xfrm>
            <a:off x="2987824" y="5733256"/>
            <a:ext cx="576064"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72A73A57-A1BC-AC65-F6A2-2A7AC67036E0}"/>
              </a:ext>
            </a:extLst>
          </p:cNvPr>
          <p:cNvSpPr/>
          <p:nvPr/>
        </p:nvSpPr>
        <p:spPr>
          <a:xfrm>
            <a:off x="4067944" y="5589240"/>
            <a:ext cx="720080" cy="72008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3E211CC1-9D14-DA67-5C1C-0B1E28BF2DEF}"/>
              </a:ext>
            </a:extLst>
          </p:cNvPr>
          <p:cNvSpPr/>
          <p:nvPr/>
        </p:nvSpPr>
        <p:spPr>
          <a:xfrm>
            <a:off x="4788024" y="5589240"/>
            <a:ext cx="720080" cy="72008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矢印: 右 14">
            <a:extLst>
              <a:ext uri="{FF2B5EF4-FFF2-40B4-BE49-F238E27FC236}">
                <a16:creationId xmlns:a16="http://schemas.microsoft.com/office/drawing/2014/main" id="{4F58E69C-82B6-A300-1745-B448B72941F6}"/>
              </a:ext>
            </a:extLst>
          </p:cNvPr>
          <p:cNvSpPr/>
          <p:nvPr/>
        </p:nvSpPr>
        <p:spPr>
          <a:xfrm>
            <a:off x="5796136" y="5661248"/>
            <a:ext cx="576064"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92B9B91C-A7A3-B228-3A76-D8AA88F04069}"/>
              </a:ext>
            </a:extLst>
          </p:cNvPr>
          <p:cNvSpPr/>
          <p:nvPr/>
        </p:nvSpPr>
        <p:spPr>
          <a:xfrm>
            <a:off x="6732240" y="5589240"/>
            <a:ext cx="1440160" cy="72008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コネクタ 16">
            <a:extLst>
              <a:ext uri="{FF2B5EF4-FFF2-40B4-BE49-F238E27FC236}">
                <a16:creationId xmlns:a16="http://schemas.microsoft.com/office/drawing/2014/main" id="{525073E4-2465-B5CB-6623-349C14E390BA}"/>
              </a:ext>
            </a:extLst>
          </p:cNvPr>
          <p:cNvCxnSpPr>
            <a:cxnSpLocks/>
          </p:cNvCxnSpPr>
          <p:nvPr/>
        </p:nvCxnSpPr>
        <p:spPr>
          <a:xfrm flipV="1">
            <a:off x="7452320" y="522920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矢印: 右 17">
            <a:extLst>
              <a:ext uri="{FF2B5EF4-FFF2-40B4-BE49-F238E27FC236}">
                <a16:creationId xmlns:a16="http://schemas.microsoft.com/office/drawing/2014/main" id="{61AC1E52-D29E-CC99-A6C6-EADB06640A61}"/>
              </a:ext>
            </a:extLst>
          </p:cNvPr>
          <p:cNvSpPr/>
          <p:nvPr/>
        </p:nvSpPr>
        <p:spPr>
          <a:xfrm rot="16200000">
            <a:off x="7279445" y="4826011"/>
            <a:ext cx="363659" cy="3059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30949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92C5E61-A4F9-3F26-116F-3A376B69F79B}"/>
              </a:ext>
            </a:extLst>
          </p:cNvPr>
          <p:cNvSpPr>
            <a:spLocks noGrp="1"/>
          </p:cNvSpPr>
          <p:nvPr>
            <p:ph type="body" sz="quarter" idx="10"/>
          </p:nvPr>
        </p:nvSpPr>
        <p:spPr/>
        <p:txBody>
          <a:bodyPr/>
          <a:lstStyle/>
          <a:p>
            <a:r>
              <a:rPr lang="ja-JP" altLang="en-US"/>
              <a:t>熱力学量</a:t>
            </a:r>
            <a:endParaRPr kumimoji="1" lang="ja-JP" altLang="en-US"/>
          </a:p>
        </p:txBody>
      </p:sp>
      <p:sp>
        <p:nvSpPr>
          <p:cNvPr id="3" name="テキスト ボックス 2">
            <a:extLst>
              <a:ext uri="{FF2B5EF4-FFF2-40B4-BE49-F238E27FC236}">
                <a16:creationId xmlns:a16="http://schemas.microsoft.com/office/drawing/2014/main" id="{C40AC1C9-1D71-541F-9249-49F4A1DDF185}"/>
              </a:ext>
            </a:extLst>
          </p:cNvPr>
          <p:cNvSpPr txBox="1"/>
          <p:nvPr/>
        </p:nvSpPr>
        <p:spPr>
          <a:xfrm>
            <a:off x="1327430" y="1988840"/>
            <a:ext cx="1826141" cy="584775"/>
          </a:xfrm>
          <a:prstGeom prst="rect">
            <a:avLst/>
          </a:prstGeom>
          <a:noFill/>
        </p:spPr>
        <p:txBody>
          <a:bodyPr wrap="none" rtlCol="0">
            <a:spAutoFit/>
          </a:bodyPr>
          <a:lstStyle/>
          <a:p>
            <a:r>
              <a:rPr lang="ja-JP" altLang="en-US" sz="3200">
                <a:solidFill>
                  <a:srgbClr val="011893"/>
                </a:solidFill>
              </a:rPr>
              <a:t>示量変数</a:t>
            </a:r>
            <a:endParaRPr kumimoji="1" lang="ja-JP" altLang="en-US" sz="3200">
              <a:solidFill>
                <a:srgbClr val="011893"/>
              </a:solidFill>
            </a:endParaRPr>
          </a:p>
        </p:txBody>
      </p:sp>
      <p:sp>
        <p:nvSpPr>
          <p:cNvPr id="4" name="テキスト ボックス 3">
            <a:extLst>
              <a:ext uri="{FF2B5EF4-FFF2-40B4-BE49-F238E27FC236}">
                <a16:creationId xmlns:a16="http://schemas.microsoft.com/office/drawing/2014/main" id="{9755666F-D2CA-865E-9D41-B76A6134071D}"/>
              </a:ext>
            </a:extLst>
          </p:cNvPr>
          <p:cNvSpPr txBox="1"/>
          <p:nvPr/>
        </p:nvSpPr>
        <p:spPr>
          <a:xfrm>
            <a:off x="5531138" y="1988840"/>
            <a:ext cx="1826141" cy="584775"/>
          </a:xfrm>
          <a:prstGeom prst="rect">
            <a:avLst/>
          </a:prstGeom>
          <a:noFill/>
        </p:spPr>
        <p:txBody>
          <a:bodyPr wrap="none" rtlCol="0">
            <a:spAutoFit/>
          </a:bodyPr>
          <a:lstStyle/>
          <a:p>
            <a:r>
              <a:rPr lang="ja-JP" altLang="en-US" sz="3200">
                <a:solidFill>
                  <a:srgbClr val="011893"/>
                </a:solidFill>
              </a:rPr>
              <a:t>示強変数</a:t>
            </a:r>
            <a:endParaRPr kumimoji="1" lang="ja-JP" altLang="en-US" sz="3200">
              <a:solidFill>
                <a:srgbClr val="011893"/>
              </a:solidFill>
            </a:endParaRP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9A1F1C5-8F50-AA2B-297E-CB1A758134D0}"/>
                  </a:ext>
                </a:extLst>
              </p:cNvPr>
              <p:cNvSpPr txBox="1"/>
              <p:nvPr/>
            </p:nvSpPr>
            <p:spPr>
              <a:xfrm>
                <a:off x="1534890" y="2780928"/>
                <a:ext cx="1411220" cy="646331"/>
              </a:xfrm>
              <a:prstGeom prst="rect">
                <a:avLst/>
              </a:prstGeom>
              <a:noFill/>
            </p:spPr>
            <p:txBody>
              <a:bodyPr wrap="none" rtlCol="0">
                <a:spAutoFit/>
              </a:bodyPr>
              <a:lstStyle/>
              <a:p>
                <a:r>
                  <a:rPr kumimoji="1" lang="ja-JP" altLang="en-US" sz="3600"/>
                  <a:t>体積</a:t>
                </a:r>
                <a14:m>
                  <m:oMath xmlns:m="http://schemas.openxmlformats.org/officeDocument/2006/math">
                    <m:r>
                      <a:rPr kumimoji="1" lang="en-US" altLang="ja-JP" sz="3600" b="0" i="1" smtClean="0">
                        <a:latin typeface="Cambria Math" panose="02040503050406030204" pitchFamily="18" charset="0"/>
                      </a:rPr>
                      <m:t>𝑉</m:t>
                    </m:r>
                  </m:oMath>
                </a14:m>
                <a:endParaRPr kumimoji="1" lang="ja-JP" altLang="en-US" sz="3600"/>
              </a:p>
            </p:txBody>
          </p:sp>
        </mc:Choice>
        <mc:Fallback xmlns="">
          <p:sp>
            <p:nvSpPr>
              <p:cNvPr id="5" name="テキスト ボックス 4">
                <a:extLst>
                  <a:ext uri="{FF2B5EF4-FFF2-40B4-BE49-F238E27FC236}">
                    <a16:creationId xmlns:a16="http://schemas.microsoft.com/office/drawing/2014/main" id="{D9A1F1C5-8F50-AA2B-297E-CB1A758134D0}"/>
                  </a:ext>
                </a:extLst>
              </p:cNvPr>
              <p:cNvSpPr txBox="1">
                <a:spLocks noRot="1" noChangeAspect="1" noMove="1" noResize="1" noEditPoints="1" noAdjustHandles="1" noChangeArrowheads="1" noChangeShapeType="1" noTextEdit="1"/>
              </p:cNvSpPr>
              <p:nvPr/>
            </p:nvSpPr>
            <p:spPr>
              <a:xfrm>
                <a:off x="1534890" y="2780928"/>
                <a:ext cx="1411220" cy="646331"/>
              </a:xfrm>
              <a:prstGeom prst="rect">
                <a:avLst/>
              </a:prstGeom>
              <a:blipFill>
                <a:blip r:embed="rId2"/>
                <a:stretch>
                  <a:fillRect l="-13420" t="-16981"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18A58BFD-8DD0-3466-AB58-B59CAA3FA0CF}"/>
                  </a:ext>
                </a:extLst>
              </p:cNvPr>
              <p:cNvSpPr txBox="1"/>
              <p:nvPr/>
            </p:nvSpPr>
            <p:spPr>
              <a:xfrm>
                <a:off x="5741099" y="2780928"/>
                <a:ext cx="1406219" cy="646331"/>
              </a:xfrm>
              <a:prstGeom prst="rect">
                <a:avLst/>
              </a:prstGeom>
              <a:noFill/>
            </p:spPr>
            <p:txBody>
              <a:bodyPr wrap="square" rtlCol="0">
                <a:spAutoFit/>
              </a:bodyPr>
              <a:lstStyle/>
              <a:p>
                <a:r>
                  <a:rPr kumimoji="1" lang="ja-JP" altLang="en-US" sz="3600"/>
                  <a:t>圧力</a:t>
                </a:r>
                <a14:m>
                  <m:oMath xmlns:m="http://schemas.openxmlformats.org/officeDocument/2006/math">
                    <m:r>
                      <a:rPr kumimoji="1" lang="en-US" altLang="ja-JP" sz="3600" b="0" i="1" smtClean="0">
                        <a:latin typeface="Cambria Math" panose="02040503050406030204" pitchFamily="18" charset="0"/>
                      </a:rPr>
                      <m:t>𝑃</m:t>
                    </m:r>
                  </m:oMath>
                </a14:m>
                <a:endParaRPr kumimoji="1" lang="ja-JP" altLang="en-US" sz="3600"/>
              </a:p>
            </p:txBody>
          </p:sp>
        </mc:Choice>
        <mc:Fallback xmlns="">
          <p:sp>
            <p:nvSpPr>
              <p:cNvPr id="6" name="テキスト ボックス 5">
                <a:extLst>
                  <a:ext uri="{FF2B5EF4-FFF2-40B4-BE49-F238E27FC236}">
                    <a16:creationId xmlns:a16="http://schemas.microsoft.com/office/drawing/2014/main" id="{18A58BFD-8DD0-3466-AB58-B59CAA3FA0CF}"/>
                  </a:ext>
                </a:extLst>
              </p:cNvPr>
              <p:cNvSpPr txBox="1">
                <a:spLocks noRot="1" noChangeAspect="1" noMove="1" noResize="1" noEditPoints="1" noAdjustHandles="1" noChangeArrowheads="1" noChangeShapeType="1" noTextEdit="1"/>
              </p:cNvSpPr>
              <p:nvPr/>
            </p:nvSpPr>
            <p:spPr>
              <a:xfrm>
                <a:off x="5741099" y="2780928"/>
                <a:ext cx="1406219" cy="646331"/>
              </a:xfrm>
              <a:prstGeom prst="rect">
                <a:avLst/>
              </a:prstGeom>
              <a:blipFill>
                <a:blip r:embed="rId3"/>
                <a:stretch>
                  <a:fillRect l="-13478" t="-16981" b="-32075"/>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F7112191-0FEB-4675-E773-EBE21BA7CE69}"/>
              </a:ext>
            </a:extLst>
          </p:cNvPr>
          <p:cNvSpPr txBox="1"/>
          <p:nvPr/>
        </p:nvSpPr>
        <p:spPr>
          <a:xfrm>
            <a:off x="251520" y="1196752"/>
            <a:ext cx="8443337" cy="523220"/>
          </a:xfrm>
          <a:prstGeom prst="rect">
            <a:avLst/>
          </a:prstGeom>
          <a:noFill/>
        </p:spPr>
        <p:txBody>
          <a:bodyPr wrap="none" rtlCol="0">
            <a:spAutoFit/>
          </a:bodyPr>
          <a:lstStyle/>
          <a:p>
            <a:r>
              <a:rPr kumimoji="1" lang="ja-JP" altLang="en-US" sz="2800"/>
              <a:t>かけたらエネルギーになる量をお互いに共役と呼ぶ</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E3E64D2F-7DAC-D79B-7BED-957B6B0EA455}"/>
                  </a:ext>
                </a:extLst>
              </p:cNvPr>
              <p:cNvSpPr txBox="1"/>
              <p:nvPr/>
            </p:nvSpPr>
            <p:spPr>
              <a:xfrm>
                <a:off x="5741099" y="3933056"/>
                <a:ext cx="1406219" cy="646331"/>
              </a:xfrm>
              <a:prstGeom prst="rect">
                <a:avLst/>
              </a:prstGeom>
              <a:noFill/>
            </p:spPr>
            <p:txBody>
              <a:bodyPr wrap="none" rtlCol="0">
                <a:spAutoFit/>
              </a:bodyPr>
              <a:lstStyle/>
              <a:p>
                <a:r>
                  <a:rPr lang="ja-JP" altLang="en-US" sz="3600">
                    <a:solidFill>
                      <a:schemeClr val="tx1"/>
                    </a:solidFill>
                  </a:rPr>
                  <a:t>温度</a:t>
                </a:r>
                <a14:m>
                  <m:oMath xmlns:m="http://schemas.openxmlformats.org/officeDocument/2006/math">
                    <m:r>
                      <a:rPr kumimoji="1" lang="en-US" altLang="ja-JP" sz="3600" b="0" i="1" smtClean="0">
                        <a:solidFill>
                          <a:schemeClr val="tx1"/>
                        </a:solidFill>
                        <a:latin typeface="Cambria Math" panose="02040503050406030204" pitchFamily="18" charset="0"/>
                      </a:rPr>
                      <m:t>𝑇</m:t>
                    </m:r>
                  </m:oMath>
                </a14:m>
                <a:endParaRPr kumimoji="1" lang="ja-JP" altLang="en-US" sz="3600">
                  <a:solidFill>
                    <a:schemeClr val="tx1"/>
                  </a:solidFill>
                </a:endParaRPr>
              </a:p>
            </p:txBody>
          </p:sp>
        </mc:Choice>
        <mc:Fallback xmlns="">
          <p:sp>
            <p:nvSpPr>
              <p:cNvPr id="9" name="テキスト ボックス 8">
                <a:extLst>
                  <a:ext uri="{FF2B5EF4-FFF2-40B4-BE49-F238E27FC236}">
                    <a16:creationId xmlns:a16="http://schemas.microsoft.com/office/drawing/2014/main" id="{E3E64D2F-7DAC-D79B-7BED-957B6B0EA455}"/>
                  </a:ext>
                </a:extLst>
              </p:cNvPr>
              <p:cNvSpPr txBox="1">
                <a:spLocks noRot="1" noChangeAspect="1" noMove="1" noResize="1" noEditPoints="1" noAdjustHandles="1" noChangeArrowheads="1" noChangeShapeType="1" noTextEdit="1"/>
              </p:cNvSpPr>
              <p:nvPr/>
            </p:nvSpPr>
            <p:spPr>
              <a:xfrm>
                <a:off x="5741099" y="3933056"/>
                <a:ext cx="1406219" cy="646331"/>
              </a:xfrm>
              <a:prstGeom prst="rect">
                <a:avLst/>
              </a:prstGeom>
              <a:blipFill>
                <a:blip r:embed="rId4"/>
                <a:stretch>
                  <a:fillRect l="-13478" t="-16981"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BB34A8A7-EB06-3288-D6B5-E22A47ED3E6B}"/>
                  </a:ext>
                </a:extLst>
              </p:cNvPr>
              <p:cNvSpPr txBox="1"/>
              <p:nvPr/>
            </p:nvSpPr>
            <p:spPr>
              <a:xfrm>
                <a:off x="611560" y="3933056"/>
                <a:ext cx="3257880" cy="646331"/>
              </a:xfrm>
              <a:prstGeom prst="rect">
                <a:avLst/>
              </a:prstGeom>
              <a:noFill/>
            </p:spPr>
            <p:txBody>
              <a:bodyPr wrap="none" rtlCol="0">
                <a:spAutoFit/>
              </a:bodyPr>
              <a:lstStyle/>
              <a:p>
                <a:r>
                  <a:rPr kumimoji="1" lang="ja-JP" altLang="en-US" sz="3600">
                    <a:solidFill>
                      <a:schemeClr val="tx1"/>
                    </a:solidFill>
                  </a:rPr>
                  <a:t>エントロピー</a:t>
                </a:r>
                <a14:m>
                  <m:oMath xmlns:m="http://schemas.openxmlformats.org/officeDocument/2006/math">
                    <m:r>
                      <a:rPr kumimoji="1" lang="en-US" altLang="ja-JP" sz="3600" b="0" i="1" smtClean="0">
                        <a:solidFill>
                          <a:schemeClr val="tx1"/>
                        </a:solidFill>
                        <a:latin typeface="Cambria Math" panose="02040503050406030204" pitchFamily="18" charset="0"/>
                      </a:rPr>
                      <m:t>𝑆</m:t>
                    </m:r>
                  </m:oMath>
                </a14:m>
                <a:endParaRPr kumimoji="1" lang="ja-JP" altLang="en-US" sz="3600">
                  <a:solidFill>
                    <a:schemeClr val="tx1"/>
                  </a:solidFill>
                </a:endParaRPr>
              </a:p>
            </p:txBody>
          </p:sp>
        </mc:Choice>
        <mc:Fallback xmlns="">
          <p:sp>
            <p:nvSpPr>
              <p:cNvPr id="10" name="テキスト ボックス 9">
                <a:extLst>
                  <a:ext uri="{FF2B5EF4-FFF2-40B4-BE49-F238E27FC236}">
                    <a16:creationId xmlns:a16="http://schemas.microsoft.com/office/drawing/2014/main" id="{BB34A8A7-EB06-3288-D6B5-E22A47ED3E6B}"/>
                  </a:ext>
                </a:extLst>
              </p:cNvPr>
              <p:cNvSpPr txBox="1">
                <a:spLocks noRot="1" noChangeAspect="1" noMove="1" noResize="1" noEditPoints="1" noAdjustHandles="1" noChangeArrowheads="1" noChangeShapeType="1" noTextEdit="1"/>
              </p:cNvSpPr>
              <p:nvPr/>
            </p:nvSpPr>
            <p:spPr>
              <a:xfrm>
                <a:off x="611560" y="3933056"/>
                <a:ext cx="3257880" cy="646331"/>
              </a:xfrm>
              <a:prstGeom prst="rect">
                <a:avLst/>
              </a:prstGeom>
              <a:blipFill>
                <a:blip r:embed="rId5"/>
                <a:stretch>
                  <a:fillRect l="-5607" t="-16981"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A8102BB3-A6D9-50A9-FF16-A3E4AE0106CB}"/>
                  </a:ext>
                </a:extLst>
              </p:cNvPr>
              <p:cNvSpPr txBox="1"/>
              <p:nvPr/>
            </p:nvSpPr>
            <p:spPr>
              <a:xfrm>
                <a:off x="1280910" y="5085184"/>
                <a:ext cx="1919180" cy="646331"/>
              </a:xfrm>
              <a:prstGeom prst="rect">
                <a:avLst/>
              </a:prstGeom>
              <a:noFill/>
            </p:spPr>
            <p:txBody>
              <a:bodyPr wrap="none" rtlCol="0">
                <a:spAutoFit/>
              </a:bodyPr>
              <a:lstStyle/>
              <a:p>
                <a:r>
                  <a:rPr lang="ja-JP" altLang="en-US" sz="3600"/>
                  <a:t>物質量</a:t>
                </a:r>
                <a14:m>
                  <m:oMath xmlns:m="http://schemas.openxmlformats.org/officeDocument/2006/math">
                    <m:r>
                      <a:rPr kumimoji="1" lang="en-US" altLang="ja-JP" sz="3600" b="0" i="1" smtClean="0">
                        <a:latin typeface="Cambria Math" panose="02040503050406030204" pitchFamily="18" charset="0"/>
                      </a:rPr>
                      <m:t>𝑁</m:t>
                    </m:r>
                  </m:oMath>
                </a14:m>
                <a:endParaRPr kumimoji="1" lang="ja-JP" altLang="en-US" sz="3600"/>
              </a:p>
            </p:txBody>
          </p:sp>
        </mc:Choice>
        <mc:Fallback xmlns="">
          <p:sp>
            <p:nvSpPr>
              <p:cNvPr id="11" name="テキスト ボックス 10">
                <a:extLst>
                  <a:ext uri="{FF2B5EF4-FFF2-40B4-BE49-F238E27FC236}">
                    <a16:creationId xmlns:a16="http://schemas.microsoft.com/office/drawing/2014/main" id="{A8102BB3-A6D9-50A9-FF16-A3E4AE0106CB}"/>
                  </a:ext>
                </a:extLst>
              </p:cNvPr>
              <p:cNvSpPr txBox="1">
                <a:spLocks noRot="1" noChangeAspect="1" noMove="1" noResize="1" noEditPoints="1" noAdjustHandles="1" noChangeArrowheads="1" noChangeShapeType="1" noTextEdit="1"/>
              </p:cNvSpPr>
              <p:nvPr/>
            </p:nvSpPr>
            <p:spPr>
              <a:xfrm>
                <a:off x="1280910" y="5085184"/>
                <a:ext cx="1919180" cy="646331"/>
              </a:xfrm>
              <a:prstGeom prst="rect">
                <a:avLst/>
              </a:prstGeom>
              <a:blipFill>
                <a:blip r:embed="rId6"/>
                <a:stretch>
                  <a:fillRect l="-9524" t="-16981"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83A82D58-73FB-952F-42B5-BCD8A5843BD2}"/>
                  </a:ext>
                </a:extLst>
              </p:cNvPr>
              <p:cNvSpPr txBox="1"/>
              <p:nvPr/>
            </p:nvSpPr>
            <p:spPr>
              <a:xfrm>
                <a:off x="4355976" y="5085184"/>
                <a:ext cx="4176464" cy="646331"/>
              </a:xfrm>
              <a:prstGeom prst="rect">
                <a:avLst/>
              </a:prstGeom>
              <a:noFill/>
            </p:spPr>
            <p:txBody>
              <a:bodyPr wrap="square" rtlCol="0">
                <a:spAutoFit/>
              </a:bodyPr>
              <a:lstStyle/>
              <a:p>
                <a:r>
                  <a:rPr kumimoji="1" lang="ja-JP" altLang="en-US" sz="3600"/>
                  <a:t>化学ポテンシャル</a:t>
                </a:r>
                <a14:m>
                  <m:oMath xmlns:m="http://schemas.openxmlformats.org/officeDocument/2006/math">
                    <m:r>
                      <a:rPr kumimoji="1" lang="en-US" altLang="ja-JP" sz="3600" b="0" i="1" smtClean="0">
                        <a:latin typeface="Cambria Math" panose="02040503050406030204" pitchFamily="18" charset="0"/>
                      </a:rPr>
                      <m:t>𝜇</m:t>
                    </m:r>
                  </m:oMath>
                </a14:m>
                <a:endParaRPr kumimoji="1" lang="ja-JP" altLang="en-US" sz="3600"/>
              </a:p>
            </p:txBody>
          </p:sp>
        </mc:Choice>
        <mc:Fallback xmlns="">
          <p:sp>
            <p:nvSpPr>
              <p:cNvPr id="12" name="テキスト ボックス 11">
                <a:extLst>
                  <a:ext uri="{FF2B5EF4-FFF2-40B4-BE49-F238E27FC236}">
                    <a16:creationId xmlns:a16="http://schemas.microsoft.com/office/drawing/2014/main" id="{83A82D58-73FB-952F-42B5-BCD8A5843BD2}"/>
                  </a:ext>
                </a:extLst>
              </p:cNvPr>
              <p:cNvSpPr txBox="1">
                <a:spLocks noRot="1" noChangeAspect="1" noMove="1" noResize="1" noEditPoints="1" noAdjustHandles="1" noChangeArrowheads="1" noChangeShapeType="1" noTextEdit="1"/>
              </p:cNvSpPr>
              <p:nvPr/>
            </p:nvSpPr>
            <p:spPr>
              <a:xfrm>
                <a:off x="4355976" y="5085184"/>
                <a:ext cx="4176464" cy="646331"/>
              </a:xfrm>
              <a:prstGeom prst="rect">
                <a:avLst/>
              </a:prstGeom>
              <a:blipFill>
                <a:blip r:embed="rId7"/>
                <a:stretch>
                  <a:fillRect l="-4526" t="-16981" b="-3207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46966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B42ACAD-722D-B65C-FC56-4457170B7EF1}"/>
              </a:ext>
            </a:extLst>
          </p:cNvPr>
          <p:cNvSpPr>
            <a:spLocks noGrp="1"/>
          </p:cNvSpPr>
          <p:nvPr>
            <p:ph type="body" sz="quarter" idx="10"/>
          </p:nvPr>
        </p:nvSpPr>
        <p:spPr/>
        <p:txBody>
          <a:bodyPr/>
          <a:lstStyle/>
          <a:p>
            <a:r>
              <a:rPr lang="ja-JP" altLang="en-US"/>
              <a:t>熱力学量</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6B59C4E3-5821-4331-51D3-3B49008A138C}"/>
                  </a:ext>
                </a:extLst>
              </p:cNvPr>
              <p:cNvSpPr txBox="1"/>
              <p:nvPr/>
            </p:nvSpPr>
            <p:spPr>
              <a:xfrm>
                <a:off x="2699792" y="1196752"/>
                <a:ext cx="2729145"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4400" b="0" i="1" smtClean="0">
                          <a:latin typeface="Cambria Math" panose="02040503050406030204" pitchFamily="18" charset="0"/>
                        </a:rPr>
                        <m:t>𝑈</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𝑆</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𝑉</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𝑁</m:t>
                      </m:r>
                      <m:r>
                        <a:rPr kumimoji="1" lang="en-US" altLang="ja-JP" sz="4400" b="0" i="1" smtClean="0">
                          <a:latin typeface="Cambria Math" panose="02040503050406030204" pitchFamily="18" charset="0"/>
                        </a:rPr>
                        <m:t>)</m:t>
                      </m:r>
                    </m:oMath>
                  </m:oMathPara>
                </a14:m>
                <a:endParaRPr kumimoji="1" lang="ja-JP" altLang="en-US" sz="4400"/>
              </a:p>
            </p:txBody>
          </p:sp>
        </mc:Choice>
        <mc:Fallback xmlns="">
          <p:sp>
            <p:nvSpPr>
              <p:cNvPr id="3" name="テキスト ボックス 2">
                <a:extLst>
                  <a:ext uri="{FF2B5EF4-FFF2-40B4-BE49-F238E27FC236}">
                    <a16:creationId xmlns:a16="http://schemas.microsoft.com/office/drawing/2014/main" id="{6B59C4E3-5821-4331-51D3-3B49008A138C}"/>
                  </a:ext>
                </a:extLst>
              </p:cNvPr>
              <p:cNvSpPr txBox="1">
                <a:spLocks noRot="1" noChangeAspect="1" noMove="1" noResize="1" noEditPoints="1" noAdjustHandles="1" noChangeArrowheads="1" noChangeShapeType="1" noTextEdit="1"/>
              </p:cNvSpPr>
              <p:nvPr/>
            </p:nvSpPr>
            <p:spPr>
              <a:xfrm>
                <a:off x="2699792" y="1196752"/>
                <a:ext cx="2729145" cy="769441"/>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51BCAAC4-D27B-FFA0-4516-1D966A9AED1D}"/>
                  </a:ext>
                </a:extLst>
              </p:cNvPr>
              <p:cNvSpPr txBox="1"/>
              <p:nvPr/>
            </p:nvSpPr>
            <p:spPr>
              <a:xfrm>
                <a:off x="683568" y="2564904"/>
                <a:ext cx="2729145"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4400" b="0" i="1" smtClean="0">
                          <a:latin typeface="Cambria Math" panose="02040503050406030204" pitchFamily="18" charset="0"/>
                        </a:rPr>
                        <m:t>𝐻</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𝑆</m:t>
                      </m:r>
                      <m:r>
                        <a:rPr kumimoji="1" lang="en-US" altLang="ja-JP" sz="4400" b="0" i="1" smtClean="0">
                          <a:latin typeface="Cambria Math" panose="02040503050406030204" pitchFamily="18" charset="0"/>
                        </a:rPr>
                        <m:t>,</m:t>
                      </m:r>
                      <m:r>
                        <a:rPr kumimoji="1" lang="en-US" altLang="ja-JP" sz="4400" b="0" i="1" smtClean="0">
                          <a:solidFill>
                            <a:srgbClr val="FF0000"/>
                          </a:solidFill>
                          <a:latin typeface="Cambria Math" panose="02040503050406030204" pitchFamily="18" charset="0"/>
                        </a:rPr>
                        <m:t>𝑃</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𝑁</m:t>
                      </m:r>
                      <m:r>
                        <a:rPr kumimoji="1" lang="en-US" altLang="ja-JP" sz="4400" b="0" i="1" smtClean="0">
                          <a:latin typeface="Cambria Math" panose="02040503050406030204" pitchFamily="18" charset="0"/>
                        </a:rPr>
                        <m:t>)</m:t>
                      </m:r>
                    </m:oMath>
                  </m:oMathPara>
                </a14:m>
                <a:endParaRPr kumimoji="1" lang="ja-JP" altLang="en-US" sz="4400"/>
              </a:p>
            </p:txBody>
          </p:sp>
        </mc:Choice>
        <mc:Fallback xmlns="">
          <p:sp>
            <p:nvSpPr>
              <p:cNvPr id="4" name="テキスト ボックス 3">
                <a:extLst>
                  <a:ext uri="{FF2B5EF4-FFF2-40B4-BE49-F238E27FC236}">
                    <a16:creationId xmlns:a16="http://schemas.microsoft.com/office/drawing/2014/main" id="{51BCAAC4-D27B-FFA0-4516-1D966A9AED1D}"/>
                  </a:ext>
                </a:extLst>
              </p:cNvPr>
              <p:cNvSpPr txBox="1">
                <a:spLocks noRot="1" noChangeAspect="1" noMove="1" noResize="1" noEditPoints="1" noAdjustHandles="1" noChangeArrowheads="1" noChangeShapeType="1" noTextEdit="1"/>
              </p:cNvSpPr>
              <p:nvPr/>
            </p:nvSpPr>
            <p:spPr>
              <a:xfrm>
                <a:off x="683568" y="2564904"/>
                <a:ext cx="2729145" cy="769441"/>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EF7B4EB-7ACD-B624-4CF0-7E6AB5E5FA01}"/>
                  </a:ext>
                </a:extLst>
              </p:cNvPr>
              <p:cNvSpPr txBox="1"/>
              <p:nvPr/>
            </p:nvSpPr>
            <p:spPr>
              <a:xfrm>
                <a:off x="5004048" y="2468215"/>
                <a:ext cx="2756652"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4400" b="0" i="1" smtClean="0">
                          <a:latin typeface="Cambria Math" panose="02040503050406030204" pitchFamily="18" charset="0"/>
                        </a:rPr>
                        <m:t>𝐹</m:t>
                      </m:r>
                      <m:r>
                        <a:rPr kumimoji="1" lang="en-US" altLang="ja-JP" sz="4400" b="0" i="1" smtClean="0">
                          <a:latin typeface="Cambria Math" panose="02040503050406030204" pitchFamily="18" charset="0"/>
                        </a:rPr>
                        <m:t>(</m:t>
                      </m:r>
                      <m:r>
                        <a:rPr kumimoji="1" lang="en-US" altLang="ja-JP" sz="4400" b="0" i="1" smtClean="0">
                          <a:solidFill>
                            <a:srgbClr val="FF0000"/>
                          </a:solidFill>
                          <a:latin typeface="Cambria Math" panose="02040503050406030204" pitchFamily="18" charset="0"/>
                        </a:rPr>
                        <m:t>𝑇</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𝑉</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𝑁</m:t>
                      </m:r>
                      <m:r>
                        <a:rPr kumimoji="1" lang="en-US" altLang="ja-JP" sz="4400" b="0" i="1" smtClean="0">
                          <a:latin typeface="Cambria Math" panose="02040503050406030204" pitchFamily="18" charset="0"/>
                        </a:rPr>
                        <m:t>)</m:t>
                      </m:r>
                    </m:oMath>
                  </m:oMathPara>
                </a14:m>
                <a:endParaRPr kumimoji="1" lang="ja-JP" altLang="en-US" sz="4400"/>
              </a:p>
            </p:txBody>
          </p:sp>
        </mc:Choice>
        <mc:Fallback xmlns="">
          <p:sp>
            <p:nvSpPr>
              <p:cNvPr id="5" name="テキスト ボックス 4">
                <a:extLst>
                  <a:ext uri="{FF2B5EF4-FFF2-40B4-BE49-F238E27FC236}">
                    <a16:creationId xmlns:a16="http://schemas.microsoft.com/office/drawing/2014/main" id="{DEF7B4EB-7ACD-B624-4CF0-7E6AB5E5FA01}"/>
                  </a:ext>
                </a:extLst>
              </p:cNvPr>
              <p:cNvSpPr txBox="1">
                <a:spLocks noRot="1" noChangeAspect="1" noMove="1" noResize="1" noEditPoints="1" noAdjustHandles="1" noChangeArrowheads="1" noChangeShapeType="1" noTextEdit="1"/>
              </p:cNvSpPr>
              <p:nvPr/>
            </p:nvSpPr>
            <p:spPr>
              <a:xfrm>
                <a:off x="5004048" y="2468215"/>
                <a:ext cx="2756652" cy="769441"/>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D1F9773D-3B8B-F1EA-C255-990BA2A85313}"/>
                  </a:ext>
                </a:extLst>
              </p:cNvPr>
              <p:cNvSpPr txBox="1"/>
              <p:nvPr/>
            </p:nvSpPr>
            <p:spPr>
              <a:xfrm>
                <a:off x="1763688" y="4797152"/>
                <a:ext cx="2756652"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4400" b="0" i="1" smtClean="0">
                          <a:latin typeface="Cambria Math" panose="02040503050406030204" pitchFamily="18" charset="0"/>
                        </a:rPr>
                        <m:t>𝐺</m:t>
                      </m:r>
                      <m:r>
                        <a:rPr kumimoji="1" lang="en-US" altLang="ja-JP" sz="4400" b="0" i="1" smtClean="0">
                          <a:latin typeface="Cambria Math" panose="02040503050406030204" pitchFamily="18" charset="0"/>
                        </a:rPr>
                        <m:t>(</m:t>
                      </m:r>
                      <m:r>
                        <a:rPr kumimoji="1" lang="en-US" altLang="ja-JP" sz="4400" b="0" i="1" smtClean="0">
                          <a:solidFill>
                            <a:srgbClr val="FF0000"/>
                          </a:solidFill>
                          <a:latin typeface="Cambria Math" panose="02040503050406030204" pitchFamily="18" charset="0"/>
                        </a:rPr>
                        <m:t>𝑇</m:t>
                      </m:r>
                      <m:r>
                        <a:rPr kumimoji="1" lang="en-US" altLang="ja-JP" sz="4400" b="0" i="1" smtClean="0">
                          <a:latin typeface="Cambria Math" panose="02040503050406030204" pitchFamily="18" charset="0"/>
                        </a:rPr>
                        <m:t>,</m:t>
                      </m:r>
                      <m:r>
                        <a:rPr kumimoji="1" lang="en-US" altLang="ja-JP" sz="4400" b="0" i="1" smtClean="0">
                          <a:solidFill>
                            <a:srgbClr val="FF0000"/>
                          </a:solidFill>
                          <a:latin typeface="Cambria Math" panose="02040503050406030204" pitchFamily="18" charset="0"/>
                        </a:rPr>
                        <m:t>𝑃</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𝑁</m:t>
                      </m:r>
                      <m:r>
                        <a:rPr kumimoji="1" lang="en-US" altLang="ja-JP" sz="4400" b="0" i="1" smtClean="0">
                          <a:latin typeface="Cambria Math" panose="02040503050406030204" pitchFamily="18" charset="0"/>
                        </a:rPr>
                        <m:t>)</m:t>
                      </m:r>
                    </m:oMath>
                  </m:oMathPara>
                </a14:m>
                <a:endParaRPr kumimoji="1" lang="ja-JP" altLang="en-US" sz="4400"/>
              </a:p>
            </p:txBody>
          </p:sp>
        </mc:Choice>
        <mc:Fallback xmlns="">
          <p:sp>
            <p:nvSpPr>
              <p:cNvPr id="6" name="テキスト ボックス 5">
                <a:extLst>
                  <a:ext uri="{FF2B5EF4-FFF2-40B4-BE49-F238E27FC236}">
                    <a16:creationId xmlns:a16="http://schemas.microsoft.com/office/drawing/2014/main" id="{D1F9773D-3B8B-F1EA-C255-990BA2A85313}"/>
                  </a:ext>
                </a:extLst>
              </p:cNvPr>
              <p:cNvSpPr txBox="1">
                <a:spLocks noRot="1" noChangeAspect="1" noMove="1" noResize="1" noEditPoints="1" noAdjustHandles="1" noChangeArrowheads="1" noChangeShapeType="1" noTextEdit="1"/>
              </p:cNvSpPr>
              <p:nvPr/>
            </p:nvSpPr>
            <p:spPr>
              <a:xfrm>
                <a:off x="1763688" y="4797152"/>
                <a:ext cx="2756652" cy="769441"/>
              </a:xfrm>
              <a:prstGeom prst="rect">
                <a:avLst/>
              </a:prstGeom>
              <a:blipFill>
                <a:blip r:embed="rId5"/>
                <a:stretch>
                  <a:fillRect/>
                </a:stretch>
              </a:blipFill>
            </p:spPr>
            <p:txBody>
              <a:bodyPr/>
              <a:lstStyle/>
              <a:p>
                <a:r>
                  <a:rPr lang="ja-JP" altLang="en-US">
                    <a:noFill/>
                  </a:rPr>
                  <a:t> </a:t>
                </a:r>
              </a:p>
            </p:txBody>
          </p:sp>
        </mc:Fallback>
      </mc:AlternateContent>
      <p:cxnSp>
        <p:nvCxnSpPr>
          <p:cNvPr id="8" name="直線矢印コネクタ 7">
            <a:extLst>
              <a:ext uri="{FF2B5EF4-FFF2-40B4-BE49-F238E27FC236}">
                <a16:creationId xmlns:a16="http://schemas.microsoft.com/office/drawing/2014/main" id="{9D17888B-A53E-F57E-F2F8-59E98D42A44F}"/>
              </a:ext>
            </a:extLst>
          </p:cNvPr>
          <p:cNvCxnSpPr>
            <a:cxnSpLocks/>
            <a:stCxn id="3" idx="2"/>
            <a:endCxn id="4" idx="0"/>
          </p:cNvCxnSpPr>
          <p:nvPr/>
        </p:nvCxnSpPr>
        <p:spPr>
          <a:xfrm flipH="1">
            <a:off x="2048141" y="1966193"/>
            <a:ext cx="2016224" cy="598711"/>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8893F0C1-35F3-8194-5DDB-A9F8B38CA189}"/>
              </a:ext>
            </a:extLst>
          </p:cNvPr>
          <p:cNvCxnSpPr>
            <a:cxnSpLocks/>
            <a:stCxn id="3" idx="2"/>
            <a:endCxn id="5" idx="0"/>
          </p:cNvCxnSpPr>
          <p:nvPr/>
        </p:nvCxnSpPr>
        <p:spPr>
          <a:xfrm>
            <a:off x="4064365" y="1966193"/>
            <a:ext cx="2318009" cy="50202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F62A5B95-D753-FE55-5EC6-B2F874EC72A0}"/>
              </a:ext>
            </a:extLst>
          </p:cNvPr>
          <p:cNvCxnSpPr>
            <a:cxnSpLocks/>
            <a:stCxn id="5" idx="2"/>
            <a:endCxn id="6" idx="0"/>
          </p:cNvCxnSpPr>
          <p:nvPr/>
        </p:nvCxnSpPr>
        <p:spPr>
          <a:xfrm flipH="1">
            <a:off x="3142014" y="3237656"/>
            <a:ext cx="3240360" cy="155949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307196D7-96E0-6CD4-BACB-7B434E12909B}"/>
              </a:ext>
            </a:extLst>
          </p:cNvPr>
          <p:cNvCxnSpPr>
            <a:cxnSpLocks/>
            <a:stCxn id="4" idx="2"/>
            <a:endCxn id="6" idx="0"/>
          </p:cNvCxnSpPr>
          <p:nvPr/>
        </p:nvCxnSpPr>
        <p:spPr>
          <a:xfrm>
            <a:off x="2048141" y="3334345"/>
            <a:ext cx="1093873" cy="1462807"/>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43F3C0F3-0592-801F-DA86-D088E3D878C4}"/>
                  </a:ext>
                </a:extLst>
              </p:cNvPr>
              <p:cNvSpPr txBox="1"/>
              <p:nvPr/>
            </p:nvSpPr>
            <p:spPr>
              <a:xfrm>
                <a:off x="5868144" y="4797152"/>
                <a:ext cx="2655983"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tLang="ja-JP" sz="4400" i="0" smtClean="0">
                          <a:latin typeface="Cambria Math" panose="02040503050406030204" pitchFamily="18" charset="0"/>
                        </a:rPr>
                        <m:t>Ω</m:t>
                      </m:r>
                      <m:r>
                        <a:rPr kumimoji="1" lang="en-US" altLang="ja-JP" sz="4400" b="0" i="1" smtClean="0">
                          <a:latin typeface="Cambria Math" panose="02040503050406030204" pitchFamily="18" charset="0"/>
                        </a:rPr>
                        <m:t>(</m:t>
                      </m:r>
                      <m:r>
                        <a:rPr kumimoji="1" lang="en-US" altLang="ja-JP" sz="4400" b="0" i="1" smtClean="0">
                          <a:solidFill>
                            <a:srgbClr val="FF0000"/>
                          </a:solidFill>
                          <a:latin typeface="Cambria Math" panose="02040503050406030204" pitchFamily="18" charset="0"/>
                        </a:rPr>
                        <m:t>𝑇</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𝑉</m:t>
                      </m:r>
                      <m:r>
                        <a:rPr kumimoji="1" lang="en-US" altLang="ja-JP" sz="4400" b="0" i="1" smtClean="0">
                          <a:latin typeface="Cambria Math" panose="02040503050406030204" pitchFamily="18" charset="0"/>
                        </a:rPr>
                        <m:t>,</m:t>
                      </m:r>
                      <m:r>
                        <a:rPr kumimoji="1" lang="en-US" altLang="ja-JP" sz="4400" b="0" i="1" smtClean="0">
                          <a:solidFill>
                            <a:srgbClr val="FF0000"/>
                          </a:solidFill>
                          <a:latin typeface="Cambria Math" panose="02040503050406030204" pitchFamily="18" charset="0"/>
                        </a:rPr>
                        <m:t>𝜇</m:t>
                      </m:r>
                      <m:r>
                        <a:rPr kumimoji="1" lang="en-US" altLang="ja-JP" sz="4400" b="0" i="1" smtClean="0">
                          <a:latin typeface="Cambria Math" panose="02040503050406030204" pitchFamily="18" charset="0"/>
                        </a:rPr>
                        <m:t>)</m:t>
                      </m:r>
                    </m:oMath>
                  </m:oMathPara>
                </a14:m>
                <a:endParaRPr kumimoji="1" lang="ja-JP" altLang="en-US" sz="4400"/>
              </a:p>
            </p:txBody>
          </p:sp>
        </mc:Choice>
        <mc:Fallback xmlns="">
          <p:sp>
            <p:nvSpPr>
              <p:cNvPr id="18" name="テキスト ボックス 17">
                <a:extLst>
                  <a:ext uri="{FF2B5EF4-FFF2-40B4-BE49-F238E27FC236}">
                    <a16:creationId xmlns:a16="http://schemas.microsoft.com/office/drawing/2014/main" id="{43F3C0F3-0592-801F-DA86-D088E3D878C4}"/>
                  </a:ext>
                </a:extLst>
              </p:cNvPr>
              <p:cNvSpPr txBox="1">
                <a:spLocks noRot="1" noChangeAspect="1" noMove="1" noResize="1" noEditPoints="1" noAdjustHandles="1" noChangeArrowheads="1" noChangeShapeType="1" noTextEdit="1"/>
              </p:cNvSpPr>
              <p:nvPr/>
            </p:nvSpPr>
            <p:spPr>
              <a:xfrm>
                <a:off x="5868144" y="4797152"/>
                <a:ext cx="2655983" cy="769441"/>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20878908-B4BA-6027-C357-E73C625E5B9A}"/>
                  </a:ext>
                </a:extLst>
              </p:cNvPr>
              <p:cNvSpPr txBox="1"/>
              <p:nvPr/>
            </p:nvSpPr>
            <p:spPr>
              <a:xfrm>
                <a:off x="6084168" y="1844824"/>
                <a:ext cx="180536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𝐹</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𝑈</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𝑇𝑆</m:t>
                      </m:r>
                    </m:oMath>
                  </m:oMathPara>
                </a14:m>
                <a:endParaRPr kumimoji="1" lang="ja-JP" altLang="en-US" sz="2400"/>
              </a:p>
            </p:txBody>
          </p:sp>
        </mc:Choice>
        <mc:Fallback xmlns="">
          <p:sp>
            <p:nvSpPr>
              <p:cNvPr id="30" name="テキスト ボックス 29">
                <a:extLst>
                  <a:ext uri="{FF2B5EF4-FFF2-40B4-BE49-F238E27FC236}">
                    <a16:creationId xmlns:a16="http://schemas.microsoft.com/office/drawing/2014/main" id="{20878908-B4BA-6027-C357-E73C625E5B9A}"/>
                  </a:ext>
                </a:extLst>
              </p:cNvPr>
              <p:cNvSpPr txBox="1">
                <a:spLocks noRot="1" noChangeAspect="1" noMove="1" noResize="1" noEditPoints="1" noAdjustHandles="1" noChangeArrowheads="1" noChangeShapeType="1" noTextEdit="1"/>
              </p:cNvSpPr>
              <p:nvPr/>
            </p:nvSpPr>
            <p:spPr>
              <a:xfrm>
                <a:off x="6084168" y="1844824"/>
                <a:ext cx="1805366" cy="461665"/>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E4E7F108-33C4-42DE-BCB3-50E0E526CA54}"/>
                  </a:ext>
                </a:extLst>
              </p:cNvPr>
              <p:cNvSpPr txBox="1"/>
              <p:nvPr/>
            </p:nvSpPr>
            <p:spPr>
              <a:xfrm>
                <a:off x="755576" y="1772816"/>
                <a:ext cx="187981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𝑈</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𝑃𝑉</m:t>
                      </m:r>
                    </m:oMath>
                  </m:oMathPara>
                </a14:m>
                <a:endParaRPr kumimoji="1" lang="ja-JP" altLang="en-US" sz="2400"/>
              </a:p>
            </p:txBody>
          </p:sp>
        </mc:Choice>
        <mc:Fallback xmlns="">
          <p:sp>
            <p:nvSpPr>
              <p:cNvPr id="31" name="テキスト ボックス 30">
                <a:extLst>
                  <a:ext uri="{FF2B5EF4-FFF2-40B4-BE49-F238E27FC236}">
                    <a16:creationId xmlns:a16="http://schemas.microsoft.com/office/drawing/2014/main" id="{E4E7F108-33C4-42DE-BCB3-50E0E526CA54}"/>
                  </a:ext>
                </a:extLst>
              </p:cNvPr>
              <p:cNvSpPr txBox="1">
                <a:spLocks noRot="1" noChangeAspect="1" noMove="1" noResize="1" noEditPoints="1" noAdjustHandles="1" noChangeArrowheads="1" noChangeShapeType="1" noTextEdit="1"/>
              </p:cNvSpPr>
              <p:nvPr/>
            </p:nvSpPr>
            <p:spPr>
              <a:xfrm>
                <a:off x="755576" y="1772816"/>
                <a:ext cx="1879810" cy="461665"/>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87867B22-8EB9-81EE-BA9B-FAF7AFD1AC2F}"/>
                  </a:ext>
                </a:extLst>
              </p:cNvPr>
              <p:cNvSpPr txBox="1"/>
              <p:nvPr/>
            </p:nvSpPr>
            <p:spPr>
              <a:xfrm>
                <a:off x="395536" y="3933056"/>
                <a:ext cx="182909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𝐺</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𝑇𝑆</m:t>
                      </m:r>
                    </m:oMath>
                  </m:oMathPara>
                </a14:m>
                <a:endParaRPr kumimoji="1" lang="ja-JP" altLang="en-US" sz="2400"/>
              </a:p>
            </p:txBody>
          </p:sp>
        </mc:Choice>
        <mc:Fallback xmlns="">
          <p:sp>
            <p:nvSpPr>
              <p:cNvPr id="32" name="テキスト ボックス 31">
                <a:extLst>
                  <a:ext uri="{FF2B5EF4-FFF2-40B4-BE49-F238E27FC236}">
                    <a16:creationId xmlns:a16="http://schemas.microsoft.com/office/drawing/2014/main" id="{87867B22-8EB9-81EE-BA9B-FAF7AFD1AC2F}"/>
                  </a:ext>
                </a:extLst>
              </p:cNvPr>
              <p:cNvSpPr txBox="1">
                <a:spLocks noRot="1" noChangeAspect="1" noMove="1" noResize="1" noEditPoints="1" noAdjustHandles="1" noChangeArrowheads="1" noChangeShapeType="1" noTextEdit="1"/>
              </p:cNvSpPr>
              <p:nvPr/>
            </p:nvSpPr>
            <p:spPr>
              <a:xfrm>
                <a:off x="395536" y="3933056"/>
                <a:ext cx="1829090" cy="461665"/>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F8DF1863-D4C1-7CF5-EA91-08070FB2704D}"/>
                  </a:ext>
                </a:extLst>
              </p:cNvPr>
              <p:cNvSpPr txBox="1"/>
              <p:nvPr/>
            </p:nvSpPr>
            <p:spPr>
              <a:xfrm>
                <a:off x="4139952" y="4149080"/>
                <a:ext cx="183582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𝐺</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𝐹</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𝑃𝑉</m:t>
                      </m:r>
                    </m:oMath>
                  </m:oMathPara>
                </a14:m>
                <a:endParaRPr kumimoji="1" lang="ja-JP" altLang="en-US" sz="2400"/>
              </a:p>
            </p:txBody>
          </p:sp>
        </mc:Choice>
        <mc:Fallback xmlns="">
          <p:sp>
            <p:nvSpPr>
              <p:cNvPr id="33" name="テキスト ボックス 32">
                <a:extLst>
                  <a:ext uri="{FF2B5EF4-FFF2-40B4-BE49-F238E27FC236}">
                    <a16:creationId xmlns:a16="http://schemas.microsoft.com/office/drawing/2014/main" id="{F8DF1863-D4C1-7CF5-EA91-08070FB2704D}"/>
                  </a:ext>
                </a:extLst>
              </p:cNvPr>
              <p:cNvSpPr txBox="1">
                <a:spLocks noRot="1" noChangeAspect="1" noMove="1" noResize="1" noEditPoints="1" noAdjustHandles="1" noChangeArrowheads="1" noChangeShapeType="1" noTextEdit="1"/>
              </p:cNvSpPr>
              <p:nvPr/>
            </p:nvSpPr>
            <p:spPr>
              <a:xfrm>
                <a:off x="4139952" y="4149080"/>
                <a:ext cx="1835824" cy="461665"/>
              </a:xfrm>
              <a:prstGeom prst="rect">
                <a:avLst/>
              </a:prstGeom>
              <a:blipFill>
                <a:blip r:embed="rId10"/>
                <a:stretch>
                  <a:fillRect/>
                </a:stretch>
              </a:blipFill>
            </p:spPr>
            <p:txBody>
              <a:bodyPr/>
              <a:lstStyle/>
              <a:p>
                <a:r>
                  <a:rPr lang="ja-JP" altLang="en-US">
                    <a:noFill/>
                  </a:rPr>
                  <a:t> </a:t>
                </a:r>
              </a:p>
            </p:txBody>
          </p:sp>
        </mc:Fallback>
      </mc:AlternateContent>
      <p:cxnSp>
        <p:nvCxnSpPr>
          <p:cNvPr id="38" name="直線矢印コネクタ 37">
            <a:extLst>
              <a:ext uri="{FF2B5EF4-FFF2-40B4-BE49-F238E27FC236}">
                <a16:creationId xmlns:a16="http://schemas.microsoft.com/office/drawing/2014/main" id="{8E6C5C16-CBB7-94FF-830B-B6B65FEF98DE}"/>
              </a:ext>
            </a:extLst>
          </p:cNvPr>
          <p:cNvCxnSpPr>
            <a:stCxn id="5" idx="2"/>
            <a:endCxn id="18" idx="0"/>
          </p:cNvCxnSpPr>
          <p:nvPr/>
        </p:nvCxnSpPr>
        <p:spPr>
          <a:xfrm>
            <a:off x="6382374" y="3237656"/>
            <a:ext cx="813762" cy="155949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CF067703-938E-ED81-9B40-65BF1B9D3850}"/>
                  </a:ext>
                </a:extLst>
              </p:cNvPr>
              <p:cNvSpPr txBox="1"/>
              <p:nvPr/>
            </p:nvSpPr>
            <p:spPr>
              <a:xfrm>
                <a:off x="6948264" y="3789040"/>
                <a:ext cx="184569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2400" b="0" i="0" smtClean="0">
                          <a:latin typeface="Cambria Math" panose="02040503050406030204" pitchFamily="18" charset="0"/>
                        </a:rPr>
                        <m:t>Ω</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𝐹</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𝜇</m:t>
                      </m:r>
                      <m:r>
                        <a:rPr kumimoji="1" lang="en-US" altLang="ja-JP" sz="2400" b="0" i="1" smtClean="0">
                          <a:latin typeface="Cambria Math" panose="02040503050406030204" pitchFamily="18" charset="0"/>
                        </a:rPr>
                        <m:t>𝑁</m:t>
                      </m:r>
                    </m:oMath>
                  </m:oMathPara>
                </a14:m>
                <a:endParaRPr kumimoji="1" lang="ja-JP" altLang="en-US" sz="2400"/>
              </a:p>
            </p:txBody>
          </p:sp>
        </mc:Choice>
        <mc:Fallback xmlns="">
          <p:sp>
            <p:nvSpPr>
              <p:cNvPr id="39" name="テキスト ボックス 38">
                <a:extLst>
                  <a:ext uri="{FF2B5EF4-FFF2-40B4-BE49-F238E27FC236}">
                    <a16:creationId xmlns:a16="http://schemas.microsoft.com/office/drawing/2014/main" id="{CF067703-938E-ED81-9B40-65BF1B9D3850}"/>
                  </a:ext>
                </a:extLst>
              </p:cNvPr>
              <p:cNvSpPr txBox="1">
                <a:spLocks noRot="1" noChangeAspect="1" noMove="1" noResize="1" noEditPoints="1" noAdjustHandles="1" noChangeArrowheads="1" noChangeShapeType="1" noTextEdit="1"/>
              </p:cNvSpPr>
              <p:nvPr/>
            </p:nvSpPr>
            <p:spPr>
              <a:xfrm>
                <a:off x="6948264" y="3789040"/>
                <a:ext cx="1845698" cy="461665"/>
              </a:xfrm>
              <a:prstGeom prst="rect">
                <a:avLst/>
              </a:prstGeom>
              <a:blipFill>
                <a:blip r:embed="rId11"/>
                <a:stretch>
                  <a:fillRect b="-18667"/>
                </a:stretch>
              </a:blipFill>
            </p:spPr>
            <p:txBody>
              <a:bodyPr/>
              <a:lstStyle/>
              <a:p>
                <a:r>
                  <a:rPr lang="ja-JP" altLang="en-US">
                    <a:noFill/>
                  </a:rPr>
                  <a:t> </a:t>
                </a:r>
              </a:p>
            </p:txBody>
          </p:sp>
        </mc:Fallback>
      </mc:AlternateContent>
      <p:sp>
        <p:nvSpPr>
          <p:cNvPr id="40" name="テキスト ボックス 39">
            <a:extLst>
              <a:ext uri="{FF2B5EF4-FFF2-40B4-BE49-F238E27FC236}">
                <a16:creationId xmlns:a16="http://schemas.microsoft.com/office/drawing/2014/main" id="{EEEEB50E-7AF5-2474-38C7-55D8D6E93403}"/>
              </a:ext>
            </a:extLst>
          </p:cNvPr>
          <p:cNvSpPr txBox="1"/>
          <p:nvPr/>
        </p:nvSpPr>
        <p:spPr>
          <a:xfrm>
            <a:off x="755576" y="6021288"/>
            <a:ext cx="6955750" cy="461665"/>
          </a:xfrm>
          <a:prstGeom prst="rect">
            <a:avLst/>
          </a:prstGeom>
          <a:noFill/>
        </p:spPr>
        <p:txBody>
          <a:bodyPr wrap="none" rtlCol="0">
            <a:spAutoFit/>
          </a:bodyPr>
          <a:lstStyle/>
          <a:p>
            <a:r>
              <a:rPr lang="ja-JP" altLang="en-US" sz="2400"/>
              <a:t>共役な量＝ルジャンドル変換で互いに変換する量</a:t>
            </a:r>
            <a:endParaRPr kumimoji="1" lang="ja-JP" altLang="en-US" sz="2400"/>
          </a:p>
        </p:txBody>
      </p:sp>
      <p:sp>
        <p:nvSpPr>
          <p:cNvPr id="43" name="四角形: 角を丸くする 42">
            <a:extLst>
              <a:ext uri="{FF2B5EF4-FFF2-40B4-BE49-F238E27FC236}">
                <a16:creationId xmlns:a16="http://schemas.microsoft.com/office/drawing/2014/main" id="{FA121DAB-1292-1CA9-9109-DAD2DF6EB610}"/>
              </a:ext>
            </a:extLst>
          </p:cNvPr>
          <p:cNvSpPr/>
          <p:nvPr/>
        </p:nvSpPr>
        <p:spPr>
          <a:xfrm>
            <a:off x="1619672" y="3933056"/>
            <a:ext cx="504056" cy="432048"/>
          </a:xfrm>
          <a:prstGeom prst="round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6" name="コネクタ: カギ線 45">
            <a:extLst>
              <a:ext uri="{FF2B5EF4-FFF2-40B4-BE49-F238E27FC236}">
                <a16:creationId xmlns:a16="http://schemas.microsoft.com/office/drawing/2014/main" id="{2761A366-14E7-4D64-131A-2EEF28DDC92E}"/>
              </a:ext>
            </a:extLst>
          </p:cNvPr>
          <p:cNvCxnSpPr>
            <a:stCxn id="43" idx="2"/>
            <a:endCxn id="40" idx="1"/>
          </p:cNvCxnSpPr>
          <p:nvPr/>
        </p:nvCxnSpPr>
        <p:spPr>
          <a:xfrm rot="5400000">
            <a:off x="370130" y="4750550"/>
            <a:ext cx="1887017" cy="1116124"/>
          </a:xfrm>
          <a:prstGeom prst="bentConnector4">
            <a:avLst>
              <a:gd name="adj1" fmla="val 43884"/>
              <a:gd name="adj2" fmla="val 12048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F8852D74-A17D-02FB-EC7F-3C7266D3CB8D}"/>
              </a:ext>
            </a:extLst>
          </p:cNvPr>
          <p:cNvSpPr txBox="1"/>
          <p:nvPr/>
        </p:nvSpPr>
        <p:spPr>
          <a:xfrm>
            <a:off x="6372200" y="908720"/>
            <a:ext cx="1569660" cy="369332"/>
          </a:xfrm>
          <a:prstGeom prst="rect">
            <a:avLst/>
          </a:prstGeom>
          <a:noFill/>
        </p:spPr>
        <p:txBody>
          <a:bodyPr wrap="none" rtlCol="0">
            <a:spAutoFit/>
          </a:bodyPr>
          <a:lstStyle/>
          <a:p>
            <a:r>
              <a:rPr kumimoji="1" lang="ja-JP" altLang="en-US"/>
              <a:t>全て示量変数</a:t>
            </a:r>
          </a:p>
        </p:txBody>
      </p:sp>
      <p:cxnSp>
        <p:nvCxnSpPr>
          <p:cNvPr id="11" name="直線矢印コネクタ 10">
            <a:extLst>
              <a:ext uri="{FF2B5EF4-FFF2-40B4-BE49-F238E27FC236}">
                <a16:creationId xmlns:a16="http://schemas.microsoft.com/office/drawing/2014/main" id="{05CC4623-9429-B2B2-07BC-F899A831CA80}"/>
              </a:ext>
            </a:extLst>
          </p:cNvPr>
          <p:cNvCxnSpPr>
            <a:stCxn id="7" idx="1"/>
          </p:cNvCxnSpPr>
          <p:nvPr/>
        </p:nvCxnSpPr>
        <p:spPr>
          <a:xfrm flipH="1">
            <a:off x="5292080" y="1093386"/>
            <a:ext cx="1080120" cy="39139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6697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92C5E61-A4F9-3F26-116F-3A376B69F79B}"/>
              </a:ext>
            </a:extLst>
          </p:cNvPr>
          <p:cNvSpPr>
            <a:spLocks noGrp="1"/>
          </p:cNvSpPr>
          <p:nvPr>
            <p:ph type="body" sz="quarter" idx="10"/>
          </p:nvPr>
        </p:nvSpPr>
        <p:spPr/>
        <p:txBody>
          <a:bodyPr/>
          <a:lstStyle/>
          <a:p>
            <a:r>
              <a:rPr lang="ja-JP" altLang="en-US"/>
              <a:t>熱力学量</a:t>
            </a:r>
            <a:endParaRPr kumimoji="1" lang="ja-JP" altLang="en-US"/>
          </a:p>
        </p:txBody>
      </p:sp>
      <p:sp>
        <p:nvSpPr>
          <p:cNvPr id="3" name="テキスト ボックス 2">
            <a:extLst>
              <a:ext uri="{FF2B5EF4-FFF2-40B4-BE49-F238E27FC236}">
                <a16:creationId xmlns:a16="http://schemas.microsoft.com/office/drawing/2014/main" id="{C40AC1C9-1D71-541F-9249-49F4A1DDF185}"/>
              </a:ext>
            </a:extLst>
          </p:cNvPr>
          <p:cNvSpPr txBox="1"/>
          <p:nvPr/>
        </p:nvSpPr>
        <p:spPr>
          <a:xfrm>
            <a:off x="1327430" y="1988840"/>
            <a:ext cx="1826141" cy="584775"/>
          </a:xfrm>
          <a:prstGeom prst="rect">
            <a:avLst/>
          </a:prstGeom>
          <a:noFill/>
        </p:spPr>
        <p:txBody>
          <a:bodyPr wrap="none" rtlCol="0">
            <a:spAutoFit/>
          </a:bodyPr>
          <a:lstStyle/>
          <a:p>
            <a:r>
              <a:rPr lang="ja-JP" altLang="en-US" sz="3200">
                <a:solidFill>
                  <a:srgbClr val="011893"/>
                </a:solidFill>
              </a:rPr>
              <a:t>示量変数</a:t>
            </a:r>
            <a:endParaRPr kumimoji="1" lang="ja-JP" altLang="en-US" sz="3200">
              <a:solidFill>
                <a:srgbClr val="011893"/>
              </a:solidFill>
            </a:endParaRPr>
          </a:p>
        </p:txBody>
      </p:sp>
      <p:sp>
        <p:nvSpPr>
          <p:cNvPr id="4" name="テキスト ボックス 3">
            <a:extLst>
              <a:ext uri="{FF2B5EF4-FFF2-40B4-BE49-F238E27FC236}">
                <a16:creationId xmlns:a16="http://schemas.microsoft.com/office/drawing/2014/main" id="{9755666F-D2CA-865E-9D41-B76A6134071D}"/>
              </a:ext>
            </a:extLst>
          </p:cNvPr>
          <p:cNvSpPr txBox="1"/>
          <p:nvPr/>
        </p:nvSpPr>
        <p:spPr>
          <a:xfrm>
            <a:off x="5531138" y="1988840"/>
            <a:ext cx="1826141" cy="584775"/>
          </a:xfrm>
          <a:prstGeom prst="rect">
            <a:avLst/>
          </a:prstGeom>
          <a:noFill/>
        </p:spPr>
        <p:txBody>
          <a:bodyPr wrap="none" rtlCol="0">
            <a:spAutoFit/>
          </a:bodyPr>
          <a:lstStyle/>
          <a:p>
            <a:r>
              <a:rPr lang="ja-JP" altLang="en-US" sz="3200">
                <a:solidFill>
                  <a:srgbClr val="011893"/>
                </a:solidFill>
              </a:rPr>
              <a:t>示強変数</a:t>
            </a:r>
            <a:endParaRPr kumimoji="1" lang="ja-JP" altLang="en-US" sz="3200">
              <a:solidFill>
                <a:srgbClr val="011893"/>
              </a:solidFill>
            </a:endParaRP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9A1F1C5-8F50-AA2B-297E-CB1A758134D0}"/>
                  </a:ext>
                </a:extLst>
              </p:cNvPr>
              <p:cNvSpPr txBox="1"/>
              <p:nvPr/>
            </p:nvSpPr>
            <p:spPr>
              <a:xfrm>
                <a:off x="1534890" y="2780928"/>
                <a:ext cx="1411220" cy="646331"/>
              </a:xfrm>
              <a:prstGeom prst="rect">
                <a:avLst/>
              </a:prstGeom>
              <a:noFill/>
            </p:spPr>
            <p:txBody>
              <a:bodyPr wrap="none" rtlCol="0">
                <a:spAutoFit/>
              </a:bodyPr>
              <a:lstStyle/>
              <a:p>
                <a:r>
                  <a:rPr kumimoji="1" lang="ja-JP" altLang="en-US" sz="3600"/>
                  <a:t>体積</a:t>
                </a:r>
                <a14:m>
                  <m:oMath xmlns:m="http://schemas.openxmlformats.org/officeDocument/2006/math">
                    <m:r>
                      <a:rPr kumimoji="1" lang="en-US" altLang="ja-JP" sz="3600" b="0" i="1" smtClean="0">
                        <a:latin typeface="Cambria Math" panose="02040503050406030204" pitchFamily="18" charset="0"/>
                      </a:rPr>
                      <m:t>𝑉</m:t>
                    </m:r>
                  </m:oMath>
                </a14:m>
                <a:endParaRPr kumimoji="1" lang="ja-JP" altLang="en-US" sz="3600"/>
              </a:p>
            </p:txBody>
          </p:sp>
        </mc:Choice>
        <mc:Fallback xmlns="">
          <p:sp>
            <p:nvSpPr>
              <p:cNvPr id="5" name="テキスト ボックス 4">
                <a:extLst>
                  <a:ext uri="{FF2B5EF4-FFF2-40B4-BE49-F238E27FC236}">
                    <a16:creationId xmlns:a16="http://schemas.microsoft.com/office/drawing/2014/main" id="{D9A1F1C5-8F50-AA2B-297E-CB1A758134D0}"/>
                  </a:ext>
                </a:extLst>
              </p:cNvPr>
              <p:cNvSpPr txBox="1">
                <a:spLocks noRot="1" noChangeAspect="1" noMove="1" noResize="1" noEditPoints="1" noAdjustHandles="1" noChangeArrowheads="1" noChangeShapeType="1" noTextEdit="1"/>
              </p:cNvSpPr>
              <p:nvPr/>
            </p:nvSpPr>
            <p:spPr>
              <a:xfrm>
                <a:off x="1534890" y="2780928"/>
                <a:ext cx="1411220" cy="646331"/>
              </a:xfrm>
              <a:prstGeom prst="rect">
                <a:avLst/>
              </a:prstGeom>
              <a:blipFill>
                <a:blip r:embed="rId2"/>
                <a:stretch>
                  <a:fillRect l="-13420" t="-16981"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18A58BFD-8DD0-3466-AB58-B59CAA3FA0CF}"/>
                  </a:ext>
                </a:extLst>
              </p:cNvPr>
              <p:cNvSpPr txBox="1"/>
              <p:nvPr/>
            </p:nvSpPr>
            <p:spPr>
              <a:xfrm>
                <a:off x="5741099" y="2780928"/>
                <a:ext cx="1406219" cy="646331"/>
              </a:xfrm>
              <a:prstGeom prst="rect">
                <a:avLst/>
              </a:prstGeom>
              <a:noFill/>
            </p:spPr>
            <p:txBody>
              <a:bodyPr wrap="square" rtlCol="0">
                <a:spAutoFit/>
              </a:bodyPr>
              <a:lstStyle/>
              <a:p>
                <a:r>
                  <a:rPr kumimoji="1" lang="ja-JP" altLang="en-US" sz="3600"/>
                  <a:t>圧力</a:t>
                </a:r>
                <a14:m>
                  <m:oMath xmlns:m="http://schemas.openxmlformats.org/officeDocument/2006/math">
                    <m:r>
                      <a:rPr kumimoji="1" lang="en-US" altLang="ja-JP" sz="3600" b="0" i="1" smtClean="0">
                        <a:latin typeface="Cambria Math" panose="02040503050406030204" pitchFamily="18" charset="0"/>
                      </a:rPr>
                      <m:t>𝑃</m:t>
                    </m:r>
                  </m:oMath>
                </a14:m>
                <a:endParaRPr kumimoji="1" lang="ja-JP" altLang="en-US" sz="3600"/>
              </a:p>
            </p:txBody>
          </p:sp>
        </mc:Choice>
        <mc:Fallback xmlns="">
          <p:sp>
            <p:nvSpPr>
              <p:cNvPr id="6" name="テキスト ボックス 5">
                <a:extLst>
                  <a:ext uri="{FF2B5EF4-FFF2-40B4-BE49-F238E27FC236}">
                    <a16:creationId xmlns:a16="http://schemas.microsoft.com/office/drawing/2014/main" id="{18A58BFD-8DD0-3466-AB58-B59CAA3FA0CF}"/>
                  </a:ext>
                </a:extLst>
              </p:cNvPr>
              <p:cNvSpPr txBox="1">
                <a:spLocks noRot="1" noChangeAspect="1" noMove="1" noResize="1" noEditPoints="1" noAdjustHandles="1" noChangeArrowheads="1" noChangeShapeType="1" noTextEdit="1"/>
              </p:cNvSpPr>
              <p:nvPr/>
            </p:nvSpPr>
            <p:spPr>
              <a:xfrm>
                <a:off x="5741099" y="2780928"/>
                <a:ext cx="1406219" cy="646331"/>
              </a:xfrm>
              <a:prstGeom prst="rect">
                <a:avLst/>
              </a:prstGeom>
              <a:blipFill>
                <a:blip r:embed="rId3"/>
                <a:stretch>
                  <a:fillRect l="-13478" t="-16981" b="-32075"/>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F7112191-0FEB-4675-E773-EBE21BA7CE69}"/>
              </a:ext>
            </a:extLst>
          </p:cNvPr>
          <p:cNvSpPr txBox="1"/>
          <p:nvPr/>
        </p:nvSpPr>
        <p:spPr>
          <a:xfrm>
            <a:off x="251520" y="1196752"/>
            <a:ext cx="8443337" cy="523220"/>
          </a:xfrm>
          <a:prstGeom prst="rect">
            <a:avLst/>
          </a:prstGeom>
          <a:noFill/>
        </p:spPr>
        <p:txBody>
          <a:bodyPr wrap="none" rtlCol="0">
            <a:spAutoFit/>
          </a:bodyPr>
          <a:lstStyle/>
          <a:p>
            <a:r>
              <a:rPr kumimoji="1" lang="ja-JP" altLang="en-US" sz="2800"/>
              <a:t>かけたらエネルギーになる量をお互いに共役と呼ぶ</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E3E64D2F-7DAC-D79B-7BED-957B6B0EA455}"/>
                  </a:ext>
                </a:extLst>
              </p:cNvPr>
              <p:cNvSpPr txBox="1"/>
              <p:nvPr/>
            </p:nvSpPr>
            <p:spPr>
              <a:xfrm>
                <a:off x="5741099" y="3933056"/>
                <a:ext cx="1406219" cy="646331"/>
              </a:xfrm>
              <a:prstGeom prst="rect">
                <a:avLst/>
              </a:prstGeom>
              <a:noFill/>
            </p:spPr>
            <p:txBody>
              <a:bodyPr wrap="none" rtlCol="0">
                <a:spAutoFit/>
              </a:bodyPr>
              <a:lstStyle/>
              <a:p>
                <a:r>
                  <a:rPr lang="ja-JP" altLang="en-US" sz="3600">
                    <a:solidFill>
                      <a:srgbClr val="FF0000"/>
                    </a:solidFill>
                  </a:rPr>
                  <a:t>温度</a:t>
                </a:r>
                <a14:m>
                  <m:oMath xmlns:m="http://schemas.openxmlformats.org/officeDocument/2006/math">
                    <m:r>
                      <a:rPr kumimoji="1" lang="en-US" altLang="ja-JP" sz="3600" b="0" i="1" smtClean="0">
                        <a:solidFill>
                          <a:srgbClr val="FF0000"/>
                        </a:solidFill>
                        <a:latin typeface="Cambria Math" panose="02040503050406030204" pitchFamily="18" charset="0"/>
                      </a:rPr>
                      <m:t>𝑇</m:t>
                    </m:r>
                  </m:oMath>
                </a14:m>
                <a:endParaRPr kumimoji="1" lang="ja-JP" altLang="en-US" sz="3600">
                  <a:solidFill>
                    <a:srgbClr val="FF0000"/>
                  </a:solidFill>
                </a:endParaRPr>
              </a:p>
            </p:txBody>
          </p:sp>
        </mc:Choice>
        <mc:Fallback xmlns="">
          <p:sp>
            <p:nvSpPr>
              <p:cNvPr id="9" name="テキスト ボックス 8">
                <a:extLst>
                  <a:ext uri="{FF2B5EF4-FFF2-40B4-BE49-F238E27FC236}">
                    <a16:creationId xmlns:a16="http://schemas.microsoft.com/office/drawing/2014/main" id="{E3E64D2F-7DAC-D79B-7BED-957B6B0EA455}"/>
                  </a:ext>
                </a:extLst>
              </p:cNvPr>
              <p:cNvSpPr txBox="1">
                <a:spLocks noRot="1" noChangeAspect="1" noMove="1" noResize="1" noEditPoints="1" noAdjustHandles="1" noChangeArrowheads="1" noChangeShapeType="1" noTextEdit="1"/>
              </p:cNvSpPr>
              <p:nvPr/>
            </p:nvSpPr>
            <p:spPr>
              <a:xfrm>
                <a:off x="5741099" y="3933056"/>
                <a:ext cx="1406219" cy="646331"/>
              </a:xfrm>
              <a:prstGeom prst="rect">
                <a:avLst/>
              </a:prstGeom>
              <a:blipFill>
                <a:blip r:embed="rId4"/>
                <a:stretch>
                  <a:fillRect l="-13478" t="-16981"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BB34A8A7-EB06-3288-D6B5-E22A47ED3E6B}"/>
                  </a:ext>
                </a:extLst>
              </p:cNvPr>
              <p:cNvSpPr txBox="1"/>
              <p:nvPr/>
            </p:nvSpPr>
            <p:spPr>
              <a:xfrm>
                <a:off x="611560" y="3933056"/>
                <a:ext cx="3257880" cy="646331"/>
              </a:xfrm>
              <a:prstGeom prst="rect">
                <a:avLst/>
              </a:prstGeom>
              <a:noFill/>
            </p:spPr>
            <p:txBody>
              <a:bodyPr wrap="none" rtlCol="0">
                <a:spAutoFit/>
              </a:bodyPr>
              <a:lstStyle/>
              <a:p>
                <a:r>
                  <a:rPr kumimoji="1" lang="ja-JP" altLang="en-US" sz="3600">
                    <a:solidFill>
                      <a:srgbClr val="FF0000"/>
                    </a:solidFill>
                  </a:rPr>
                  <a:t>エントロピー</a:t>
                </a:r>
                <a14:m>
                  <m:oMath xmlns:m="http://schemas.openxmlformats.org/officeDocument/2006/math">
                    <m:r>
                      <a:rPr kumimoji="1" lang="en-US" altLang="ja-JP" sz="3600" b="0" i="1" smtClean="0">
                        <a:solidFill>
                          <a:srgbClr val="FF0000"/>
                        </a:solidFill>
                        <a:latin typeface="Cambria Math" panose="02040503050406030204" pitchFamily="18" charset="0"/>
                      </a:rPr>
                      <m:t>𝑆</m:t>
                    </m:r>
                  </m:oMath>
                </a14:m>
                <a:endParaRPr kumimoji="1" lang="ja-JP" altLang="en-US" sz="3600">
                  <a:solidFill>
                    <a:srgbClr val="FF0000"/>
                  </a:solidFill>
                </a:endParaRPr>
              </a:p>
            </p:txBody>
          </p:sp>
        </mc:Choice>
        <mc:Fallback xmlns="">
          <p:sp>
            <p:nvSpPr>
              <p:cNvPr id="10" name="テキスト ボックス 9">
                <a:extLst>
                  <a:ext uri="{FF2B5EF4-FFF2-40B4-BE49-F238E27FC236}">
                    <a16:creationId xmlns:a16="http://schemas.microsoft.com/office/drawing/2014/main" id="{BB34A8A7-EB06-3288-D6B5-E22A47ED3E6B}"/>
                  </a:ext>
                </a:extLst>
              </p:cNvPr>
              <p:cNvSpPr txBox="1">
                <a:spLocks noRot="1" noChangeAspect="1" noMove="1" noResize="1" noEditPoints="1" noAdjustHandles="1" noChangeArrowheads="1" noChangeShapeType="1" noTextEdit="1"/>
              </p:cNvSpPr>
              <p:nvPr/>
            </p:nvSpPr>
            <p:spPr>
              <a:xfrm>
                <a:off x="611560" y="3933056"/>
                <a:ext cx="3257880" cy="646331"/>
              </a:xfrm>
              <a:prstGeom prst="rect">
                <a:avLst/>
              </a:prstGeom>
              <a:blipFill>
                <a:blip r:embed="rId5"/>
                <a:stretch>
                  <a:fillRect l="-5607" t="-16981"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A8102BB3-A6D9-50A9-FF16-A3E4AE0106CB}"/>
                  </a:ext>
                </a:extLst>
              </p:cNvPr>
              <p:cNvSpPr txBox="1"/>
              <p:nvPr/>
            </p:nvSpPr>
            <p:spPr>
              <a:xfrm>
                <a:off x="1280910" y="5085184"/>
                <a:ext cx="1919180" cy="646331"/>
              </a:xfrm>
              <a:prstGeom prst="rect">
                <a:avLst/>
              </a:prstGeom>
              <a:noFill/>
            </p:spPr>
            <p:txBody>
              <a:bodyPr wrap="none" rtlCol="0">
                <a:spAutoFit/>
              </a:bodyPr>
              <a:lstStyle/>
              <a:p>
                <a:r>
                  <a:rPr lang="ja-JP" altLang="en-US" sz="3600"/>
                  <a:t>物質量</a:t>
                </a:r>
                <a14:m>
                  <m:oMath xmlns:m="http://schemas.openxmlformats.org/officeDocument/2006/math">
                    <m:r>
                      <a:rPr kumimoji="1" lang="en-US" altLang="ja-JP" sz="3600" b="0" i="1" smtClean="0">
                        <a:latin typeface="Cambria Math" panose="02040503050406030204" pitchFamily="18" charset="0"/>
                      </a:rPr>
                      <m:t>𝑁</m:t>
                    </m:r>
                  </m:oMath>
                </a14:m>
                <a:endParaRPr kumimoji="1" lang="ja-JP" altLang="en-US" sz="3600"/>
              </a:p>
            </p:txBody>
          </p:sp>
        </mc:Choice>
        <mc:Fallback xmlns="">
          <p:sp>
            <p:nvSpPr>
              <p:cNvPr id="11" name="テキスト ボックス 10">
                <a:extLst>
                  <a:ext uri="{FF2B5EF4-FFF2-40B4-BE49-F238E27FC236}">
                    <a16:creationId xmlns:a16="http://schemas.microsoft.com/office/drawing/2014/main" id="{A8102BB3-A6D9-50A9-FF16-A3E4AE0106CB}"/>
                  </a:ext>
                </a:extLst>
              </p:cNvPr>
              <p:cNvSpPr txBox="1">
                <a:spLocks noRot="1" noChangeAspect="1" noMove="1" noResize="1" noEditPoints="1" noAdjustHandles="1" noChangeArrowheads="1" noChangeShapeType="1" noTextEdit="1"/>
              </p:cNvSpPr>
              <p:nvPr/>
            </p:nvSpPr>
            <p:spPr>
              <a:xfrm>
                <a:off x="1280910" y="5085184"/>
                <a:ext cx="1919180" cy="646331"/>
              </a:xfrm>
              <a:prstGeom prst="rect">
                <a:avLst/>
              </a:prstGeom>
              <a:blipFill>
                <a:blip r:embed="rId6"/>
                <a:stretch>
                  <a:fillRect l="-9524" t="-16981"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83A82D58-73FB-952F-42B5-BCD8A5843BD2}"/>
                  </a:ext>
                </a:extLst>
              </p:cNvPr>
              <p:cNvSpPr txBox="1"/>
              <p:nvPr/>
            </p:nvSpPr>
            <p:spPr>
              <a:xfrm>
                <a:off x="4355976" y="5085184"/>
                <a:ext cx="4176464" cy="646331"/>
              </a:xfrm>
              <a:prstGeom prst="rect">
                <a:avLst/>
              </a:prstGeom>
              <a:noFill/>
            </p:spPr>
            <p:txBody>
              <a:bodyPr wrap="square" rtlCol="0">
                <a:spAutoFit/>
              </a:bodyPr>
              <a:lstStyle/>
              <a:p>
                <a:r>
                  <a:rPr kumimoji="1" lang="ja-JP" altLang="en-US" sz="3600"/>
                  <a:t>化学ポテンシャル</a:t>
                </a:r>
                <a14:m>
                  <m:oMath xmlns:m="http://schemas.openxmlformats.org/officeDocument/2006/math">
                    <m:r>
                      <a:rPr kumimoji="1" lang="en-US" altLang="ja-JP" sz="3600" b="0" i="1" smtClean="0">
                        <a:latin typeface="Cambria Math" panose="02040503050406030204" pitchFamily="18" charset="0"/>
                      </a:rPr>
                      <m:t>𝜇</m:t>
                    </m:r>
                  </m:oMath>
                </a14:m>
                <a:endParaRPr kumimoji="1" lang="ja-JP" altLang="en-US" sz="3600"/>
              </a:p>
            </p:txBody>
          </p:sp>
        </mc:Choice>
        <mc:Fallback xmlns="">
          <p:sp>
            <p:nvSpPr>
              <p:cNvPr id="12" name="テキスト ボックス 11">
                <a:extLst>
                  <a:ext uri="{FF2B5EF4-FFF2-40B4-BE49-F238E27FC236}">
                    <a16:creationId xmlns:a16="http://schemas.microsoft.com/office/drawing/2014/main" id="{83A82D58-73FB-952F-42B5-BCD8A5843BD2}"/>
                  </a:ext>
                </a:extLst>
              </p:cNvPr>
              <p:cNvSpPr txBox="1">
                <a:spLocks noRot="1" noChangeAspect="1" noMove="1" noResize="1" noEditPoints="1" noAdjustHandles="1" noChangeArrowheads="1" noChangeShapeType="1" noTextEdit="1"/>
              </p:cNvSpPr>
              <p:nvPr/>
            </p:nvSpPr>
            <p:spPr>
              <a:xfrm>
                <a:off x="4355976" y="5085184"/>
                <a:ext cx="4176464" cy="646331"/>
              </a:xfrm>
              <a:prstGeom prst="rect">
                <a:avLst/>
              </a:prstGeom>
              <a:blipFill>
                <a:blip r:embed="rId7"/>
                <a:stretch>
                  <a:fillRect l="-4526" t="-16981" b="-32075"/>
                </a:stretch>
              </a:blipFill>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11BCCB09-8B18-A476-197B-D8C91EC61ECA}"/>
              </a:ext>
            </a:extLst>
          </p:cNvPr>
          <p:cNvSpPr txBox="1"/>
          <p:nvPr/>
        </p:nvSpPr>
        <p:spPr>
          <a:xfrm>
            <a:off x="251520" y="6093296"/>
            <a:ext cx="8186857" cy="461665"/>
          </a:xfrm>
          <a:prstGeom prst="rect">
            <a:avLst/>
          </a:prstGeom>
          <a:noFill/>
        </p:spPr>
        <p:txBody>
          <a:bodyPr wrap="none" rtlCol="0">
            <a:spAutoFit/>
          </a:bodyPr>
          <a:lstStyle/>
          <a:p>
            <a:r>
              <a:rPr kumimoji="1" lang="ja-JP" altLang="en-US" sz="2400"/>
              <a:t>示量変数と示強変数、どちらが「基本的な量」だろうか？</a:t>
            </a:r>
          </a:p>
        </p:txBody>
      </p:sp>
    </p:spTree>
    <p:extLst>
      <p:ext uri="{BB962C8B-B14F-4D97-AF65-F5344CB8AC3E}">
        <p14:creationId xmlns:p14="http://schemas.microsoft.com/office/powerpoint/2010/main" val="1999213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21FBE89-6F78-84F8-42E5-F71C9F222C9D}"/>
              </a:ext>
            </a:extLst>
          </p:cNvPr>
          <p:cNvSpPr>
            <a:spLocks noGrp="1"/>
          </p:cNvSpPr>
          <p:nvPr>
            <p:ph type="body" sz="quarter" idx="10"/>
          </p:nvPr>
        </p:nvSpPr>
        <p:spPr/>
        <p:txBody>
          <a:bodyPr/>
          <a:lstStyle/>
          <a:p>
            <a:r>
              <a:rPr kumimoji="1" lang="ja-JP" altLang="en-US"/>
              <a:t>変数と観測量</a:t>
            </a:r>
            <a:r>
              <a:rPr lang="ja-JP" altLang="en-US"/>
              <a:t>のまとめ</a:t>
            </a:r>
            <a:endParaRPr kumimoji="1" lang="ja-JP" altLang="en-US"/>
          </a:p>
        </p:txBody>
      </p:sp>
      <p:sp>
        <p:nvSpPr>
          <p:cNvPr id="4" name="テキスト ボックス 3">
            <a:extLst>
              <a:ext uri="{FF2B5EF4-FFF2-40B4-BE49-F238E27FC236}">
                <a16:creationId xmlns:a16="http://schemas.microsoft.com/office/drawing/2014/main" id="{0228DD81-D0ED-81F8-1E8C-1BBDFF3500D3}"/>
              </a:ext>
            </a:extLst>
          </p:cNvPr>
          <p:cNvSpPr txBox="1"/>
          <p:nvPr/>
        </p:nvSpPr>
        <p:spPr>
          <a:xfrm>
            <a:off x="395536" y="1340768"/>
            <a:ext cx="7749237" cy="523220"/>
          </a:xfrm>
          <a:prstGeom prst="rect">
            <a:avLst/>
          </a:prstGeom>
          <a:noFill/>
        </p:spPr>
        <p:txBody>
          <a:bodyPr wrap="none" rtlCol="0">
            <a:spAutoFit/>
          </a:bodyPr>
          <a:lstStyle/>
          <a:p>
            <a:r>
              <a:rPr kumimoji="1" lang="en-US" altLang="ja-JP" sz="2800"/>
              <a:t>a priori</a:t>
            </a:r>
            <a:r>
              <a:rPr kumimoji="1" lang="ja-JP" altLang="en-US" sz="2800"/>
              <a:t>な量とは、我々が未定義で使う量のこと</a:t>
            </a:r>
          </a:p>
        </p:txBody>
      </p:sp>
      <p:sp>
        <p:nvSpPr>
          <p:cNvPr id="5" name="テキスト ボックス 4">
            <a:extLst>
              <a:ext uri="{FF2B5EF4-FFF2-40B4-BE49-F238E27FC236}">
                <a16:creationId xmlns:a16="http://schemas.microsoft.com/office/drawing/2014/main" id="{2FD241DF-7DB2-4F7F-526D-1E001C67669B}"/>
              </a:ext>
            </a:extLst>
          </p:cNvPr>
          <p:cNvSpPr txBox="1"/>
          <p:nvPr/>
        </p:nvSpPr>
        <p:spPr>
          <a:xfrm>
            <a:off x="827584" y="2060848"/>
            <a:ext cx="7749237" cy="954107"/>
          </a:xfrm>
          <a:prstGeom prst="rect">
            <a:avLst/>
          </a:prstGeom>
          <a:noFill/>
        </p:spPr>
        <p:txBody>
          <a:bodyPr wrap="none" rtlCol="0">
            <a:spAutoFit/>
          </a:bodyPr>
          <a:lstStyle/>
          <a:p>
            <a:r>
              <a:rPr kumimoji="1" lang="ja-JP" altLang="en-US" sz="2800"/>
              <a:t>熱力学では、共役な量のどちらかが</a:t>
            </a:r>
            <a:r>
              <a:rPr kumimoji="1" lang="en-US" altLang="ja-JP" sz="2800"/>
              <a:t>a priori</a:t>
            </a:r>
            <a:r>
              <a:rPr kumimoji="1" lang="ja-JP" altLang="en-US" sz="2800"/>
              <a:t>な量</a:t>
            </a:r>
            <a:endParaRPr kumimoji="1" lang="en-US" altLang="ja-JP" sz="2800"/>
          </a:p>
          <a:p>
            <a:r>
              <a:rPr kumimoji="1" lang="ja-JP" altLang="en-US" sz="2800"/>
              <a:t>数値計算では、支配方程式に含まれる変数</a:t>
            </a:r>
          </a:p>
        </p:txBody>
      </p:sp>
      <p:sp>
        <p:nvSpPr>
          <p:cNvPr id="6" name="テキスト ボックス 5">
            <a:extLst>
              <a:ext uri="{FF2B5EF4-FFF2-40B4-BE49-F238E27FC236}">
                <a16:creationId xmlns:a16="http://schemas.microsoft.com/office/drawing/2014/main" id="{CFFB7074-E15E-B4FD-8BB6-6E81C54E3DC4}"/>
              </a:ext>
            </a:extLst>
          </p:cNvPr>
          <p:cNvSpPr txBox="1"/>
          <p:nvPr/>
        </p:nvSpPr>
        <p:spPr>
          <a:xfrm>
            <a:off x="425097" y="3501008"/>
            <a:ext cx="8467383" cy="523220"/>
          </a:xfrm>
          <a:prstGeom prst="rect">
            <a:avLst/>
          </a:prstGeom>
          <a:noFill/>
        </p:spPr>
        <p:txBody>
          <a:bodyPr wrap="none" rtlCol="0">
            <a:spAutoFit/>
          </a:bodyPr>
          <a:lstStyle/>
          <a:p>
            <a:r>
              <a:rPr kumimoji="1" lang="ja-JP" altLang="en-US" sz="2800"/>
              <a:t>それ以外の物理量は全て</a:t>
            </a:r>
            <a:r>
              <a:rPr kumimoji="1" lang="en-US" altLang="ja-JP" sz="2800"/>
              <a:t>a priori</a:t>
            </a:r>
            <a:r>
              <a:rPr kumimoji="1" lang="ja-JP" altLang="en-US" sz="2800"/>
              <a:t>な量から定義される</a:t>
            </a:r>
          </a:p>
        </p:txBody>
      </p:sp>
      <p:sp>
        <p:nvSpPr>
          <p:cNvPr id="3" name="テキスト ボックス 2">
            <a:extLst>
              <a:ext uri="{FF2B5EF4-FFF2-40B4-BE49-F238E27FC236}">
                <a16:creationId xmlns:a16="http://schemas.microsoft.com/office/drawing/2014/main" id="{DC3A739A-4813-39B4-E884-C1B6B5BB4CC2}"/>
              </a:ext>
            </a:extLst>
          </p:cNvPr>
          <p:cNvSpPr txBox="1"/>
          <p:nvPr/>
        </p:nvSpPr>
        <p:spPr>
          <a:xfrm>
            <a:off x="971600" y="5013176"/>
            <a:ext cx="8084264" cy="523220"/>
          </a:xfrm>
          <a:prstGeom prst="rect">
            <a:avLst/>
          </a:prstGeom>
          <a:noFill/>
        </p:spPr>
        <p:txBody>
          <a:bodyPr wrap="none" rtlCol="0">
            <a:spAutoFit/>
          </a:bodyPr>
          <a:lstStyle/>
          <a:p>
            <a:r>
              <a:rPr lang="ja-JP" altLang="en-US" sz="2800"/>
              <a:t>分子動力学法において、温度や圧力を定義しよう</a:t>
            </a:r>
            <a:endParaRPr kumimoji="1" lang="ja-JP" altLang="en-US" sz="2800"/>
          </a:p>
        </p:txBody>
      </p:sp>
      <p:sp>
        <p:nvSpPr>
          <p:cNvPr id="7" name="矢印: 右 6">
            <a:extLst>
              <a:ext uri="{FF2B5EF4-FFF2-40B4-BE49-F238E27FC236}">
                <a16:creationId xmlns:a16="http://schemas.microsoft.com/office/drawing/2014/main" id="{4A2DB7A1-3E82-B7E1-A9DA-D50EBA2F6253}"/>
              </a:ext>
            </a:extLst>
          </p:cNvPr>
          <p:cNvSpPr/>
          <p:nvPr/>
        </p:nvSpPr>
        <p:spPr>
          <a:xfrm>
            <a:off x="323528" y="5085184"/>
            <a:ext cx="432048"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14534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E4BE97D-FF22-7C73-B97E-95E0C2481E22}"/>
              </a:ext>
            </a:extLst>
          </p:cNvPr>
          <p:cNvSpPr>
            <a:spLocks noGrp="1"/>
          </p:cNvSpPr>
          <p:nvPr>
            <p:ph type="body" sz="quarter" idx="10"/>
          </p:nvPr>
        </p:nvSpPr>
        <p:spPr/>
        <p:txBody>
          <a:bodyPr/>
          <a:lstStyle/>
          <a:p>
            <a:r>
              <a:rPr lang="ja-JP" altLang="en-US"/>
              <a:t>分子動力学法における温度</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3AC02551-FA35-D837-0887-057204FE4031}"/>
                  </a:ext>
                </a:extLst>
              </p:cNvPr>
              <p:cNvSpPr txBox="1"/>
              <p:nvPr/>
            </p:nvSpPr>
            <p:spPr>
              <a:xfrm>
                <a:off x="467544" y="1196752"/>
                <a:ext cx="5334666" cy="523220"/>
              </a:xfrm>
              <a:prstGeom prst="rect">
                <a:avLst/>
              </a:prstGeom>
              <a:noFill/>
            </p:spPr>
            <p:txBody>
              <a:bodyPr wrap="none" rtlCol="0">
                <a:spAutoFit/>
              </a:bodyPr>
              <a:lstStyle/>
              <a:p>
                <a:r>
                  <a:rPr lang="ja-JP" altLang="en-US" sz="2800"/>
                  <a:t>温度</a:t>
                </a:r>
                <a14:m>
                  <m:oMath xmlns:m="http://schemas.openxmlformats.org/officeDocument/2006/math">
                    <m:r>
                      <a:rPr lang="en-US" altLang="ja-JP" sz="2800" b="0" i="1" smtClean="0">
                        <a:latin typeface="Cambria Math" panose="02040503050406030204" pitchFamily="18" charset="0"/>
                      </a:rPr>
                      <m:t>𝑇</m:t>
                    </m:r>
                  </m:oMath>
                </a14:m>
                <a:r>
                  <a:rPr lang="ja-JP" altLang="en-US" sz="2800"/>
                  <a:t>は運動エネルギー</a:t>
                </a:r>
                <a14:m>
                  <m:oMath xmlns:m="http://schemas.openxmlformats.org/officeDocument/2006/math">
                    <m:r>
                      <a:rPr lang="en-US" altLang="ja-JP" sz="2800" b="0" i="1" smtClean="0">
                        <a:latin typeface="Cambria Math" panose="02040503050406030204" pitchFamily="18" charset="0"/>
                      </a:rPr>
                      <m:t>𝐾</m:t>
                    </m:r>
                  </m:oMath>
                </a14:m>
                <a:r>
                  <a:rPr lang="ja-JP" altLang="en-US" sz="2800"/>
                  <a:t>に比例</a:t>
                </a:r>
                <a:endParaRPr kumimoji="1" lang="ja-JP" altLang="en-US" sz="2800"/>
              </a:p>
            </p:txBody>
          </p:sp>
        </mc:Choice>
        <mc:Fallback xmlns="">
          <p:sp>
            <p:nvSpPr>
              <p:cNvPr id="3" name="テキスト ボックス 2">
                <a:extLst>
                  <a:ext uri="{FF2B5EF4-FFF2-40B4-BE49-F238E27FC236}">
                    <a16:creationId xmlns:a16="http://schemas.microsoft.com/office/drawing/2014/main" id="{3AC02551-FA35-D837-0887-057204FE4031}"/>
                  </a:ext>
                </a:extLst>
              </p:cNvPr>
              <p:cNvSpPr txBox="1">
                <a:spLocks noRot="1" noChangeAspect="1" noMove="1" noResize="1" noEditPoints="1" noAdjustHandles="1" noChangeArrowheads="1" noChangeShapeType="1" noTextEdit="1"/>
              </p:cNvSpPr>
              <p:nvPr/>
            </p:nvSpPr>
            <p:spPr>
              <a:xfrm>
                <a:off x="467544" y="1196752"/>
                <a:ext cx="5334666" cy="523220"/>
              </a:xfrm>
              <a:prstGeom prst="rect">
                <a:avLst/>
              </a:prstGeom>
              <a:blipFill>
                <a:blip r:embed="rId2"/>
                <a:stretch>
                  <a:fillRect l="-2400" t="-15116" r="-1257" b="-279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C1917905-B24B-5FAC-7D31-42DDB278154E}"/>
                  </a:ext>
                </a:extLst>
              </p:cNvPr>
              <p:cNvSpPr txBox="1"/>
              <p:nvPr/>
            </p:nvSpPr>
            <p:spPr>
              <a:xfrm>
                <a:off x="2555776" y="1844824"/>
                <a:ext cx="1852430" cy="101752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𝑇</m:t>
                      </m:r>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2</m:t>
                          </m:r>
                          <m:r>
                            <a:rPr kumimoji="1" lang="en-US" altLang="ja-JP" sz="3200" b="0" i="1" smtClean="0">
                              <a:latin typeface="Cambria Math" panose="02040503050406030204" pitchFamily="18" charset="0"/>
                            </a:rPr>
                            <m:t>𝐾</m:t>
                          </m:r>
                        </m:num>
                        <m:den>
                          <m:r>
                            <a:rPr kumimoji="1" lang="en-US" altLang="ja-JP" sz="3200" b="0" i="1" smtClean="0">
                              <a:latin typeface="Cambria Math" panose="02040503050406030204" pitchFamily="18" charset="0"/>
                            </a:rPr>
                            <m:t>3</m:t>
                          </m:r>
                          <m:r>
                            <a:rPr kumimoji="1" lang="en-US" altLang="ja-JP" sz="3200" b="0" i="1" smtClean="0">
                              <a:latin typeface="Cambria Math" panose="02040503050406030204" pitchFamily="18" charset="0"/>
                            </a:rPr>
                            <m:t>𝑁𝑘</m:t>
                          </m:r>
                        </m:den>
                      </m:f>
                    </m:oMath>
                  </m:oMathPara>
                </a14:m>
                <a:endParaRPr kumimoji="1" lang="ja-JP" altLang="en-US" sz="3200"/>
              </a:p>
            </p:txBody>
          </p:sp>
        </mc:Choice>
        <mc:Fallback xmlns="">
          <p:sp>
            <p:nvSpPr>
              <p:cNvPr id="4" name="テキスト ボックス 3">
                <a:extLst>
                  <a:ext uri="{FF2B5EF4-FFF2-40B4-BE49-F238E27FC236}">
                    <a16:creationId xmlns:a16="http://schemas.microsoft.com/office/drawing/2014/main" id="{C1917905-B24B-5FAC-7D31-42DDB278154E}"/>
                  </a:ext>
                </a:extLst>
              </p:cNvPr>
              <p:cNvSpPr txBox="1">
                <a:spLocks noRot="1" noChangeAspect="1" noMove="1" noResize="1" noEditPoints="1" noAdjustHandles="1" noChangeArrowheads="1" noChangeShapeType="1" noTextEdit="1"/>
              </p:cNvSpPr>
              <p:nvPr/>
            </p:nvSpPr>
            <p:spPr>
              <a:xfrm>
                <a:off x="2555776" y="1844824"/>
                <a:ext cx="1852430" cy="1017523"/>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0B9FFA2B-A0F1-248E-817F-52186B97CA17}"/>
                  </a:ext>
                </a:extLst>
              </p:cNvPr>
              <p:cNvSpPr txBox="1"/>
              <p:nvPr/>
            </p:nvSpPr>
            <p:spPr>
              <a:xfrm>
                <a:off x="5220072" y="1988840"/>
                <a:ext cx="2816797" cy="830997"/>
              </a:xfrm>
              <a:prstGeom prst="rect">
                <a:avLst/>
              </a:prstGeom>
              <a:noFill/>
            </p:spPr>
            <p:txBody>
              <a:bodyPr wrap="none" rtlCol="0">
                <a:spAutoFit/>
              </a:bodyPr>
              <a:lstStyle/>
              <a:p>
                <a14:m>
                  <m:oMath xmlns:m="http://schemas.openxmlformats.org/officeDocument/2006/math">
                    <m:r>
                      <a:rPr kumimoji="1" lang="en-US" altLang="ja-JP" sz="2400" b="0" i="1" smtClean="0">
                        <a:latin typeface="Cambria Math" panose="02040503050406030204" pitchFamily="18" charset="0"/>
                      </a:rPr>
                      <m:t>𝑁</m:t>
                    </m:r>
                  </m:oMath>
                </a14:m>
                <a:r>
                  <a:rPr kumimoji="1" lang="ja-JP" altLang="en-US" sz="2400"/>
                  <a:t>：粒子数</a:t>
                </a:r>
                <a:endParaRPr kumimoji="1" lang="en-US" altLang="ja-JP" sz="2400"/>
              </a:p>
              <a:p>
                <a14:m>
                  <m:oMath xmlns:m="http://schemas.openxmlformats.org/officeDocument/2006/math">
                    <m:r>
                      <a:rPr kumimoji="1" lang="en-US" altLang="ja-JP" sz="2400" b="0" i="1" smtClean="0">
                        <a:latin typeface="Cambria Math" panose="02040503050406030204" pitchFamily="18" charset="0"/>
                      </a:rPr>
                      <m:t>𝑘</m:t>
                    </m:r>
                    <m:r>
                      <a:rPr lang="ja-JP" altLang="en-US" sz="2400" i="1">
                        <a:latin typeface="Cambria Math" panose="02040503050406030204" pitchFamily="18" charset="0"/>
                      </a:rPr>
                      <m:t>：</m:t>
                    </m:r>
                  </m:oMath>
                </a14:m>
                <a:r>
                  <a:rPr kumimoji="1" lang="ja-JP" altLang="en-US" sz="2400"/>
                  <a:t>ボルツマン定数</a:t>
                </a:r>
              </a:p>
            </p:txBody>
          </p:sp>
        </mc:Choice>
        <mc:Fallback xmlns="">
          <p:sp>
            <p:nvSpPr>
              <p:cNvPr id="5" name="テキスト ボックス 4">
                <a:extLst>
                  <a:ext uri="{FF2B5EF4-FFF2-40B4-BE49-F238E27FC236}">
                    <a16:creationId xmlns:a16="http://schemas.microsoft.com/office/drawing/2014/main" id="{0B9FFA2B-A0F1-248E-817F-52186B97CA17}"/>
                  </a:ext>
                </a:extLst>
              </p:cNvPr>
              <p:cNvSpPr txBox="1">
                <a:spLocks noRot="1" noChangeAspect="1" noMove="1" noResize="1" noEditPoints="1" noAdjustHandles="1" noChangeArrowheads="1" noChangeShapeType="1" noTextEdit="1"/>
              </p:cNvSpPr>
              <p:nvPr/>
            </p:nvSpPr>
            <p:spPr>
              <a:xfrm>
                <a:off x="5220072" y="1988840"/>
                <a:ext cx="2816797" cy="830997"/>
              </a:xfrm>
              <a:prstGeom prst="rect">
                <a:avLst/>
              </a:prstGeom>
              <a:blipFill>
                <a:blip r:embed="rId4"/>
                <a:stretch>
                  <a:fillRect l="-649" t="-8029" r="-2597" b="-131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9FDF1CA0-0C9B-C1B8-24DC-BF4434D5D9D8}"/>
                  </a:ext>
                </a:extLst>
              </p:cNvPr>
              <p:cNvSpPr txBox="1"/>
              <p:nvPr/>
            </p:nvSpPr>
            <p:spPr>
              <a:xfrm>
                <a:off x="395536" y="2996952"/>
                <a:ext cx="5831725" cy="523220"/>
              </a:xfrm>
              <a:prstGeom prst="rect">
                <a:avLst/>
              </a:prstGeom>
              <a:noFill/>
            </p:spPr>
            <p:txBody>
              <a:bodyPr wrap="none" rtlCol="0">
                <a:spAutoFit/>
              </a:bodyPr>
              <a:lstStyle/>
              <a:p>
                <a:r>
                  <a:rPr lang="ja-JP" altLang="en-US" sz="2800"/>
                  <a:t>運動エネルギー</a:t>
                </a:r>
                <a14:m>
                  <m:oMath xmlns:m="http://schemas.openxmlformats.org/officeDocument/2006/math">
                    <m:r>
                      <a:rPr lang="en-US" altLang="ja-JP" sz="2800" b="0" i="1" smtClean="0">
                        <a:latin typeface="Cambria Math" panose="02040503050406030204" pitchFamily="18" charset="0"/>
                      </a:rPr>
                      <m:t>𝐾</m:t>
                    </m:r>
                  </m:oMath>
                </a14:m>
                <a:r>
                  <a:rPr lang="ja-JP" altLang="en-US" sz="2800" b="0"/>
                  <a:t>は運動量の二乗和</a:t>
                </a:r>
                <a:endParaRPr lang="en-US" altLang="ja-JP" sz="2800" b="0"/>
              </a:p>
            </p:txBody>
          </p:sp>
        </mc:Choice>
        <mc:Fallback xmlns="">
          <p:sp>
            <p:nvSpPr>
              <p:cNvPr id="6" name="テキスト ボックス 5">
                <a:extLst>
                  <a:ext uri="{FF2B5EF4-FFF2-40B4-BE49-F238E27FC236}">
                    <a16:creationId xmlns:a16="http://schemas.microsoft.com/office/drawing/2014/main" id="{9FDF1CA0-0C9B-C1B8-24DC-BF4434D5D9D8}"/>
                  </a:ext>
                </a:extLst>
              </p:cNvPr>
              <p:cNvSpPr txBox="1">
                <a:spLocks noRot="1" noChangeAspect="1" noMove="1" noResize="1" noEditPoints="1" noAdjustHandles="1" noChangeArrowheads="1" noChangeShapeType="1" noTextEdit="1"/>
              </p:cNvSpPr>
              <p:nvPr/>
            </p:nvSpPr>
            <p:spPr>
              <a:xfrm>
                <a:off x="395536" y="2996952"/>
                <a:ext cx="5831725" cy="523220"/>
              </a:xfrm>
              <a:prstGeom prst="rect">
                <a:avLst/>
              </a:prstGeom>
              <a:blipFill>
                <a:blip r:embed="rId5"/>
                <a:stretch>
                  <a:fillRect l="-2194" t="-16471" r="-1045" b="-2941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C2704026-CECF-5408-EC8E-2D5411B5615E}"/>
                  </a:ext>
                </a:extLst>
              </p:cNvPr>
              <p:cNvSpPr txBox="1"/>
              <p:nvPr/>
            </p:nvSpPr>
            <p:spPr>
              <a:xfrm>
                <a:off x="2555776" y="3501008"/>
                <a:ext cx="2323713" cy="13449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𝐾</m:t>
                      </m:r>
                      <m:r>
                        <a:rPr kumimoji="1" lang="en-US" altLang="ja-JP" sz="3200" b="0" i="1" smtClean="0">
                          <a:latin typeface="Cambria Math" panose="02040503050406030204" pitchFamily="18" charset="0"/>
                        </a:rPr>
                        <m:t>=</m:t>
                      </m:r>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𝑖</m:t>
                          </m:r>
                        </m:sub>
                        <m:sup/>
                        <m:e>
                          <m:f>
                            <m:fPr>
                              <m:ctrlPr>
                                <a:rPr kumimoji="1" lang="en-US" altLang="ja-JP" sz="3200" b="0" i="1" smtClean="0">
                                  <a:latin typeface="Cambria Math" panose="02040503050406030204" pitchFamily="18" charset="0"/>
                                </a:rPr>
                              </m:ctrlPr>
                            </m:fPr>
                            <m:num>
                              <m:sSubSup>
                                <m:sSubSupPr>
                                  <m:ctrlPr>
                                    <a:rPr kumimoji="1" lang="en-US" altLang="ja-JP" sz="3200" b="0" i="1" smtClean="0">
                                      <a:latin typeface="Cambria Math" panose="02040503050406030204" pitchFamily="18" charset="0"/>
                                    </a:rPr>
                                  </m:ctrlPr>
                                </m:sSubSup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up>
                                  <m:r>
                                    <a:rPr kumimoji="1" lang="en-US" altLang="ja-JP" sz="3200" b="0" i="1" smtClean="0">
                                      <a:latin typeface="Cambria Math" panose="02040503050406030204" pitchFamily="18" charset="0"/>
                                    </a:rPr>
                                    <m:t>2</m:t>
                                  </m:r>
                                </m:sup>
                              </m:sSubSup>
                            </m:num>
                            <m:den>
                              <m:r>
                                <a:rPr kumimoji="1" lang="en-US" altLang="ja-JP" sz="3200" b="0" i="1" smtClean="0">
                                  <a:latin typeface="Cambria Math" panose="02040503050406030204" pitchFamily="18" charset="0"/>
                                </a:rPr>
                                <m:t>2</m:t>
                              </m:r>
                              <m:r>
                                <a:rPr kumimoji="1" lang="en-US" altLang="ja-JP" sz="3200" b="0" i="1" smtClean="0">
                                  <a:latin typeface="Cambria Math" panose="02040503050406030204" pitchFamily="18" charset="0"/>
                                </a:rPr>
                                <m:t>𝑚</m:t>
                              </m:r>
                            </m:den>
                          </m:f>
                        </m:e>
                      </m:nary>
                    </m:oMath>
                  </m:oMathPara>
                </a14:m>
                <a:endParaRPr kumimoji="1" lang="ja-JP" altLang="en-US" sz="3200"/>
              </a:p>
            </p:txBody>
          </p:sp>
        </mc:Choice>
        <mc:Fallback xmlns="">
          <p:sp>
            <p:nvSpPr>
              <p:cNvPr id="7" name="テキスト ボックス 6">
                <a:extLst>
                  <a:ext uri="{FF2B5EF4-FFF2-40B4-BE49-F238E27FC236}">
                    <a16:creationId xmlns:a16="http://schemas.microsoft.com/office/drawing/2014/main" id="{C2704026-CECF-5408-EC8E-2D5411B5615E}"/>
                  </a:ext>
                </a:extLst>
              </p:cNvPr>
              <p:cNvSpPr txBox="1">
                <a:spLocks noRot="1" noChangeAspect="1" noMove="1" noResize="1" noEditPoints="1" noAdjustHandles="1" noChangeArrowheads="1" noChangeShapeType="1" noTextEdit="1"/>
              </p:cNvSpPr>
              <p:nvPr/>
            </p:nvSpPr>
            <p:spPr>
              <a:xfrm>
                <a:off x="2555776" y="3501008"/>
                <a:ext cx="2323713" cy="1344920"/>
              </a:xfrm>
              <a:prstGeom prst="rect">
                <a:avLst/>
              </a:prstGeom>
              <a:blipFill>
                <a:blip r:embed="rId6"/>
                <a:stretch>
                  <a:fillRect/>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209714DD-B775-FBBE-160F-3A27011161DA}"/>
              </a:ext>
            </a:extLst>
          </p:cNvPr>
          <p:cNvSpPr txBox="1"/>
          <p:nvPr/>
        </p:nvSpPr>
        <p:spPr>
          <a:xfrm>
            <a:off x="467544" y="4797152"/>
            <a:ext cx="1620957" cy="523220"/>
          </a:xfrm>
          <a:prstGeom prst="rect">
            <a:avLst/>
          </a:prstGeom>
          <a:noFill/>
        </p:spPr>
        <p:txBody>
          <a:bodyPr wrap="none" rtlCol="0">
            <a:spAutoFit/>
          </a:bodyPr>
          <a:lstStyle/>
          <a:p>
            <a:r>
              <a:rPr lang="ja-JP" altLang="en-US" sz="2800" b="0"/>
              <a:t>以上から</a:t>
            </a:r>
            <a:endParaRPr lang="en-US" altLang="ja-JP" sz="2800" b="0"/>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1F061341-CC39-33A0-2C10-785F9BCF6E26}"/>
                  </a:ext>
                </a:extLst>
              </p:cNvPr>
              <p:cNvSpPr txBox="1"/>
              <p:nvPr/>
            </p:nvSpPr>
            <p:spPr>
              <a:xfrm>
                <a:off x="2483768" y="5301208"/>
                <a:ext cx="3112519" cy="13449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𝑇</m:t>
                      </m:r>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2</m:t>
                          </m:r>
                        </m:num>
                        <m:den>
                          <m:r>
                            <a:rPr kumimoji="1" lang="en-US" altLang="ja-JP" sz="3200" b="0" i="1" smtClean="0">
                              <a:latin typeface="Cambria Math" panose="02040503050406030204" pitchFamily="18" charset="0"/>
                            </a:rPr>
                            <m:t>3</m:t>
                          </m:r>
                          <m:r>
                            <a:rPr kumimoji="1" lang="en-US" altLang="ja-JP" sz="3200" b="0" i="1" smtClean="0">
                              <a:latin typeface="Cambria Math" panose="02040503050406030204" pitchFamily="18" charset="0"/>
                            </a:rPr>
                            <m:t>𝑁𝑘</m:t>
                          </m:r>
                        </m:den>
                      </m:f>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𝑖</m:t>
                          </m:r>
                        </m:sub>
                        <m:sup/>
                        <m:e>
                          <m:f>
                            <m:fPr>
                              <m:ctrlPr>
                                <a:rPr kumimoji="1" lang="en-US" altLang="ja-JP" sz="3200" b="0" i="1" smtClean="0">
                                  <a:latin typeface="Cambria Math" panose="02040503050406030204" pitchFamily="18" charset="0"/>
                                </a:rPr>
                              </m:ctrlPr>
                            </m:fPr>
                            <m:num>
                              <m:sSubSup>
                                <m:sSubSupPr>
                                  <m:ctrlPr>
                                    <a:rPr kumimoji="1" lang="en-US" altLang="ja-JP" sz="3200" b="0" i="1" smtClean="0">
                                      <a:latin typeface="Cambria Math" panose="02040503050406030204" pitchFamily="18" charset="0"/>
                                    </a:rPr>
                                  </m:ctrlPr>
                                </m:sSubSup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up>
                                  <m:r>
                                    <a:rPr kumimoji="1" lang="en-US" altLang="ja-JP" sz="3200" b="0" i="1" smtClean="0">
                                      <a:latin typeface="Cambria Math" panose="02040503050406030204" pitchFamily="18" charset="0"/>
                                    </a:rPr>
                                    <m:t>2</m:t>
                                  </m:r>
                                </m:sup>
                              </m:sSubSup>
                            </m:num>
                            <m:den>
                              <m:r>
                                <a:rPr kumimoji="1" lang="en-US" altLang="ja-JP" sz="3200" b="0" i="1" smtClean="0">
                                  <a:latin typeface="Cambria Math" panose="02040503050406030204" pitchFamily="18" charset="0"/>
                                </a:rPr>
                                <m:t>2</m:t>
                              </m:r>
                              <m:r>
                                <a:rPr kumimoji="1" lang="en-US" altLang="ja-JP" sz="3200" b="0" i="1" smtClean="0">
                                  <a:latin typeface="Cambria Math" panose="02040503050406030204" pitchFamily="18" charset="0"/>
                                </a:rPr>
                                <m:t>𝑚</m:t>
                              </m:r>
                            </m:den>
                          </m:f>
                        </m:e>
                      </m:nary>
                    </m:oMath>
                  </m:oMathPara>
                </a14:m>
                <a:endParaRPr kumimoji="1" lang="ja-JP" altLang="en-US" sz="3200"/>
              </a:p>
            </p:txBody>
          </p:sp>
        </mc:Choice>
        <mc:Fallback xmlns="">
          <p:sp>
            <p:nvSpPr>
              <p:cNvPr id="9" name="テキスト ボックス 8">
                <a:extLst>
                  <a:ext uri="{FF2B5EF4-FFF2-40B4-BE49-F238E27FC236}">
                    <a16:creationId xmlns:a16="http://schemas.microsoft.com/office/drawing/2014/main" id="{1F061341-CC39-33A0-2C10-785F9BCF6E26}"/>
                  </a:ext>
                </a:extLst>
              </p:cNvPr>
              <p:cNvSpPr txBox="1">
                <a:spLocks noRot="1" noChangeAspect="1" noMove="1" noResize="1" noEditPoints="1" noAdjustHandles="1" noChangeArrowheads="1" noChangeShapeType="1" noTextEdit="1"/>
              </p:cNvSpPr>
              <p:nvPr/>
            </p:nvSpPr>
            <p:spPr>
              <a:xfrm>
                <a:off x="2483768" y="5301208"/>
                <a:ext cx="3112519" cy="1344920"/>
              </a:xfrm>
              <a:prstGeom prst="rect">
                <a:avLst/>
              </a:prstGeom>
              <a:blipFill>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59136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7830846-2CA9-7BC8-3C8C-5A93420B16DE}"/>
              </a:ext>
            </a:extLst>
          </p:cNvPr>
          <p:cNvSpPr>
            <a:spLocks noGrp="1"/>
          </p:cNvSpPr>
          <p:nvPr>
            <p:ph type="body" sz="quarter" idx="10"/>
          </p:nvPr>
        </p:nvSpPr>
        <p:spPr/>
        <p:txBody>
          <a:bodyPr/>
          <a:lstStyle/>
          <a:p>
            <a:r>
              <a:rPr lang="ja-JP" altLang="en-US"/>
              <a:t>分子動力学法における温度</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168C3301-1E5B-8D9D-730B-720C0B05BF38}"/>
                  </a:ext>
                </a:extLst>
              </p:cNvPr>
              <p:cNvSpPr txBox="1"/>
              <p:nvPr/>
            </p:nvSpPr>
            <p:spPr>
              <a:xfrm>
                <a:off x="2915816" y="1916832"/>
                <a:ext cx="3112519" cy="13449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𝑇</m:t>
                      </m:r>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2</m:t>
                          </m:r>
                        </m:num>
                        <m:den>
                          <m:r>
                            <a:rPr kumimoji="1" lang="en-US" altLang="ja-JP" sz="3200" b="0" i="1" smtClean="0">
                              <a:latin typeface="Cambria Math" panose="02040503050406030204" pitchFamily="18" charset="0"/>
                            </a:rPr>
                            <m:t>3</m:t>
                          </m:r>
                          <m:r>
                            <a:rPr kumimoji="1" lang="en-US" altLang="ja-JP" sz="3200" b="0" i="1" smtClean="0">
                              <a:latin typeface="Cambria Math" panose="02040503050406030204" pitchFamily="18" charset="0"/>
                            </a:rPr>
                            <m:t>𝑁𝑘</m:t>
                          </m:r>
                        </m:den>
                      </m:f>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𝑖</m:t>
                          </m:r>
                        </m:sub>
                        <m:sup/>
                        <m:e>
                          <m:f>
                            <m:fPr>
                              <m:ctrlPr>
                                <a:rPr kumimoji="1" lang="en-US" altLang="ja-JP" sz="3200" b="0" i="1" smtClean="0">
                                  <a:latin typeface="Cambria Math" panose="02040503050406030204" pitchFamily="18" charset="0"/>
                                </a:rPr>
                              </m:ctrlPr>
                            </m:fPr>
                            <m:num>
                              <m:sSubSup>
                                <m:sSubSupPr>
                                  <m:ctrlPr>
                                    <a:rPr kumimoji="1" lang="en-US" altLang="ja-JP" sz="3200" b="0" i="1" smtClean="0">
                                      <a:latin typeface="Cambria Math" panose="02040503050406030204" pitchFamily="18" charset="0"/>
                                    </a:rPr>
                                  </m:ctrlPr>
                                </m:sSubSup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up>
                                  <m:r>
                                    <a:rPr kumimoji="1" lang="en-US" altLang="ja-JP" sz="3200" b="0" i="1" smtClean="0">
                                      <a:latin typeface="Cambria Math" panose="02040503050406030204" pitchFamily="18" charset="0"/>
                                    </a:rPr>
                                    <m:t>2</m:t>
                                  </m:r>
                                </m:sup>
                              </m:sSubSup>
                            </m:num>
                            <m:den>
                              <m:r>
                                <a:rPr kumimoji="1" lang="en-US" altLang="ja-JP" sz="3200" b="0" i="1" smtClean="0">
                                  <a:latin typeface="Cambria Math" panose="02040503050406030204" pitchFamily="18" charset="0"/>
                                </a:rPr>
                                <m:t>2</m:t>
                              </m:r>
                              <m:r>
                                <a:rPr kumimoji="1" lang="en-US" altLang="ja-JP" sz="3200" b="0" i="1" smtClean="0">
                                  <a:latin typeface="Cambria Math" panose="02040503050406030204" pitchFamily="18" charset="0"/>
                                </a:rPr>
                                <m:t>𝑚</m:t>
                              </m:r>
                            </m:den>
                          </m:f>
                        </m:e>
                      </m:nary>
                    </m:oMath>
                  </m:oMathPara>
                </a14:m>
                <a:endParaRPr kumimoji="1" lang="ja-JP" altLang="en-US" sz="3200"/>
              </a:p>
            </p:txBody>
          </p:sp>
        </mc:Choice>
        <mc:Fallback xmlns="">
          <p:sp>
            <p:nvSpPr>
              <p:cNvPr id="3" name="テキスト ボックス 2">
                <a:extLst>
                  <a:ext uri="{FF2B5EF4-FFF2-40B4-BE49-F238E27FC236}">
                    <a16:creationId xmlns:a16="http://schemas.microsoft.com/office/drawing/2014/main" id="{168C3301-1E5B-8D9D-730B-720C0B05BF38}"/>
                  </a:ext>
                </a:extLst>
              </p:cNvPr>
              <p:cNvSpPr txBox="1">
                <a:spLocks noRot="1" noChangeAspect="1" noMove="1" noResize="1" noEditPoints="1" noAdjustHandles="1" noChangeArrowheads="1" noChangeShapeType="1" noTextEdit="1"/>
              </p:cNvSpPr>
              <p:nvPr/>
            </p:nvSpPr>
            <p:spPr>
              <a:xfrm>
                <a:off x="2915816" y="1916832"/>
                <a:ext cx="3112519" cy="1344920"/>
              </a:xfrm>
              <a:prstGeom prst="rect">
                <a:avLst/>
              </a:prstGeom>
              <a:blipFill>
                <a:blip r:embed="rId2"/>
                <a:stretch>
                  <a:fillRect/>
                </a:stretch>
              </a:blipFill>
            </p:spPr>
            <p:txBody>
              <a:bodyPr/>
              <a:lstStyle/>
              <a:p>
                <a:r>
                  <a:rPr lang="ja-JP" altLang="en-US">
                    <a:noFill/>
                  </a:rPr>
                  <a:t> </a:t>
                </a:r>
              </a:p>
            </p:txBody>
          </p:sp>
        </mc:Fallback>
      </mc:AlternateContent>
      <p:sp>
        <p:nvSpPr>
          <p:cNvPr id="5" name="四角形: 角を丸くする 4">
            <a:extLst>
              <a:ext uri="{FF2B5EF4-FFF2-40B4-BE49-F238E27FC236}">
                <a16:creationId xmlns:a16="http://schemas.microsoft.com/office/drawing/2014/main" id="{D0575931-809F-6838-EAB6-13294DE3A9CF}"/>
              </a:ext>
            </a:extLst>
          </p:cNvPr>
          <p:cNvSpPr/>
          <p:nvPr/>
        </p:nvSpPr>
        <p:spPr>
          <a:xfrm>
            <a:off x="3779912" y="1844824"/>
            <a:ext cx="2304256" cy="1368152"/>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2F33E7DE-0CDC-59AE-7108-36B3C6780B59}"/>
              </a:ext>
            </a:extLst>
          </p:cNvPr>
          <p:cNvSpPr/>
          <p:nvPr/>
        </p:nvSpPr>
        <p:spPr>
          <a:xfrm>
            <a:off x="2843808" y="2204864"/>
            <a:ext cx="567680" cy="656456"/>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BCDD0A2C-AC39-D9A2-FEBA-1D56569D79CD}"/>
              </a:ext>
            </a:extLst>
          </p:cNvPr>
          <p:cNvSpPr txBox="1"/>
          <p:nvPr/>
        </p:nvSpPr>
        <p:spPr>
          <a:xfrm>
            <a:off x="1043608" y="1124744"/>
            <a:ext cx="3518912" cy="400110"/>
          </a:xfrm>
          <a:prstGeom prst="rect">
            <a:avLst/>
          </a:prstGeom>
          <a:noFill/>
        </p:spPr>
        <p:txBody>
          <a:bodyPr wrap="none" rtlCol="0">
            <a:spAutoFit/>
          </a:bodyPr>
          <a:lstStyle/>
          <a:p>
            <a:r>
              <a:rPr kumimoji="1" lang="ja-JP" altLang="en-US" sz="2000"/>
              <a:t>こちらは全部知っているので</a:t>
            </a:r>
          </a:p>
        </p:txBody>
      </p:sp>
      <p:cxnSp>
        <p:nvCxnSpPr>
          <p:cNvPr id="9" name="コネクタ: カギ線 8">
            <a:extLst>
              <a:ext uri="{FF2B5EF4-FFF2-40B4-BE49-F238E27FC236}">
                <a16:creationId xmlns:a16="http://schemas.microsoft.com/office/drawing/2014/main" id="{C6DA85E6-C13C-B9DA-8681-E33FFF462A7A}"/>
              </a:ext>
            </a:extLst>
          </p:cNvPr>
          <p:cNvCxnSpPr>
            <a:stCxn id="7" idx="3"/>
            <a:endCxn id="5" idx="0"/>
          </p:cNvCxnSpPr>
          <p:nvPr/>
        </p:nvCxnSpPr>
        <p:spPr>
          <a:xfrm>
            <a:off x="4562520" y="1324799"/>
            <a:ext cx="369520" cy="520025"/>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1F3C7E27-C143-F126-58DB-883F5513855E}"/>
              </a:ext>
            </a:extLst>
          </p:cNvPr>
          <p:cNvSpPr txBox="1"/>
          <p:nvPr/>
        </p:nvSpPr>
        <p:spPr>
          <a:xfrm>
            <a:off x="4139952" y="3501008"/>
            <a:ext cx="2236510" cy="400110"/>
          </a:xfrm>
          <a:prstGeom prst="rect">
            <a:avLst/>
          </a:prstGeom>
          <a:noFill/>
        </p:spPr>
        <p:txBody>
          <a:bodyPr wrap="none" rtlCol="0">
            <a:spAutoFit/>
          </a:bodyPr>
          <a:lstStyle/>
          <a:p>
            <a:r>
              <a:rPr kumimoji="1" lang="ja-JP" altLang="en-US" sz="2000"/>
              <a:t>これが計算できる</a:t>
            </a:r>
          </a:p>
        </p:txBody>
      </p:sp>
      <p:cxnSp>
        <p:nvCxnSpPr>
          <p:cNvPr id="12" name="コネクタ: カギ線 11">
            <a:extLst>
              <a:ext uri="{FF2B5EF4-FFF2-40B4-BE49-F238E27FC236}">
                <a16:creationId xmlns:a16="http://schemas.microsoft.com/office/drawing/2014/main" id="{0DEC2567-471B-E081-A7FC-7649A3C4FD7B}"/>
              </a:ext>
            </a:extLst>
          </p:cNvPr>
          <p:cNvCxnSpPr>
            <a:stCxn id="10" idx="1"/>
            <a:endCxn id="6" idx="2"/>
          </p:cNvCxnSpPr>
          <p:nvPr/>
        </p:nvCxnSpPr>
        <p:spPr>
          <a:xfrm rot="10800000">
            <a:off x="3127648" y="2861321"/>
            <a:ext cx="1012304" cy="839743"/>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B08D9AB1-B258-D50F-74C0-514AD788C401}"/>
                  </a:ext>
                </a:extLst>
              </p:cNvPr>
              <p:cNvSpPr txBox="1"/>
              <p:nvPr/>
            </p:nvSpPr>
            <p:spPr>
              <a:xfrm>
                <a:off x="611560" y="4077072"/>
                <a:ext cx="2054409" cy="11882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𝐾</m:t>
                      </m:r>
                      <m:r>
                        <a:rPr kumimoji="1" lang="en-US" altLang="ja-JP" sz="2800" b="0" i="1" smtClean="0">
                          <a:latin typeface="Cambria Math" panose="02040503050406030204" pitchFamily="18" charset="0"/>
                        </a:rPr>
                        <m:t>=</m:t>
                      </m:r>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f>
                            <m:fPr>
                              <m:ctrlPr>
                                <a:rPr kumimoji="1" lang="en-US" altLang="ja-JP" sz="2800" b="0" i="1" smtClean="0">
                                  <a:latin typeface="Cambria Math" panose="02040503050406030204" pitchFamily="18" charset="0"/>
                                </a:rPr>
                              </m:ctrlPr>
                            </m:fPr>
                            <m:num>
                              <m:sSubSup>
                                <m:sSubSupPr>
                                  <m:ctrlPr>
                                    <a:rPr kumimoji="1" lang="en-US" altLang="ja-JP" sz="2800" b="0" i="1" smtClean="0">
                                      <a:latin typeface="Cambria Math" panose="02040503050406030204" pitchFamily="18" charset="0"/>
                                    </a:rPr>
                                  </m:ctrlPr>
                                </m:sSubSupPr>
                                <m:e>
                                  <m:r>
                                    <a:rPr kumimoji="1" lang="en-US" altLang="ja-JP" sz="2800" b="0" i="1" smtClean="0">
                                      <a:latin typeface="Cambria Math" panose="02040503050406030204" pitchFamily="18" charset="0"/>
                                    </a:rPr>
                                    <m:t>𝑝</m:t>
                                  </m:r>
                                </m:e>
                                <m:sub>
                                  <m:r>
                                    <a:rPr kumimoji="1" lang="en-US" altLang="ja-JP" sz="2800" b="0" i="1" smtClean="0">
                                      <a:latin typeface="Cambria Math" panose="02040503050406030204" pitchFamily="18" charset="0"/>
                                    </a:rPr>
                                    <m:t>𝑖</m:t>
                                  </m:r>
                                </m:sub>
                                <m:sup>
                                  <m:r>
                                    <a:rPr kumimoji="1" lang="en-US" altLang="ja-JP" sz="2800" b="0" i="1" smtClean="0">
                                      <a:latin typeface="Cambria Math" panose="02040503050406030204" pitchFamily="18" charset="0"/>
                                    </a:rPr>
                                    <m:t>2</m:t>
                                  </m:r>
                                </m:sup>
                              </m:sSubSup>
                            </m:num>
                            <m:den>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rPr>
                                <m:t>𝑚</m:t>
                              </m:r>
                            </m:den>
                          </m:f>
                        </m:e>
                      </m:nary>
                    </m:oMath>
                  </m:oMathPara>
                </a14:m>
                <a:endParaRPr kumimoji="1" lang="ja-JP" altLang="en-US" sz="2800"/>
              </a:p>
            </p:txBody>
          </p:sp>
        </mc:Choice>
        <mc:Fallback xmlns="">
          <p:sp>
            <p:nvSpPr>
              <p:cNvPr id="15" name="テキスト ボックス 14">
                <a:extLst>
                  <a:ext uri="{FF2B5EF4-FFF2-40B4-BE49-F238E27FC236}">
                    <a16:creationId xmlns:a16="http://schemas.microsoft.com/office/drawing/2014/main" id="{B08D9AB1-B258-D50F-74C0-514AD788C401}"/>
                  </a:ext>
                </a:extLst>
              </p:cNvPr>
              <p:cNvSpPr txBox="1">
                <a:spLocks noRot="1" noChangeAspect="1" noMove="1" noResize="1" noEditPoints="1" noAdjustHandles="1" noChangeArrowheads="1" noChangeShapeType="1" noTextEdit="1"/>
              </p:cNvSpPr>
              <p:nvPr/>
            </p:nvSpPr>
            <p:spPr>
              <a:xfrm>
                <a:off x="611560" y="4077072"/>
                <a:ext cx="2054409" cy="1188210"/>
              </a:xfrm>
              <a:prstGeom prst="rect">
                <a:avLst/>
              </a:prstGeom>
              <a:blipFill>
                <a:blip r:embed="rId3"/>
                <a:stretch>
                  <a:fillRect/>
                </a:stretch>
              </a:blipFill>
            </p:spPr>
            <p:txBody>
              <a:bodyPr/>
              <a:lstStyle/>
              <a:p>
                <a:r>
                  <a:rPr lang="ja-JP" altLang="en-US">
                    <a:noFill/>
                  </a:rPr>
                  <a:t> </a:t>
                </a:r>
              </a:p>
            </p:txBody>
          </p:sp>
        </mc:Fallback>
      </mc:AlternateContent>
      <p:sp>
        <p:nvSpPr>
          <p:cNvPr id="16" name="テキスト ボックス 15">
            <a:extLst>
              <a:ext uri="{FF2B5EF4-FFF2-40B4-BE49-F238E27FC236}">
                <a16:creationId xmlns:a16="http://schemas.microsoft.com/office/drawing/2014/main" id="{56D2EF6A-5808-7D43-3269-28E4A6E1B133}"/>
              </a:ext>
            </a:extLst>
          </p:cNvPr>
          <p:cNvSpPr txBox="1"/>
          <p:nvPr/>
        </p:nvSpPr>
        <p:spPr>
          <a:xfrm>
            <a:off x="2771800" y="4293096"/>
            <a:ext cx="3515706" cy="523220"/>
          </a:xfrm>
          <a:prstGeom prst="rect">
            <a:avLst/>
          </a:prstGeom>
          <a:noFill/>
        </p:spPr>
        <p:txBody>
          <a:bodyPr wrap="none" rtlCol="0">
            <a:spAutoFit/>
          </a:bodyPr>
          <a:lstStyle/>
          <a:p>
            <a:r>
              <a:rPr lang="ja-JP" altLang="en-US" sz="2800"/>
              <a:t>← これは単なる定義</a:t>
            </a:r>
            <a:endParaRPr kumimoji="1" lang="ja-JP" altLang="en-US" sz="2800"/>
          </a:p>
        </p:txBody>
      </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2C2912B5-CE5D-E1BA-4D79-5CE7680E5EBE}"/>
                  </a:ext>
                </a:extLst>
              </p:cNvPr>
              <p:cNvSpPr txBox="1"/>
              <p:nvPr/>
            </p:nvSpPr>
            <p:spPr>
              <a:xfrm>
                <a:off x="683568" y="5373216"/>
                <a:ext cx="1852430" cy="101752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𝑇</m:t>
                      </m:r>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2</m:t>
                          </m:r>
                          <m:r>
                            <a:rPr kumimoji="1" lang="en-US" altLang="ja-JP" sz="3200" b="0" i="1" smtClean="0">
                              <a:latin typeface="Cambria Math" panose="02040503050406030204" pitchFamily="18" charset="0"/>
                            </a:rPr>
                            <m:t>𝐾</m:t>
                          </m:r>
                        </m:num>
                        <m:den>
                          <m:r>
                            <a:rPr kumimoji="1" lang="en-US" altLang="ja-JP" sz="3200" b="0" i="1" smtClean="0">
                              <a:latin typeface="Cambria Math" panose="02040503050406030204" pitchFamily="18" charset="0"/>
                            </a:rPr>
                            <m:t>3</m:t>
                          </m:r>
                          <m:r>
                            <a:rPr kumimoji="1" lang="en-US" altLang="ja-JP" sz="3200" b="0" i="1" smtClean="0">
                              <a:latin typeface="Cambria Math" panose="02040503050406030204" pitchFamily="18" charset="0"/>
                            </a:rPr>
                            <m:t>𝑁𝑘</m:t>
                          </m:r>
                        </m:den>
                      </m:f>
                    </m:oMath>
                  </m:oMathPara>
                </a14:m>
                <a:endParaRPr kumimoji="1" lang="ja-JP" altLang="en-US" sz="3200"/>
              </a:p>
            </p:txBody>
          </p:sp>
        </mc:Choice>
        <mc:Fallback xmlns="">
          <p:sp>
            <p:nvSpPr>
              <p:cNvPr id="17" name="テキスト ボックス 16">
                <a:extLst>
                  <a:ext uri="{FF2B5EF4-FFF2-40B4-BE49-F238E27FC236}">
                    <a16:creationId xmlns:a16="http://schemas.microsoft.com/office/drawing/2014/main" id="{2C2912B5-CE5D-E1BA-4D79-5CE7680E5EBE}"/>
                  </a:ext>
                </a:extLst>
              </p:cNvPr>
              <p:cNvSpPr txBox="1">
                <a:spLocks noRot="1" noChangeAspect="1" noMove="1" noResize="1" noEditPoints="1" noAdjustHandles="1" noChangeArrowheads="1" noChangeShapeType="1" noTextEdit="1"/>
              </p:cNvSpPr>
              <p:nvPr/>
            </p:nvSpPr>
            <p:spPr>
              <a:xfrm>
                <a:off x="683568" y="5373216"/>
                <a:ext cx="1852430" cy="1017523"/>
              </a:xfrm>
              <a:prstGeom prst="rect">
                <a:avLst/>
              </a:prstGeom>
              <a:blipFill>
                <a:blip r:embed="rId4"/>
                <a:stretch>
                  <a:fillRect/>
                </a:stretch>
              </a:blipFill>
            </p:spPr>
            <p:txBody>
              <a:bodyPr/>
              <a:lstStyle/>
              <a:p>
                <a:r>
                  <a:rPr lang="ja-JP" altLang="en-US">
                    <a:noFill/>
                  </a:rPr>
                  <a:t> </a:t>
                </a:r>
              </a:p>
            </p:txBody>
          </p:sp>
        </mc:Fallback>
      </mc:AlternateContent>
      <p:sp>
        <p:nvSpPr>
          <p:cNvPr id="18" name="テキスト ボックス 17">
            <a:extLst>
              <a:ext uri="{FF2B5EF4-FFF2-40B4-BE49-F238E27FC236}">
                <a16:creationId xmlns:a16="http://schemas.microsoft.com/office/drawing/2014/main" id="{BC4A56C4-3210-8D7D-AECE-954DB9A66D5D}"/>
              </a:ext>
            </a:extLst>
          </p:cNvPr>
          <p:cNvSpPr txBox="1"/>
          <p:nvPr/>
        </p:nvSpPr>
        <p:spPr>
          <a:xfrm>
            <a:off x="2771800" y="5589240"/>
            <a:ext cx="4951997" cy="523220"/>
          </a:xfrm>
          <a:prstGeom prst="rect">
            <a:avLst/>
          </a:prstGeom>
          <a:noFill/>
        </p:spPr>
        <p:txBody>
          <a:bodyPr wrap="none" rtlCol="0">
            <a:spAutoFit/>
          </a:bodyPr>
          <a:lstStyle/>
          <a:p>
            <a:r>
              <a:rPr lang="ja-JP" altLang="en-US" sz="2800"/>
              <a:t>← これはどこからきたのか？</a:t>
            </a:r>
            <a:endParaRPr kumimoji="1" lang="ja-JP" altLang="en-US" sz="2800"/>
          </a:p>
        </p:txBody>
      </p:sp>
    </p:spTree>
    <p:extLst>
      <p:ext uri="{BB962C8B-B14F-4D97-AF65-F5344CB8AC3E}">
        <p14:creationId xmlns:p14="http://schemas.microsoft.com/office/powerpoint/2010/main" val="3630233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5C61DD7-98F5-F5C4-B7AC-3DF19258C95E}"/>
              </a:ext>
            </a:extLst>
          </p:cNvPr>
          <p:cNvSpPr>
            <a:spLocks noGrp="1"/>
          </p:cNvSpPr>
          <p:nvPr>
            <p:ph type="body" sz="quarter" idx="10"/>
          </p:nvPr>
        </p:nvSpPr>
        <p:spPr/>
        <p:txBody>
          <a:bodyPr/>
          <a:lstStyle/>
          <a:p>
            <a:r>
              <a:rPr kumimoji="1" lang="ja-JP" altLang="en-US"/>
              <a:t>カノニカル分布と逆温度</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97B619D0-40C4-1F47-8C09-7D559C6FE6E8}"/>
                  </a:ext>
                </a:extLst>
              </p:cNvPr>
              <p:cNvSpPr txBox="1"/>
              <p:nvPr/>
            </p:nvSpPr>
            <p:spPr>
              <a:xfrm>
                <a:off x="323528" y="1196752"/>
                <a:ext cx="8243347" cy="954107"/>
              </a:xfrm>
              <a:prstGeom prst="rect">
                <a:avLst/>
              </a:prstGeom>
              <a:noFill/>
            </p:spPr>
            <p:txBody>
              <a:bodyPr wrap="none" rtlCol="0">
                <a:spAutoFit/>
              </a:bodyPr>
              <a:lstStyle/>
              <a:p>
                <a14:m>
                  <m:oMath xmlns:m="http://schemas.openxmlformats.org/officeDocument/2006/math">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r>
                      <a:rPr kumimoji="1" lang="en-US" altLang="ja-JP" sz="2800" b="0" i="1" smtClean="0">
                        <a:latin typeface="Cambria Math" panose="02040503050406030204" pitchFamily="18" charset="0"/>
                      </a:rPr>
                      <m:t>)</m:t>
                    </m:r>
                    <m:r>
                      <a:rPr lang="ja-JP" altLang="en-US" sz="2800" i="1">
                        <a:latin typeface="Cambria Math" panose="02040503050406030204" pitchFamily="18" charset="0"/>
                      </a:rPr>
                      <m:t>空間の</m:t>
                    </m:r>
                  </m:oMath>
                </a14:m>
                <a:r>
                  <a:rPr kumimoji="1" lang="ja-JP" altLang="en-US" sz="2800"/>
                  <a:t>分布関数</a:t>
                </a:r>
                <a14:m>
                  <m:oMath xmlns:m="http://schemas.openxmlformats.org/officeDocument/2006/math">
                    <m:r>
                      <a:rPr kumimoji="1" lang="en-US" altLang="ja-JP" sz="2800" b="0" i="1" smtClean="0">
                        <a:latin typeface="Cambria Math" panose="02040503050406030204" pitchFamily="18" charset="0"/>
                      </a:rPr>
                      <m:t>𝑓</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r>
                      <a:rPr kumimoji="1" lang="en-US" altLang="ja-JP" sz="2800" b="0" i="1" smtClean="0">
                        <a:latin typeface="Cambria Math" panose="02040503050406030204" pitchFamily="18" charset="0"/>
                      </a:rPr>
                      <m:t>)</m:t>
                    </m:r>
                    <m:r>
                      <a:rPr lang="ja-JP" altLang="en-US" sz="2800" i="1">
                        <a:latin typeface="Cambria Math" panose="02040503050406030204" pitchFamily="18" charset="0"/>
                      </a:rPr>
                      <m:t>を</m:t>
                    </m:r>
                  </m:oMath>
                </a14:m>
                <a:r>
                  <a:rPr kumimoji="1" lang="ja-JP" altLang="en-US" sz="2800"/>
                  <a:t>考える</a:t>
                </a:r>
                <a:endParaRPr kumimoji="1" lang="en-US" altLang="ja-JP" sz="2800"/>
              </a:p>
              <a:p>
                <a:r>
                  <a:rPr lang="ja-JP" altLang="en-US" sz="2800"/>
                  <a:t>ある点</a:t>
                </a:r>
                <a14:m>
                  <m:oMath xmlns:m="http://schemas.openxmlformats.org/officeDocument/2006/math">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𝑞</m:t>
                    </m:r>
                    <m:r>
                      <a:rPr lang="en-US" altLang="ja-JP" sz="2800" b="0" i="1" smtClean="0">
                        <a:latin typeface="Cambria Math" panose="02040503050406030204" pitchFamily="18" charset="0"/>
                      </a:rPr>
                      <m:t>)</m:t>
                    </m:r>
                    <m:r>
                      <a:rPr kumimoji="1" lang="ja-JP" altLang="en-US" sz="2800" i="1">
                        <a:latin typeface="Cambria Math" panose="02040503050406030204" pitchFamily="18" charset="0"/>
                      </a:rPr>
                      <m:t>に</m:t>
                    </m:r>
                  </m:oMath>
                </a14:m>
                <a:r>
                  <a:rPr kumimoji="1" lang="ja-JP" altLang="en-US" sz="2800"/>
                  <a:t>おけるエネルギー</a:t>
                </a:r>
                <a14:m>
                  <m:oMath xmlns:m="http://schemas.openxmlformats.org/officeDocument/2006/math">
                    <m:r>
                      <a:rPr kumimoji="1" lang="en-US" altLang="ja-JP" sz="2800" b="0" i="1" smtClean="0">
                        <a:latin typeface="Cambria Math" panose="02040503050406030204" pitchFamily="18" charset="0"/>
                      </a:rPr>
                      <m:t>𝐻</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r>
                      <a:rPr kumimoji="1" lang="en-US" altLang="ja-JP" sz="2800" b="0" i="1" smtClean="0">
                        <a:latin typeface="Cambria Math" panose="02040503050406030204" pitchFamily="18" charset="0"/>
                      </a:rPr>
                      <m:t>)</m:t>
                    </m:r>
                  </m:oMath>
                </a14:m>
                <a:r>
                  <a:rPr kumimoji="1" lang="ja-JP" altLang="en-US" sz="2800"/>
                  <a:t>を定義する</a:t>
                </a:r>
              </a:p>
            </p:txBody>
          </p:sp>
        </mc:Choice>
        <mc:Fallback xmlns="">
          <p:sp>
            <p:nvSpPr>
              <p:cNvPr id="3" name="テキスト ボックス 2">
                <a:extLst>
                  <a:ext uri="{FF2B5EF4-FFF2-40B4-BE49-F238E27FC236}">
                    <a16:creationId xmlns:a16="http://schemas.microsoft.com/office/drawing/2014/main" id="{97B619D0-40C4-1F47-8C09-7D559C6FE6E8}"/>
                  </a:ext>
                </a:extLst>
              </p:cNvPr>
              <p:cNvSpPr txBox="1">
                <a:spLocks noRot="1" noChangeAspect="1" noMove="1" noResize="1" noEditPoints="1" noAdjustHandles="1" noChangeArrowheads="1" noChangeShapeType="1" noTextEdit="1"/>
              </p:cNvSpPr>
              <p:nvPr/>
            </p:nvSpPr>
            <p:spPr>
              <a:xfrm>
                <a:off x="323528" y="1196752"/>
                <a:ext cx="8243347" cy="954107"/>
              </a:xfrm>
              <a:prstGeom prst="rect">
                <a:avLst/>
              </a:prstGeom>
              <a:blipFill>
                <a:blip r:embed="rId2"/>
                <a:stretch>
                  <a:fillRect l="-1479" t="-8280" r="-592" b="-14650"/>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BADA349C-726E-23A5-61A9-3483443DCBA7}"/>
              </a:ext>
            </a:extLst>
          </p:cNvPr>
          <p:cNvSpPr txBox="1"/>
          <p:nvPr/>
        </p:nvSpPr>
        <p:spPr>
          <a:xfrm>
            <a:off x="1115616" y="2996952"/>
            <a:ext cx="1980029" cy="523220"/>
          </a:xfrm>
          <a:prstGeom prst="rect">
            <a:avLst/>
          </a:prstGeom>
          <a:noFill/>
        </p:spPr>
        <p:txBody>
          <a:bodyPr wrap="none" rtlCol="0">
            <a:spAutoFit/>
          </a:bodyPr>
          <a:lstStyle/>
          <a:p>
            <a:r>
              <a:rPr kumimoji="1" lang="ja-JP" altLang="en-US" sz="2800"/>
              <a:t>規格化条件</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30117BE1-A7C1-7092-6021-974C60955C30}"/>
                  </a:ext>
                </a:extLst>
              </p:cNvPr>
              <p:cNvSpPr txBox="1"/>
              <p:nvPr/>
            </p:nvSpPr>
            <p:spPr>
              <a:xfrm>
                <a:off x="3635896" y="2420888"/>
                <a:ext cx="3230179" cy="170687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limLoc m:val="undOvr"/>
                          <m:subHide m:val="on"/>
                          <m:supHide m:val="on"/>
                          <m:ctrlPr>
                            <a:rPr kumimoji="1" lang="en-US" altLang="ja-JP" sz="4000" b="0" i="1" smtClean="0">
                              <a:latin typeface="Cambria Math" panose="02040503050406030204" pitchFamily="18" charset="0"/>
                            </a:rPr>
                          </m:ctrlPr>
                        </m:naryPr>
                        <m:sub/>
                        <m:sup/>
                        <m:e>
                          <m:r>
                            <a:rPr lang="en-US" altLang="ja-JP" sz="4000" i="1">
                              <a:latin typeface="Cambria Math" panose="02040503050406030204" pitchFamily="18" charset="0"/>
                            </a:rPr>
                            <m:t>𝑓𝑑𝑝𝑑𝑞</m:t>
                          </m:r>
                        </m:e>
                      </m:nary>
                      <m:r>
                        <a:rPr kumimoji="1" lang="en-US" altLang="ja-JP" sz="4000" b="0" i="1" smtClean="0">
                          <a:latin typeface="Cambria Math" panose="02040503050406030204" pitchFamily="18" charset="0"/>
                        </a:rPr>
                        <m:t>=1</m:t>
                      </m:r>
                    </m:oMath>
                  </m:oMathPara>
                </a14:m>
                <a:endParaRPr kumimoji="1" lang="ja-JP" altLang="en-US" sz="4000"/>
              </a:p>
            </p:txBody>
          </p:sp>
        </mc:Choice>
        <mc:Fallback xmlns="">
          <p:sp>
            <p:nvSpPr>
              <p:cNvPr id="7" name="テキスト ボックス 6">
                <a:extLst>
                  <a:ext uri="{FF2B5EF4-FFF2-40B4-BE49-F238E27FC236}">
                    <a16:creationId xmlns:a16="http://schemas.microsoft.com/office/drawing/2014/main" id="{30117BE1-A7C1-7092-6021-974C60955C30}"/>
                  </a:ext>
                </a:extLst>
              </p:cNvPr>
              <p:cNvSpPr txBox="1">
                <a:spLocks noRot="1" noChangeAspect="1" noMove="1" noResize="1" noEditPoints="1" noAdjustHandles="1" noChangeArrowheads="1" noChangeShapeType="1" noTextEdit="1"/>
              </p:cNvSpPr>
              <p:nvPr/>
            </p:nvSpPr>
            <p:spPr>
              <a:xfrm>
                <a:off x="3635896" y="2420888"/>
                <a:ext cx="3230179" cy="1706878"/>
              </a:xfrm>
              <a:prstGeom prst="rect">
                <a:avLst/>
              </a:prstGeom>
              <a:blipFill>
                <a:blip r:embed="rId3"/>
                <a:stretch>
                  <a:fillRect/>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0C72EEF6-E6C0-0ABB-77C7-A0590808D8DA}"/>
              </a:ext>
            </a:extLst>
          </p:cNvPr>
          <p:cNvSpPr txBox="1"/>
          <p:nvPr/>
        </p:nvSpPr>
        <p:spPr>
          <a:xfrm>
            <a:off x="611560" y="4365104"/>
            <a:ext cx="2698175" cy="523220"/>
          </a:xfrm>
          <a:prstGeom prst="rect">
            <a:avLst/>
          </a:prstGeom>
          <a:noFill/>
        </p:spPr>
        <p:txBody>
          <a:bodyPr wrap="none" rtlCol="0">
            <a:spAutoFit/>
          </a:bodyPr>
          <a:lstStyle/>
          <a:p>
            <a:r>
              <a:rPr lang="ja-JP" altLang="en-US" sz="2800"/>
              <a:t>内部エネルギー</a:t>
            </a:r>
            <a:endParaRPr kumimoji="1" lang="ja-JP" altLang="en-US" sz="2800"/>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DA0F4298-C868-17FF-7CEC-E9A89B5C7C27}"/>
                  </a:ext>
                </a:extLst>
              </p:cNvPr>
              <p:cNvSpPr txBox="1"/>
              <p:nvPr/>
            </p:nvSpPr>
            <p:spPr>
              <a:xfrm>
                <a:off x="3563888" y="3861048"/>
                <a:ext cx="3682610" cy="170687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limLoc m:val="undOvr"/>
                          <m:subHide m:val="on"/>
                          <m:supHide m:val="on"/>
                          <m:ctrlPr>
                            <a:rPr kumimoji="1" lang="en-US" altLang="ja-JP" sz="4000" b="0" i="1" smtClean="0">
                              <a:latin typeface="Cambria Math" panose="02040503050406030204" pitchFamily="18" charset="0"/>
                            </a:rPr>
                          </m:ctrlPr>
                        </m:naryPr>
                        <m:sub/>
                        <m:sup/>
                        <m:e>
                          <m:r>
                            <a:rPr kumimoji="1" lang="en-US" altLang="ja-JP" sz="4000" b="0" i="1" smtClean="0">
                              <a:latin typeface="Cambria Math" panose="02040503050406030204" pitchFamily="18" charset="0"/>
                            </a:rPr>
                            <m:t>𝐻</m:t>
                          </m:r>
                          <m:r>
                            <a:rPr lang="en-US" altLang="ja-JP" sz="4000" i="1">
                              <a:latin typeface="Cambria Math" panose="02040503050406030204" pitchFamily="18" charset="0"/>
                            </a:rPr>
                            <m:t>𝑓𝑑𝑝𝑑𝑞</m:t>
                          </m:r>
                        </m:e>
                      </m:nary>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𝑈</m:t>
                      </m:r>
                    </m:oMath>
                  </m:oMathPara>
                </a14:m>
                <a:endParaRPr kumimoji="1" lang="ja-JP" altLang="en-US" sz="4000"/>
              </a:p>
            </p:txBody>
          </p:sp>
        </mc:Choice>
        <mc:Fallback xmlns="">
          <p:sp>
            <p:nvSpPr>
              <p:cNvPr id="9" name="テキスト ボックス 8">
                <a:extLst>
                  <a:ext uri="{FF2B5EF4-FFF2-40B4-BE49-F238E27FC236}">
                    <a16:creationId xmlns:a16="http://schemas.microsoft.com/office/drawing/2014/main" id="{DA0F4298-C868-17FF-7CEC-E9A89B5C7C27}"/>
                  </a:ext>
                </a:extLst>
              </p:cNvPr>
              <p:cNvSpPr txBox="1">
                <a:spLocks noRot="1" noChangeAspect="1" noMove="1" noResize="1" noEditPoints="1" noAdjustHandles="1" noChangeArrowheads="1" noChangeShapeType="1" noTextEdit="1"/>
              </p:cNvSpPr>
              <p:nvPr/>
            </p:nvSpPr>
            <p:spPr>
              <a:xfrm>
                <a:off x="3563888" y="3861048"/>
                <a:ext cx="3682610" cy="1706878"/>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8798313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ABAA168-A674-EA6C-FA69-E4215A3B3229}"/>
              </a:ext>
            </a:extLst>
          </p:cNvPr>
          <p:cNvSpPr>
            <a:spLocks noGrp="1"/>
          </p:cNvSpPr>
          <p:nvPr>
            <p:ph type="body" sz="quarter" idx="10"/>
          </p:nvPr>
        </p:nvSpPr>
        <p:spPr/>
        <p:txBody>
          <a:bodyPr/>
          <a:lstStyle/>
          <a:p>
            <a:r>
              <a:rPr kumimoji="1" lang="ja-JP" altLang="en-US"/>
              <a:t>カノニカル分布と逆温度</a:t>
            </a:r>
          </a:p>
        </p:txBody>
      </p:sp>
      <p:sp>
        <p:nvSpPr>
          <p:cNvPr id="3" name="テキスト ボックス 2">
            <a:extLst>
              <a:ext uri="{FF2B5EF4-FFF2-40B4-BE49-F238E27FC236}">
                <a16:creationId xmlns:a16="http://schemas.microsoft.com/office/drawing/2014/main" id="{DD278D98-67B4-8316-9E9D-BF29F81969E8}"/>
              </a:ext>
            </a:extLst>
          </p:cNvPr>
          <p:cNvSpPr txBox="1"/>
          <p:nvPr/>
        </p:nvSpPr>
        <p:spPr>
          <a:xfrm>
            <a:off x="251520" y="1340768"/>
            <a:ext cx="7725192" cy="523220"/>
          </a:xfrm>
          <a:prstGeom prst="rect">
            <a:avLst/>
          </a:prstGeom>
          <a:noFill/>
        </p:spPr>
        <p:txBody>
          <a:bodyPr wrap="none" rtlCol="0">
            <a:spAutoFit/>
          </a:bodyPr>
          <a:lstStyle/>
          <a:p>
            <a:r>
              <a:rPr kumimoji="1" lang="ja-JP" altLang="en-US" sz="2800"/>
              <a:t>この系のエントロピーを以下のように定義する</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31B6384D-F58B-A80A-09D8-828DE9CDFAAD}"/>
                  </a:ext>
                </a:extLst>
              </p:cNvPr>
              <p:cNvSpPr txBox="1"/>
              <p:nvPr/>
            </p:nvSpPr>
            <p:spPr>
              <a:xfrm>
                <a:off x="2195736" y="2060848"/>
                <a:ext cx="4223400" cy="13840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𝑆</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𝑘</m:t>
                      </m:r>
                      <m:nary>
                        <m:naryPr>
                          <m:limLoc m:val="undOvr"/>
                          <m:subHide m:val="on"/>
                          <m:supHide m:val="on"/>
                          <m:ctrlPr>
                            <a:rPr kumimoji="1" lang="en-US" altLang="ja-JP" sz="3200" b="0" i="1" smtClean="0">
                              <a:latin typeface="Cambria Math" panose="02040503050406030204" pitchFamily="18" charset="0"/>
                            </a:rPr>
                          </m:ctrlPr>
                        </m:naryPr>
                        <m:sub/>
                        <m:sup/>
                        <m:e>
                          <m:r>
                            <a:rPr kumimoji="1" lang="en-US" altLang="ja-JP" sz="3200" b="0" i="1" smtClean="0">
                              <a:latin typeface="Cambria Math" panose="02040503050406030204" pitchFamily="18" charset="0"/>
                            </a:rPr>
                            <m:t>𝑓</m:t>
                          </m:r>
                          <m:func>
                            <m:funcPr>
                              <m:ctrlPr>
                                <a:rPr kumimoji="1" lang="en-US" altLang="ja-JP" sz="3200" b="0" i="1" smtClean="0">
                                  <a:latin typeface="Cambria Math" panose="02040503050406030204" pitchFamily="18" charset="0"/>
                                </a:rPr>
                              </m:ctrlPr>
                            </m:funcPr>
                            <m:fName>
                              <m:r>
                                <m:rPr>
                                  <m:sty m:val="p"/>
                                </m:rPr>
                                <a:rPr kumimoji="1" lang="en-US" altLang="ja-JP" sz="3200" b="0" i="0" smtClean="0">
                                  <a:latin typeface="Cambria Math" panose="02040503050406030204" pitchFamily="18" charset="0"/>
                                </a:rPr>
                                <m:t>log</m:t>
                              </m:r>
                            </m:fName>
                            <m:e>
                              <m:r>
                                <a:rPr kumimoji="1" lang="en-US" altLang="ja-JP" sz="3200" b="0" i="1" smtClean="0">
                                  <a:latin typeface="Cambria Math" panose="02040503050406030204" pitchFamily="18" charset="0"/>
                                </a:rPr>
                                <m:t>𝑓</m:t>
                              </m:r>
                            </m:e>
                          </m:func>
                          <m:r>
                            <a:rPr lang="en-US" altLang="ja-JP" sz="3200" i="1">
                              <a:latin typeface="Cambria Math" panose="02040503050406030204" pitchFamily="18" charset="0"/>
                            </a:rPr>
                            <m:t>𝑑𝑝𝑑𝑞</m:t>
                          </m:r>
                        </m:e>
                      </m:nary>
                    </m:oMath>
                  </m:oMathPara>
                </a14:m>
                <a:endParaRPr kumimoji="1" lang="ja-JP" altLang="en-US" sz="3200"/>
              </a:p>
            </p:txBody>
          </p:sp>
        </mc:Choice>
        <mc:Fallback xmlns="">
          <p:sp>
            <p:nvSpPr>
              <p:cNvPr id="4" name="テキスト ボックス 3">
                <a:extLst>
                  <a:ext uri="{FF2B5EF4-FFF2-40B4-BE49-F238E27FC236}">
                    <a16:creationId xmlns:a16="http://schemas.microsoft.com/office/drawing/2014/main" id="{31B6384D-F58B-A80A-09D8-828DE9CDFAAD}"/>
                  </a:ext>
                </a:extLst>
              </p:cNvPr>
              <p:cNvSpPr txBox="1">
                <a:spLocks noRot="1" noChangeAspect="1" noMove="1" noResize="1" noEditPoints="1" noAdjustHandles="1" noChangeArrowheads="1" noChangeShapeType="1" noTextEdit="1"/>
              </p:cNvSpPr>
              <p:nvPr/>
            </p:nvSpPr>
            <p:spPr>
              <a:xfrm>
                <a:off x="2195736" y="2060848"/>
                <a:ext cx="4223400" cy="1384033"/>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BEA26DA5-6645-B993-6463-BBE45DF33803}"/>
                  </a:ext>
                </a:extLst>
              </p:cNvPr>
              <p:cNvSpPr txBox="1"/>
              <p:nvPr/>
            </p:nvSpPr>
            <p:spPr>
              <a:xfrm>
                <a:off x="724704" y="4292704"/>
                <a:ext cx="2318712" cy="12225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limLoc m:val="undOvr"/>
                          <m:subHide m:val="on"/>
                          <m:supHide m:val="on"/>
                          <m:ctrlPr>
                            <a:rPr kumimoji="1" lang="en-US" altLang="ja-JP" sz="2800" b="0" i="1" smtClean="0">
                              <a:latin typeface="Cambria Math" panose="02040503050406030204" pitchFamily="18" charset="0"/>
                            </a:rPr>
                          </m:ctrlPr>
                        </m:naryPr>
                        <m:sub/>
                        <m:sup/>
                        <m:e>
                          <m:r>
                            <a:rPr lang="en-US" altLang="ja-JP" sz="2800" i="1">
                              <a:latin typeface="Cambria Math" panose="02040503050406030204" pitchFamily="18" charset="0"/>
                            </a:rPr>
                            <m:t>𝑓𝑑𝑝𝑑𝑞</m:t>
                          </m:r>
                        </m:e>
                      </m:nary>
                      <m:r>
                        <a:rPr kumimoji="1" lang="en-US" altLang="ja-JP" sz="2800" b="0" i="1" smtClean="0">
                          <a:latin typeface="Cambria Math" panose="02040503050406030204" pitchFamily="18" charset="0"/>
                        </a:rPr>
                        <m:t>=1</m:t>
                      </m:r>
                    </m:oMath>
                  </m:oMathPara>
                </a14:m>
                <a:endParaRPr kumimoji="1" lang="ja-JP" altLang="en-US" sz="2800"/>
              </a:p>
            </p:txBody>
          </p:sp>
        </mc:Choice>
        <mc:Fallback xmlns="">
          <p:sp>
            <p:nvSpPr>
              <p:cNvPr id="5" name="テキスト ボックス 4">
                <a:extLst>
                  <a:ext uri="{FF2B5EF4-FFF2-40B4-BE49-F238E27FC236}">
                    <a16:creationId xmlns:a16="http://schemas.microsoft.com/office/drawing/2014/main" id="{BEA26DA5-6645-B993-6463-BBE45DF33803}"/>
                  </a:ext>
                </a:extLst>
              </p:cNvPr>
              <p:cNvSpPr txBox="1">
                <a:spLocks noRot="1" noChangeAspect="1" noMove="1" noResize="1" noEditPoints="1" noAdjustHandles="1" noChangeArrowheads="1" noChangeShapeType="1" noTextEdit="1"/>
              </p:cNvSpPr>
              <p:nvPr/>
            </p:nvSpPr>
            <p:spPr>
              <a:xfrm>
                <a:off x="724704" y="4292704"/>
                <a:ext cx="2318712" cy="1222514"/>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561A021C-B450-6E9D-0071-39FD0952E467}"/>
                  </a:ext>
                </a:extLst>
              </p:cNvPr>
              <p:cNvSpPr txBox="1"/>
              <p:nvPr/>
            </p:nvSpPr>
            <p:spPr>
              <a:xfrm>
                <a:off x="611560" y="5445224"/>
                <a:ext cx="2635080" cy="12225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limLoc m:val="undOvr"/>
                          <m:subHide m:val="on"/>
                          <m:supHide m:val="on"/>
                          <m:ctrlPr>
                            <a:rPr kumimoji="1" lang="en-US" altLang="ja-JP" sz="2800" b="0" i="1" smtClean="0">
                              <a:latin typeface="Cambria Math" panose="02040503050406030204" pitchFamily="18" charset="0"/>
                            </a:rPr>
                          </m:ctrlPr>
                        </m:naryPr>
                        <m:sub/>
                        <m:sup/>
                        <m:e>
                          <m:r>
                            <a:rPr kumimoji="1" lang="en-US" altLang="ja-JP" sz="2800" b="0" i="1" smtClean="0">
                              <a:latin typeface="Cambria Math" panose="02040503050406030204" pitchFamily="18" charset="0"/>
                            </a:rPr>
                            <m:t>𝐻</m:t>
                          </m:r>
                          <m:r>
                            <a:rPr lang="en-US" altLang="ja-JP" sz="2800" i="1">
                              <a:latin typeface="Cambria Math" panose="02040503050406030204" pitchFamily="18" charset="0"/>
                            </a:rPr>
                            <m:t>𝑓𝑑𝑝𝑑𝑞</m:t>
                          </m:r>
                        </m:e>
                      </m:nary>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𝑈</m:t>
                      </m:r>
                    </m:oMath>
                  </m:oMathPara>
                </a14:m>
                <a:endParaRPr kumimoji="1" lang="ja-JP" altLang="en-US" sz="2800"/>
              </a:p>
            </p:txBody>
          </p:sp>
        </mc:Choice>
        <mc:Fallback xmlns="">
          <p:sp>
            <p:nvSpPr>
              <p:cNvPr id="6" name="テキスト ボックス 5">
                <a:extLst>
                  <a:ext uri="{FF2B5EF4-FFF2-40B4-BE49-F238E27FC236}">
                    <a16:creationId xmlns:a16="http://schemas.microsoft.com/office/drawing/2014/main" id="{561A021C-B450-6E9D-0071-39FD0952E467}"/>
                  </a:ext>
                </a:extLst>
              </p:cNvPr>
              <p:cNvSpPr txBox="1">
                <a:spLocks noRot="1" noChangeAspect="1" noMove="1" noResize="1" noEditPoints="1" noAdjustHandles="1" noChangeArrowheads="1" noChangeShapeType="1" noTextEdit="1"/>
              </p:cNvSpPr>
              <p:nvPr/>
            </p:nvSpPr>
            <p:spPr>
              <a:xfrm>
                <a:off x="611560" y="5445224"/>
                <a:ext cx="2635080" cy="1222514"/>
              </a:xfrm>
              <a:prstGeom prst="rect">
                <a:avLst/>
              </a:prstGeom>
              <a:blipFill>
                <a:blip r:embed="rId4"/>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E8E34414-EF9B-1E8B-7317-7814C2A3018F}"/>
              </a:ext>
            </a:extLst>
          </p:cNvPr>
          <p:cNvSpPr txBox="1"/>
          <p:nvPr/>
        </p:nvSpPr>
        <p:spPr>
          <a:xfrm>
            <a:off x="395536" y="3356992"/>
            <a:ext cx="8208912" cy="864096"/>
          </a:xfrm>
          <a:prstGeom prst="rect">
            <a:avLst/>
          </a:prstGeom>
          <a:noFill/>
        </p:spPr>
        <p:txBody>
          <a:bodyPr wrap="square" rtlCol="0">
            <a:spAutoFit/>
          </a:bodyPr>
          <a:lstStyle/>
          <a:p>
            <a:r>
              <a:rPr lang="ja-JP" altLang="en-US" sz="2400"/>
              <a:t>以下の条件を満たしつつ、エントロピーを最大化する分布関数を求めたい</a:t>
            </a:r>
            <a:endParaRPr kumimoji="1" lang="ja-JP" altLang="en-US" sz="2400"/>
          </a:p>
        </p:txBody>
      </p:sp>
      <p:sp>
        <p:nvSpPr>
          <p:cNvPr id="8" name="テキスト ボックス 7">
            <a:extLst>
              <a:ext uri="{FF2B5EF4-FFF2-40B4-BE49-F238E27FC236}">
                <a16:creationId xmlns:a16="http://schemas.microsoft.com/office/drawing/2014/main" id="{F52C8A1C-A677-4030-266F-DF3325A928E8}"/>
              </a:ext>
            </a:extLst>
          </p:cNvPr>
          <p:cNvSpPr txBox="1"/>
          <p:nvPr/>
        </p:nvSpPr>
        <p:spPr>
          <a:xfrm>
            <a:off x="4067944" y="4581128"/>
            <a:ext cx="1980029" cy="523220"/>
          </a:xfrm>
          <a:prstGeom prst="rect">
            <a:avLst/>
          </a:prstGeom>
          <a:noFill/>
        </p:spPr>
        <p:txBody>
          <a:bodyPr wrap="none" rtlCol="0">
            <a:spAutoFit/>
          </a:bodyPr>
          <a:lstStyle/>
          <a:p>
            <a:r>
              <a:rPr kumimoji="1" lang="ja-JP" altLang="en-US" sz="2800"/>
              <a:t>規格化条件</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F43036E6-B767-3D5F-3316-E130B694A292}"/>
                  </a:ext>
                </a:extLst>
              </p:cNvPr>
              <p:cNvSpPr txBox="1"/>
              <p:nvPr/>
            </p:nvSpPr>
            <p:spPr>
              <a:xfrm>
                <a:off x="4143155" y="5661248"/>
                <a:ext cx="4029245" cy="523220"/>
              </a:xfrm>
              <a:prstGeom prst="rect">
                <a:avLst/>
              </a:prstGeom>
              <a:noFill/>
            </p:spPr>
            <p:txBody>
              <a:bodyPr wrap="none" rtlCol="0">
                <a:spAutoFit/>
              </a:bodyPr>
              <a:lstStyle/>
              <a:p>
                <a:r>
                  <a:rPr kumimoji="1" lang="ja-JP" altLang="en-US" sz="2800"/>
                  <a:t>エネルギーの期待値が</a:t>
                </a:r>
                <a14:m>
                  <m:oMath xmlns:m="http://schemas.openxmlformats.org/officeDocument/2006/math">
                    <m:r>
                      <a:rPr kumimoji="1" lang="en-US" altLang="ja-JP" sz="2800" b="0" i="1" smtClean="0">
                        <a:latin typeface="Cambria Math" panose="02040503050406030204" pitchFamily="18" charset="0"/>
                      </a:rPr>
                      <m:t>𝑈</m:t>
                    </m:r>
                  </m:oMath>
                </a14:m>
                <a:endParaRPr kumimoji="1" lang="ja-JP" altLang="en-US" sz="2800"/>
              </a:p>
            </p:txBody>
          </p:sp>
        </mc:Choice>
        <mc:Fallback xmlns="">
          <p:sp>
            <p:nvSpPr>
              <p:cNvPr id="9" name="テキスト ボックス 8">
                <a:extLst>
                  <a:ext uri="{FF2B5EF4-FFF2-40B4-BE49-F238E27FC236}">
                    <a16:creationId xmlns:a16="http://schemas.microsoft.com/office/drawing/2014/main" id="{F43036E6-B767-3D5F-3316-E130B694A292}"/>
                  </a:ext>
                </a:extLst>
              </p:cNvPr>
              <p:cNvSpPr txBox="1">
                <a:spLocks noRot="1" noChangeAspect="1" noMove="1" noResize="1" noEditPoints="1" noAdjustHandles="1" noChangeArrowheads="1" noChangeShapeType="1" noTextEdit="1"/>
              </p:cNvSpPr>
              <p:nvPr/>
            </p:nvSpPr>
            <p:spPr>
              <a:xfrm>
                <a:off x="4143155" y="5661248"/>
                <a:ext cx="4029245" cy="523220"/>
              </a:xfrm>
              <a:prstGeom prst="rect">
                <a:avLst/>
              </a:prstGeom>
              <a:blipFill>
                <a:blip r:embed="rId5"/>
                <a:stretch>
                  <a:fillRect l="-3177" t="-16279" b="-2790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178063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45ADFAC-D57D-49D7-EAFC-72AE65280F2C}"/>
              </a:ext>
            </a:extLst>
          </p:cNvPr>
          <p:cNvSpPr>
            <a:spLocks noGrp="1"/>
          </p:cNvSpPr>
          <p:nvPr>
            <p:ph type="body" sz="quarter" idx="10"/>
          </p:nvPr>
        </p:nvSpPr>
        <p:spPr/>
        <p:txBody>
          <a:bodyPr/>
          <a:lstStyle/>
          <a:p>
            <a:r>
              <a:rPr kumimoji="1" lang="ja-JP" altLang="en-US"/>
              <a:t>カノニカル分布と逆温度</a:t>
            </a:r>
          </a:p>
        </p:txBody>
      </p:sp>
      <p:sp>
        <p:nvSpPr>
          <p:cNvPr id="4" name="テキスト ボックス 3">
            <a:extLst>
              <a:ext uri="{FF2B5EF4-FFF2-40B4-BE49-F238E27FC236}">
                <a16:creationId xmlns:a16="http://schemas.microsoft.com/office/drawing/2014/main" id="{69276943-CA1C-43CD-A5C7-29723D2E691C}"/>
              </a:ext>
            </a:extLst>
          </p:cNvPr>
          <p:cNvSpPr txBox="1"/>
          <p:nvPr/>
        </p:nvSpPr>
        <p:spPr>
          <a:xfrm>
            <a:off x="251520" y="1340768"/>
            <a:ext cx="5006499" cy="461665"/>
          </a:xfrm>
          <a:prstGeom prst="rect">
            <a:avLst/>
          </a:prstGeom>
          <a:noFill/>
        </p:spPr>
        <p:txBody>
          <a:bodyPr wrap="none" rtlCol="0">
            <a:spAutoFit/>
          </a:bodyPr>
          <a:lstStyle/>
          <a:p>
            <a:r>
              <a:rPr lang="ja-JP" altLang="en-US" sz="2400"/>
              <a:t>ラグランジュの未定定数法より</a:t>
            </a:r>
            <a:r>
              <a:rPr lang="en-US" altLang="ja-JP" sz="2400"/>
              <a:t>(※)</a:t>
            </a:r>
            <a:endParaRPr kumimoji="1" lang="ja-JP" altLang="en-US" sz="240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209BDC6-A8D6-CEB4-CA8E-BD20341512A0}"/>
                  </a:ext>
                </a:extLst>
              </p:cNvPr>
              <p:cNvSpPr txBox="1"/>
              <p:nvPr/>
            </p:nvSpPr>
            <p:spPr>
              <a:xfrm>
                <a:off x="827584" y="1844824"/>
                <a:ext cx="7559057" cy="12225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𝐼</m:t>
                      </m:r>
                      <m:r>
                        <a:rPr kumimoji="1" lang="en-US" altLang="ja-JP" sz="2800" b="0" i="1" smtClean="0">
                          <a:latin typeface="Cambria Math" panose="02040503050406030204" pitchFamily="18" charset="0"/>
                        </a:rPr>
                        <m:t>=</m:t>
                      </m:r>
                      <m:r>
                        <a:rPr lang="en-US" altLang="ja-JP" sz="2800" i="1">
                          <a:latin typeface="Cambria Math" panose="02040503050406030204" pitchFamily="18" charset="0"/>
                        </a:rPr>
                        <m:t>𝛼</m:t>
                      </m:r>
                      <m:nary>
                        <m:naryPr>
                          <m:limLoc m:val="undOvr"/>
                          <m:subHide m:val="on"/>
                          <m:supHide m:val="on"/>
                          <m:ctrlPr>
                            <a:rPr lang="en-US" altLang="ja-JP" sz="2800" i="1">
                              <a:latin typeface="Cambria Math" panose="02040503050406030204" pitchFamily="18" charset="0"/>
                            </a:rPr>
                          </m:ctrlPr>
                        </m:naryPr>
                        <m:sub/>
                        <m:sup/>
                        <m:e>
                          <m:r>
                            <a:rPr lang="en-US" altLang="ja-JP" sz="2800" i="1">
                              <a:latin typeface="Cambria Math" panose="02040503050406030204" pitchFamily="18" charset="0"/>
                            </a:rPr>
                            <m:t>𝑓𝑑𝑝𝑑𝑞</m:t>
                          </m:r>
                        </m:e>
                      </m:nary>
                      <m:r>
                        <a:rPr lang="en-US" altLang="ja-JP" sz="2800" i="1">
                          <a:latin typeface="Cambria Math" panose="02040503050406030204" pitchFamily="18" charset="0"/>
                        </a:rPr>
                        <m:t>+</m:t>
                      </m:r>
                      <m:r>
                        <a:rPr lang="en-US" altLang="ja-JP" sz="2800" b="0" i="1" smtClean="0">
                          <a:latin typeface="Cambria Math" panose="02040503050406030204" pitchFamily="18" charset="0"/>
                        </a:rPr>
                        <m:t>𝛽</m:t>
                      </m:r>
                      <m:nary>
                        <m:naryPr>
                          <m:limLoc m:val="undOvr"/>
                          <m:subHide m:val="on"/>
                          <m:supHide m:val="on"/>
                          <m:ctrlPr>
                            <a:rPr lang="en-US" altLang="ja-JP" sz="2800" i="1">
                              <a:latin typeface="Cambria Math" panose="02040503050406030204" pitchFamily="18" charset="0"/>
                            </a:rPr>
                          </m:ctrlPr>
                        </m:naryPr>
                        <m:sub/>
                        <m:sup/>
                        <m:e>
                          <m:r>
                            <a:rPr lang="en-US" altLang="ja-JP" sz="2800" b="0" i="1" smtClean="0">
                              <a:latin typeface="Cambria Math" panose="02040503050406030204" pitchFamily="18" charset="0"/>
                            </a:rPr>
                            <m:t>𝐻</m:t>
                          </m:r>
                          <m:r>
                            <a:rPr lang="en-US" altLang="ja-JP" sz="2800" i="1">
                              <a:latin typeface="Cambria Math" panose="02040503050406030204" pitchFamily="18" charset="0"/>
                            </a:rPr>
                            <m:t>𝑓𝑑𝑝𝑑𝑞</m:t>
                          </m:r>
                        </m:e>
                      </m:nary>
                      <m:r>
                        <a:rPr lang="en-US" altLang="ja-JP" sz="2800" i="1">
                          <a:latin typeface="Cambria Math" panose="02040503050406030204" pitchFamily="18" charset="0"/>
                        </a:rPr>
                        <m:t>+</m:t>
                      </m:r>
                      <m:nary>
                        <m:naryPr>
                          <m:limLoc m:val="undOvr"/>
                          <m:subHide m:val="on"/>
                          <m:supHide m:val="on"/>
                          <m:ctrlPr>
                            <a:rPr lang="en-US" altLang="ja-JP" sz="2800" i="1">
                              <a:latin typeface="Cambria Math" panose="02040503050406030204" pitchFamily="18" charset="0"/>
                            </a:rPr>
                          </m:ctrlPr>
                        </m:naryPr>
                        <m:sub/>
                        <m:sup/>
                        <m:e>
                          <m:r>
                            <a:rPr lang="en-US" altLang="ja-JP" sz="2800" b="0" i="1" smtClean="0">
                              <a:latin typeface="Cambria Math" panose="02040503050406030204" pitchFamily="18" charset="0"/>
                            </a:rPr>
                            <m:t>𝑓</m:t>
                          </m:r>
                          <m:func>
                            <m:funcPr>
                              <m:ctrlPr>
                                <a:rPr lang="en-US" altLang="ja-JP" sz="2800" b="0" i="1" smtClean="0">
                                  <a:latin typeface="Cambria Math" panose="02040503050406030204" pitchFamily="18" charset="0"/>
                                </a:rPr>
                              </m:ctrlPr>
                            </m:funcPr>
                            <m:fName>
                              <m:r>
                                <m:rPr>
                                  <m:sty m:val="p"/>
                                </m:rPr>
                                <a:rPr lang="en-US" altLang="ja-JP" sz="2800" b="0" i="0" smtClean="0">
                                  <a:latin typeface="Cambria Math" panose="02040503050406030204" pitchFamily="18" charset="0"/>
                                </a:rPr>
                                <m:t>log</m:t>
                              </m:r>
                            </m:fName>
                            <m:e>
                              <m:r>
                                <a:rPr lang="en-US" altLang="ja-JP" sz="2800" b="0" i="1" smtClean="0">
                                  <a:latin typeface="Cambria Math" panose="02040503050406030204" pitchFamily="18" charset="0"/>
                                </a:rPr>
                                <m:t>𝑓</m:t>
                              </m:r>
                            </m:e>
                          </m:func>
                          <m:r>
                            <a:rPr lang="en-US" altLang="ja-JP" sz="2800" i="1">
                              <a:latin typeface="Cambria Math" panose="02040503050406030204" pitchFamily="18" charset="0"/>
                            </a:rPr>
                            <m:t>𝑑𝑝𝑑𝑞</m:t>
                          </m:r>
                        </m:e>
                      </m:nary>
                    </m:oMath>
                  </m:oMathPara>
                </a14:m>
                <a:endParaRPr kumimoji="1" lang="ja-JP" altLang="en-US" sz="2800"/>
              </a:p>
            </p:txBody>
          </p:sp>
        </mc:Choice>
        <mc:Fallback xmlns="">
          <p:sp>
            <p:nvSpPr>
              <p:cNvPr id="5" name="テキスト ボックス 4">
                <a:extLst>
                  <a:ext uri="{FF2B5EF4-FFF2-40B4-BE49-F238E27FC236}">
                    <a16:creationId xmlns:a16="http://schemas.microsoft.com/office/drawing/2014/main" id="{D209BDC6-A8D6-CEB4-CA8E-BD20341512A0}"/>
                  </a:ext>
                </a:extLst>
              </p:cNvPr>
              <p:cNvSpPr txBox="1">
                <a:spLocks noRot="1" noChangeAspect="1" noMove="1" noResize="1" noEditPoints="1" noAdjustHandles="1" noChangeArrowheads="1" noChangeShapeType="1" noTextEdit="1"/>
              </p:cNvSpPr>
              <p:nvPr/>
            </p:nvSpPr>
            <p:spPr>
              <a:xfrm>
                <a:off x="827584" y="1844824"/>
                <a:ext cx="7559057" cy="1222514"/>
              </a:xfrm>
              <a:prstGeom prst="rect">
                <a:avLst/>
              </a:prstGeom>
              <a:blipFill>
                <a:blip r:embed="rId2"/>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579727D6-8EEC-4510-981E-7A3A7216A1C0}"/>
              </a:ext>
            </a:extLst>
          </p:cNvPr>
          <p:cNvSpPr txBox="1"/>
          <p:nvPr/>
        </p:nvSpPr>
        <p:spPr>
          <a:xfrm>
            <a:off x="755576" y="6381328"/>
            <a:ext cx="7423827" cy="338554"/>
          </a:xfrm>
          <a:prstGeom prst="rect">
            <a:avLst/>
          </a:prstGeom>
          <a:noFill/>
        </p:spPr>
        <p:txBody>
          <a:bodyPr wrap="none" rtlCol="0">
            <a:spAutoFit/>
          </a:bodyPr>
          <a:lstStyle/>
          <a:p>
            <a:r>
              <a:rPr lang="en-US" altLang="ja-JP" sz="1600"/>
              <a:t>※ </a:t>
            </a:r>
            <a:r>
              <a:rPr lang="ja-JP" altLang="en-US" sz="1600"/>
              <a:t>あとの便利のために符号をかえたりボルツマン定数を吸収させたりしている</a:t>
            </a:r>
            <a:endParaRPr kumimoji="1" lang="ja-JP" altLang="en-US" sz="1600"/>
          </a:p>
        </p:txBody>
      </p:sp>
      <p:sp>
        <p:nvSpPr>
          <p:cNvPr id="7" name="テキスト ボックス 6">
            <a:extLst>
              <a:ext uri="{FF2B5EF4-FFF2-40B4-BE49-F238E27FC236}">
                <a16:creationId xmlns:a16="http://schemas.microsoft.com/office/drawing/2014/main" id="{A04C2DDE-FC93-8DD5-0A51-F857D0304C9E}"/>
              </a:ext>
            </a:extLst>
          </p:cNvPr>
          <p:cNvSpPr txBox="1"/>
          <p:nvPr/>
        </p:nvSpPr>
        <p:spPr>
          <a:xfrm>
            <a:off x="323528" y="2996952"/>
            <a:ext cx="2339102" cy="461665"/>
          </a:xfrm>
          <a:prstGeom prst="rect">
            <a:avLst/>
          </a:prstGeom>
          <a:noFill/>
        </p:spPr>
        <p:txBody>
          <a:bodyPr wrap="none" rtlCol="0">
            <a:spAutoFit/>
          </a:bodyPr>
          <a:lstStyle/>
          <a:p>
            <a:r>
              <a:rPr kumimoji="1" lang="ja-JP" altLang="en-US" sz="2400"/>
              <a:t>汎関数微分から</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7F193168-4E89-234A-D395-A3009CC7EEC3}"/>
                  </a:ext>
                </a:extLst>
              </p:cNvPr>
              <p:cNvSpPr txBox="1"/>
              <p:nvPr/>
            </p:nvSpPr>
            <p:spPr>
              <a:xfrm>
                <a:off x="1619672" y="3645024"/>
                <a:ext cx="1450012"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𝛿</m:t>
                      </m:r>
                      <m:r>
                        <a:rPr kumimoji="1" lang="en-US" altLang="ja-JP" sz="3200" b="0" i="1" smtClean="0">
                          <a:latin typeface="Cambria Math" panose="02040503050406030204" pitchFamily="18" charset="0"/>
                        </a:rPr>
                        <m:t>𝐼</m:t>
                      </m:r>
                      <m:r>
                        <a:rPr kumimoji="1" lang="en-US" altLang="ja-JP" sz="3200" b="0" i="1" smtClean="0">
                          <a:latin typeface="Cambria Math" panose="02040503050406030204" pitchFamily="18" charset="0"/>
                        </a:rPr>
                        <m:t>=0</m:t>
                      </m:r>
                    </m:oMath>
                  </m:oMathPara>
                </a14:m>
                <a:endParaRPr kumimoji="1" lang="ja-JP" altLang="en-US" sz="3200"/>
              </a:p>
            </p:txBody>
          </p:sp>
        </mc:Choice>
        <mc:Fallback xmlns="">
          <p:sp>
            <p:nvSpPr>
              <p:cNvPr id="9" name="テキスト ボックス 8">
                <a:extLst>
                  <a:ext uri="{FF2B5EF4-FFF2-40B4-BE49-F238E27FC236}">
                    <a16:creationId xmlns:a16="http://schemas.microsoft.com/office/drawing/2014/main" id="{7F193168-4E89-234A-D395-A3009CC7EEC3}"/>
                  </a:ext>
                </a:extLst>
              </p:cNvPr>
              <p:cNvSpPr txBox="1">
                <a:spLocks noRot="1" noChangeAspect="1" noMove="1" noResize="1" noEditPoints="1" noAdjustHandles="1" noChangeArrowheads="1" noChangeShapeType="1" noTextEdit="1"/>
              </p:cNvSpPr>
              <p:nvPr/>
            </p:nvSpPr>
            <p:spPr>
              <a:xfrm>
                <a:off x="1619672" y="3645024"/>
                <a:ext cx="1450012" cy="58477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4125A1BA-4DD2-81A5-8043-02A2B47FB10A}"/>
                  </a:ext>
                </a:extLst>
              </p:cNvPr>
              <p:cNvSpPr txBox="1"/>
              <p:nvPr/>
            </p:nvSpPr>
            <p:spPr>
              <a:xfrm>
                <a:off x="3779912" y="3645024"/>
                <a:ext cx="4550413"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3200" i="1" smtClean="0">
                          <a:latin typeface="Cambria Math" panose="02040503050406030204" pitchFamily="18" charset="0"/>
                        </a:rPr>
                        <m:t>𝛼</m:t>
                      </m:r>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𝛽</m:t>
                      </m:r>
                      <m:r>
                        <a:rPr lang="en-US" altLang="ja-JP" sz="3200" b="0" i="1" smtClean="0">
                          <a:latin typeface="Cambria Math" panose="02040503050406030204" pitchFamily="18" charset="0"/>
                        </a:rPr>
                        <m:t>𝐻</m:t>
                      </m:r>
                      <m:r>
                        <a:rPr lang="en-US" altLang="ja-JP" sz="3200" b="0" i="1" smtClean="0">
                          <a:latin typeface="Cambria Math" panose="02040503050406030204" pitchFamily="18" charset="0"/>
                        </a:rPr>
                        <m:t>+1+</m:t>
                      </m:r>
                      <m:func>
                        <m:funcPr>
                          <m:ctrlPr>
                            <a:rPr lang="en-US" altLang="ja-JP" sz="3200" b="0" i="1" smtClean="0">
                              <a:latin typeface="Cambria Math" panose="02040503050406030204" pitchFamily="18" charset="0"/>
                            </a:rPr>
                          </m:ctrlPr>
                        </m:funcPr>
                        <m:fName>
                          <m:r>
                            <m:rPr>
                              <m:sty m:val="p"/>
                            </m:rPr>
                            <a:rPr lang="en-US" altLang="ja-JP" sz="3200" b="0" i="0" smtClean="0">
                              <a:latin typeface="Cambria Math" panose="02040503050406030204" pitchFamily="18" charset="0"/>
                            </a:rPr>
                            <m:t>log</m:t>
                          </m:r>
                        </m:fName>
                        <m:e>
                          <m:r>
                            <a:rPr lang="en-US" altLang="ja-JP" sz="3200" b="0" i="1" smtClean="0">
                              <a:latin typeface="Cambria Math" panose="02040503050406030204" pitchFamily="18" charset="0"/>
                            </a:rPr>
                            <m:t>𝑓</m:t>
                          </m:r>
                        </m:e>
                      </m:func>
                      <m:r>
                        <a:rPr kumimoji="1" lang="en-US" altLang="ja-JP" sz="3200" b="0" i="1" smtClean="0">
                          <a:latin typeface="Cambria Math" panose="02040503050406030204" pitchFamily="18" charset="0"/>
                        </a:rPr>
                        <m:t>=0</m:t>
                      </m:r>
                    </m:oMath>
                  </m:oMathPara>
                </a14:m>
                <a:endParaRPr kumimoji="1" lang="ja-JP" altLang="en-US" sz="3200"/>
              </a:p>
            </p:txBody>
          </p:sp>
        </mc:Choice>
        <mc:Fallback xmlns="">
          <p:sp>
            <p:nvSpPr>
              <p:cNvPr id="10" name="テキスト ボックス 9">
                <a:extLst>
                  <a:ext uri="{FF2B5EF4-FFF2-40B4-BE49-F238E27FC236}">
                    <a16:creationId xmlns:a16="http://schemas.microsoft.com/office/drawing/2014/main" id="{4125A1BA-4DD2-81A5-8043-02A2B47FB10A}"/>
                  </a:ext>
                </a:extLst>
              </p:cNvPr>
              <p:cNvSpPr txBox="1">
                <a:spLocks noRot="1" noChangeAspect="1" noMove="1" noResize="1" noEditPoints="1" noAdjustHandles="1" noChangeArrowheads="1" noChangeShapeType="1" noTextEdit="1"/>
              </p:cNvSpPr>
              <p:nvPr/>
            </p:nvSpPr>
            <p:spPr>
              <a:xfrm>
                <a:off x="3779912" y="3645024"/>
                <a:ext cx="4550413" cy="584775"/>
              </a:xfrm>
              <a:prstGeom prst="rect">
                <a:avLst/>
              </a:prstGeom>
              <a:blipFill>
                <a:blip r:embed="rId4"/>
                <a:stretch>
                  <a:fillRect/>
                </a:stretch>
              </a:blipFill>
            </p:spPr>
            <p:txBody>
              <a:bodyPr/>
              <a:lstStyle/>
              <a:p>
                <a:r>
                  <a:rPr lang="ja-JP" altLang="en-US">
                    <a:noFill/>
                  </a:rPr>
                  <a:t> </a:t>
                </a:r>
              </a:p>
            </p:txBody>
          </p:sp>
        </mc:Fallback>
      </mc:AlternateContent>
      <p:sp>
        <p:nvSpPr>
          <p:cNvPr id="11" name="矢印: 右 10">
            <a:extLst>
              <a:ext uri="{FF2B5EF4-FFF2-40B4-BE49-F238E27FC236}">
                <a16:creationId xmlns:a16="http://schemas.microsoft.com/office/drawing/2014/main" id="{4102D609-159C-2FB7-FC21-18F76B04ACA2}"/>
              </a:ext>
            </a:extLst>
          </p:cNvPr>
          <p:cNvSpPr/>
          <p:nvPr/>
        </p:nvSpPr>
        <p:spPr>
          <a:xfrm>
            <a:off x="3347864" y="3717032"/>
            <a:ext cx="432048"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2601571A-9179-8353-D11E-807FE23F57CA}"/>
              </a:ext>
            </a:extLst>
          </p:cNvPr>
          <p:cNvSpPr txBox="1"/>
          <p:nvPr/>
        </p:nvSpPr>
        <p:spPr>
          <a:xfrm>
            <a:off x="323528" y="4437112"/>
            <a:ext cx="1415772" cy="461665"/>
          </a:xfrm>
          <a:prstGeom prst="rect">
            <a:avLst/>
          </a:prstGeom>
          <a:noFill/>
        </p:spPr>
        <p:txBody>
          <a:bodyPr wrap="none" rtlCol="0">
            <a:spAutoFit/>
          </a:bodyPr>
          <a:lstStyle/>
          <a:p>
            <a:r>
              <a:rPr lang="ja-JP" altLang="en-US" sz="2400"/>
              <a:t>以上から</a:t>
            </a:r>
            <a:endParaRPr kumimoji="1" lang="ja-JP" altLang="en-US" sz="2400"/>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4CDDCF3E-E6C0-AF45-4F5F-E7C70B410AE9}"/>
                  </a:ext>
                </a:extLst>
              </p:cNvPr>
              <p:cNvSpPr txBox="1"/>
              <p:nvPr/>
            </p:nvSpPr>
            <p:spPr>
              <a:xfrm>
                <a:off x="899592" y="5085184"/>
                <a:ext cx="3571042"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𝑓</m:t>
                      </m:r>
                      <m:r>
                        <a:rPr kumimoji="1" lang="en-US" altLang="ja-JP" sz="3200" b="0" i="1" smtClean="0">
                          <a:latin typeface="Cambria Math" panose="02040503050406030204" pitchFamily="18" charset="0"/>
                        </a:rPr>
                        <m:t>=</m:t>
                      </m:r>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𝑍</m:t>
                          </m:r>
                        </m:e>
                        <m:sup>
                          <m:r>
                            <a:rPr kumimoji="1" lang="en-US" altLang="ja-JP" sz="3200" b="0" i="1" smtClean="0">
                              <a:latin typeface="Cambria Math" panose="02040503050406030204" pitchFamily="18" charset="0"/>
                            </a:rPr>
                            <m:t>−1</m:t>
                          </m:r>
                        </m:sup>
                      </m:sSup>
                      <m:r>
                        <m:rPr>
                          <m:sty m:val="p"/>
                        </m:rPr>
                        <a:rPr kumimoji="1" lang="en-US" altLang="ja-JP" sz="3200" b="0" i="0" smtClean="0">
                          <a:latin typeface="Cambria Math" panose="02040503050406030204" pitchFamily="18" charset="0"/>
                        </a:rPr>
                        <m:t>exp</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𝛽</m:t>
                      </m:r>
                      <m:r>
                        <a:rPr kumimoji="1" lang="en-US" altLang="ja-JP" sz="3200" b="0" i="1" smtClean="0">
                          <a:latin typeface="Cambria Math" panose="02040503050406030204" pitchFamily="18" charset="0"/>
                        </a:rPr>
                        <m:t>𝐻</m:t>
                      </m:r>
                      <m:r>
                        <a:rPr kumimoji="1" lang="en-US" altLang="ja-JP" sz="3200" b="0" i="1" smtClean="0">
                          <a:latin typeface="Cambria Math" panose="02040503050406030204" pitchFamily="18" charset="0"/>
                        </a:rPr>
                        <m:t>)</m:t>
                      </m:r>
                    </m:oMath>
                  </m:oMathPara>
                </a14:m>
                <a:endParaRPr kumimoji="1" lang="ja-JP" altLang="en-US" sz="3200"/>
              </a:p>
            </p:txBody>
          </p:sp>
        </mc:Choice>
        <mc:Fallback xmlns="">
          <p:sp>
            <p:nvSpPr>
              <p:cNvPr id="13" name="テキスト ボックス 12">
                <a:extLst>
                  <a:ext uri="{FF2B5EF4-FFF2-40B4-BE49-F238E27FC236}">
                    <a16:creationId xmlns:a16="http://schemas.microsoft.com/office/drawing/2014/main" id="{4CDDCF3E-E6C0-AF45-4F5F-E7C70B410AE9}"/>
                  </a:ext>
                </a:extLst>
              </p:cNvPr>
              <p:cNvSpPr txBox="1">
                <a:spLocks noRot="1" noChangeAspect="1" noMove="1" noResize="1" noEditPoints="1" noAdjustHandles="1" noChangeArrowheads="1" noChangeShapeType="1" noTextEdit="1"/>
              </p:cNvSpPr>
              <p:nvPr/>
            </p:nvSpPr>
            <p:spPr>
              <a:xfrm>
                <a:off x="899592" y="5085184"/>
                <a:ext cx="3571042" cy="58477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32ADA5EA-756E-CC2A-648F-2E8F985C2CF3}"/>
                  </a:ext>
                </a:extLst>
              </p:cNvPr>
              <p:cNvSpPr txBox="1"/>
              <p:nvPr/>
            </p:nvSpPr>
            <p:spPr>
              <a:xfrm>
                <a:off x="5621928" y="5085184"/>
                <a:ext cx="3028393"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𝑍</m:t>
                      </m:r>
                      <m:r>
                        <a:rPr kumimoji="1" lang="en-US" altLang="ja-JP" sz="3200" b="0" i="1" smtClean="0">
                          <a:latin typeface="Cambria Math" panose="02040503050406030204" pitchFamily="18" charset="0"/>
                        </a:rPr>
                        <m:t>=</m:t>
                      </m:r>
                      <m:r>
                        <m:rPr>
                          <m:sty m:val="p"/>
                        </m:rPr>
                        <a:rPr kumimoji="1" lang="en-US" altLang="ja-JP" sz="3200" b="0" i="0" smtClean="0">
                          <a:latin typeface="Cambria Math" panose="02040503050406030204" pitchFamily="18" charset="0"/>
                        </a:rPr>
                        <m:t>exp</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𝛼</m:t>
                      </m:r>
                      <m:r>
                        <a:rPr kumimoji="1" lang="en-US" altLang="ja-JP" sz="3200" b="0" i="1" smtClean="0">
                          <a:latin typeface="Cambria Math" panose="02040503050406030204" pitchFamily="18" charset="0"/>
                        </a:rPr>
                        <m:t>+1)</m:t>
                      </m:r>
                    </m:oMath>
                  </m:oMathPara>
                </a14:m>
                <a:endParaRPr kumimoji="1" lang="ja-JP" altLang="en-US" sz="3200"/>
              </a:p>
            </p:txBody>
          </p:sp>
        </mc:Choice>
        <mc:Fallback xmlns="">
          <p:sp>
            <p:nvSpPr>
              <p:cNvPr id="14" name="テキスト ボックス 13">
                <a:extLst>
                  <a:ext uri="{FF2B5EF4-FFF2-40B4-BE49-F238E27FC236}">
                    <a16:creationId xmlns:a16="http://schemas.microsoft.com/office/drawing/2014/main" id="{32ADA5EA-756E-CC2A-648F-2E8F985C2CF3}"/>
                  </a:ext>
                </a:extLst>
              </p:cNvPr>
              <p:cNvSpPr txBox="1">
                <a:spLocks noRot="1" noChangeAspect="1" noMove="1" noResize="1" noEditPoints="1" noAdjustHandles="1" noChangeArrowheads="1" noChangeShapeType="1" noTextEdit="1"/>
              </p:cNvSpPr>
              <p:nvPr/>
            </p:nvSpPr>
            <p:spPr>
              <a:xfrm>
                <a:off x="5621928" y="5085184"/>
                <a:ext cx="3028393" cy="584775"/>
              </a:xfrm>
              <a:prstGeom prst="rect">
                <a:avLst/>
              </a:prstGeom>
              <a:blipFill>
                <a:blip r:embed="rId6"/>
                <a:stretch>
                  <a:fillRect/>
                </a:stretch>
              </a:blipFill>
            </p:spPr>
            <p:txBody>
              <a:bodyPr/>
              <a:lstStyle/>
              <a:p>
                <a:r>
                  <a:rPr lang="ja-JP" altLang="en-US">
                    <a:noFill/>
                  </a:rPr>
                  <a:t> </a:t>
                </a:r>
              </a:p>
            </p:txBody>
          </p:sp>
        </mc:Fallback>
      </mc:AlternateContent>
      <p:cxnSp>
        <p:nvCxnSpPr>
          <p:cNvPr id="19" name="直線コネクタ 18">
            <a:extLst>
              <a:ext uri="{FF2B5EF4-FFF2-40B4-BE49-F238E27FC236}">
                <a16:creationId xmlns:a16="http://schemas.microsoft.com/office/drawing/2014/main" id="{9966CDB5-13FE-2678-B84B-1492FEF7D087}"/>
              </a:ext>
            </a:extLst>
          </p:cNvPr>
          <p:cNvCxnSpPr/>
          <p:nvPr/>
        </p:nvCxnSpPr>
        <p:spPr>
          <a:xfrm flipH="1">
            <a:off x="971600" y="5733256"/>
            <a:ext cx="3456384"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914E5EB1-E15A-1FCF-43CF-D2607762290F}"/>
              </a:ext>
            </a:extLst>
          </p:cNvPr>
          <p:cNvSpPr txBox="1"/>
          <p:nvPr/>
        </p:nvSpPr>
        <p:spPr>
          <a:xfrm>
            <a:off x="1691387" y="5867980"/>
            <a:ext cx="1800493" cy="369332"/>
          </a:xfrm>
          <a:prstGeom prst="rect">
            <a:avLst/>
          </a:prstGeom>
          <a:noFill/>
        </p:spPr>
        <p:txBody>
          <a:bodyPr wrap="none" rtlCol="0">
            <a:spAutoFit/>
          </a:bodyPr>
          <a:lstStyle/>
          <a:p>
            <a:r>
              <a:rPr lang="ja-JP" altLang="en-US"/>
              <a:t>カノニカル分布</a:t>
            </a:r>
            <a:endParaRPr kumimoji="1" lang="ja-JP" altLang="en-US"/>
          </a:p>
        </p:txBody>
      </p:sp>
      <p:cxnSp>
        <p:nvCxnSpPr>
          <p:cNvPr id="21" name="直線コネクタ 20">
            <a:extLst>
              <a:ext uri="{FF2B5EF4-FFF2-40B4-BE49-F238E27FC236}">
                <a16:creationId xmlns:a16="http://schemas.microsoft.com/office/drawing/2014/main" id="{D5D2F569-40CA-1330-CD97-0CEE4D01541C}"/>
              </a:ext>
            </a:extLst>
          </p:cNvPr>
          <p:cNvCxnSpPr>
            <a:cxnSpLocks/>
          </p:cNvCxnSpPr>
          <p:nvPr/>
        </p:nvCxnSpPr>
        <p:spPr>
          <a:xfrm flipH="1">
            <a:off x="5765944" y="5661248"/>
            <a:ext cx="2736304"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EDF5C52A-99F9-520F-A87C-78C32F51D4FA}"/>
              </a:ext>
            </a:extLst>
          </p:cNvPr>
          <p:cNvSpPr txBox="1"/>
          <p:nvPr/>
        </p:nvSpPr>
        <p:spPr>
          <a:xfrm>
            <a:off x="5364088" y="5795972"/>
            <a:ext cx="3570208" cy="369332"/>
          </a:xfrm>
          <a:prstGeom prst="rect">
            <a:avLst/>
          </a:prstGeom>
          <a:noFill/>
        </p:spPr>
        <p:txBody>
          <a:bodyPr wrap="none" rtlCol="0">
            <a:spAutoFit/>
          </a:bodyPr>
          <a:lstStyle/>
          <a:p>
            <a:r>
              <a:rPr kumimoji="1" lang="ja-JP" altLang="en-US"/>
              <a:t>分配関数</a:t>
            </a:r>
            <a:r>
              <a:rPr kumimoji="1" lang="en-US" altLang="ja-JP"/>
              <a:t>(</a:t>
            </a:r>
            <a:r>
              <a:rPr kumimoji="1" lang="ja-JP" altLang="en-US"/>
              <a:t>規格化</a:t>
            </a:r>
            <a:r>
              <a:rPr lang="ja-JP" altLang="en-US"/>
              <a:t>条件</a:t>
            </a:r>
            <a:r>
              <a:rPr kumimoji="1" lang="ja-JP" altLang="en-US"/>
              <a:t>から決まる</a:t>
            </a:r>
            <a:r>
              <a:rPr kumimoji="1" lang="en-US" altLang="ja-JP"/>
              <a:t>)</a:t>
            </a:r>
            <a:endParaRPr kumimoji="1" lang="ja-JP" altLang="en-US"/>
          </a:p>
        </p:txBody>
      </p:sp>
    </p:spTree>
    <p:extLst>
      <p:ext uri="{BB962C8B-B14F-4D97-AF65-F5344CB8AC3E}">
        <p14:creationId xmlns:p14="http://schemas.microsoft.com/office/powerpoint/2010/main" val="2367253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FC3B5E0-ED44-46F9-A0C8-D1FFAEB01477}"/>
              </a:ext>
            </a:extLst>
          </p:cNvPr>
          <p:cNvSpPr>
            <a:spLocks noGrp="1"/>
          </p:cNvSpPr>
          <p:nvPr>
            <p:ph type="body" sz="quarter" idx="10"/>
          </p:nvPr>
        </p:nvSpPr>
        <p:spPr/>
        <p:txBody>
          <a:bodyPr/>
          <a:lstStyle/>
          <a:p>
            <a:r>
              <a:rPr lang="ja-JP" altLang="en-US"/>
              <a:t>はじめに</a:t>
            </a:r>
            <a:endParaRPr kumimoji="1" lang="ja-JP" altLang="en-US"/>
          </a:p>
        </p:txBody>
      </p:sp>
      <p:sp>
        <p:nvSpPr>
          <p:cNvPr id="3" name="テキスト ボックス 2">
            <a:extLst>
              <a:ext uri="{FF2B5EF4-FFF2-40B4-BE49-F238E27FC236}">
                <a16:creationId xmlns:a16="http://schemas.microsoft.com/office/drawing/2014/main" id="{726E1356-B149-4B8E-BC1A-21183ABDC748}"/>
              </a:ext>
            </a:extLst>
          </p:cNvPr>
          <p:cNvSpPr txBox="1"/>
          <p:nvPr/>
        </p:nvSpPr>
        <p:spPr>
          <a:xfrm>
            <a:off x="539552" y="4509120"/>
            <a:ext cx="8136904" cy="954107"/>
          </a:xfrm>
          <a:prstGeom prst="rect">
            <a:avLst/>
          </a:prstGeom>
          <a:noFill/>
        </p:spPr>
        <p:txBody>
          <a:bodyPr wrap="square" rtlCol="0">
            <a:spAutoFit/>
          </a:bodyPr>
          <a:lstStyle/>
          <a:p>
            <a:pPr marL="571500" indent="-571500">
              <a:buFont typeface="Arial" panose="020B0604020202020204" pitchFamily="34" charset="0"/>
              <a:buChar char="•"/>
            </a:pPr>
            <a:r>
              <a:rPr lang="ja-JP" altLang="en-US" sz="2800" dirty="0"/>
              <a:t>分子動力学法における温度や圧力の定義</a:t>
            </a:r>
            <a:endParaRPr lang="en-US" altLang="ja-JP" sz="2800" dirty="0"/>
          </a:p>
          <a:p>
            <a:pPr marL="571500" indent="-571500">
              <a:buFont typeface="Arial" panose="020B0604020202020204" pitchFamily="34" charset="0"/>
              <a:buChar char="•"/>
            </a:pPr>
            <a:r>
              <a:rPr lang="ja-JP" altLang="en-US" sz="2800" dirty="0"/>
              <a:t>温度や圧力制御アルゴリズム</a:t>
            </a:r>
            <a:endParaRPr lang="en-US" altLang="ja-JP" sz="2800" dirty="0"/>
          </a:p>
        </p:txBody>
      </p:sp>
      <p:sp>
        <p:nvSpPr>
          <p:cNvPr id="6" name="テキスト ボックス 5">
            <a:extLst>
              <a:ext uri="{FF2B5EF4-FFF2-40B4-BE49-F238E27FC236}">
                <a16:creationId xmlns:a16="http://schemas.microsoft.com/office/drawing/2014/main" id="{A3FBA852-6B6F-48F0-8616-E72ACC31CA36}"/>
              </a:ext>
            </a:extLst>
          </p:cNvPr>
          <p:cNvSpPr txBox="1"/>
          <p:nvPr/>
        </p:nvSpPr>
        <p:spPr>
          <a:xfrm>
            <a:off x="251520" y="3933056"/>
            <a:ext cx="2339102" cy="523220"/>
          </a:xfrm>
          <a:prstGeom prst="rect">
            <a:avLst/>
          </a:prstGeom>
          <a:noFill/>
        </p:spPr>
        <p:txBody>
          <a:bodyPr wrap="none" rtlCol="0">
            <a:spAutoFit/>
          </a:bodyPr>
          <a:lstStyle/>
          <a:p>
            <a:r>
              <a:rPr lang="ja-JP" altLang="en-US" sz="2800" dirty="0">
                <a:solidFill>
                  <a:srgbClr val="011893"/>
                </a:solidFill>
              </a:rPr>
              <a:t>本講義の目的</a:t>
            </a:r>
            <a:endParaRPr kumimoji="1" lang="ja-JP" altLang="en-US" sz="2800" dirty="0">
              <a:solidFill>
                <a:srgbClr val="011893"/>
              </a:solidFill>
            </a:endParaRPr>
          </a:p>
        </p:txBody>
      </p:sp>
      <p:sp>
        <p:nvSpPr>
          <p:cNvPr id="7" name="テキスト ボックス 6">
            <a:extLst>
              <a:ext uri="{FF2B5EF4-FFF2-40B4-BE49-F238E27FC236}">
                <a16:creationId xmlns:a16="http://schemas.microsoft.com/office/drawing/2014/main" id="{F3989A9A-24B1-4E74-B07F-DAF072F8D69B}"/>
              </a:ext>
            </a:extLst>
          </p:cNvPr>
          <p:cNvSpPr txBox="1"/>
          <p:nvPr/>
        </p:nvSpPr>
        <p:spPr>
          <a:xfrm>
            <a:off x="179512" y="1052736"/>
            <a:ext cx="3416320" cy="523220"/>
          </a:xfrm>
          <a:prstGeom prst="rect">
            <a:avLst/>
          </a:prstGeom>
          <a:noFill/>
        </p:spPr>
        <p:txBody>
          <a:bodyPr wrap="none" rtlCol="0">
            <a:spAutoFit/>
          </a:bodyPr>
          <a:lstStyle/>
          <a:p>
            <a:r>
              <a:rPr kumimoji="1" lang="ja-JP" altLang="en-US" sz="2800" dirty="0">
                <a:solidFill>
                  <a:srgbClr val="011893"/>
                </a:solidFill>
              </a:rPr>
              <a:t>物理量の定義と制御</a:t>
            </a:r>
          </a:p>
        </p:txBody>
      </p:sp>
      <p:sp>
        <p:nvSpPr>
          <p:cNvPr id="4" name="テキスト ボックス 3">
            <a:extLst>
              <a:ext uri="{FF2B5EF4-FFF2-40B4-BE49-F238E27FC236}">
                <a16:creationId xmlns:a16="http://schemas.microsoft.com/office/drawing/2014/main" id="{D6A05106-294A-420C-93F3-C019DD6FA1CA}"/>
              </a:ext>
            </a:extLst>
          </p:cNvPr>
          <p:cNvSpPr txBox="1"/>
          <p:nvPr/>
        </p:nvSpPr>
        <p:spPr>
          <a:xfrm>
            <a:off x="683568" y="1700808"/>
            <a:ext cx="7560840" cy="1384995"/>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2800" dirty="0"/>
              <a:t>分子動力学法における温度や圧力の定義は非自明</a:t>
            </a:r>
            <a:endParaRPr lang="en-US" altLang="ja-JP" sz="2800" dirty="0"/>
          </a:p>
          <a:p>
            <a:pPr marL="457200" indent="-457200">
              <a:buFont typeface="Arial" panose="020B0604020202020204" pitchFamily="34" charset="0"/>
              <a:buChar char="•"/>
            </a:pPr>
            <a:r>
              <a:rPr kumimoji="1" lang="ja-JP" altLang="en-US" sz="2800" dirty="0"/>
              <a:t>温度とは？圧力とは？</a:t>
            </a:r>
            <a:endParaRPr kumimoji="1" lang="en-US" altLang="ja-JP" sz="2800" dirty="0"/>
          </a:p>
        </p:txBody>
      </p:sp>
    </p:spTree>
    <p:extLst>
      <p:ext uri="{BB962C8B-B14F-4D97-AF65-F5344CB8AC3E}">
        <p14:creationId xmlns:p14="http://schemas.microsoft.com/office/powerpoint/2010/main" val="2660997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099CE07-22D4-4623-F0B2-6416665DFA7D}"/>
              </a:ext>
            </a:extLst>
          </p:cNvPr>
          <p:cNvSpPr>
            <a:spLocks noGrp="1"/>
          </p:cNvSpPr>
          <p:nvPr>
            <p:ph type="body" sz="quarter" idx="10"/>
          </p:nvPr>
        </p:nvSpPr>
        <p:spPr/>
        <p:txBody>
          <a:bodyPr/>
          <a:lstStyle/>
          <a:p>
            <a:r>
              <a:rPr kumimoji="1" lang="ja-JP" altLang="en-US"/>
              <a:t>カノニカル分布と逆温度</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E2316ECE-BA9F-CA67-AC8F-FC263019D802}"/>
                  </a:ext>
                </a:extLst>
              </p:cNvPr>
              <p:cNvSpPr txBox="1"/>
              <p:nvPr/>
            </p:nvSpPr>
            <p:spPr>
              <a:xfrm>
                <a:off x="539552" y="1340768"/>
                <a:ext cx="4223400" cy="13840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𝑆</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𝑘</m:t>
                      </m:r>
                      <m:nary>
                        <m:naryPr>
                          <m:limLoc m:val="undOvr"/>
                          <m:subHide m:val="on"/>
                          <m:supHide m:val="on"/>
                          <m:ctrlPr>
                            <a:rPr kumimoji="1" lang="en-US" altLang="ja-JP" sz="3200" b="0" i="1" smtClean="0">
                              <a:latin typeface="Cambria Math" panose="02040503050406030204" pitchFamily="18" charset="0"/>
                            </a:rPr>
                          </m:ctrlPr>
                        </m:naryPr>
                        <m:sub/>
                        <m:sup/>
                        <m:e>
                          <m:r>
                            <a:rPr kumimoji="1" lang="en-US" altLang="ja-JP" sz="3200" b="0" i="1" smtClean="0">
                              <a:latin typeface="Cambria Math" panose="02040503050406030204" pitchFamily="18" charset="0"/>
                            </a:rPr>
                            <m:t>𝑓</m:t>
                          </m:r>
                          <m:func>
                            <m:funcPr>
                              <m:ctrlPr>
                                <a:rPr kumimoji="1" lang="en-US" altLang="ja-JP" sz="3200" b="0" i="1" smtClean="0">
                                  <a:latin typeface="Cambria Math" panose="02040503050406030204" pitchFamily="18" charset="0"/>
                                </a:rPr>
                              </m:ctrlPr>
                            </m:funcPr>
                            <m:fName>
                              <m:r>
                                <m:rPr>
                                  <m:sty m:val="p"/>
                                </m:rPr>
                                <a:rPr kumimoji="1" lang="en-US" altLang="ja-JP" sz="3200" b="0" i="0" smtClean="0">
                                  <a:latin typeface="Cambria Math" panose="02040503050406030204" pitchFamily="18" charset="0"/>
                                </a:rPr>
                                <m:t>log</m:t>
                              </m:r>
                            </m:fName>
                            <m:e>
                              <m:r>
                                <a:rPr kumimoji="1" lang="en-US" altLang="ja-JP" sz="3200" b="0" i="1" smtClean="0">
                                  <a:latin typeface="Cambria Math" panose="02040503050406030204" pitchFamily="18" charset="0"/>
                                </a:rPr>
                                <m:t>𝑓</m:t>
                              </m:r>
                            </m:e>
                          </m:func>
                          <m:r>
                            <a:rPr lang="en-US" altLang="ja-JP" sz="3200" i="1">
                              <a:latin typeface="Cambria Math" panose="02040503050406030204" pitchFamily="18" charset="0"/>
                            </a:rPr>
                            <m:t>𝑑𝑝𝑑𝑞</m:t>
                          </m:r>
                        </m:e>
                      </m:nary>
                    </m:oMath>
                  </m:oMathPara>
                </a14:m>
                <a:endParaRPr kumimoji="1" lang="ja-JP" altLang="en-US" sz="3200"/>
              </a:p>
            </p:txBody>
          </p:sp>
        </mc:Choice>
        <mc:Fallback xmlns="">
          <p:sp>
            <p:nvSpPr>
              <p:cNvPr id="3" name="テキスト ボックス 2">
                <a:extLst>
                  <a:ext uri="{FF2B5EF4-FFF2-40B4-BE49-F238E27FC236}">
                    <a16:creationId xmlns:a16="http://schemas.microsoft.com/office/drawing/2014/main" id="{E2316ECE-BA9F-CA67-AC8F-FC263019D802}"/>
                  </a:ext>
                </a:extLst>
              </p:cNvPr>
              <p:cNvSpPr txBox="1">
                <a:spLocks noRot="1" noChangeAspect="1" noMove="1" noResize="1" noEditPoints="1" noAdjustHandles="1" noChangeArrowheads="1" noChangeShapeType="1" noTextEdit="1"/>
              </p:cNvSpPr>
              <p:nvPr/>
            </p:nvSpPr>
            <p:spPr>
              <a:xfrm>
                <a:off x="539552" y="1340768"/>
                <a:ext cx="4223400" cy="1384033"/>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2C2C3C6B-83F8-92F4-5539-F09A9CA902FD}"/>
              </a:ext>
            </a:extLst>
          </p:cNvPr>
          <p:cNvSpPr txBox="1"/>
          <p:nvPr/>
        </p:nvSpPr>
        <p:spPr>
          <a:xfrm>
            <a:off x="5044112" y="1753652"/>
            <a:ext cx="3416320" cy="523220"/>
          </a:xfrm>
          <a:prstGeom prst="rect">
            <a:avLst/>
          </a:prstGeom>
          <a:noFill/>
        </p:spPr>
        <p:txBody>
          <a:bodyPr wrap="none" rtlCol="0">
            <a:spAutoFit/>
          </a:bodyPr>
          <a:lstStyle/>
          <a:p>
            <a:r>
              <a:rPr lang="ja-JP" altLang="en-US" sz="2800"/>
              <a:t>エントロピーの定義</a:t>
            </a:r>
            <a:endParaRPr kumimoji="1" lang="ja-JP" altLang="en-US" sz="280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B32C3259-DF3C-170A-737F-18D28E556A9D}"/>
                  </a:ext>
                </a:extLst>
              </p:cNvPr>
              <p:cNvSpPr txBox="1"/>
              <p:nvPr/>
            </p:nvSpPr>
            <p:spPr>
              <a:xfrm>
                <a:off x="467544" y="3123546"/>
                <a:ext cx="3571042"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𝑓</m:t>
                      </m:r>
                      <m:r>
                        <a:rPr kumimoji="1" lang="en-US" altLang="ja-JP" sz="3200" b="0" i="1" smtClean="0">
                          <a:latin typeface="Cambria Math" panose="02040503050406030204" pitchFamily="18" charset="0"/>
                        </a:rPr>
                        <m:t>=</m:t>
                      </m:r>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𝑍</m:t>
                          </m:r>
                        </m:e>
                        <m:sup>
                          <m:r>
                            <a:rPr kumimoji="1" lang="en-US" altLang="ja-JP" sz="3200" b="0" i="1" smtClean="0">
                              <a:latin typeface="Cambria Math" panose="02040503050406030204" pitchFamily="18" charset="0"/>
                            </a:rPr>
                            <m:t>−1</m:t>
                          </m:r>
                        </m:sup>
                      </m:sSup>
                      <m:r>
                        <m:rPr>
                          <m:sty m:val="p"/>
                        </m:rPr>
                        <a:rPr kumimoji="1" lang="en-US" altLang="ja-JP" sz="3200" b="0" i="0" smtClean="0">
                          <a:latin typeface="Cambria Math" panose="02040503050406030204" pitchFamily="18" charset="0"/>
                        </a:rPr>
                        <m:t>exp</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𝛽</m:t>
                      </m:r>
                      <m:r>
                        <a:rPr kumimoji="1" lang="en-US" altLang="ja-JP" sz="3200" b="0" i="1" smtClean="0">
                          <a:latin typeface="Cambria Math" panose="02040503050406030204" pitchFamily="18" charset="0"/>
                        </a:rPr>
                        <m:t>𝐻</m:t>
                      </m:r>
                      <m:r>
                        <a:rPr kumimoji="1" lang="en-US" altLang="ja-JP" sz="3200" b="0" i="1" smtClean="0">
                          <a:latin typeface="Cambria Math" panose="02040503050406030204" pitchFamily="18" charset="0"/>
                        </a:rPr>
                        <m:t>)</m:t>
                      </m:r>
                    </m:oMath>
                  </m:oMathPara>
                </a14:m>
                <a:endParaRPr kumimoji="1" lang="ja-JP" altLang="en-US" sz="3200"/>
              </a:p>
            </p:txBody>
          </p:sp>
        </mc:Choice>
        <mc:Fallback xmlns="">
          <p:sp>
            <p:nvSpPr>
              <p:cNvPr id="5" name="テキスト ボックス 4">
                <a:extLst>
                  <a:ext uri="{FF2B5EF4-FFF2-40B4-BE49-F238E27FC236}">
                    <a16:creationId xmlns:a16="http://schemas.microsoft.com/office/drawing/2014/main" id="{B32C3259-DF3C-170A-737F-18D28E556A9D}"/>
                  </a:ext>
                </a:extLst>
              </p:cNvPr>
              <p:cNvSpPr txBox="1">
                <a:spLocks noRot="1" noChangeAspect="1" noMove="1" noResize="1" noEditPoints="1" noAdjustHandles="1" noChangeArrowheads="1" noChangeShapeType="1" noTextEdit="1"/>
              </p:cNvSpPr>
              <p:nvPr/>
            </p:nvSpPr>
            <p:spPr>
              <a:xfrm>
                <a:off x="467544" y="3123546"/>
                <a:ext cx="3571042" cy="58477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5DDB1B44-47EE-B0A8-EF2B-14818A92E8D6}"/>
                  </a:ext>
                </a:extLst>
              </p:cNvPr>
              <p:cNvSpPr txBox="1"/>
              <p:nvPr/>
            </p:nvSpPr>
            <p:spPr>
              <a:xfrm>
                <a:off x="4427984" y="3132257"/>
                <a:ext cx="4005264"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altLang="ja-JP" sz="3200" b="0" i="1" smtClean="0">
                              <a:latin typeface="Cambria Math" panose="02040503050406030204" pitchFamily="18" charset="0"/>
                            </a:rPr>
                          </m:ctrlPr>
                        </m:funcPr>
                        <m:fName>
                          <m:r>
                            <m:rPr>
                              <m:sty m:val="p"/>
                            </m:rPr>
                            <a:rPr lang="en-US" altLang="ja-JP" sz="3200" b="0" i="0" smtClean="0">
                              <a:latin typeface="Cambria Math" panose="02040503050406030204" pitchFamily="18" charset="0"/>
                            </a:rPr>
                            <m:t>log</m:t>
                          </m:r>
                        </m:fName>
                        <m:e>
                          <m:r>
                            <a:rPr lang="en-US" altLang="ja-JP" sz="3200" b="0" i="1" smtClean="0">
                              <a:latin typeface="Cambria Math" panose="02040503050406030204" pitchFamily="18" charset="0"/>
                            </a:rPr>
                            <m:t>𝑓</m:t>
                          </m:r>
                        </m:e>
                      </m:func>
                      <m:r>
                        <a:rPr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𝛽</m:t>
                      </m:r>
                      <m:r>
                        <a:rPr kumimoji="1" lang="en-US" altLang="ja-JP" sz="3200" b="0" i="1" smtClean="0">
                          <a:latin typeface="Cambria Math" panose="02040503050406030204" pitchFamily="18" charset="0"/>
                        </a:rPr>
                        <m:t>𝐻</m:t>
                      </m:r>
                      <m:r>
                        <a:rPr kumimoji="1" lang="en-US" altLang="ja-JP" sz="3200" b="0" i="1" smtClean="0">
                          <a:latin typeface="Cambria Math" panose="02040503050406030204" pitchFamily="18" charset="0"/>
                        </a:rPr>
                        <m:t>−</m:t>
                      </m:r>
                      <m:func>
                        <m:funcPr>
                          <m:ctrlPr>
                            <a:rPr kumimoji="1" lang="en-US" altLang="ja-JP" sz="3200" b="0" i="1" smtClean="0">
                              <a:latin typeface="Cambria Math" panose="02040503050406030204" pitchFamily="18" charset="0"/>
                            </a:rPr>
                          </m:ctrlPr>
                        </m:funcPr>
                        <m:fName>
                          <m:r>
                            <m:rPr>
                              <m:sty m:val="p"/>
                            </m:rPr>
                            <a:rPr kumimoji="1" lang="en-US" altLang="ja-JP" sz="3200" b="0" i="0" smtClean="0">
                              <a:latin typeface="Cambria Math" panose="02040503050406030204" pitchFamily="18" charset="0"/>
                            </a:rPr>
                            <m:t>log</m:t>
                          </m:r>
                        </m:fName>
                        <m:e>
                          <m:r>
                            <a:rPr kumimoji="1" lang="en-US" altLang="ja-JP" sz="3200" b="0" i="1" smtClean="0">
                              <a:latin typeface="Cambria Math" panose="02040503050406030204" pitchFamily="18" charset="0"/>
                            </a:rPr>
                            <m:t>𝑍</m:t>
                          </m:r>
                        </m:e>
                      </m:func>
                    </m:oMath>
                  </m:oMathPara>
                </a14:m>
                <a:endParaRPr kumimoji="1" lang="ja-JP" altLang="en-US" sz="3200"/>
              </a:p>
            </p:txBody>
          </p:sp>
        </mc:Choice>
        <mc:Fallback xmlns="">
          <p:sp>
            <p:nvSpPr>
              <p:cNvPr id="7" name="テキスト ボックス 6">
                <a:extLst>
                  <a:ext uri="{FF2B5EF4-FFF2-40B4-BE49-F238E27FC236}">
                    <a16:creationId xmlns:a16="http://schemas.microsoft.com/office/drawing/2014/main" id="{5DDB1B44-47EE-B0A8-EF2B-14818A92E8D6}"/>
                  </a:ext>
                </a:extLst>
              </p:cNvPr>
              <p:cNvSpPr txBox="1">
                <a:spLocks noRot="1" noChangeAspect="1" noMove="1" noResize="1" noEditPoints="1" noAdjustHandles="1" noChangeArrowheads="1" noChangeShapeType="1" noTextEdit="1"/>
              </p:cNvSpPr>
              <p:nvPr/>
            </p:nvSpPr>
            <p:spPr>
              <a:xfrm>
                <a:off x="4427984" y="3132257"/>
                <a:ext cx="4005264" cy="584775"/>
              </a:xfrm>
              <a:prstGeom prst="rect">
                <a:avLst/>
              </a:prstGeom>
              <a:blipFill>
                <a:blip r:embed="rId4"/>
                <a:stretch>
                  <a:fillRect/>
                </a:stretch>
              </a:blipFill>
            </p:spPr>
            <p:txBody>
              <a:bodyPr/>
              <a:lstStyle/>
              <a:p>
                <a:r>
                  <a:rPr lang="ja-JP" altLang="en-US">
                    <a:noFill/>
                  </a:rPr>
                  <a:t> </a:t>
                </a:r>
              </a:p>
            </p:txBody>
          </p:sp>
        </mc:Fallback>
      </mc:AlternateContent>
      <p:sp>
        <p:nvSpPr>
          <p:cNvPr id="8" name="矢印: 右 7">
            <a:extLst>
              <a:ext uri="{FF2B5EF4-FFF2-40B4-BE49-F238E27FC236}">
                <a16:creationId xmlns:a16="http://schemas.microsoft.com/office/drawing/2014/main" id="{EA00E360-C71F-039C-116A-BFDBC9417EF6}"/>
              </a:ext>
            </a:extLst>
          </p:cNvPr>
          <p:cNvSpPr/>
          <p:nvPr/>
        </p:nvSpPr>
        <p:spPr>
          <a:xfrm>
            <a:off x="4067944" y="3195554"/>
            <a:ext cx="432048"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C18EB098-547E-4238-D0C8-2677E2FF59EF}"/>
                  </a:ext>
                </a:extLst>
              </p:cNvPr>
              <p:cNvSpPr txBox="1"/>
              <p:nvPr/>
            </p:nvSpPr>
            <p:spPr>
              <a:xfrm>
                <a:off x="1187624" y="4005064"/>
                <a:ext cx="4226478" cy="13840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𝑆</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𝛽</m:t>
                      </m:r>
                      <m:r>
                        <a:rPr kumimoji="1" lang="en-US" altLang="ja-JP" sz="3200" b="0" i="1" smtClean="0">
                          <a:latin typeface="Cambria Math" panose="02040503050406030204" pitchFamily="18" charset="0"/>
                        </a:rPr>
                        <m:t>𝑘</m:t>
                      </m:r>
                      <m:nary>
                        <m:naryPr>
                          <m:limLoc m:val="undOvr"/>
                          <m:subHide m:val="on"/>
                          <m:supHide m:val="on"/>
                          <m:ctrlPr>
                            <a:rPr kumimoji="1" lang="en-US" altLang="ja-JP" sz="3200" b="0" i="1" smtClean="0">
                              <a:latin typeface="Cambria Math" panose="02040503050406030204" pitchFamily="18" charset="0"/>
                            </a:rPr>
                          </m:ctrlPr>
                        </m:naryPr>
                        <m:sub/>
                        <m:sup/>
                        <m:e>
                          <m:r>
                            <a:rPr kumimoji="1" lang="en-US" altLang="ja-JP" sz="3200" b="0" i="1" smtClean="0">
                              <a:latin typeface="Cambria Math" panose="02040503050406030204" pitchFamily="18" charset="0"/>
                            </a:rPr>
                            <m:t>𝐻𝑓</m:t>
                          </m:r>
                          <m:r>
                            <a:rPr lang="en-US" altLang="ja-JP" sz="3200" i="1">
                              <a:latin typeface="Cambria Math" panose="02040503050406030204" pitchFamily="18" charset="0"/>
                            </a:rPr>
                            <m:t>𝑑𝑝𝑑𝑞</m:t>
                          </m:r>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𝐶</m:t>
                          </m:r>
                        </m:e>
                      </m:nary>
                    </m:oMath>
                  </m:oMathPara>
                </a14:m>
                <a:endParaRPr kumimoji="1" lang="ja-JP" altLang="en-US" sz="3200"/>
              </a:p>
            </p:txBody>
          </p:sp>
        </mc:Choice>
        <mc:Fallback xmlns="">
          <p:sp>
            <p:nvSpPr>
              <p:cNvPr id="9" name="テキスト ボックス 8">
                <a:extLst>
                  <a:ext uri="{FF2B5EF4-FFF2-40B4-BE49-F238E27FC236}">
                    <a16:creationId xmlns:a16="http://schemas.microsoft.com/office/drawing/2014/main" id="{C18EB098-547E-4238-D0C8-2677E2FF59EF}"/>
                  </a:ext>
                </a:extLst>
              </p:cNvPr>
              <p:cNvSpPr txBox="1">
                <a:spLocks noRot="1" noChangeAspect="1" noMove="1" noResize="1" noEditPoints="1" noAdjustHandles="1" noChangeArrowheads="1" noChangeShapeType="1" noTextEdit="1"/>
              </p:cNvSpPr>
              <p:nvPr/>
            </p:nvSpPr>
            <p:spPr>
              <a:xfrm>
                <a:off x="1187624" y="4005064"/>
                <a:ext cx="4226478" cy="1384033"/>
              </a:xfrm>
              <a:prstGeom prst="rect">
                <a:avLst/>
              </a:prstGeom>
              <a:blipFill>
                <a:blip r:embed="rId5"/>
                <a:stretch>
                  <a:fillRect/>
                </a:stretch>
              </a:blipFill>
            </p:spPr>
            <p:txBody>
              <a:bodyPr/>
              <a:lstStyle/>
              <a:p>
                <a:r>
                  <a:rPr lang="ja-JP" altLang="en-US">
                    <a:noFill/>
                  </a:rPr>
                  <a:t> </a:t>
                </a:r>
              </a:p>
            </p:txBody>
          </p:sp>
        </mc:Fallback>
      </mc:AlternateContent>
      <p:sp>
        <p:nvSpPr>
          <p:cNvPr id="10" name="四角形: 角を丸くする 9">
            <a:extLst>
              <a:ext uri="{FF2B5EF4-FFF2-40B4-BE49-F238E27FC236}">
                <a16:creationId xmlns:a16="http://schemas.microsoft.com/office/drawing/2014/main" id="{454EB1FA-DF07-9798-7AA8-93DB6F974108}"/>
              </a:ext>
            </a:extLst>
          </p:cNvPr>
          <p:cNvSpPr/>
          <p:nvPr/>
        </p:nvSpPr>
        <p:spPr>
          <a:xfrm>
            <a:off x="2915816" y="4293096"/>
            <a:ext cx="1656184" cy="720080"/>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4A28230A-DFDD-8CE0-2284-D2A7DFBC1D6C}"/>
                  </a:ext>
                </a:extLst>
              </p:cNvPr>
              <p:cNvSpPr txBox="1"/>
              <p:nvPr/>
            </p:nvSpPr>
            <p:spPr>
              <a:xfrm>
                <a:off x="3419872" y="5013176"/>
                <a:ext cx="90537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𝑈</m:t>
                      </m:r>
                    </m:oMath>
                  </m:oMathPara>
                </a14:m>
                <a:endParaRPr kumimoji="1" lang="ja-JP" altLang="en-US" sz="2800"/>
              </a:p>
            </p:txBody>
          </p:sp>
        </mc:Choice>
        <mc:Fallback xmlns="">
          <p:sp>
            <p:nvSpPr>
              <p:cNvPr id="11" name="テキスト ボックス 10">
                <a:extLst>
                  <a:ext uri="{FF2B5EF4-FFF2-40B4-BE49-F238E27FC236}">
                    <a16:creationId xmlns:a16="http://schemas.microsoft.com/office/drawing/2014/main" id="{4A28230A-DFDD-8CE0-2284-D2A7DFBC1D6C}"/>
                  </a:ext>
                </a:extLst>
              </p:cNvPr>
              <p:cNvSpPr txBox="1">
                <a:spLocks noRot="1" noChangeAspect="1" noMove="1" noResize="1" noEditPoints="1" noAdjustHandles="1" noChangeArrowheads="1" noChangeShapeType="1" noTextEdit="1"/>
              </p:cNvSpPr>
              <p:nvPr/>
            </p:nvSpPr>
            <p:spPr>
              <a:xfrm>
                <a:off x="3419872" y="5013176"/>
                <a:ext cx="905376" cy="523220"/>
              </a:xfrm>
              <a:prstGeom prst="rect">
                <a:avLst/>
              </a:prstGeom>
              <a:blipFill>
                <a:blip r:embed="rId6"/>
                <a:stretch>
                  <a:fillRect/>
                </a:stretch>
              </a:blipFill>
            </p:spPr>
            <p:txBody>
              <a:bodyPr/>
              <a:lstStyle/>
              <a:p>
                <a:r>
                  <a:rPr lang="ja-JP" altLang="en-US">
                    <a:noFill/>
                  </a:rPr>
                  <a:t> </a:t>
                </a:r>
              </a:p>
            </p:txBody>
          </p:sp>
        </mc:Fallback>
      </mc:AlternateContent>
      <p:sp>
        <p:nvSpPr>
          <p:cNvPr id="12" name="四角形: 角を丸くする 11">
            <a:extLst>
              <a:ext uri="{FF2B5EF4-FFF2-40B4-BE49-F238E27FC236}">
                <a16:creationId xmlns:a16="http://schemas.microsoft.com/office/drawing/2014/main" id="{E424EF04-9256-3C16-B1DA-E031BDEAF8D9}"/>
              </a:ext>
            </a:extLst>
          </p:cNvPr>
          <p:cNvSpPr/>
          <p:nvPr/>
        </p:nvSpPr>
        <p:spPr>
          <a:xfrm>
            <a:off x="2699792" y="1700808"/>
            <a:ext cx="936104" cy="648072"/>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FA3EB2B3-A592-34EE-84BD-0F392530C78B}"/>
              </a:ext>
            </a:extLst>
          </p:cNvPr>
          <p:cNvSpPr/>
          <p:nvPr/>
        </p:nvSpPr>
        <p:spPr>
          <a:xfrm>
            <a:off x="4572000" y="3140968"/>
            <a:ext cx="936104" cy="648072"/>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コネクタ: カギ線 14">
            <a:extLst>
              <a:ext uri="{FF2B5EF4-FFF2-40B4-BE49-F238E27FC236}">
                <a16:creationId xmlns:a16="http://schemas.microsoft.com/office/drawing/2014/main" id="{FA1B130C-64A3-22BC-6DC3-D84A0F9E37CB}"/>
              </a:ext>
            </a:extLst>
          </p:cNvPr>
          <p:cNvCxnSpPr>
            <a:stCxn id="13" idx="0"/>
            <a:endCxn id="12" idx="2"/>
          </p:cNvCxnSpPr>
          <p:nvPr/>
        </p:nvCxnSpPr>
        <p:spPr>
          <a:xfrm rot="16200000" flipV="1">
            <a:off x="3707904" y="1808820"/>
            <a:ext cx="792088" cy="1872208"/>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807EED1A-AB82-2819-D1DB-5CC6E2BA2E98}"/>
              </a:ext>
            </a:extLst>
          </p:cNvPr>
          <p:cNvSpPr txBox="1"/>
          <p:nvPr/>
        </p:nvSpPr>
        <p:spPr>
          <a:xfrm>
            <a:off x="5220072" y="2492896"/>
            <a:ext cx="2492990" cy="369332"/>
          </a:xfrm>
          <a:prstGeom prst="rect">
            <a:avLst/>
          </a:prstGeom>
          <a:noFill/>
        </p:spPr>
        <p:txBody>
          <a:bodyPr wrap="none" rtlCol="0">
            <a:spAutoFit/>
          </a:bodyPr>
          <a:lstStyle/>
          <a:p>
            <a:r>
              <a:rPr kumimoji="1" lang="ja-JP" altLang="en-US"/>
              <a:t>カノニカル分布を代入</a:t>
            </a:r>
          </a:p>
        </p:txBody>
      </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977E3B5E-B581-A89A-72A4-EF9CCEB0FDCD}"/>
                  </a:ext>
                </a:extLst>
              </p:cNvPr>
              <p:cNvSpPr txBox="1"/>
              <p:nvPr/>
            </p:nvSpPr>
            <p:spPr>
              <a:xfrm>
                <a:off x="3059832" y="5661248"/>
                <a:ext cx="1846596" cy="102752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𝑑𝑆</m:t>
                          </m:r>
                        </m:num>
                        <m:den>
                          <m:r>
                            <a:rPr kumimoji="1" lang="en-US" altLang="ja-JP" sz="3200" b="0" i="1" smtClean="0">
                              <a:latin typeface="Cambria Math" panose="02040503050406030204" pitchFamily="18" charset="0"/>
                            </a:rPr>
                            <m:t>𝑑𝑈</m:t>
                          </m:r>
                        </m:den>
                      </m:f>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𝛽</m:t>
                      </m:r>
                      <m:r>
                        <a:rPr kumimoji="1" lang="en-US" altLang="ja-JP" sz="3200" b="0" i="1" smtClean="0">
                          <a:latin typeface="Cambria Math" panose="02040503050406030204" pitchFamily="18" charset="0"/>
                        </a:rPr>
                        <m:t>𝑘</m:t>
                      </m:r>
                    </m:oMath>
                  </m:oMathPara>
                </a14:m>
                <a:endParaRPr kumimoji="1" lang="ja-JP" altLang="en-US" sz="3200"/>
              </a:p>
            </p:txBody>
          </p:sp>
        </mc:Choice>
        <mc:Fallback xmlns="">
          <p:sp>
            <p:nvSpPr>
              <p:cNvPr id="17" name="テキスト ボックス 16">
                <a:extLst>
                  <a:ext uri="{FF2B5EF4-FFF2-40B4-BE49-F238E27FC236}">
                    <a16:creationId xmlns:a16="http://schemas.microsoft.com/office/drawing/2014/main" id="{977E3B5E-B581-A89A-72A4-EF9CCEB0FDCD}"/>
                  </a:ext>
                </a:extLst>
              </p:cNvPr>
              <p:cNvSpPr txBox="1">
                <a:spLocks noRot="1" noChangeAspect="1" noMove="1" noResize="1" noEditPoints="1" noAdjustHandles="1" noChangeArrowheads="1" noChangeShapeType="1" noTextEdit="1"/>
              </p:cNvSpPr>
              <p:nvPr/>
            </p:nvSpPr>
            <p:spPr>
              <a:xfrm>
                <a:off x="3059832" y="5661248"/>
                <a:ext cx="1846596" cy="1027525"/>
              </a:xfrm>
              <a:prstGeom prst="rect">
                <a:avLst/>
              </a:prstGeom>
              <a:blipFill>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000379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736986C-E9FB-5383-57BD-80C9EF962920}"/>
              </a:ext>
            </a:extLst>
          </p:cNvPr>
          <p:cNvSpPr>
            <a:spLocks noGrp="1"/>
          </p:cNvSpPr>
          <p:nvPr>
            <p:ph type="body" sz="quarter" idx="10"/>
          </p:nvPr>
        </p:nvSpPr>
        <p:spPr/>
        <p:txBody>
          <a:bodyPr/>
          <a:lstStyle/>
          <a:p>
            <a:r>
              <a:rPr kumimoji="1" lang="ja-JP" altLang="en-US"/>
              <a:t>カノニカル分布と逆温度</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1D6E88B1-31A4-4CE0-6974-E628126B7C43}"/>
                  </a:ext>
                </a:extLst>
              </p:cNvPr>
              <p:cNvSpPr txBox="1"/>
              <p:nvPr/>
            </p:nvSpPr>
            <p:spPr>
              <a:xfrm>
                <a:off x="971600" y="1340768"/>
                <a:ext cx="1846596" cy="102752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𝑑𝑆</m:t>
                          </m:r>
                        </m:num>
                        <m:den>
                          <m:r>
                            <a:rPr kumimoji="1" lang="en-US" altLang="ja-JP" sz="3200" b="0" i="1" smtClean="0">
                              <a:latin typeface="Cambria Math" panose="02040503050406030204" pitchFamily="18" charset="0"/>
                            </a:rPr>
                            <m:t>𝑑𝑈</m:t>
                          </m:r>
                        </m:den>
                      </m:f>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𝛽</m:t>
                      </m:r>
                      <m:r>
                        <a:rPr kumimoji="1" lang="en-US" altLang="ja-JP" sz="3200" b="0" i="1" smtClean="0">
                          <a:latin typeface="Cambria Math" panose="02040503050406030204" pitchFamily="18" charset="0"/>
                        </a:rPr>
                        <m:t>𝑘</m:t>
                      </m:r>
                    </m:oMath>
                  </m:oMathPara>
                </a14:m>
                <a:endParaRPr kumimoji="1" lang="ja-JP" altLang="en-US" sz="3200"/>
              </a:p>
            </p:txBody>
          </p:sp>
        </mc:Choice>
        <mc:Fallback xmlns="">
          <p:sp>
            <p:nvSpPr>
              <p:cNvPr id="3" name="テキスト ボックス 2">
                <a:extLst>
                  <a:ext uri="{FF2B5EF4-FFF2-40B4-BE49-F238E27FC236}">
                    <a16:creationId xmlns:a16="http://schemas.microsoft.com/office/drawing/2014/main" id="{1D6E88B1-31A4-4CE0-6974-E628126B7C43}"/>
                  </a:ext>
                </a:extLst>
              </p:cNvPr>
              <p:cNvSpPr txBox="1">
                <a:spLocks noRot="1" noChangeAspect="1" noMove="1" noResize="1" noEditPoints="1" noAdjustHandles="1" noChangeArrowheads="1" noChangeShapeType="1" noTextEdit="1"/>
              </p:cNvSpPr>
              <p:nvPr/>
            </p:nvSpPr>
            <p:spPr>
              <a:xfrm>
                <a:off x="971600" y="1340768"/>
                <a:ext cx="1846596" cy="102752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CF2A5A90-ACC7-6F95-CCB1-7A569F7E29DB}"/>
                  </a:ext>
                </a:extLst>
              </p:cNvPr>
              <p:cNvSpPr txBox="1"/>
              <p:nvPr/>
            </p:nvSpPr>
            <p:spPr>
              <a:xfrm>
                <a:off x="971600" y="2708920"/>
                <a:ext cx="1612749" cy="102752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𝑑𝑆</m:t>
                          </m:r>
                        </m:num>
                        <m:den>
                          <m:r>
                            <a:rPr kumimoji="1" lang="en-US" altLang="ja-JP" sz="3200" b="0" i="1" smtClean="0">
                              <a:latin typeface="Cambria Math" panose="02040503050406030204" pitchFamily="18" charset="0"/>
                            </a:rPr>
                            <m:t>𝑑𝑈</m:t>
                          </m:r>
                        </m:den>
                      </m:f>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r>
                            <a:rPr kumimoji="1" lang="en-US" altLang="ja-JP" sz="3200" b="0" i="1" smtClean="0">
                              <a:latin typeface="Cambria Math" panose="02040503050406030204" pitchFamily="18" charset="0"/>
                            </a:rPr>
                            <m:t>𝑇</m:t>
                          </m:r>
                        </m:den>
                      </m:f>
                    </m:oMath>
                  </m:oMathPara>
                </a14:m>
                <a:endParaRPr kumimoji="1" lang="ja-JP" altLang="en-US" sz="3200"/>
              </a:p>
            </p:txBody>
          </p:sp>
        </mc:Choice>
        <mc:Fallback xmlns="">
          <p:sp>
            <p:nvSpPr>
              <p:cNvPr id="4" name="テキスト ボックス 3">
                <a:extLst>
                  <a:ext uri="{FF2B5EF4-FFF2-40B4-BE49-F238E27FC236}">
                    <a16:creationId xmlns:a16="http://schemas.microsoft.com/office/drawing/2014/main" id="{CF2A5A90-ACC7-6F95-CCB1-7A569F7E29DB}"/>
                  </a:ext>
                </a:extLst>
              </p:cNvPr>
              <p:cNvSpPr txBox="1">
                <a:spLocks noRot="1" noChangeAspect="1" noMove="1" noResize="1" noEditPoints="1" noAdjustHandles="1" noChangeArrowheads="1" noChangeShapeType="1" noTextEdit="1"/>
              </p:cNvSpPr>
              <p:nvPr/>
            </p:nvSpPr>
            <p:spPr>
              <a:xfrm>
                <a:off x="971600" y="2708920"/>
                <a:ext cx="1612749" cy="1027525"/>
              </a:xfrm>
              <a:prstGeom prst="rect">
                <a:avLst/>
              </a:prstGeom>
              <a:blipFill>
                <a:blip r:embed="rId3"/>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08F5A44D-09B6-4761-C6C7-3D00FA2D1CB2}"/>
              </a:ext>
            </a:extLst>
          </p:cNvPr>
          <p:cNvSpPr txBox="1"/>
          <p:nvPr/>
        </p:nvSpPr>
        <p:spPr>
          <a:xfrm>
            <a:off x="3059832" y="1628800"/>
            <a:ext cx="4288353" cy="584775"/>
          </a:xfrm>
          <a:prstGeom prst="rect">
            <a:avLst/>
          </a:prstGeom>
          <a:noFill/>
        </p:spPr>
        <p:txBody>
          <a:bodyPr wrap="none" rtlCol="0">
            <a:spAutoFit/>
          </a:bodyPr>
          <a:lstStyle/>
          <a:p>
            <a:r>
              <a:rPr lang="ja-JP" altLang="en-US" sz="3200"/>
              <a:t>さきほど求めた関係式</a:t>
            </a:r>
            <a:endParaRPr kumimoji="1" lang="ja-JP" altLang="en-US" sz="3200"/>
          </a:p>
        </p:txBody>
      </p:sp>
      <p:sp>
        <p:nvSpPr>
          <p:cNvPr id="6" name="テキスト ボックス 5">
            <a:extLst>
              <a:ext uri="{FF2B5EF4-FFF2-40B4-BE49-F238E27FC236}">
                <a16:creationId xmlns:a16="http://schemas.microsoft.com/office/drawing/2014/main" id="{B119039D-3BA3-ACDC-0925-8081DB13C3DE}"/>
              </a:ext>
            </a:extLst>
          </p:cNvPr>
          <p:cNvSpPr txBox="1"/>
          <p:nvPr/>
        </p:nvSpPr>
        <p:spPr>
          <a:xfrm>
            <a:off x="3131840" y="2924944"/>
            <a:ext cx="2646878" cy="584775"/>
          </a:xfrm>
          <a:prstGeom prst="rect">
            <a:avLst/>
          </a:prstGeom>
          <a:noFill/>
        </p:spPr>
        <p:txBody>
          <a:bodyPr wrap="none" rtlCol="0">
            <a:spAutoFit/>
          </a:bodyPr>
          <a:lstStyle/>
          <a:p>
            <a:r>
              <a:rPr kumimoji="1" lang="ja-JP" altLang="en-US" sz="3200"/>
              <a:t>熱力学関係式</a:t>
            </a:r>
          </a:p>
        </p:txBody>
      </p:sp>
      <p:sp>
        <p:nvSpPr>
          <p:cNvPr id="7" name="テキスト ボックス 6">
            <a:extLst>
              <a:ext uri="{FF2B5EF4-FFF2-40B4-BE49-F238E27FC236}">
                <a16:creationId xmlns:a16="http://schemas.microsoft.com/office/drawing/2014/main" id="{FD2DD400-FF97-6EF2-3E2D-4A74AAC1EA84}"/>
              </a:ext>
            </a:extLst>
          </p:cNvPr>
          <p:cNvSpPr txBox="1"/>
          <p:nvPr/>
        </p:nvSpPr>
        <p:spPr>
          <a:xfrm>
            <a:off x="755576" y="4365104"/>
            <a:ext cx="5109091" cy="584775"/>
          </a:xfrm>
          <a:prstGeom prst="rect">
            <a:avLst/>
          </a:prstGeom>
          <a:noFill/>
        </p:spPr>
        <p:txBody>
          <a:bodyPr wrap="none" rtlCol="0">
            <a:spAutoFit/>
          </a:bodyPr>
          <a:lstStyle/>
          <a:p>
            <a:r>
              <a:rPr kumimoji="1" lang="ja-JP" altLang="en-US" sz="3200"/>
              <a:t>逆温度と温度が結びついた</a:t>
            </a: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4184B0F0-8F01-9149-63DA-CE3B226409B7}"/>
                  </a:ext>
                </a:extLst>
              </p:cNvPr>
              <p:cNvSpPr txBox="1"/>
              <p:nvPr/>
            </p:nvSpPr>
            <p:spPr>
              <a:xfrm>
                <a:off x="3059832" y="5229200"/>
                <a:ext cx="1747658" cy="11331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𝛽</m:t>
                      </m:r>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1</m:t>
                          </m:r>
                        </m:num>
                        <m:den>
                          <m:r>
                            <a:rPr kumimoji="1" lang="en-US" altLang="ja-JP" sz="3600" b="0" i="1" smtClean="0">
                              <a:latin typeface="Cambria Math" panose="02040503050406030204" pitchFamily="18" charset="0"/>
                            </a:rPr>
                            <m:t>𝑘𝑇</m:t>
                          </m:r>
                        </m:den>
                      </m:f>
                    </m:oMath>
                  </m:oMathPara>
                </a14:m>
                <a:endParaRPr kumimoji="1" lang="ja-JP" altLang="en-US" sz="3600"/>
              </a:p>
            </p:txBody>
          </p:sp>
        </mc:Choice>
        <mc:Fallback xmlns="">
          <p:sp>
            <p:nvSpPr>
              <p:cNvPr id="8" name="テキスト ボックス 7">
                <a:extLst>
                  <a:ext uri="{FF2B5EF4-FFF2-40B4-BE49-F238E27FC236}">
                    <a16:creationId xmlns:a16="http://schemas.microsoft.com/office/drawing/2014/main" id="{4184B0F0-8F01-9149-63DA-CE3B226409B7}"/>
                  </a:ext>
                </a:extLst>
              </p:cNvPr>
              <p:cNvSpPr txBox="1">
                <a:spLocks noRot="1" noChangeAspect="1" noMove="1" noResize="1" noEditPoints="1" noAdjustHandles="1" noChangeArrowheads="1" noChangeShapeType="1" noTextEdit="1"/>
              </p:cNvSpPr>
              <p:nvPr/>
            </p:nvSpPr>
            <p:spPr>
              <a:xfrm>
                <a:off x="3059832" y="5229200"/>
                <a:ext cx="1747658" cy="1133131"/>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8901277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788D169-A6E9-6155-2B3A-AB4112A455F4}"/>
              </a:ext>
            </a:extLst>
          </p:cNvPr>
          <p:cNvSpPr>
            <a:spLocks noGrp="1"/>
          </p:cNvSpPr>
          <p:nvPr>
            <p:ph type="body" sz="quarter" idx="10"/>
          </p:nvPr>
        </p:nvSpPr>
        <p:spPr/>
        <p:txBody>
          <a:bodyPr/>
          <a:lstStyle/>
          <a:p>
            <a:r>
              <a:rPr lang="ja-JP" altLang="en-US"/>
              <a:t>物理量の期待値</a:t>
            </a:r>
            <a:endParaRPr kumimoji="1" lang="ja-JP" altLang="en-US"/>
          </a:p>
        </p:txBody>
      </p:sp>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A9D3E289-FB4F-A294-0A59-01C9B96C5FA5}"/>
                  </a:ext>
                </a:extLst>
              </p:cNvPr>
              <p:cNvSpPr txBox="1"/>
              <p:nvPr/>
            </p:nvSpPr>
            <p:spPr>
              <a:xfrm>
                <a:off x="323528" y="1196752"/>
                <a:ext cx="7130222" cy="523220"/>
              </a:xfrm>
              <a:prstGeom prst="rect">
                <a:avLst/>
              </a:prstGeom>
              <a:noFill/>
            </p:spPr>
            <p:txBody>
              <a:bodyPr wrap="none" rtlCol="0">
                <a:spAutoFit/>
              </a:bodyPr>
              <a:lstStyle/>
              <a:p>
                <a:r>
                  <a:rPr kumimoji="1" lang="ja-JP" altLang="en-US" sz="2800"/>
                  <a:t>全ての物理量は位相空間の座標</a:t>
                </a:r>
                <a14:m>
                  <m:oMath xmlns:m="http://schemas.openxmlformats.org/officeDocument/2006/math">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r>
                      <a:rPr kumimoji="1" lang="en-US" altLang="ja-JP" sz="2800" b="0" i="1" smtClean="0">
                        <a:latin typeface="Cambria Math" panose="02040503050406030204" pitchFamily="18" charset="0"/>
                      </a:rPr>
                      <m:t>)</m:t>
                    </m:r>
                  </m:oMath>
                </a14:m>
                <a:r>
                  <a:rPr kumimoji="1" lang="ja-JP" altLang="en-US" sz="2800"/>
                  <a:t>の関数</a:t>
                </a:r>
              </a:p>
            </p:txBody>
          </p:sp>
        </mc:Choice>
        <mc:Fallback>
          <p:sp>
            <p:nvSpPr>
              <p:cNvPr id="3" name="テキスト ボックス 2">
                <a:extLst>
                  <a:ext uri="{FF2B5EF4-FFF2-40B4-BE49-F238E27FC236}">
                    <a16:creationId xmlns:a16="http://schemas.microsoft.com/office/drawing/2014/main" id="{A9D3E289-FB4F-A294-0A59-01C9B96C5FA5}"/>
                  </a:ext>
                </a:extLst>
              </p:cNvPr>
              <p:cNvSpPr txBox="1">
                <a:spLocks noRot="1" noChangeAspect="1" noMove="1" noResize="1" noEditPoints="1" noAdjustHandles="1" noChangeArrowheads="1" noChangeShapeType="1" noTextEdit="1"/>
              </p:cNvSpPr>
              <p:nvPr/>
            </p:nvSpPr>
            <p:spPr>
              <a:xfrm>
                <a:off x="323528" y="1196752"/>
                <a:ext cx="7130222" cy="523220"/>
              </a:xfrm>
              <a:prstGeom prst="rect">
                <a:avLst/>
              </a:prstGeom>
              <a:blipFill>
                <a:blip r:embed="rId2"/>
                <a:stretch>
                  <a:fillRect l="-1709" t="-15116" r="-855" b="-2790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93DD3F02-E48E-7B82-F0CE-15FD62A791A6}"/>
                  </a:ext>
                </a:extLst>
              </p:cNvPr>
              <p:cNvSpPr txBox="1"/>
              <p:nvPr/>
            </p:nvSpPr>
            <p:spPr>
              <a:xfrm>
                <a:off x="323528" y="1988840"/>
                <a:ext cx="3770648" cy="523220"/>
              </a:xfrm>
              <a:prstGeom prst="rect">
                <a:avLst/>
              </a:prstGeom>
              <a:noFill/>
            </p:spPr>
            <p:txBody>
              <a:bodyPr wrap="none" rtlCol="0">
                <a:spAutoFit/>
              </a:bodyPr>
              <a:lstStyle/>
              <a:p>
                <a:r>
                  <a:rPr kumimoji="1" lang="ja-JP" altLang="en-US" sz="2800"/>
                  <a:t>物理量</a:t>
                </a:r>
                <a14:m>
                  <m:oMath xmlns:m="http://schemas.openxmlformats.org/officeDocument/2006/math">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r>
                      <a:rPr kumimoji="1" lang="en-US" altLang="ja-JP" sz="2800" b="0" i="1" smtClean="0">
                        <a:latin typeface="Cambria Math" panose="02040503050406030204" pitchFamily="18" charset="0"/>
                      </a:rPr>
                      <m:t>)</m:t>
                    </m:r>
                  </m:oMath>
                </a14:m>
                <a:r>
                  <a:rPr kumimoji="1" lang="ja-JP" altLang="en-US" sz="2800"/>
                  <a:t>の期待値</a:t>
                </a:r>
              </a:p>
            </p:txBody>
          </p:sp>
        </mc:Choice>
        <mc:Fallback>
          <p:sp>
            <p:nvSpPr>
              <p:cNvPr id="4" name="テキスト ボックス 3">
                <a:extLst>
                  <a:ext uri="{FF2B5EF4-FFF2-40B4-BE49-F238E27FC236}">
                    <a16:creationId xmlns:a16="http://schemas.microsoft.com/office/drawing/2014/main" id="{93DD3F02-E48E-7B82-F0CE-15FD62A791A6}"/>
                  </a:ext>
                </a:extLst>
              </p:cNvPr>
              <p:cNvSpPr txBox="1">
                <a:spLocks noRot="1" noChangeAspect="1" noMove="1" noResize="1" noEditPoints="1" noAdjustHandles="1" noChangeArrowheads="1" noChangeShapeType="1" noTextEdit="1"/>
              </p:cNvSpPr>
              <p:nvPr/>
            </p:nvSpPr>
            <p:spPr>
              <a:xfrm>
                <a:off x="323528" y="1988840"/>
                <a:ext cx="3770648" cy="523220"/>
              </a:xfrm>
              <a:prstGeom prst="rect">
                <a:avLst/>
              </a:prstGeom>
              <a:blipFill>
                <a:blip r:embed="rId3"/>
                <a:stretch>
                  <a:fillRect l="-3231" t="-15116" r="-2262" b="-2790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AA771012-B018-C002-C513-3388DEE3CA35}"/>
                  </a:ext>
                </a:extLst>
              </p:cNvPr>
              <p:cNvSpPr txBox="1"/>
              <p:nvPr/>
            </p:nvSpPr>
            <p:spPr>
              <a:xfrm>
                <a:off x="2771800" y="2852936"/>
                <a:ext cx="3213893" cy="1384033"/>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d>
                        <m:dPr>
                          <m:begChr m:val="⟨"/>
                          <m:endChr m:val="⟩"/>
                          <m:ctrlPr>
                            <a:rPr kumimoji="1" lang="en-US" altLang="ja-JP" sz="3200" i="1" smtClean="0">
                              <a:latin typeface="Cambria Math" panose="02040503050406030204" pitchFamily="18" charset="0"/>
                            </a:rPr>
                          </m:ctrlPr>
                        </m:dPr>
                        <m:e>
                          <m:r>
                            <a:rPr kumimoji="1" lang="en-US" altLang="ja-JP" sz="3200" b="0" i="1" smtClean="0">
                              <a:latin typeface="Cambria Math" panose="02040503050406030204" pitchFamily="18" charset="0"/>
                            </a:rPr>
                            <m:t>𝐴</m:t>
                          </m:r>
                        </m:e>
                      </m:d>
                      <m:r>
                        <a:rPr kumimoji="1" lang="en-US" altLang="ja-JP" sz="3200" b="0" i="1" smtClean="0">
                          <a:latin typeface="Cambria Math" panose="02040503050406030204" pitchFamily="18" charset="0"/>
                        </a:rPr>
                        <m:t>≡</m:t>
                      </m:r>
                      <m:nary>
                        <m:naryPr>
                          <m:limLoc m:val="undOvr"/>
                          <m:subHide m:val="on"/>
                          <m:supHide m:val="on"/>
                          <m:ctrlPr>
                            <a:rPr kumimoji="1" lang="en-US" altLang="ja-JP" sz="3200" b="0" i="1" smtClean="0">
                              <a:latin typeface="Cambria Math" panose="02040503050406030204" pitchFamily="18" charset="0"/>
                            </a:rPr>
                          </m:ctrlPr>
                        </m:naryPr>
                        <m:sub/>
                        <m:sup/>
                        <m:e>
                          <m:r>
                            <a:rPr kumimoji="1" lang="en-US" altLang="ja-JP" sz="3200" b="0" i="1" smtClean="0">
                              <a:latin typeface="Cambria Math" panose="02040503050406030204" pitchFamily="18" charset="0"/>
                            </a:rPr>
                            <m:t>𝐴𝑓𝑑𝑝𝑑𝑞</m:t>
                          </m:r>
                        </m:e>
                      </m:nary>
                    </m:oMath>
                  </m:oMathPara>
                </a14:m>
                <a:endParaRPr kumimoji="1" lang="ja-JP" altLang="en-US" sz="3200"/>
              </a:p>
            </p:txBody>
          </p:sp>
        </mc:Choice>
        <mc:Fallback>
          <p:sp>
            <p:nvSpPr>
              <p:cNvPr id="5" name="テキスト ボックス 4">
                <a:extLst>
                  <a:ext uri="{FF2B5EF4-FFF2-40B4-BE49-F238E27FC236}">
                    <a16:creationId xmlns:a16="http://schemas.microsoft.com/office/drawing/2014/main" id="{AA771012-B018-C002-C513-3388DEE3CA35}"/>
                  </a:ext>
                </a:extLst>
              </p:cNvPr>
              <p:cNvSpPr txBox="1">
                <a:spLocks noRot="1" noChangeAspect="1" noMove="1" noResize="1" noEditPoints="1" noAdjustHandles="1" noChangeArrowheads="1" noChangeShapeType="1" noTextEdit="1"/>
              </p:cNvSpPr>
              <p:nvPr/>
            </p:nvSpPr>
            <p:spPr>
              <a:xfrm>
                <a:off x="2771800" y="2852936"/>
                <a:ext cx="3213893" cy="1384033"/>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36360E5D-D002-1BE6-E857-A8CD5BFB0AD9}"/>
                  </a:ext>
                </a:extLst>
              </p:cNvPr>
              <p:cNvSpPr txBox="1"/>
              <p:nvPr/>
            </p:nvSpPr>
            <p:spPr>
              <a:xfrm>
                <a:off x="611560" y="4653136"/>
                <a:ext cx="8136904" cy="1384995"/>
              </a:xfrm>
              <a:prstGeom prst="rect">
                <a:avLst/>
              </a:prstGeom>
              <a:noFill/>
            </p:spPr>
            <p:txBody>
              <a:bodyPr wrap="square" rtlCol="0">
                <a:spAutoFit/>
              </a:bodyPr>
              <a:lstStyle/>
              <a:p>
                <a:r>
                  <a:rPr lang="ja-JP" altLang="en-US" sz="2800"/>
                  <a:t>位相空間の各点</a:t>
                </a:r>
                <a14:m>
                  <m:oMath xmlns:m="http://schemas.openxmlformats.org/officeDocument/2006/math">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𝑞</m:t>
                    </m:r>
                    <m:r>
                      <a:rPr lang="en-US" altLang="ja-JP" sz="2800" b="0" i="1" smtClean="0">
                        <a:latin typeface="Cambria Math" panose="02040503050406030204" pitchFamily="18" charset="0"/>
                      </a:rPr>
                      <m:t>)</m:t>
                    </m:r>
                    <m:r>
                      <a:rPr lang="ja-JP" altLang="en-US" sz="2800" i="1">
                        <a:latin typeface="Cambria Math" panose="02040503050406030204" pitchFamily="18" charset="0"/>
                      </a:rPr>
                      <m:t>で</m:t>
                    </m:r>
                  </m:oMath>
                </a14:m>
                <a:r>
                  <a:rPr lang="ja-JP" altLang="en-US" sz="2800"/>
                  <a:t>定義される物理量</a:t>
                </a:r>
                <a14:m>
                  <m:oMath xmlns:m="http://schemas.openxmlformats.org/officeDocument/2006/math">
                    <m:r>
                      <a:rPr lang="en-US" altLang="ja-JP" sz="2800" b="0" i="1" smtClean="0">
                        <a:latin typeface="Cambria Math" panose="02040503050406030204" pitchFamily="18" charset="0"/>
                      </a:rPr>
                      <m:t>𝐴</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𝑞</m:t>
                    </m:r>
                    <m:r>
                      <a:rPr lang="en-US" altLang="ja-JP" sz="2800" b="0" i="1" smtClean="0">
                        <a:latin typeface="Cambria Math" panose="02040503050406030204" pitchFamily="18" charset="0"/>
                      </a:rPr>
                      <m:t>)</m:t>
                    </m:r>
                    <m:r>
                      <a:rPr kumimoji="1" lang="ja-JP" altLang="en-US" sz="2800" i="1">
                        <a:latin typeface="Cambria Math" panose="02040503050406030204" pitchFamily="18" charset="0"/>
                      </a:rPr>
                      <m:t>に、</m:t>
                    </m:r>
                  </m:oMath>
                </a14:m>
                <a:r>
                  <a:rPr kumimoji="1" lang="ja-JP" altLang="en-US" sz="2800"/>
                  <a:t>その点における</a:t>
                </a:r>
                <a:r>
                  <a:rPr lang="ja-JP" altLang="en-US" sz="2800"/>
                  <a:t>分布関数</a:t>
                </a:r>
                <a14:m>
                  <m:oMath xmlns:m="http://schemas.openxmlformats.org/officeDocument/2006/math">
                    <m:r>
                      <a:rPr lang="en-US" altLang="ja-JP" sz="2800" b="0" i="1" smtClean="0">
                        <a:latin typeface="Cambria Math" panose="02040503050406030204" pitchFamily="18" charset="0"/>
                      </a:rPr>
                      <m:t>𝑓</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𝑞</m:t>
                    </m:r>
                    <m:r>
                      <a:rPr lang="en-US" altLang="ja-JP" sz="2800" b="0" i="1" smtClean="0">
                        <a:latin typeface="Cambria Math" panose="02040503050406030204" pitchFamily="18" charset="0"/>
                      </a:rPr>
                      <m:t>)</m:t>
                    </m:r>
                  </m:oMath>
                </a14:m>
                <a:r>
                  <a:rPr kumimoji="1" lang="ja-JP" altLang="en-US" sz="2800"/>
                  <a:t>をかけて全位相空間において平均せよ</a:t>
                </a:r>
              </a:p>
            </p:txBody>
          </p:sp>
        </mc:Choice>
        <mc:Fallback>
          <p:sp>
            <p:nvSpPr>
              <p:cNvPr id="6" name="テキスト ボックス 5">
                <a:extLst>
                  <a:ext uri="{FF2B5EF4-FFF2-40B4-BE49-F238E27FC236}">
                    <a16:creationId xmlns:a16="http://schemas.microsoft.com/office/drawing/2014/main" id="{36360E5D-D002-1BE6-E857-A8CD5BFB0AD9}"/>
                  </a:ext>
                </a:extLst>
              </p:cNvPr>
              <p:cNvSpPr txBox="1">
                <a:spLocks noRot="1" noChangeAspect="1" noMove="1" noResize="1" noEditPoints="1" noAdjustHandles="1" noChangeArrowheads="1" noChangeShapeType="1" noTextEdit="1"/>
              </p:cNvSpPr>
              <p:nvPr/>
            </p:nvSpPr>
            <p:spPr>
              <a:xfrm>
                <a:off x="611560" y="4653136"/>
                <a:ext cx="8136904" cy="1384995"/>
              </a:xfrm>
              <a:prstGeom prst="rect">
                <a:avLst/>
              </a:prstGeom>
              <a:blipFill>
                <a:blip r:embed="rId5"/>
                <a:stretch>
                  <a:fillRect l="-1498" t="-5263" b="-9649"/>
                </a:stretch>
              </a:blipFill>
            </p:spPr>
            <p:txBody>
              <a:bodyPr/>
              <a:lstStyle/>
              <a:p>
                <a:r>
                  <a:rPr lang="ja-JP" altLang="en-US">
                    <a:noFill/>
                  </a:rPr>
                  <a:t> </a:t>
                </a:r>
              </a:p>
            </p:txBody>
          </p:sp>
        </mc:Fallback>
      </mc:AlternateContent>
      <p:sp>
        <p:nvSpPr>
          <p:cNvPr id="7" name="四角形: 角を丸くする 6">
            <a:extLst>
              <a:ext uri="{FF2B5EF4-FFF2-40B4-BE49-F238E27FC236}">
                <a16:creationId xmlns:a16="http://schemas.microsoft.com/office/drawing/2014/main" id="{D16B4B08-1675-A275-2961-B959342B5E33}"/>
              </a:ext>
            </a:extLst>
          </p:cNvPr>
          <p:cNvSpPr/>
          <p:nvPr/>
        </p:nvSpPr>
        <p:spPr>
          <a:xfrm>
            <a:off x="2699792" y="2780928"/>
            <a:ext cx="3312368" cy="1368152"/>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コネクタ: カギ線 8">
            <a:extLst>
              <a:ext uri="{FF2B5EF4-FFF2-40B4-BE49-F238E27FC236}">
                <a16:creationId xmlns:a16="http://schemas.microsoft.com/office/drawing/2014/main" id="{5266230A-6EEB-0925-036A-9FB88E066B1D}"/>
              </a:ext>
            </a:extLst>
          </p:cNvPr>
          <p:cNvCxnSpPr>
            <a:stCxn id="6" idx="1"/>
            <a:endCxn id="7" idx="1"/>
          </p:cNvCxnSpPr>
          <p:nvPr/>
        </p:nvCxnSpPr>
        <p:spPr>
          <a:xfrm rot="10800000" flipH="1">
            <a:off x="611560" y="3465004"/>
            <a:ext cx="2088232" cy="1880630"/>
          </a:xfrm>
          <a:prstGeom prst="bentConnector3">
            <a:avLst>
              <a:gd name="adj1" fmla="val -10947"/>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76890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D9DADBF-686E-184E-DD14-0F3866518CFE}"/>
              </a:ext>
            </a:extLst>
          </p:cNvPr>
          <p:cNvSpPr>
            <a:spLocks noGrp="1"/>
          </p:cNvSpPr>
          <p:nvPr>
            <p:ph type="body" sz="quarter" idx="10"/>
          </p:nvPr>
        </p:nvSpPr>
        <p:spPr/>
        <p:txBody>
          <a:bodyPr/>
          <a:lstStyle/>
          <a:p>
            <a:r>
              <a:rPr lang="ja-JP" altLang="en-US"/>
              <a:t>物理量の期待値</a:t>
            </a:r>
            <a:endParaRPr kumimoji="1" lang="ja-JP" altLang="en-US"/>
          </a:p>
        </p:txBody>
      </p:sp>
      <p:sp>
        <p:nvSpPr>
          <p:cNvPr id="4" name="テキスト ボックス 3">
            <a:extLst>
              <a:ext uri="{FF2B5EF4-FFF2-40B4-BE49-F238E27FC236}">
                <a16:creationId xmlns:a16="http://schemas.microsoft.com/office/drawing/2014/main" id="{247CEDBF-0E11-798A-84DA-2DD7D536C813}"/>
              </a:ext>
            </a:extLst>
          </p:cNvPr>
          <p:cNvSpPr txBox="1"/>
          <p:nvPr/>
        </p:nvSpPr>
        <p:spPr>
          <a:xfrm>
            <a:off x="395536" y="1124744"/>
            <a:ext cx="5211683" cy="523220"/>
          </a:xfrm>
          <a:prstGeom prst="rect">
            <a:avLst/>
          </a:prstGeom>
          <a:noFill/>
        </p:spPr>
        <p:txBody>
          <a:bodyPr wrap="none" rtlCol="0">
            <a:spAutoFit/>
          </a:bodyPr>
          <a:lstStyle/>
          <a:p>
            <a:r>
              <a:rPr kumimoji="1" lang="ja-JP" altLang="en-US" sz="2800"/>
              <a:t>分布がカノニカル分布である時</a:t>
            </a:r>
          </a:p>
        </p:txBody>
      </p:sp>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E9BD4232-1150-BC81-4D8A-EE7A2367CBD4}"/>
                  </a:ext>
                </a:extLst>
              </p:cNvPr>
              <p:cNvSpPr txBox="1"/>
              <p:nvPr/>
            </p:nvSpPr>
            <p:spPr>
              <a:xfrm>
                <a:off x="6660232" y="1124744"/>
                <a:ext cx="1361270" cy="52322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ja-JP" altLang="en-US" sz="2800" i="1">
                          <a:latin typeface="Cambria Math" panose="02040503050406030204" pitchFamily="18" charset="0"/>
                        </a:rPr>
                        <m:t>という</m:t>
                      </m:r>
                    </m:oMath>
                  </m:oMathPara>
                </a14:m>
                <a:endParaRPr kumimoji="1" lang="ja-JP" altLang="en-US" sz="2800"/>
              </a:p>
            </p:txBody>
          </p:sp>
        </mc:Choice>
        <mc:Fallback>
          <p:sp>
            <p:nvSpPr>
              <p:cNvPr id="5" name="テキスト ボックス 4">
                <a:extLst>
                  <a:ext uri="{FF2B5EF4-FFF2-40B4-BE49-F238E27FC236}">
                    <a16:creationId xmlns:a16="http://schemas.microsoft.com/office/drawing/2014/main" id="{E9BD4232-1150-BC81-4D8A-EE7A2367CBD4}"/>
                  </a:ext>
                </a:extLst>
              </p:cNvPr>
              <p:cNvSpPr txBox="1">
                <a:spLocks noRot="1" noChangeAspect="1" noMove="1" noResize="1" noEditPoints="1" noAdjustHandles="1" noChangeArrowheads="1" noChangeShapeType="1" noTextEdit="1"/>
              </p:cNvSpPr>
              <p:nvPr/>
            </p:nvSpPr>
            <p:spPr>
              <a:xfrm>
                <a:off x="6660232" y="1124744"/>
                <a:ext cx="1361270" cy="52322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80B9A06B-2211-2FFC-E044-E532D6928D84}"/>
                  </a:ext>
                </a:extLst>
              </p:cNvPr>
              <p:cNvSpPr txBox="1"/>
              <p:nvPr/>
            </p:nvSpPr>
            <p:spPr>
              <a:xfrm>
                <a:off x="5076056" y="836712"/>
                <a:ext cx="2051720" cy="11116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𝑝</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𝑝</m:t>
                          </m:r>
                        </m:den>
                      </m:f>
                    </m:oMath>
                  </m:oMathPara>
                </a14:m>
                <a:endParaRPr lang="ja-JP" altLang="en-US" sz="3200"/>
              </a:p>
            </p:txBody>
          </p:sp>
        </mc:Choice>
        <mc:Fallback>
          <p:sp>
            <p:nvSpPr>
              <p:cNvPr id="7" name="テキスト ボックス 6">
                <a:extLst>
                  <a:ext uri="{FF2B5EF4-FFF2-40B4-BE49-F238E27FC236}">
                    <a16:creationId xmlns:a16="http://schemas.microsoft.com/office/drawing/2014/main" id="{80B9A06B-2211-2FFC-E044-E532D6928D84}"/>
                  </a:ext>
                </a:extLst>
              </p:cNvPr>
              <p:cNvSpPr txBox="1">
                <a:spLocks noRot="1" noChangeAspect="1" noMove="1" noResize="1" noEditPoints="1" noAdjustHandles="1" noChangeArrowheads="1" noChangeShapeType="1" noTextEdit="1"/>
              </p:cNvSpPr>
              <p:nvPr/>
            </p:nvSpPr>
            <p:spPr>
              <a:xfrm>
                <a:off x="5076056" y="836712"/>
                <a:ext cx="2051720" cy="1111651"/>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FC066692-2F8C-8E2E-5C1F-74F2CA9CB2DA}"/>
                  </a:ext>
                </a:extLst>
              </p:cNvPr>
              <p:cNvSpPr txBox="1"/>
              <p:nvPr/>
            </p:nvSpPr>
            <p:spPr>
              <a:xfrm>
                <a:off x="1619672" y="5373216"/>
                <a:ext cx="5982342" cy="1270156"/>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d>
                        <m:dPr>
                          <m:begChr m:val="⟨"/>
                          <m:endChr m:val="⟩"/>
                          <m:ctrlPr>
                            <a:rPr kumimoji="1" lang="en-US" altLang="ja-JP" sz="2800" i="1" smtClean="0">
                              <a:latin typeface="Cambria Math" panose="02040503050406030204" pitchFamily="18" charset="0"/>
                            </a:rPr>
                          </m:ctrlPr>
                        </m:dPr>
                        <m:e>
                          <m:r>
                            <a:rPr kumimoji="1" lang="en-US" altLang="ja-JP" sz="2800" b="0" i="1" smtClean="0">
                              <a:latin typeface="Cambria Math" panose="02040503050406030204" pitchFamily="18" charset="0"/>
                            </a:rPr>
                            <m:t>𝑝</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den>
                          </m:f>
                        </m:e>
                      </m:d>
                      <m:r>
                        <a:rPr kumimoji="1" lang="en-US" altLang="ja-JP" sz="2800" b="0" i="1" smtClean="0">
                          <a:latin typeface="Cambria Math" panose="02040503050406030204" pitchFamily="18" charset="0"/>
                        </a:rPr>
                        <m:t>=</m:t>
                      </m:r>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𝑍</m:t>
                          </m:r>
                        </m:e>
                        <m:sup>
                          <m:r>
                            <a:rPr kumimoji="1" lang="en-US" altLang="ja-JP" sz="2800" b="0" i="1" smtClean="0">
                              <a:latin typeface="Cambria Math" panose="02040503050406030204" pitchFamily="18" charset="0"/>
                            </a:rPr>
                            <m:t>−1</m:t>
                          </m:r>
                        </m:sup>
                      </m:sSup>
                      <m:nary>
                        <m:naryPr>
                          <m:limLoc m:val="undOvr"/>
                          <m:subHide m:val="on"/>
                          <m:supHide m:val="on"/>
                          <m:ctrlPr>
                            <a:rPr kumimoji="1" lang="en-US" altLang="ja-JP" sz="2800" b="0" i="1" smtClean="0">
                              <a:latin typeface="Cambria Math" panose="02040503050406030204" pitchFamily="18" charset="0"/>
                            </a:rPr>
                          </m:ctrlPr>
                        </m:naryPr>
                        <m:sub/>
                        <m:sup/>
                        <m:e>
                          <m:r>
                            <a:rPr lang="en-US" altLang="ja-JP" sz="2800" i="1">
                              <a:latin typeface="Cambria Math" panose="02040503050406030204" pitchFamily="18" charset="0"/>
                            </a:rPr>
                            <m:t>𝑝</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i="1">
                                  <a:latin typeface="Cambria Math" panose="02040503050406030204" pitchFamily="18" charset="0"/>
                                </a:rPr>
                                <m:t>𝑝</m:t>
                              </m:r>
                            </m:den>
                          </m:f>
                          <m:func>
                            <m:funcPr>
                              <m:ctrlPr>
                                <a:rPr lang="en-US" altLang="ja-JP" sz="2800" b="0" i="1" smtClean="0">
                                  <a:latin typeface="Cambria Math" panose="02040503050406030204" pitchFamily="18" charset="0"/>
                                </a:rPr>
                              </m:ctrlPr>
                            </m:funcPr>
                            <m:fName>
                              <m:r>
                                <m:rPr>
                                  <m:sty m:val="p"/>
                                </m:rPr>
                                <a:rPr lang="en-US" altLang="ja-JP" sz="2800" b="0" i="0" smtClean="0">
                                  <a:latin typeface="Cambria Math" panose="02040503050406030204" pitchFamily="18" charset="0"/>
                                </a:rPr>
                                <m:t>exp</m:t>
                              </m:r>
                            </m:fName>
                            <m:e>
                              <m:d>
                                <m:dPr>
                                  <m:ctrlPr>
                                    <a:rPr lang="en-US" altLang="ja-JP" sz="2800" b="0" i="1" smtClean="0">
                                      <a:latin typeface="Cambria Math" panose="02040503050406030204" pitchFamily="18" charset="0"/>
                                    </a:rPr>
                                  </m:ctrlPr>
                                </m:dPr>
                                <m:e>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𝛽</m:t>
                                  </m:r>
                                  <m:r>
                                    <a:rPr lang="en-US" altLang="ja-JP" sz="2800" b="0" i="1" smtClean="0">
                                      <a:latin typeface="Cambria Math" panose="02040503050406030204" pitchFamily="18" charset="0"/>
                                    </a:rPr>
                                    <m:t>𝐻</m:t>
                                  </m:r>
                                </m:e>
                              </m:d>
                              <m:r>
                                <a:rPr lang="en-US" altLang="ja-JP" sz="2800" b="0" i="1" smtClean="0">
                                  <a:latin typeface="Cambria Math" panose="02040503050406030204" pitchFamily="18" charset="0"/>
                                </a:rPr>
                                <m:t>𝑑𝑝𝑑𝑞</m:t>
                              </m:r>
                            </m:e>
                          </m:func>
                        </m:e>
                      </m:nary>
                    </m:oMath>
                  </m:oMathPara>
                </a14:m>
                <a:endParaRPr kumimoji="1" lang="ja-JP" altLang="en-US" sz="2800"/>
              </a:p>
            </p:txBody>
          </p:sp>
        </mc:Choice>
        <mc:Fallback>
          <p:sp>
            <p:nvSpPr>
              <p:cNvPr id="8" name="テキスト ボックス 7">
                <a:extLst>
                  <a:ext uri="{FF2B5EF4-FFF2-40B4-BE49-F238E27FC236}">
                    <a16:creationId xmlns:a16="http://schemas.microsoft.com/office/drawing/2014/main" id="{FC066692-2F8C-8E2E-5C1F-74F2CA9CB2DA}"/>
                  </a:ext>
                </a:extLst>
              </p:cNvPr>
              <p:cNvSpPr txBox="1">
                <a:spLocks noRot="1" noChangeAspect="1" noMove="1" noResize="1" noEditPoints="1" noAdjustHandles="1" noChangeArrowheads="1" noChangeShapeType="1" noTextEdit="1"/>
              </p:cNvSpPr>
              <p:nvPr/>
            </p:nvSpPr>
            <p:spPr>
              <a:xfrm>
                <a:off x="1619672" y="5373216"/>
                <a:ext cx="5982342" cy="127015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9" name="テキスト ボックス 8">
                <a:extLst>
                  <a:ext uri="{FF2B5EF4-FFF2-40B4-BE49-F238E27FC236}">
                    <a16:creationId xmlns:a16="http://schemas.microsoft.com/office/drawing/2014/main" id="{0F0399A3-65CB-B6A2-D1CB-C4BE4A99341B}"/>
                  </a:ext>
                </a:extLst>
              </p:cNvPr>
              <p:cNvSpPr txBox="1"/>
              <p:nvPr/>
            </p:nvSpPr>
            <p:spPr>
              <a:xfrm>
                <a:off x="3203848" y="2636912"/>
                <a:ext cx="3213893" cy="1384033"/>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d>
                        <m:dPr>
                          <m:begChr m:val="⟨"/>
                          <m:endChr m:val="⟩"/>
                          <m:ctrlPr>
                            <a:rPr kumimoji="1" lang="en-US" altLang="ja-JP" sz="3200" i="1" smtClean="0">
                              <a:latin typeface="Cambria Math" panose="02040503050406030204" pitchFamily="18" charset="0"/>
                            </a:rPr>
                          </m:ctrlPr>
                        </m:dPr>
                        <m:e>
                          <m:r>
                            <a:rPr kumimoji="1" lang="en-US" altLang="ja-JP" sz="3200" b="0" i="1" smtClean="0">
                              <a:latin typeface="Cambria Math" panose="02040503050406030204" pitchFamily="18" charset="0"/>
                            </a:rPr>
                            <m:t>𝐴</m:t>
                          </m:r>
                        </m:e>
                      </m:d>
                      <m:r>
                        <a:rPr kumimoji="1" lang="en-US" altLang="ja-JP" sz="3200" b="0" i="1" smtClean="0">
                          <a:latin typeface="Cambria Math" panose="02040503050406030204" pitchFamily="18" charset="0"/>
                        </a:rPr>
                        <m:t>≡</m:t>
                      </m:r>
                      <m:nary>
                        <m:naryPr>
                          <m:limLoc m:val="undOvr"/>
                          <m:subHide m:val="on"/>
                          <m:supHide m:val="on"/>
                          <m:ctrlPr>
                            <a:rPr kumimoji="1" lang="en-US" altLang="ja-JP" sz="3200" b="0" i="1" smtClean="0">
                              <a:latin typeface="Cambria Math" panose="02040503050406030204" pitchFamily="18" charset="0"/>
                            </a:rPr>
                          </m:ctrlPr>
                        </m:naryPr>
                        <m:sub/>
                        <m:sup/>
                        <m:e>
                          <m:r>
                            <a:rPr kumimoji="1" lang="en-US" altLang="ja-JP" sz="3200" b="0" i="1" smtClean="0">
                              <a:latin typeface="Cambria Math" panose="02040503050406030204" pitchFamily="18" charset="0"/>
                            </a:rPr>
                            <m:t>𝐴𝑓𝑑𝑝𝑑𝑞</m:t>
                          </m:r>
                        </m:e>
                      </m:nary>
                    </m:oMath>
                  </m:oMathPara>
                </a14:m>
                <a:endParaRPr kumimoji="1" lang="ja-JP" altLang="en-US" sz="3200"/>
              </a:p>
            </p:txBody>
          </p:sp>
        </mc:Choice>
        <mc:Fallback>
          <p:sp>
            <p:nvSpPr>
              <p:cNvPr id="9" name="テキスト ボックス 8">
                <a:extLst>
                  <a:ext uri="{FF2B5EF4-FFF2-40B4-BE49-F238E27FC236}">
                    <a16:creationId xmlns:a16="http://schemas.microsoft.com/office/drawing/2014/main" id="{0F0399A3-65CB-B6A2-D1CB-C4BE4A99341B}"/>
                  </a:ext>
                </a:extLst>
              </p:cNvPr>
              <p:cNvSpPr txBox="1">
                <a:spLocks noRot="1" noChangeAspect="1" noMove="1" noResize="1" noEditPoints="1" noAdjustHandles="1" noChangeArrowheads="1" noChangeShapeType="1" noTextEdit="1"/>
              </p:cNvSpPr>
              <p:nvPr/>
            </p:nvSpPr>
            <p:spPr>
              <a:xfrm>
                <a:off x="3203848" y="2636912"/>
                <a:ext cx="3213893" cy="1384033"/>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1" name="テキスト ボックス 10">
                <a:extLst>
                  <a:ext uri="{FF2B5EF4-FFF2-40B4-BE49-F238E27FC236}">
                    <a16:creationId xmlns:a16="http://schemas.microsoft.com/office/drawing/2014/main" id="{A9CDD499-11A4-B675-7A17-6A9048EA4267}"/>
                  </a:ext>
                </a:extLst>
              </p:cNvPr>
              <p:cNvSpPr txBox="1"/>
              <p:nvPr/>
            </p:nvSpPr>
            <p:spPr>
              <a:xfrm>
                <a:off x="5508104" y="4077072"/>
                <a:ext cx="2949744"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𝑓</m:t>
                      </m:r>
                      <m:r>
                        <a:rPr kumimoji="1" lang="en-US" altLang="ja-JP" sz="2400" b="0" i="1" smtClean="0">
                          <a:latin typeface="Cambria Math" panose="02040503050406030204" pitchFamily="18" charset="0"/>
                        </a:rPr>
                        <m:t>=</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𝑍</m:t>
                          </m:r>
                        </m:e>
                        <m:sup>
                          <m:r>
                            <a:rPr kumimoji="1" lang="en-US" altLang="ja-JP" sz="2400" b="0" i="1" smtClean="0">
                              <a:latin typeface="Cambria Math" panose="02040503050406030204" pitchFamily="18" charset="0"/>
                            </a:rPr>
                            <m:t>−1</m:t>
                          </m:r>
                        </m:sup>
                      </m:sSup>
                      <m:r>
                        <m:rPr>
                          <m:sty m:val="p"/>
                        </m:rPr>
                        <a:rPr kumimoji="1" lang="en-US" altLang="ja-JP" sz="2400" b="0" i="0" smtClean="0">
                          <a:latin typeface="Cambria Math" panose="02040503050406030204" pitchFamily="18" charset="0"/>
                        </a:rPr>
                        <m:t>exp</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oMath>
                  </m:oMathPara>
                </a14:m>
                <a:endParaRPr lang="ja-JP" altLang="en-US" sz="2400"/>
              </a:p>
            </p:txBody>
          </p:sp>
        </mc:Choice>
        <mc:Fallback>
          <p:sp>
            <p:nvSpPr>
              <p:cNvPr id="11" name="テキスト ボックス 10">
                <a:extLst>
                  <a:ext uri="{FF2B5EF4-FFF2-40B4-BE49-F238E27FC236}">
                    <a16:creationId xmlns:a16="http://schemas.microsoft.com/office/drawing/2014/main" id="{A9CDD499-11A4-B675-7A17-6A9048EA4267}"/>
                  </a:ext>
                </a:extLst>
              </p:cNvPr>
              <p:cNvSpPr txBox="1">
                <a:spLocks noRot="1" noChangeAspect="1" noMove="1" noResize="1" noEditPoints="1" noAdjustHandles="1" noChangeArrowheads="1" noChangeShapeType="1" noTextEdit="1"/>
              </p:cNvSpPr>
              <p:nvPr/>
            </p:nvSpPr>
            <p:spPr>
              <a:xfrm>
                <a:off x="5508104" y="4077072"/>
                <a:ext cx="2949744" cy="461665"/>
              </a:xfrm>
              <a:prstGeom prst="rect">
                <a:avLst/>
              </a:prstGeom>
              <a:blipFill>
                <a:blip r:embed="rId6"/>
                <a:stretch>
                  <a:fillRect b="-19737"/>
                </a:stretch>
              </a:blipFill>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7E915953-45A0-0AD4-66DD-B36A5D4DC30C}"/>
              </a:ext>
            </a:extLst>
          </p:cNvPr>
          <p:cNvSpPr txBox="1"/>
          <p:nvPr/>
        </p:nvSpPr>
        <p:spPr>
          <a:xfrm>
            <a:off x="467544" y="1916832"/>
            <a:ext cx="4572000" cy="523220"/>
          </a:xfrm>
          <a:prstGeom prst="rect">
            <a:avLst/>
          </a:prstGeom>
          <a:noFill/>
        </p:spPr>
        <p:txBody>
          <a:bodyPr wrap="square">
            <a:spAutoFit/>
          </a:bodyPr>
          <a:lstStyle/>
          <a:p>
            <a:r>
              <a:rPr kumimoji="1" lang="ja-JP" altLang="en-US" sz="2800"/>
              <a:t>物理量の期待値を考える</a:t>
            </a:r>
          </a:p>
        </p:txBody>
      </p:sp>
      <mc:AlternateContent xmlns:mc="http://schemas.openxmlformats.org/markup-compatibility/2006">
        <mc:Choice xmlns:a14="http://schemas.microsoft.com/office/drawing/2010/main" Requires="a14">
          <p:sp>
            <p:nvSpPr>
              <p:cNvPr id="14" name="テキスト ボックス 13">
                <a:extLst>
                  <a:ext uri="{FF2B5EF4-FFF2-40B4-BE49-F238E27FC236}">
                    <a16:creationId xmlns:a16="http://schemas.microsoft.com/office/drawing/2014/main" id="{B14B8C1F-E6B0-C1E1-C420-6ACBD48BFBE0}"/>
                  </a:ext>
                </a:extLst>
              </p:cNvPr>
              <p:cNvSpPr txBox="1"/>
              <p:nvPr/>
            </p:nvSpPr>
            <p:spPr>
              <a:xfrm>
                <a:off x="539552" y="3068960"/>
                <a:ext cx="2537682" cy="461665"/>
              </a:xfrm>
              <a:prstGeom prst="rect">
                <a:avLst/>
              </a:prstGeom>
              <a:noFill/>
            </p:spPr>
            <p:txBody>
              <a:bodyPr wrap="none" rtlCol="0">
                <a:spAutoFit/>
              </a:bodyPr>
              <a:lstStyle/>
              <a:p>
                <a:r>
                  <a:rPr lang="ja-JP" altLang="en-US" sz="2400"/>
                  <a:t>物理量</a:t>
                </a:r>
                <a14:m>
                  <m:oMath xmlns:m="http://schemas.openxmlformats.org/officeDocument/2006/math">
                    <m:r>
                      <a:rPr lang="en-US" altLang="ja-JP" sz="2400" b="0" i="1" smtClean="0">
                        <a:latin typeface="Cambria Math" panose="02040503050406030204" pitchFamily="18" charset="0"/>
                      </a:rPr>
                      <m:t>𝐴</m:t>
                    </m:r>
                  </m:oMath>
                </a14:m>
                <a:r>
                  <a:rPr lang="ja-JP" altLang="en-US" sz="2400"/>
                  <a:t>の期待値</a:t>
                </a:r>
                <a:endParaRPr kumimoji="1" lang="ja-JP" altLang="en-US" sz="2400"/>
              </a:p>
            </p:txBody>
          </p:sp>
        </mc:Choice>
        <mc:Fallback>
          <p:sp>
            <p:nvSpPr>
              <p:cNvPr id="14" name="テキスト ボックス 13">
                <a:extLst>
                  <a:ext uri="{FF2B5EF4-FFF2-40B4-BE49-F238E27FC236}">
                    <a16:creationId xmlns:a16="http://schemas.microsoft.com/office/drawing/2014/main" id="{B14B8C1F-E6B0-C1E1-C420-6ACBD48BFBE0}"/>
                  </a:ext>
                </a:extLst>
              </p:cNvPr>
              <p:cNvSpPr txBox="1">
                <a:spLocks noRot="1" noChangeAspect="1" noMove="1" noResize="1" noEditPoints="1" noAdjustHandles="1" noChangeArrowheads="1" noChangeShapeType="1" noTextEdit="1"/>
              </p:cNvSpPr>
              <p:nvPr/>
            </p:nvSpPr>
            <p:spPr>
              <a:xfrm>
                <a:off x="539552" y="3068960"/>
                <a:ext cx="2537682" cy="461665"/>
              </a:xfrm>
              <a:prstGeom prst="rect">
                <a:avLst/>
              </a:prstGeom>
              <a:blipFill>
                <a:blip r:embed="rId7"/>
                <a:stretch>
                  <a:fillRect l="-3846" t="-14474" r="-2644" b="-25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5" name="テキスト ボックス 14">
                <a:extLst>
                  <a:ext uri="{FF2B5EF4-FFF2-40B4-BE49-F238E27FC236}">
                    <a16:creationId xmlns:a16="http://schemas.microsoft.com/office/drawing/2014/main" id="{24DC99F7-F5F1-1E66-C712-706B820F6CA6}"/>
                  </a:ext>
                </a:extLst>
              </p:cNvPr>
              <p:cNvSpPr txBox="1"/>
              <p:nvPr/>
            </p:nvSpPr>
            <p:spPr>
              <a:xfrm>
                <a:off x="1835696" y="4077072"/>
                <a:ext cx="2016224" cy="4901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𝐴</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𝑝</m:t>
                          </m:r>
                          <m:r>
                            <a:rPr kumimoji="1" lang="en-US" altLang="ja-JP" sz="2400" b="0" i="1" smtClean="0">
                              <a:latin typeface="Cambria Math" panose="02040503050406030204" pitchFamily="18" charset="0"/>
                            </a:rPr>
                            <m:t>𝜕</m:t>
                          </m:r>
                        </m:e>
                        <m:sub>
                          <m:r>
                            <a:rPr kumimoji="1" lang="en-US" altLang="ja-JP" sz="2400" b="0" i="1" smtClean="0">
                              <a:latin typeface="Cambria Math" panose="02040503050406030204" pitchFamily="18" charset="0"/>
                            </a:rPr>
                            <m:t>𝑝</m:t>
                          </m:r>
                        </m:sub>
                      </m:sSub>
                      <m:r>
                        <a:rPr kumimoji="1" lang="en-US" altLang="ja-JP" sz="2400" b="0" i="1" smtClean="0">
                          <a:latin typeface="Cambria Math" panose="02040503050406030204" pitchFamily="18" charset="0"/>
                        </a:rPr>
                        <m:t>𝐻</m:t>
                      </m:r>
                    </m:oMath>
                  </m:oMathPara>
                </a14:m>
                <a:endParaRPr lang="ja-JP" altLang="en-US" sz="2400"/>
              </a:p>
            </p:txBody>
          </p:sp>
        </mc:Choice>
        <mc:Fallback>
          <p:sp>
            <p:nvSpPr>
              <p:cNvPr id="15" name="テキスト ボックス 14">
                <a:extLst>
                  <a:ext uri="{FF2B5EF4-FFF2-40B4-BE49-F238E27FC236}">
                    <a16:creationId xmlns:a16="http://schemas.microsoft.com/office/drawing/2014/main" id="{24DC99F7-F5F1-1E66-C712-706B820F6CA6}"/>
                  </a:ext>
                </a:extLst>
              </p:cNvPr>
              <p:cNvSpPr txBox="1">
                <a:spLocks noRot="1" noChangeAspect="1" noMove="1" noResize="1" noEditPoints="1" noAdjustHandles="1" noChangeArrowheads="1" noChangeShapeType="1" noTextEdit="1"/>
              </p:cNvSpPr>
              <p:nvPr/>
            </p:nvSpPr>
            <p:spPr>
              <a:xfrm>
                <a:off x="1835696" y="4077072"/>
                <a:ext cx="2016224" cy="490199"/>
              </a:xfrm>
              <a:prstGeom prst="rect">
                <a:avLst/>
              </a:prstGeom>
              <a:blipFill>
                <a:blip r:embed="rId8"/>
                <a:stretch>
                  <a:fillRect b="-6250"/>
                </a:stretch>
              </a:blipFill>
            </p:spPr>
            <p:txBody>
              <a:bodyPr/>
              <a:lstStyle/>
              <a:p>
                <a:r>
                  <a:rPr lang="ja-JP" altLang="en-US">
                    <a:noFill/>
                  </a:rPr>
                  <a:t> </a:t>
                </a:r>
              </a:p>
            </p:txBody>
          </p:sp>
        </mc:Fallback>
      </mc:AlternateContent>
      <p:sp>
        <p:nvSpPr>
          <p:cNvPr id="16" name="楕円 15">
            <a:extLst>
              <a:ext uri="{FF2B5EF4-FFF2-40B4-BE49-F238E27FC236}">
                <a16:creationId xmlns:a16="http://schemas.microsoft.com/office/drawing/2014/main" id="{5AC7C736-261D-276A-0AE6-CEC2A6D3E5F3}"/>
              </a:ext>
            </a:extLst>
          </p:cNvPr>
          <p:cNvSpPr/>
          <p:nvPr/>
        </p:nvSpPr>
        <p:spPr>
          <a:xfrm>
            <a:off x="3563888" y="3429000"/>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3EF8142E-3FFB-DD81-8F21-F6E153A712DB}"/>
              </a:ext>
            </a:extLst>
          </p:cNvPr>
          <p:cNvSpPr/>
          <p:nvPr/>
        </p:nvSpPr>
        <p:spPr>
          <a:xfrm>
            <a:off x="4860032" y="3439160"/>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コネクタ: カギ線 18">
            <a:extLst>
              <a:ext uri="{FF2B5EF4-FFF2-40B4-BE49-F238E27FC236}">
                <a16:creationId xmlns:a16="http://schemas.microsoft.com/office/drawing/2014/main" id="{D8EC69C8-D91B-FC09-522A-46F85059FC5E}"/>
              </a:ext>
            </a:extLst>
          </p:cNvPr>
          <p:cNvCxnSpPr>
            <a:stCxn id="15" idx="0"/>
            <a:endCxn id="16" idx="3"/>
          </p:cNvCxnSpPr>
          <p:nvPr/>
        </p:nvCxnSpPr>
        <p:spPr>
          <a:xfrm rot="5400000" flipH="1" flipV="1">
            <a:off x="2951820" y="3443914"/>
            <a:ext cx="525147" cy="741171"/>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1" name="コネクタ: カギ線 20">
            <a:extLst>
              <a:ext uri="{FF2B5EF4-FFF2-40B4-BE49-F238E27FC236}">
                <a16:creationId xmlns:a16="http://schemas.microsoft.com/office/drawing/2014/main" id="{A6A23D03-8AE2-02D5-7C3B-F223B2A5DB42}"/>
              </a:ext>
            </a:extLst>
          </p:cNvPr>
          <p:cNvCxnSpPr>
            <a:stCxn id="15" idx="0"/>
            <a:endCxn id="17" idx="4"/>
          </p:cNvCxnSpPr>
          <p:nvPr/>
        </p:nvCxnSpPr>
        <p:spPr>
          <a:xfrm rot="5400000" flipH="1" flipV="1">
            <a:off x="3640976" y="2786008"/>
            <a:ext cx="493896" cy="2088232"/>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FBEAB1C5-4EC1-1F02-7238-FBAE52C98EFE}"/>
              </a:ext>
            </a:extLst>
          </p:cNvPr>
          <p:cNvSpPr txBox="1"/>
          <p:nvPr/>
        </p:nvSpPr>
        <p:spPr>
          <a:xfrm>
            <a:off x="1043608" y="4581128"/>
            <a:ext cx="2723823" cy="369332"/>
          </a:xfrm>
          <a:prstGeom prst="rect">
            <a:avLst/>
          </a:prstGeom>
          <a:noFill/>
        </p:spPr>
        <p:txBody>
          <a:bodyPr wrap="none" rtlCol="0">
            <a:spAutoFit/>
          </a:bodyPr>
          <a:lstStyle/>
          <a:p>
            <a:r>
              <a:rPr lang="ja-JP" altLang="en-US"/>
              <a:t>期待値を求めたい物理量</a:t>
            </a:r>
            <a:endParaRPr kumimoji="1" lang="ja-JP" altLang="en-US"/>
          </a:p>
        </p:txBody>
      </p:sp>
      <p:sp>
        <p:nvSpPr>
          <p:cNvPr id="24" name="楕円 23">
            <a:extLst>
              <a:ext uri="{FF2B5EF4-FFF2-40B4-BE49-F238E27FC236}">
                <a16:creationId xmlns:a16="http://schemas.microsoft.com/office/drawing/2014/main" id="{1FF11991-5CEB-7124-623F-88939EA1E020}"/>
              </a:ext>
            </a:extLst>
          </p:cNvPr>
          <p:cNvSpPr/>
          <p:nvPr/>
        </p:nvSpPr>
        <p:spPr>
          <a:xfrm>
            <a:off x="5148064" y="3470528"/>
            <a:ext cx="144016" cy="14401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 name="コネクタ: カギ線 25">
            <a:extLst>
              <a:ext uri="{FF2B5EF4-FFF2-40B4-BE49-F238E27FC236}">
                <a16:creationId xmlns:a16="http://schemas.microsoft.com/office/drawing/2014/main" id="{2F6504A9-181F-E96E-5C05-49FB37A22E8F}"/>
              </a:ext>
            </a:extLst>
          </p:cNvPr>
          <p:cNvCxnSpPr>
            <a:cxnSpLocks/>
            <a:stCxn id="11" idx="0"/>
            <a:endCxn id="24" idx="4"/>
          </p:cNvCxnSpPr>
          <p:nvPr/>
        </p:nvCxnSpPr>
        <p:spPr>
          <a:xfrm rot="16200000" flipV="1">
            <a:off x="5870260" y="2964356"/>
            <a:ext cx="462528" cy="1762904"/>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677463B3-0F27-0647-C600-FE7C9ACB6152}"/>
              </a:ext>
            </a:extLst>
          </p:cNvPr>
          <p:cNvSpPr txBox="1"/>
          <p:nvPr/>
        </p:nvSpPr>
        <p:spPr>
          <a:xfrm>
            <a:off x="6228184" y="4653136"/>
            <a:ext cx="1800493" cy="369332"/>
          </a:xfrm>
          <a:prstGeom prst="rect">
            <a:avLst/>
          </a:prstGeom>
          <a:noFill/>
        </p:spPr>
        <p:txBody>
          <a:bodyPr wrap="none" rtlCol="0">
            <a:spAutoFit/>
          </a:bodyPr>
          <a:lstStyle/>
          <a:p>
            <a:r>
              <a:rPr kumimoji="1" lang="ja-JP" altLang="en-US"/>
              <a:t>カノニカル分布</a:t>
            </a:r>
          </a:p>
        </p:txBody>
      </p:sp>
    </p:spTree>
    <p:extLst>
      <p:ext uri="{BB962C8B-B14F-4D97-AF65-F5344CB8AC3E}">
        <p14:creationId xmlns:p14="http://schemas.microsoft.com/office/powerpoint/2010/main" val="12782451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CAAB564-92FE-2FBC-1D17-FFB2B93268E1}"/>
              </a:ext>
            </a:extLst>
          </p:cNvPr>
          <p:cNvSpPr>
            <a:spLocks noGrp="1"/>
          </p:cNvSpPr>
          <p:nvPr>
            <p:ph type="body" sz="quarter" idx="10"/>
          </p:nvPr>
        </p:nvSpPr>
        <p:spPr/>
        <p:txBody>
          <a:bodyPr/>
          <a:lstStyle/>
          <a:p>
            <a:r>
              <a:rPr kumimoji="1" lang="ja-JP" altLang="en-US"/>
              <a:t>カノニカル分布</a:t>
            </a:r>
            <a:r>
              <a:rPr lang="ja-JP" altLang="en-US"/>
              <a:t>と温度</a:t>
            </a:r>
            <a:endParaRPr kumimoji="1" lang="ja-JP" altLang="en-US"/>
          </a:p>
        </p:txBody>
      </p:sp>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90C8E7C4-AFE9-0FDA-F76F-A71245DAC8BD}"/>
                  </a:ext>
                </a:extLst>
              </p:cNvPr>
              <p:cNvSpPr txBox="1"/>
              <p:nvPr/>
            </p:nvSpPr>
            <p:spPr>
              <a:xfrm>
                <a:off x="539552" y="1124744"/>
                <a:ext cx="4751749" cy="856838"/>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den>
                      </m:f>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exp</m:t>
                          </m:r>
                        </m:fName>
                        <m:e>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r>
                                <a:rPr kumimoji="1" lang="en-US" altLang="ja-JP" sz="2400" b="0" i="1" smtClean="0">
                                  <a:latin typeface="Cambria Math" panose="02040503050406030204" pitchFamily="18" charset="0"/>
                                </a:rPr>
                                <m:t>𝐻</m:t>
                              </m:r>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den>
                          </m:f>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exp</m:t>
                              </m:r>
                            </m:fName>
                            <m:e>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e>
                          </m:func>
                        </m:e>
                      </m:func>
                    </m:oMath>
                  </m:oMathPara>
                </a14:m>
                <a:endParaRPr kumimoji="1" lang="ja-JP" altLang="en-US" sz="2400"/>
              </a:p>
            </p:txBody>
          </p:sp>
        </mc:Choice>
        <mc:Fallback>
          <p:sp>
            <p:nvSpPr>
              <p:cNvPr id="4" name="テキスト ボックス 3">
                <a:extLst>
                  <a:ext uri="{FF2B5EF4-FFF2-40B4-BE49-F238E27FC236}">
                    <a16:creationId xmlns:a16="http://schemas.microsoft.com/office/drawing/2014/main" id="{90C8E7C4-AFE9-0FDA-F76F-A71245DAC8BD}"/>
                  </a:ext>
                </a:extLst>
              </p:cNvPr>
              <p:cNvSpPr txBox="1">
                <a:spLocks noRot="1" noChangeAspect="1" noMove="1" noResize="1" noEditPoints="1" noAdjustHandles="1" noChangeArrowheads="1" noChangeShapeType="1" noTextEdit="1"/>
              </p:cNvSpPr>
              <p:nvPr/>
            </p:nvSpPr>
            <p:spPr>
              <a:xfrm>
                <a:off x="539552" y="1124744"/>
                <a:ext cx="4751749" cy="856838"/>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FACDBF38-D3E3-B5CD-A077-C17E864D241A}"/>
              </a:ext>
            </a:extLst>
          </p:cNvPr>
          <p:cNvSpPr txBox="1"/>
          <p:nvPr/>
        </p:nvSpPr>
        <p:spPr>
          <a:xfrm>
            <a:off x="5364088" y="1340768"/>
            <a:ext cx="1338828" cy="369332"/>
          </a:xfrm>
          <a:prstGeom prst="rect">
            <a:avLst/>
          </a:prstGeom>
          <a:noFill/>
        </p:spPr>
        <p:txBody>
          <a:bodyPr wrap="none" rtlCol="0">
            <a:spAutoFit/>
          </a:bodyPr>
          <a:lstStyle/>
          <a:p>
            <a:r>
              <a:rPr lang="ja-JP" altLang="en-US"/>
              <a:t>であるから</a:t>
            </a:r>
            <a:endParaRPr kumimoji="1" lang="ja-JP" altLang="en-US"/>
          </a:p>
        </p:txBody>
      </p:sp>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EC7817C5-92FF-3F43-EF79-D12EFDE47047}"/>
                  </a:ext>
                </a:extLst>
              </p:cNvPr>
              <p:cNvSpPr txBox="1"/>
              <p:nvPr/>
            </p:nvSpPr>
            <p:spPr>
              <a:xfrm>
                <a:off x="1259632" y="2132856"/>
                <a:ext cx="5151025" cy="110184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d>
                        <m:dPr>
                          <m:begChr m:val="⟨"/>
                          <m:endChr m:val="⟩"/>
                          <m:ctrlPr>
                            <a:rPr kumimoji="1" lang="en-US" altLang="ja-JP" sz="2400" i="1" smtClean="0">
                              <a:latin typeface="Cambria Math" panose="02040503050406030204" pitchFamily="18" charset="0"/>
                            </a:rPr>
                          </m:ctrlPr>
                        </m:dPr>
                        <m:e>
                          <m:r>
                            <a:rPr kumimoji="1" lang="en-US" altLang="ja-JP" sz="2400" b="0" i="1" smtClean="0">
                              <a:latin typeface="Cambria Math" panose="02040503050406030204" pitchFamily="18" charset="0"/>
                            </a:rPr>
                            <m:t>𝑝</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den>
                          </m:f>
                        </m:e>
                      </m:d>
                      <m:r>
                        <a:rPr kumimoji="1" lang="en-US" altLang="ja-JP" sz="2400" b="0" i="1" smtClean="0">
                          <a:latin typeface="Cambria Math" panose="02040503050406030204" pitchFamily="18" charset="0"/>
                        </a:rPr>
                        <m:t>=</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𝑍</m:t>
                          </m:r>
                        </m:e>
                        <m:sup>
                          <m:r>
                            <a:rPr kumimoji="1" lang="en-US" altLang="ja-JP" sz="2400" b="0" i="1" smtClean="0">
                              <a:latin typeface="Cambria Math" panose="02040503050406030204" pitchFamily="18" charset="0"/>
                            </a:rPr>
                            <m:t>−1</m:t>
                          </m:r>
                        </m:sup>
                      </m:sSup>
                      <m:nary>
                        <m:naryPr>
                          <m:limLoc m:val="undOvr"/>
                          <m:subHide m:val="on"/>
                          <m:supHide m:val="on"/>
                          <m:ctrlPr>
                            <a:rPr kumimoji="1" lang="en-US" altLang="ja-JP" sz="2400" b="0" i="1" smtClean="0">
                              <a:latin typeface="Cambria Math" panose="02040503050406030204" pitchFamily="18" charset="0"/>
                            </a:rPr>
                          </m:ctrlPr>
                        </m:naryPr>
                        <m:sub/>
                        <m:sup/>
                        <m:e>
                          <m:r>
                            <a:rPr lang="en-US" altLang="ja-JP" sz="2400" i="1">
                              <a:latin typeface="Cambria Math" panose="02040503050406030204" pitchFamily="18" charset="0"/>
                            </a:rPr>
                            <m:t>𝑝</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𝐻</m:t>
                              </m:r>
                            </m:num>
                            <m:den>
                              <m:r>
                                <a:rPr lang="en-US" altLang="ja-JP" sz="2400" i="1">
                                  <a:latin typeface="Cambria Math" panose="02040503050406030204" pitchFamily="18" charset="0"/>
                                </a:rPr>
                                <m:t>𝜕</m:t>
                              </m:r>
                              <m:r>
                                <a:rPr lang="en-US" altLang="ja-JP" sz="2400" i="1">
                                  <a:latin typeface="Cambria Math" panose="02040503050406030204" pitchFamily="18" charset="0"/>
                                </a:rPr>
                                <m:t>𝑝</m:t>
                              </m:r>
                            </m:den>
                          </m:f>
                          <m:func>
                            <m:funcPr>
                              <m:ctrlPr>
                                <a:rPr lang="en-US" altLang="ja-JP" sz="2400" b="0" i="1" smtClean="0">
                                  <a:latin typeface="Cambria Math" panose="02040503050406030204" pitchFamily="18" charset="0"/>
                                </a:rPr>
                              </m:ctrlPr>
                            </m:funcPr>
                            <m:fName>
                              <m:r>
                                <m:rPr>
                                  <m:sty m:val="p"/>
                                </m:rPr>
                                <a:rPr lang="en-US" altLang="ja-JP" sz="2400" b="0" i="0" smtClean="0">
                                  <a:latin typeface="Cambria Math" panose="02040503050406030204" pitchFamily="18" charset="0"/>
                                </a:rPr>
                                <m:t>exp</m:t>
                              </m:r>
                            </m:fName>
                            <m:e>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𝛽</m:t>
                                  </m:r>
                                  <m:r>
                                    <a:rPr lang="en-US" altLang="ja-JP" sz="2400" b="0" i="1" smtClean="0">
                                      <a:latin typeface="Cambria Math" panose="02040503050406030204" pitchFamily="18" charset="0"/>
                                    </a:rPr>
                                    <m:t>𝐻</m:t>
                                  </m:r>
                                </m:e>
                              </m:d>
                              <m:r>
                                <a:rPr lang="en-US" altLang="ja-JP" sz="2400" b="0" i="1" smtClean="0">
                                  <a:latin typeface="Cambria Math" panose="02040503050406030204" pitchFamily="18" charset="0"/>
                                </a:rPr>
                                <m:t>𝑑𝑝𝑑𝑞</m:t>
                              </m:r>
                            </m:e>
                          </m:func>
                        </m:e>
                      </m:nary>
                    </m:oMath>
                  </m:oMathPara>
                </a14:m>
                <a:endParaRPr kumimoji="1" lang="ja-JP" altLang="en-US" sz="2400"/>
              </a:p>
            </p:txBody>
          </p:sp>
        </mc:Choice>
        <mc:Fallback>
          <p:sp>
            <p:nvSpPr>
              <p:cNvPr id="6" name="テキスト ボックス 5">
                <a:extLst>
                  <a:ext uri="{FF2B5EF4-FFF2-40B4-BE49-F238E27FC236}">
                    <a16:creationId xmlns:a16="http://schemas.microsoft.com/office/drawing/2014/main" id="{EC7817C5-92FF-3F43-EF79-D12EFDE47047}"/>
                  </a:ext>
                </a:extLst>
              </p:cNvPr>
              <p:cNvSpPr txBox="1">
                <a:spLocks noRot="1" noChangeAspect="1" noMove="1" noResize="1" noEditPoints="1" noAdjustHandles="1" noChangeArrowheads="1" noChangeShapeType="1" noTextEdit="1"/>
              </p:cNvSpPr>
              <p:nvPr/>
            </p:nvSpPr>
            <p:spPr>
              <a:xfrm>
                <a:off x="1259632" y="2132856"/>
                <a:ext cx="5151025" cy="110184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854C9AC8-B756-5563-F059-00EFF709D1C5}"/>
                  </a:ext>
                </a:extLst>
              </p:cNvPr>
              <p:cNvSpPr txBox="1"/>
              <p:nvPr/>
            </p:nvSpPr>
            <p:spPr>
              <a:xfrm>
                <a:off x="2195736" y="3501008"/>
                <a:ext cx="5197833" cy="106106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𝑍</m:t>
                          </m:r>
                        </m:e>
                        <m:sup>
                          <m:r>
                            <a:rPr kumimoji="1" lang="en-US" altLang="ja-JP" sz="2400" b="0" i="1" smtClean="0">
                              <a:latin typeface="Cambria Math" panose="02040503050406030204" pitchFamily="18" charset="0"/>
                            </a:rPr>
                            <m:t>−1</m:t>
                          </m:r>
                        </m:sup>
                      </m:sSup>
                      <m:nary>
                        <m:naryPr>
                          <m:limLoc m:val="undOvr"/>
                          <m:subHide m:val="on"/>
                          <m:supHide m:val="on"/>
                          <m:ctrlPr>
                            <a:rPr kumimoji="1" lang="en-US" altLang="ja-JP" sz="2400" b="0" i="1" smtClean="0">
                              <a:latin typeface="Cambria Math" panose="02040503050406030204" pitchFamily="18" charset="0"/>
                            </a:rPr>
                          </m:ctrlPr>
                        </m:naryPr>
                        <m:sub/>
                        <m:sup/>
                        <m:e>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𝑝</m:t>
                                  </m:r>
                                </m:num>
                                <m:den>
                                  <m:r>
                                    <a:rPr kumimoji="1" lang="en-US" altLang="ja-JP" sz="2400" b="0" i="1" smtClean="0">
                                      <a:latin typeface="Cambria Math" panose="02040503050406030204" pitchFamily="18" charset="0"/>
                                    </a:rPr>
                                    <m:t>𝛽</m:t>
                                  </m:r>
                                </m:den>
                              </m:f>
                            </m:e>
                          </m:d>
                          <m:d>
                            <m:dPr>
                              <m:ctrlPr>
                                <a:rPr kumimoji="1" lang="en-US" altLang="ja-JP" sz="2400" b="0" i="1" smtClean="0">
                                  <a:latin typeface="Cambria Math" panose="02040503050406030204" pitchFamily="18" charset="0"/>
                                </a:rPr>
                              </m:ctrlPr>
                            </m:dPr>
                            <m:e>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den>
                              </m:f>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exp</m:t>
                                  </m:r>
                                </m:fName>
                                <m:e>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e>
                              </m:func>
                            </m:e>
                          </m:d>
                          <m:r>
                            <a:rPr kumimoji="1" lang="en-US" altLang="ja-JP" sz="2400" b="0" i="1" smtClean="0">
                              <a:latin typeface="Cambria Math" panose="02040503050406030204" pitchFamily="18" charset="0"/>
                            </a:rPr>
                            <m:t>𝑑𝑝𝑑𝑞</m:t>
                          </m:r>
                        </m:e>
                      </m:nary>
                    </m:oMath>
                  </m:oMathPara>
                </a14:m>
                <a:endParaRPr kumimoji="1" lang="ja-JP" altLang="en-US" sz="2400"/>
              </a:p>
            </p:txBody>
          </p:sp>
        </mc:Choice>
        <mc:Fallback>
          <p:sp>
            <p:nvSpPr>
              <p:cNvPr id="7" name="テキスト ボックス 6">
                <a:extLst>
                  <a:ext uri="{FF2B5EF4-FFF2-40B4-BE49-F238E27FC236}">
                    <a16:creationId xmlns:a16="http://schemas.microsoft.com/office/drawing/2014/main" id="{854C9AC8-B756-5563-F059-00EFF709D1C5}"/>
                  </a:ext>
                </a:extLst>
              </p:cNvPr>
              <p:cNvSpPr txBox="1">
                <a:spLocks noRot="1" noChangeAspect="1" noMove="1" noResize="1" noEditPoints="1" noAdjustHandles="1" noChangeArrowheads="1" noChangeShapeType="1" noTextEdit="1"/>
              </p:cNvSpPr>
              <p:nvPr/>
            </p:nvSpPr>
            <p:spPr>
              <a:xfrm>
                <a:off x="2195736" y="3501008"/>
                <a:ext cx="5197833" cy="106106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D18A384C-8D25-A520-38CE-499E3935F335}"/>
                  </a:ext>
                </a:extLst>
              </p:cNvPr>
              <p:cNvSpPr txBox="1"/>
              <p:nvPr/>
            </p:nvSpPr>
            <p:spPr>
              <a:xfrm>
                <a:off x="2195736" y="4653136"/>
                <a:ext cx="4166012" cy="106106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sSup>
                        <m:sSupPr>
                          <m:ctrlPr>
                            <a:rPr kumimoji="1" lang="en-US" altLang="ja-JP" sz="2400" b="0" i="1" smtClean="0">
                              <a:latin typeface="Cambria Math" panose="02040503050406030204" pitchFamily="18" charset="0"/>
                            </a:rPr>
                          </m:ctrlPr>
                        </m:sSupPr>
                        <m:e>
                          <m:d>
                            <m:dPr>
                              <m:ctrlPr>
                                <a:rPr lang="en-US" altLang="ja-JP" sz="2400" i="1">
                                  <a:latin typeface="Cambria Math" panose="02040503050406030204" pitchFamily="18" charset="0"/>
                                </a:rPr>
                              </m:ctrlPr>
                            </m:dPr>
                            <m:e>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𝛽</m:t>
                                  </m:r>
                                </m:den>
                              </m:f>
                            </m:e>
                          </m:d>
                          <m:r>
                            <a:rPr kumimoji="1" lang="en-US" altLang="ja-JP" sz="2400" b="0" i="1" smtClean="0">
                              <a:latin typeface="Cambria Math" panose="02040503050406030204" pitchFamily="18" charset="0"/>
                            </a:rPr>
                            <m:t>𝑍</m:t>
                          </m:r>
                        </m:e>
                        <m:sup>
                          <m:r>
                            <a:rPr kumimoji="1" lang="en-US" altLang="ja-JP" sz="2400" b="0" i="1" smtClean="0">
                              <a:latin typeface="Cambria Math" panose="02040503050406030204" pitchFamily="18" charset="0"/>
                            </a:rPr>
                            <m:t>−1</m:t>
                          </m:r>
                        </m:sup>
                      </m:sSup>
                      <m:nary>
                        <m:naryPr>
                          <m:limLoc m:val="undOvr"/>
                          <m:subHide m:val="on"/>
                          <m:supHide m:val="on"/>
                          <m:ctrlPr>
                            <a:rPr kumimoji="1" lang="en-US" altLang="ja-JP" sz="2400" b="0" i="1" smtClean="0">
                              <a:latin typeface="Cambria Math" panose="02040503050406030204" pitchFamily="18" charset="0"/>
                            </a:rPr>
                          </m:ctrlPr>
                        </m:naryPr>
                        <m:sub/>
                        <m:sup/>
                        <m:e>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exp</m:t>
                              </m:r>
                            </m:fName>
                            <m:e>
                              <m:r>
                                <a:rPr lang="en-US" altLang="ja-JP" sz="2400" i="1">
                                  <a:latin typeface="Cambria Math" panose="02040503050406030204" pitchFamily="18" charset="0"/>
                                </a:rPr>
                                <m:t>(−</m:t>
                              </m:r>
                              <m:r>
                                <a:rPr lang="en-US" altLang="ja-JP" sz="2400" i="1">
                                  <a:latin typeface="Cambria Math" panose="02040503050406030204" pitchFamily="18" charset="0"/>
                                </a:rPr>
                                <m:t>𝛽</m:t>
                              </m:r>
                              <m:r>
                                <a:rPr lang="en-US" altLang="ja-JP" sz="2400" i="1">
                                  <a:latin typeface="Cambria Math" panose="02040503050406030204" pitchFamily="18" charset="0"/>
                                </a:rPr>
                                <m:t>𝐻</m:t>
                              </m:r>
                              <m:r>
                                <a:rPr lang="en-US" altLang="ja-JP" sz="2400" i="1">
                                  <a:latin typeface="Cambria Math" panose="02040503050406030204" pitchFamily="18" charset="0"/>
                                </a:rPr>
                                <m:t>)</m:t>
                              </m:r>
                            </m:e>
                          </m:func>
                          <m:r>
                            <a:rPr kumimoji="1" lang="en-US" altLang="ja-JP" sz="2400" b="0" i="1" smtClean="0">
                              <a:latin typeface="Cambria Math" panose="02040503050406030204" pitchFamily="18" charset="0"/>
                            </a:rPr>
                            <m:t>𝑑𝑝𝑑𝑞</m:t>
                          </m:r>
                        </m:e>
                      </m:nary>
                    </m:oMath>
                  </m:oMathPara>
                </a14:m>
                <a:endParaRPr kumimoji="1" lang="ja-JP" altLang="en-US" sz="2400"/>
              </a:p>
            </p:txBody>
          </p:sp>
        </mc:Choice>
        <mc:Fallback>
          <p:sp>
            <p:nvSpPr>
              <p:cNvPr id="8" name="テキスト ボックス 7">
                <a:extLst>
                  <a:ext uri="{FF2B5EF4-FFF2-40B4-BE49-F238E27FC236}">
                    <a16:creationId xmlns:a16="http://schemas.microsoft.com/office/drawing/2014/main" id="{D18A384C-8D25-A520-38CE-499E3935F335}"/>
                  </a:ext>
                </a:extLst>
              </p:cNvPr>
              <p:cNvSpPr txBox="1">
                <a:spLocks noRot="1" noChangeAspect="1" noMove="1" noResize="1" noEditPoints="1" noAdjustHandles="1" noChangeArrowheads="1" noChangeShapeType="1" noTextEdit="1"/>
              </p:cNvSpPr>
              <p:nvPr/>
            </p:nvSpPr>
            <p:spPr>
              <a:xfrm>
                <a:off x="2195736" y="4653136"/>
                <a:ext cx="4166012" cy="1061060"/>
              </a:xfrm>
              <a:prstGeom prst="rect">
                <a:avLst/>
              </a:prstGeom>
              <a:blipFill>
                <a:blip r:embed="rId5"/>
                <a:stretch>
                  <a:fillRect/>
                </a:stretch>
              </a:blipFill>
            </p:spPr>
            <p:txBody>
              <a:bodyPr/>
              <a:lstStyle/>
              <a:p>
                <a:r>
                  <a:rPr lang="ja-JP" altLang="en-US">
                    <a:noFill/>
                  </a:rPr>
                  <a:t> </a:t>
                </a:r>
              </a:p>
            </p:txBody>
          </p:sp>
        </mc:Fallback>
      </mc:AlternateContent>
      <p:cxnSp>
        <p:nvCxnSpPr>
          <p:cNvPr id="10" name="コネクタ: カギ線 9">
            <a:extLst>
              <a:ext uri="{FF2B5EF4-FFF2-40B4-BE49-F238E27FC236}">
                <a16:creationId xmlns:a16="http://schemas.microsoft.com/office/drawing/2014/main" id="{EDB47492-7CB0-6799-402E-DB8DB8AF742F}"/>
              </a:ext>
            </a:extLst>
          </p:cNvPr>
          <p:cNvCxnSpPr>
            <a:stCxn id="7" idx="3"/>
            <a:endCxn id="8" idx="3"/>
          </p:cNvCxnSpPr>
          <p:nvPr/>
        </p:nvCxnSpPr>
        <p:spPr>
          <a:xfrm flipH="1">
            <a:off x="6361748" y="4031538"/>
            <a:ext cx="1031821" cy="1152128"/>
          </a:xfrm>
          <a:prstGeom prst="bentConnector3">
            <a:avLst>
              <a:gd name="adj1" fmla="val -22155"/>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6D9E8FA4-2FBD-D9E2-C795-12AE62FB725E}"/>
              </a:ext>
            </a:extLst>
          </p:cNvPr>
          <p:cNvSpPr txBox="1"/>
          <p:nvPr/>
        </p:nvSpPr>
        <p:spPr>
          <a:xfrm>
            <a:off x="7740352" y="4437112"/>
            <a:ext cx="1107996" cy="369332"/>
          </a:xfrm>
          <a:prstGeom prst="rect">
            <a:avLst/>
          </a:prstGeom>
          <a:noFill/>
        </p:spPr>
        <p:txBody>
          <a:bodyPr wrap="none" rtlCol="0">
            <a:spAutoFit/>
          </a:bodyPr>
          <a:lstStyle/>
          <a:p>
            <a:r>
              <a:rPr lang="ja-JP" altLang="en-US"/>
              <a:t>部分積分</a:t>
            </a:r>
            <a:endParaRPr kumimoji="1" lang="ja-JP" altLang="en-US"/>
          </a:p>
        </p:txBody>
      </p:sp>
      <p:sp>
        <p:nvSpPr>
          <p:cNvPr id="12" name="四角形: 角を丸くする 11">
            <a:extLst>
              <a:ext uri="{FF2B5EF4-FFF2-40B4-BE49-F238E27FC236}">
                <a16:creationId xmlns:a16="http://schemas.microsoft.com/office/drawing/2014/main" id="{54F19360-66FD-904E-FCF1-3CCA83276C43}"/>
              </a:ext>
            </a:extLst>
          </p:cNvPr>
          <p:cNvSpPr/>
          <p:nvPr/>
        </p:nvSpPr>
        <p:spPr>
          <a:xfrm>
            <a:off x="3779912" y="4653136"/>
            <a:ext cx="2520280" cy="936104"/>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3" name="テキスト ボックス 12">
                <a:extLst>
                  <a:ext uri="{FF2B5EF4-FFF2-40B4-BE49-F238E27FC236}">
                    <a16:creationId xmlns:a16="http://schemas.microsoft.com/office/drawing/2014/main" id="{43970E1C-7075-BAF3-8D90-76111AA90829}"/>
                  </a:ext>
                </a:extLst>
              </p:cNvPr>
              <p:cNvSpPr txBox="1"/>
              <p:nvPr/>
            </p:nvSpPr>
            <p:spPr>
              <a:xfrm>
                <a:off x="5652120" y="5589240"/>
                <a:ext cx="873508" cy="52322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𝑍</m:t>
                      </m:r>
                    </m:oMath>
                  </m:oMathPara>
                </a14:m>
                <a:endParaRPr kumimoji="1" lang="ja-JP" altLang="en-US" sz="2800"/>
              </a:p>
            </p:txBody>
          </p:sp>
        </mc:Choice>
        <mc:Fallback>
          <p:sp>
            <p:nvSpPr>
              <p:cNvPr id="13" name="テキスト ボックス 12">
                <a:extLst>
                  <a:ext uri="{FF2B5EF4-FFF2-40B4-BE49-F238E27FC236}">
                    <a16:creationId xmlns:a16="http://schemas.microsoft.com/office/drawing/2014/main" id="{43970E1C-7075-BAF3-8D90-76111AA90829}"/>
                  </a:ext>
                </a:extLst>
              </p:cNvPr>
              <p:cNvSpPr txBox="1">
                <a:spLocks noRot="1" noChangeAspect="1" noMove="1" noResize="1" noEditPoints="1" noAdjustHandles="1" noChangeArrowheads="1" noChangeShapeType="1" noTextEdit="1"/>
              </p:cNvSpPr>
              <p:nvPr/>
            </p:nvSpPr>
            <p:spPr>
              <a:xfrm>
                <a:off x="5652120" y="5589240"/>
                <a:ext cx="873508" cy="523220"/>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4" name="テキスト ボックス 13">
                <a:extLst>
                  <a:ext uri="{FF2B5EF4-FFF2-40B4-BE49-F238E27FC236}">
                    <a16:creationId xmlns:a16="http://schemas.microsoft.com/office/drawing/2014/main" id="{1D507E87-A699-4805-28BD-326FEC976891}"/>
                  </a:ext>
                </a:extLst>
              </p:cNvPr>
              <p:cNvSpPr txBox="1"/>
              <p:nvPr/>
            </p:nvSpPr>
            <p:spPr>
              <a:xfrm>
                <a:off x="2123728" y="6093296"/>
                <a:ext cx="1100173"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=1/</m:t>
                      </m:r>
                      <m:r>
                        <a:rPr kumimoji="1" lang="en-US" altLang="ja-JP" sz="2400" b="0" i="1" smtClean="0">
                          <a:latin typeface="Cambria Math" panose="02040503050406030204" pitchFamily="18" charset="0"/>
                        </a:rPr>
                        <m:t>𝛽</m:t>
                      </m:r>
                    </m:oMath>
                  </m:oMathPara>
                </a14:m>
                <a:endParaRPr kumimoji="1" lang="ja-JP" altLang="en-US" sz="2400"/>
              </a:p>
            </p:txBody>
          </p:sp>
        </mc:Choice>
        <mc:Fallback>
          <p:sp>
            <p:nvSpPr>
              <p:cNvPr id="14" name="テキスト ボックス 13">
                <a:extLst>
                  <a:ext uri="{FF2B5EF4-FFF2-40B4-BE49-F238E27FC236}">
                    <a16:creationId xmlns:a16="http://schemas.microsoft.com/office/drawing/2014/main" id="{1D507E87-A699-4805-28BD-326FEC976891}"/>
                  </a:ext>
                </a:extLst>
              </p:cNvPr>
              <p:cNvSpPr txBox="1">
                <a:spLocks noRot="1" noChangeAspect="1" noMove="1" noResize="1" noEditPoints="1" noAdjustHandles="1" noChangeArrowheads="1" noChangeShapeType="1" noTextEdit="1"/>
              </p:cNvSpPr>
              <p:nvPr/>
            </p:nvSpPr>
            <p:spPr>
              <a:xfrm>
                <a:off x="2123728" y="6093296"/>
                <a:ext cx="1100173" cy="461665"/>
              </a:xfrm>
              <a:prstGeom prst="rect">
                <a:avLst/>
              </a:prstGeom>
              <a:blipFill>
                <a:blip r:embed="rId7"/>
                <a:stretch>
                  <a:fillRect b="-2133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88260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766284E-0D7E-9D92-B8AB-C49DF887BBBC}"/>
              </a:ext>
            </a:extLst>
          </p:cNvPr>
          <p:cNvSpPr>
            <a:spLocks noGrp="1"/>
          </p:cNvSpPr>
          <p:nvPr>
            <p:ph type="body" sz="quarter" idx="10"/>
          </p:nvPr>
        </p:nvSpPr>
        <p:spPr/>
        <p:txBody>
          <a:bodyPr/>
          <a:lstStyle/>
          <a:p>
            <a:r>
              <a:rPr kumimoji="1" lang="ja-JP" altLang="en-US"/>
              <a:t>カノニカル分布</a:t>
            </a:r>
            <a:r>
              <a:rPr lang="ja-JP" altLang="en-US"/>
              <a:t>と温度</a:t>
            </a:r>
            <a:endParaRPr kumimoji="1" lang="ja-JP" altLang="en-US"/>
          </a:p>
        </p:txBody>
      </p:sp>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B3AAD301-0806-D590-7564-959D3EB8618E}"/>
                  </a:ext>
                </a:extLst>
              </p:cNvPr>
              <p:cNvSpPr txBox="1"/>
              <p:nvPr/>
            </p:nvSpPr>
            <p:spPr>
              <a:xfrm>
                <a:off x="2915816" y="1052736"/>
                <a:ext cx="2493310" cy="1031436"/>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d>
                        <m:dPr>
                          <m:begChr m:val="⟨"/>
                          <m:endChr m:val="⟩"/>
                          <m:ctrlPr>
                            <a:rPr kumimoji="1" lang="en-US" altLang="ja-JP" sz="2400" i="1" smtClean="0">
                              <a:latin typeface="Cambria Math" panose="02040503050406030204" pitchFamily="18" charset="0"/>
                            </a:rPr>
                          </m:ctrlPr>
                        </m:dPr>
                        <m:e>
                          <m:r>
                            <a:rPr kumimoji="1" lang="en-US" altLang="ja-JP" sz="2400" b="0" i="1" smtClean="0">
                              <a:latin typeface="Cambria Math" panose="02040503050406030204" pitchFamily="18" charset="0"/>
                            </a:rPr>
                            <m:t>𝑝</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den>
                          </m:f>
                        </m:e>
                      </m:d>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1</m:t>
                          </m:r>
                        </m:num>
                        <m:den>
                          <m:r>
                            <a:rPr kumimoji="1" lang="en-US" altLang="ja-JP" sz="2400" b="0" i="1" smtClean="0">
                              <a:latin typeface="Cambria Math" panose="02040503050406030204" pitchFamily="18" charset="0"/>
                            </a:rPr>
                            <m:t>𝛽</m:t>
                          </m:r>
                        </m:den>
                      </m:f>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𝑘𝑇</m:t>
                      </m:r>
                    </m:oMath>
                  </m:oMathPara>
                </a14:m>
                <a:endParaRPr kumimoji="1" lang="ja-JP" altLang="en-US" sz="2400"/>
              </a:p>
            </p:txBody>
          </p:sp>
        </mc:Choice>
        <mc:Fallback>
          <p:sp>
            <p:nvSpPr>
              <p:cNvPr id="3" name="テキスト ボックス 2">
                <a:extLst>
                  <a:ext uri="{FF2B5EF4-FFF2-40B4-BE49-F238E27FC236}">
                    <a16:creationId xmlns:a16="http://schemas.microsoft.com/office/drawing/2014/main" id="{B3AAD301-0806-D590-7564-959D3EB8618E}"/>
                  </a:ext>
                </a:extLst>
              </p:cNvPr>
              <p:cNvSpPr txBox="1">
                <a:spLocks noRot="1" noChangeAspect="1" noMove="1" noResize="1" noEditPoints="1" noAdjustHandles="1" noChangeArrowheads="1" noChangeShapeType="1" noTextEdit="1"/>
              </p:cNvSpPr>
              <p:nvPr/>
            </p:nvSpPr>
            <p:spPr>
              <a:xfrm>
                <a:off x="2915816" y="1052736"/>
                <a:ext cx="2493310" cy="1031436"/>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B4326971-BF98-4B52-CD98-A5A6ACA008B4}"/>
                  </a:ext>
                </a:extLst>
              </p:cNvPr>
              <p:cNvSpPr txBox="1"/>
              <p:nvPr/>
            </p:nvSpPr>
            <p:spPr>
              <a:xfrm>
                <a:off x="683568" y="2492896"/>
                <a:ext cx="7560840" cy="668388"/>
              </a:xfrm>
              <a:prstGeom prst="rect">
                <a:avLst/>
              </a:prstGeom>
              <a:noFill/>
            </p:spPr>
            <p:txBody>
              <a:bodyPr wrap="square" rtlCol="0">
                <a:spAutoFit/>
              </a:bodyPr>
              <a:lstStyle/>
              <a:p>
                <a:r>
                  <a:rPr lang="ja-JP" altLang="en-US" sz="2400"/>
                  <a:t>ハミルトニアンが</a:t>
                </a:r>
                <a14:m>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𝑝</m:t>
                            </m:r>
                          </m:e>
                          <m:sup>
                            <m:r>
                              <a:rPr kumimoji="1" lang="en-US" altLang="ja-JP" sz="2400" b="0" i="1" smtClean="0">
                                <a:latin typeface="Cambria Math" panose="02040503050406030204" pitchFamily="18" charset="0"/>
                              </a:rPr>
                              <m:t>2</m:t>
                            </m:r>
                          </m:sup>
                        </m:s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𝑚</m:t>
                        </m:r>
                      </m:den>
                    </m:f>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𝑉</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𝑞</m:t>
                    </m:r>
                    <m:r>
                      <a:rPr kumimoji="1" lang="en-US" altLang="ja-JP" sz="2400" b="0" i="1" smtClean="0">
                        <a:latin typeface="Cambria Math" panose="02040503050406030204" pitchFamily="18" charset="0"/>
                      </a:rPr>
                      <m:t>)</m:t>
                    </m:r>
                  </m:oMath>
                </a14:m>
                <a:r>
                  <a:rPr lang="ja-JP" altLang="en-US" sz="2400"/>
                  <a:t>の形をしている場合</a:t>
                </a:r>
                <a:endParaRPr kumimoji="1" lang="ja-JP" altLang="en-US" sz="2400"/>
              </a:p>
            </p:txBody>
          </p:sp>
        </mc:Choice>
        <mc:Fallback>
          <p:sp>
            <p:nvSpPr>
              <p:cNvPr id="4" name="テキスト ボックス 3">
                <a:extLst>
                  <a:ext uri="{FF2B5EF4-FFF2-40B4-BE49-F238E27FC236}">
                    <a16:creationId xmlns:a16="http://schemas.microsoft.com/office/drawing/2014/main" id="{B4326971-BF98-4B52-CD98-A5A6ACA008B4}"/>
                  </a:ext>
                </a:extLst>
              </p:cNvPr>
              <p:cNvSpPr txBox="1">
                <a:spLocks noRot="1" noChangeAspect="1" noMove="1" noResize="1" noEditPoints="1" noAdjustHandles="1" noChangeArrowheads="1" noChangeShapeType="1" noTextEdit="1"/>
              </p:cNvSpPr>
              <p:nvPr/>
            </p:nvSpPr>
            <p:spPr>
              <a:xfrm>
                <a:off x="683568" y="2492896"/>
                <a:ext cx="7560840" cy="668388"/>
              </a:xfrm>
              <a:prstGeom prst="rect">
                <a:avLst/>
              </a:prstGeom>
              <a:blipFill>
                <a:blip r:embed="rId3"/>
                <a:stretch>
                  <a:fillRect l="-1210" b="-3636"/>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73E3749A-7506-8BF4-C7AD-029025A9D507}"/>
                  </a:ext>
                </a:extLst>
              </p:cNvPr>
              <p:cNvSpPr txBox="1"/>
              <p:nvPr/>
            </p:nvSpPr>
            <p:spPr>
              <a:xfrm>
                <a:off x="683568" y="3429000"/>
                <a:ext cx="3746987" cy="134453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d>
                        <m:dPr>
                          <m:begChr m:val="⟨"/>
                          <m:endChr m:val="⟩"/>
                          <m:ctrlPr>
                            <a:rPr kumimoji="1" lang="en-US" altLang="ja-JP" sz="3200" i="1" smtClean="0">
                              <a:latin typeface="Cambria Math" panose="02040503050406030204" pitchFamily="18" charset="0"/>
                            </a:rPr>
                          </m:ctrlPr>
                        </m:dPr>
                        <m:e>
                          <m:r>
                            <a:rPr kumimoji="1" lang="en-US" altLang="ja-JP" sz="3200" b="0" i="1" smtClean="0">
                              <a:latin typeface="Cambria Math" panose="02040503050406030204" pitchFamily="18" charset="0"/>
                            </a:rPr>
                            <m:t>𝑝</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𝑝</m:t>
                              </m:r>
                            </m:den>
                          </m:f>
                        </m:e>
                      </m:d>
                      <m:r>
                        <a:rPr kumimoji="1" lang="en-US" altLang="ja-JP" sz="3200" b="0" i="1" smtClean="0">
                          <a:latin typeface="Cambria Math" panose="02040503050406030204" pitchFamily="18" charset="0"/>
                        </a:rPr>
                        <m:t>=</m:t>
                      </m:r>
                      <m:d>
                        <m:dPr>
                          <m:begChr m:val="⟨"/>
                          <m:endChr m:val="⟩"/>
                          <m:ctrlPr>
                            <a:rPr lang="en-US" altLang="ja-JP" sz="3200" i="1">
                              <a:latin typeface="Cambria Math" panose="02040503050406030204" pitchFamily="18" charset="0"/>
                            </a:rPr>
                          </m:ctrlPr>
                        </m:dPr>
                        <m:e>
                          <m:f>
                            <m:fPr>
                              <m:ctrlPr>
                                <a:rPr lang="en-US" altLang="ja-JP" sz="3200" b="0" i="1" smtClean="0">
                                  <a:latin typeface="Cambria Math" panose="02040503050406030204" pitchFamily="18" charset="0"/>
                                </a:rPr>
                              </m:ctrlPr>
                            </m:fPr>
                            <m:num>
                              <m:sSup>
                                <m:sSupPr>
                                  <m:ctrlPr>
                                    <a:rPr lang="en-US" altLang="ja-JP" sz="3200" b="0" i="1" smtClean="0">
                                      <a:latin typeface="Cambria Math" panose="02040503050406030204" pitchFamily="18" charset="0"/>
                                    </a:rPr>
                                  </m:ctrlPr>
                                </m:sSupPr>
                                <m:e>
                                  <m:r>
                                    <a:rPr lang="en-US" altLang="ja-JP" sz="3200" b="0" i="1" smtClean="0">
                                      <a:latin typeface="Cambria Math" panose="02040503050406030204" pitchFamily="18" charset="0"/>
                                    </a:rPr>
                                    <m:t>𝑝</m:t>
                                  </m:r>
                                </m:e>
                                <m:sup>
                                  <m:r>
                                    <a:rPr lang="en-US" altLang="ja-JP" sz="3200" b="0" i="1" smtClean="0">
                                      <a:latin typeface="Cambria Math" panose="02040503050406030204" pitchFamily="18" charset="0"/>
                                    </a:rPr>
                                    <m:t>2</m:t>
                                  </m:r>
                                </m:sup>
                              </m:sSup>
                            </m:num>
                            <m:den>
                              <m:r>
                                <a:rPr lang="en-US" altLang="ja-JP" sz="3200" b="0" i="1" smtClean="0">
                                  <a:latin typeface="Cambria Math" panose="02040503050406030204" pitchFamily="18" charset="0"/>
                                </a:rPr>
                                <m:t>𝑚</m:t>
                              </m:r>
                            </m:den>
                          </m:f>
                        </m:e>
                      </m:d>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𝑘𝑇</m:t>
                      </m:r>
                    </m:oMath>
                  </m:oMathPara>
                </a14:m>
                <a:endParaRPr kumimoji="1" lang="ja-JP" altLang="en-US" sz="3200"/>
              </a:p>
            </p:txBody>
          </p:sp>
        </mc:Choice>
        <mc:Fallback>
          <p:sp>
            <p:nvSpPr>
              <p:cNvPr id="6" name="テキスト ボックス 5">
                <a:extLst>
                  <a:ext uri="{FF2B5EF4-FFF2-40B4-BE49-F238E27FC236}">
                    <a16:creationId xmlns:a16="http://schemas.microsoft.com/office/drawing/2014/main" id="{73E3749A-7506-8BF4-C7AD-029025A9D507}"/>
                  </a:ext>
                </a:extLst>
              </p:cNvPr>
              <p:cNvSpPr txBox="1">
                <a:spLocks noRot="1" noChangeAspect="1" noMove="1" noResize="1" noEditPoints="1" noAdjustHandles="1" noChangeArrowheads="1" noChangeShapeType="1" noTextEdit="1"/>
              </p:cNvSpPr>
              <p:nvPr/>
            </p:nvSpPr>
            <p:spPr>
              <a:xfrm>
                <a:off x="683568" y="3429000"/>
                <a:ext cx="3746987" cy="1344535"/>
              </a:xfrm>
              <a:prstGeom prst="rect">
                <a:avLst/>
              </a:prstGeom>
              <a:blipFill>
                <a:blip r:embed="rId4"/>
                <a:stretch>
                  <a:fillRect/>
                </a:stretch>
              </a:blipFill>
            </p:spPr>
            <p:txBody>
              <a:bodyPr/>
              <a:lstStyle/>
              <a:p>
                <a:r>
                  <a:rPr lang="ja-JP" altLang="en-US">
                    <a:noFill/>
                  </a:rPr>
                  <a:t> </a:t>
                </a:r>
              </a:p>
            </p:txBody>
          </p:sp>
        </mc:Fallback>
      </mc:AlternateContent>
      <p:sp>
        <p:nvSpPr>
          <p:cNvPr id="7" name="矢印: 右 6">
            <a:extLst>
              <a:ext uri="{FF2B5EF4-FFF2-40B4-BE49-F238E27FC236}">
                <a16:creationId xmlns:a16="http://schemas.microsoft.com/office/drawing/2014/main" id="{83E8EEA0-14A8-6ECB-1BD9-8604A73DEEAC}"/>
              </a:ext>
            </a:extLst>
          </p:cNvPr>
          <p:cNvSpPr/>
          <p:nvPr/>
        </p:nvSpPr>
        <p:spPr>
          <a:xfrm>
            <a:off x="4427984" y="3861048"/>
            <a:ext cx="432048" cy="5566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9" name="テキスト ボックス 8">
                <a:extLst>
                  <a:ext uri="{FF2B5EF4-FFF2-40B4-BE49-F238E27FC236}">
                    <a16:creationId xmlns:a16="http://schemas.microsoft.com/office/drawing/2014/main" id="{36FC76AE-36A8-4458-FB69-6E81912B54D4}"/>
                  </a:ext>
                </a:extLst>
              </p:cNvPr>
              <p:cNvSpPr txBox="1"/>
              <p:nvPr/>
            </p:nvSpPr>
            <p:spPr>
              <a:xfrm>
                <a:off x="4860032" y="3573016"/>
                <a:ext cx="2699792" cy="11879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ja-JP" sz="2800" i="1" smtClean="0">
                              <a:latin typeface="Cambria Math" panose="02040503050406030204" pitchFamily="18" charset="0"/>
                            </a:rPr>
                          </m:ctrlPr>
                        </m:dPr>
                        <m:e>
                          <m:f>
                            <m:fPr>
                              <m:ctrlPr>
                                <a:rPr lang="en-US" altLang="ja-JP" sz="2800" b="0" i="1" smtClean="0">
                                  <a:latin typeface="Cambria Math" panose="02040503050406030204" pitchFamily="18" charset="0"/>
                                </a:rPr>
                              </m:ctrlPr>
                            </m:fPr>
                            <m:num>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𝑝</m:t>
                                  </m:r>
                                </m:e>
                                <m:sup>
                                  <m:r>
                                    <a:rPr lang="en-US" altLang="ja-JP" sz="2800" b="0" i="1" smtClean="0">
                                      <a:latin typeface="Cambria Math" panose="02040503050406030204" pitchFamily="18" charset="0"/>
                                    </a:rPr>
                                    <m:t>2</m:t>
                                  </m:r>
                                </m:sup>
                              </m:sSup>
                            </m:num>
                            <m:den>
                              <m:r>
                                <a:rPr lang="en-US" altLang="ja-JP" sz="2800" b="0" i="1" smtClean="0">
                                  <a:latin typeface="Cambria Math" panose="02040503050406030204" pitchFamily="18" charset="0"/>
                                </a:rPr>
                                <m:t>2</m:t>
                              </m:r>
                              <m:r>
                                <a:rPr lang="en-US" altLang="ja-JP" sz="2800" b="0" i="1" smtClean="0">
                                  <a:latin typeface="Cambria Math" panose="02040503050406030204" pitchFamily="18" charset="0"/>
                                </a:rPr>
                                <m:t>𝑚</m:t>
                              </m:r>
                            </m:den>
                          </m:f>
                        </m:e>
                      </m:d>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2</m:t>
                          </m:r>
                        </m:den>
                      </m:f>
                      <m:r>
                        <a:rPr kumimoji="1" lang="en-US" altLang="ja-JP" sz="2800" b="0" i="1" smtClean="0">
                          <a:latin typeface="Cambria Math" panose="02040503050406030204" pitchFamily="18" charset="0"/>
                        </a:rPr>
                        <m:t>𝑘𝑇</m:t>
                      </m:r>
                    </m:oMath>
                  </m:oMathPara>
                </a14:m>
                <a:endParaRPr lang="ja-JP" altLang="en-US" sz="2800"/>
              </a:p>
            </p:txBody>
          </p:sp>
        </mc:Choice>
        <mc:Fallback>
          <p:sp>
            <p:nvSpPr>
              <p:cNvPr id="9" name="テキスト ボックス 8">
                <a:extLst>
                  <a:ext uri="{FF2B5EF4-FFF2-40B4-BE49-F238E27FC236}">
                    <a16:creationId xmlns:a16="http://schemas.microsoft.com/office/drawing/2014/main" id="{36FC76AE-36A8-4458-FB69-6E81912B54D4}"/>
                  </a:ext>
                </a:extLst>
              </p:cNvPr>
              <p:cNvSpPr txBox="1">
                <a:spLocks noRot="1" noChangeAspect="1" noMove="1" noResize="1" noEditPoints="1" noAdjustHandles="1" noChangeArrowheads="1" noChangeShapeType="1" noTextEdit="1"/>
              </p:cNvSpPr>
              <p:nvPr/>
            </p:nvSpPr>
            <p:spPr>
              <a:xfrm>
                <a:off x="4860032" y="3573016"/>
                <a:ext cx="2699792" cy="1187954"/>
              </a:xfrm>
              <a:prstGeom prst="rect">
                <a:avLst/>
              </a:prstGeom>
              <a:blipFill>
                <a:blip r:embed="rId5"/>
                <a:stretch>
                  <a:fillRect/>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27E7831C-464C-5C55-061E-AD3FA422DAB8}"/>
              </a:ext>
            </a:extLst>
          </p:cNvPr>
          <p:cNvSpPr txBox="1"/>
          <p:nvPr/>
        </p:nvSpPr>
        <p:spPr>
          <a:xfrm>
            <a:off x="7380312" y="3933056"/>
            <a:ext cx="1415772" cy="461665"/>
          </a:xfrm>
          <a:prstGeom prst="rect">
            <a:avLst/>
          </a:prstGeom>
          <a:noFill/>
        </p:spPr>
        <p:txBody>
          <a:bodyPr wrap="none" rtlCol="0">
            <a:spAutoFit/>
          </a:bodyPr>
          <a:lstStyle/>
          <a:p>
            <a:r>
              <a:rPr lang="ja-JP" altLang="en-US" sz="2400"/>
              <a:t>等分配則</a:t>
            </a:r>
            <a:endParaRPr kumimoji="1" lang="ja-JP" altLang="en-US" sz="2400"/>
          </a:p>
        </p:txBody>
      </p:sp>
      <p:sp>
        <p:nvSpPr>
          <p:cNvPr id="11" name="テキスト ボックス 10">
            <a:extLst>
              <a:ext uri="{FF2B5EF4-FFF2-40B4-BE49-F238E27FC236}">
                <a16:creationId xmlns:a16="http://schemas.microsoft.com/office/drawing/2014/main" id="{BB59CC3A-D689-0626-5CFB-C3506724E80E}"/>
              </a:ext>
            </a:extLst>
          </p:cNvPr>
          <p:cNvSpPr txBox="1"/>
          <p:nvPr/>
        </p:nvSpPr>
        <p:spPr>
          <a:xfrm>
            <a:off x="539552" y="5517232"/>
            <a:ext cx="3126177" cy="461665"/>
          </a:xfrm>
          <a:prstGeom prst="rect">
            <a:avLst/>
          </a:prstGeom>
          <a:noFill/>
        </p:spPr>
        <p:txBody>
          <a:bodyPr wrap="none" rtlCol="0">
            <a:spAutoFit/>
          </a:bodyPr>
          <a:lstStyle/>
          <a:p>
            <a:r>
              <a:rPr kumimoji="1" lang="en-US" altLang="ja-JP" sz="2400"/>
              <a:t>3</a:t>
            </a:r>
            <a:r>
              <a:rPr kumimoji="1" lang="ja-JP" altLang="en-US" sz="2400"/>
              <a:t>次元多粒子系の場合</a:t>
            </a:r>
          </a:p>
        </p:txBody>
      </p:sp>
      <mc:AlternateContent xmlns:mc="http://schemas.openxmlformats.org/markup-compatibility/2006">
        <mc:Choice xmlns:a14="http://schemas.microsoft.com/office/drawing/2010/main" Requires="a14">
          <p:sp>
            <p:nvSpPr>
              <p:cNvPr id="12" name="テキスト ボックス 11">
                <a:extLst>
                  <a:ext uri="{FF2B5EF4-FFF2-40B4-BE49-F238E27FC236}">
                    <a16:creationId xmlns:a16="http://schemas.microsoft.com/office/drawing/2014/main" id="{C80D5E43-419F-C15E-92EA-EA0CD01B88A7}"/>
                  </a:ext>
                </a:extLst>
              </p:cNvPr>
              <p:cNvSpPr txBox="1"/>
              <p:nvPr/>
            </p:nvSpPr>
            <p:spPr>
              <a:xfrm>
                <a:off x="3563888" y="4941168"/>
                <a:ext cx="3600400" cy="165609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ja-JP" sz="2800" i="1" smtClean="0">
                              <a:latin typeface="Cambria Math" panose="02040503050406030204" pitchFamily="18" charset="0"/>
                            </a:rPr>
                          </m:ctrlPr>
                        </m:dPr>
                        <m:e>
                          <m:nary>
                            <m:naryPr>
                              <m:chr m:val="∑"/>
                              <m:supHide m:val="on"/>
                              <m:ctrlPr>
                                <a:rPr lang="en-US" altLang="ja-JP" sz="2800" b="0" i="1" smtClean="0">
                                  <a:latin typeface="Cambria Math" panose="02040503050406030204" pitchFamily="18" charset="0"/>
                                </a:rPr>
                              </m:ctrlPr>
                            </m:naryPr>
                            <m:sub>
                              <m:r>
                                <a:rPr lang="en-US" altLang="ja-JP" sz="2800" b="0" i="1" smtClean="0">
                                  <a:latin typeface="Cambria Math" panose="02040503050406030204" pitchFamily="18" charset="0"/>
                                </a:rPr>
                                <m:t>𝑖</m:t>
                              </m:r>
                            </m:sub>
                            <m:sup/>
                            <m:e>
                              <m:f>
                                <m:fPr>
                                  <m:ctrlPr>
                                    <a:rPr lang="en-US" altLang="ja-JP" sz="2800" i="1">
                                      <a:latin typeface="Cambria Math" panose="02040503050406030204" pitchFamily="18" charset="0"/>
                                    </a:rPr>
                                  </m:ctrlPr>
                                </m:fPr>
                                <m:num>
                                  <m:sSubSup>
                                    <m:sSubSupPr>
                                      <m:ctrlPr>
                                        <a:rPr lang="en-US" altLang="ja-JP" sz="2800" b="0" i="1" smtClean="0">
                                          <a:latin typeface="Cambria Math" panose="02040503050406030204" pitchFamily="18" charset="0"/>
                                        </a:rPr>
                                      </m:ctrlPr>
                                    </m:sSubSupPr>
                                    <m:e>
                                      <m:r>
                                        <a:rPr lang="en-US" altLang="ja-JP" sz="2800" i="1">
                                          <a:latin typeface="Cambria Math" panose="02040503050406030204" pitchFamily="18" charset="0"/>
                                        </a:rPr>
                                        <m:t>𝑝</m:t>
                                      </m:r>
                                    </m:e>
                                    <m:sub>
                                      <m:r>
                                        <a:rPr lang="en-US" altLang="ja-JP" sz="2800" b="0" i="1" smtClean="0">
                                          <a:latin typeface="Cambria Math" panose="02040503050406030204" pitchFamily="18" charset="0"/>
                                        </a:rPr>
                                        <m:t>𝑖</m:t>
                                      </m:r>
                                    </m:sub>
                                    <m:sup>
                                      <m:r>
                                        <a:rPr lang="en-US" altLang="ja-JP" sz="2800" i="1">
                                          <a:latin typeface="Cambria Math" panose="02040503050406030204" pitchFamily="18" charset="0"/>
                                        </a:rPr>
                                        <m:t>2</m:t>
                                      </m:r>
                                    </m:sup>
                                  </m:sSubSup>
                                </m:num>
                                <m:den>
                                  <m:r>
                                    <a:rPr lang="en-US" altLang="ja-JP" sz="2800" i="1">
                                      <a:latin typeface="Cambria Math" panose="02040503050406030204" pitchFamily="18" charset="0"/>
                                    </a:rPr>
                                    <m:t>2</m:t>
                                  </m:r>
                                  <m:r>
                                    <a:rPr lang="en-US" altLang="ja-JP" sz="2800" i="1">
                                      <a:latin typeface="Cambria Math" panose="02040503050406030204" pitchFamily="18" charset="0"/>
                                    </a:rPr>
                                    <m:t>𝑚</m:t>
                                  </m:r>
                                </m:den>
                              </m:f>
                            </m:e>
                          </m:nary>
                        </m:e>
                      </m:d>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3</m:t>
                          </m:r>
                        </m:num>
                        <m:den>
                          <m:r>
                            <a:rPr kumimoji="1" lang="en-US" altLang="ja-JP" sz="2800" b="0" i="1" smtClean="0">
                              <a:latin typeface="Cambria Math" panose="02040503050406030204" pitchFamily="18" charset="0"/>
                            </a:rPr>
                            <m:t>2</m:t>
                          </m:r>
                        </m:den>
                      </m:f>
                      <m:r>
                        <a:rPr kumimoji="1" lang="en-US" altLang="ja-JP" sz="2800" b="0" i="1" smtClean="0">
                          <a:latin typeface="Cambria Math" panose="02040503050406030204" pitchFamily="18" charset="0"/>
                        </a:rPr>
                        <m:t>𝑁</m:t>
                      </m:r>
                      <m:r>
                        <a:rPr kumimoji="1" lang="en-US" altLang="ja-JP" sz="2800" b="0" i="1" smtClean="0">
                          <a:latin typeface="Cambria Math" panose="02040503050406030204" pitchFamily="18" charset="0"/>
                        </a:rPr>
                        <m:t>𝑘𝑇</m:t>
                      </m:r>
                    </m:oMath>
                  </m:oMathPara>
                </a14:m>
                <a:endParaRPr lang="ja-JP" altLang="en-US" sz="2800"/>
              </a:p>
            </p:txBody>
          </p:sp>
        </mc:Choice>
        <mc:Fallback>
          <p:sp>
            <p:nvSpPr>
              <p:cNvPr id="12" name="テキスト ボックス 11">
                <a:extLst>
                  <a:ext uri="{FF2B5EF4-FFF2-40B4-BE49-F238E27FC236}">
                    <a16:creationId xmlns:a16="http://schemas.microsoft.com/office/drawing/2014/main" id="{C80D5E43-419F-C15E-92EA-EA0CD01B88A7}"/>
                  </a:ext>
                </a:extLst>
              </p:cNvPr>
              <p:cNvSpPr txBox="1">
                <a:spLocks noRot="1" noChangeAspect="1" noMove="1" noResize="1" noEditPoints="1" noAdjustHandles="1" noChangeArrowheads="1" noChangeShapeType="1" noTextEdit="1"/>
              </p:cNvSpPr>
              <p:nvPr/>
            </p:nvSpPr>
            <p:spPr>
              <a:xfrm>
                <a:off x="3563888" y="4941168"/>
                <a:ext cx="3600400" cy="1656094"/>
              </a:xfrm>
              <a:prstGeom prst="rect">
                <a:avLst/>
              </a:prstGeom>
              <a:blipFill>
                <a:blip r:embed="rId6"/>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0697310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E3DB3F0-C47B-9098-8C7F-2492C1914C87}"/>
              </a:ext>
            </a:extLst>
          </p:cNvPr>
          <p:cNvSpPr>
            <a:spLocks noGrp="1"/>
          </p:cNvSpPr>
          <p:nvPr>
            <p:ph type="body" sz="quarter" idx="10"/>
          </p:nvPr>
        </p:nvSpPr>
        <p:spPr/>
        <p:txBody>
          <a:bodyPr/>
          <a:lstStyle/>
          <a:p>
            <a:r>
              <a:rPr kumimoji="1" lang="ja-JP" altLang="en-US"/>
              <a:t>カノニカル分布</a:t>
            </a:r>
            <a:r>
              <a:rPr lang="ja-JP" altLang="en-US"/>
              <a:t>と温度</a:t>
            </a:r>
            <a:endParaRPr kumimoji="1" lang="ja-JP" altLang="en-US"/>
          </a:p>
        </p:txBody>
      </p:sp>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81152A59-7D05-27E1-3159-C554143BC46F}"/>
                  </a:ext>
                </a:extLst>
              </p:cNvPr>
              <p:cNvSpPr txBox="1"/>
              <p:nvPr/>
            </p:nvSpPr>
            <p:spPr>
              <a:xfrm>
                <a:off x="1053497" y="5085184"/>
                <a:ext cx="1852430" cy="101752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𝑇</m:t>
                      </m:r>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2</m:t>
                          </m:r>
                          <m:r>
                            <a:rPr kumimoji="1" lang="en-US" altLang="ja-JP" sz="3200" b="0" i="1" smtClean="0">
                              <a:latin typeface="Cambria Math" panose="02040503050406030204" pitchFamily="18" charset="0"/>
                            </a:rPr>
                            <m:t>𝐾</m:t>
                          </m:r>
                        </m:num>
                        <m:den>
                          <m:r>
                            <a:rPr kumimoji="1" lang="en-US" altLang="ja-JP" sz="3200" b="0" i="1" smtClean="0">
                              <a:latin typeface="Cambria Math" panose="02040503050406030204" pitchFamily="18" charset="0"/>
                            </a:rPr>
                            <m:t>3</m:t>
                          </m:r>
                          <m:r>
                            <a:rPr kumimoji="1" lang="en-US" altLang="ja-JP" sz="3200" b="0" i="1" smtClean="0">
                              <a:latin typeface="Cambria Math" panose="02040503050406030204" pitchFamily="18" charset="0"/>
                            </a:rPr>
                            <m:t>𝑁𝑘</m:t>
                          </m:r>
                        </m:den>
                      </m:f>
                    </m:oMath>
                  </m:oMathPara>
                </a14:m>
                <a:endParaRPr kumimoji="1" lang="ja-JP" altLang="en-US" sz="3200"/>
              </a:p>
            </p:txBody>
          </p:sp>
        </mc:Choice>
        <mc:Fallback>
          <p:sp>
            <p:nvSpPr>
              <p:cNvPr id="3" name="テキスト ボックス 2">
                <a:extLst>
                  <a:ext uri="{FF2B5EF4-FFF2-40B4-BE49-F238E27FC236}">
                    <a16:creationId xmlns:a16="http://schemas.microsoft.com/office/drawing/2014/main" id="{81152A59-7D05-27E1-3159-C554143BC46F}"/>
                  </a:ext>
                </a:extLst>
              </p:cNvPr>
              <p:cNvSpPr txBox="1">
                <a:spLocks noRot="1" noChangeAspect="1" noMove="1" noResize="1" noEditPoints="1" noAdjustHandles="1" noChangeArrowheads="1" noChangeShapeType="1" noTextEdit="1"/>
              </p:cNvSpPr>
              <p:nvPr/>
            </p:nvSpPr>
            <p:spPr>
              <a:xfrm>
                <a:off x="1053497" y="5085184"/>
                <a:ext cx="1852430" cy="1017523"/>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7C89EE63-116E-458A-4603-57DB0A918471}"/>
                  </a:ext>
                </a:extLst>
              </p:cNvPr>
              <p:cNvSpPr txBox="1"/>
              <p:nvPr/>
            </p:nvSpPr>
            <p:spPr>
              <a:xfrm>
                <a:off x="1043608" y="1268760"/>
                <a:ext cx="3024336" cy="165609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ja-JP" sz="2800" i="1" smtClean="0">
                              <a:latin typeface="Cambria Math" panose="02040503050406030204" pitchFamily="18" charset="0"/>
                            </a:rPr>
                          </m:ctrlPr>
                        </m:dPr>
                        <m:e>
                          <m:nary>
                            <m:naryPr>
                              <m:chr m:val="∑"/>
                              <m:supHide m:val="on"/>
                              <m:ctrlPr>
                                <a:rPr lang="en-US" altLang="ja-JP" sz="2800" b="0" i="1" smtClean="0">
                                  <a:latin typeface="Cambria Math" panose="02040503050406030204" pitchFamily="18" charset="0"/>
                                </a:rPr>
                              </m:ctrlPr>
                            </m:naryPr>
                            <m:sub>
                              <m:r>
                                <a:rPr lang="en-US" altLang="ja-JP" sz="2800" b="0" i="1" smtClean="0">
                                  <a:latin typeface="Cambria Math" panose="02040503050406030204" pitchFamily="18" charset="0"/>
                                </a:rPr>
                                <m:t>𝑖</m:t>
                              </m:r>
                            </m:sub>
                            <m:sup/>
                            <m:e>
                              <m:f>
                                <m:fPr>
                                  <m:ctrlPr>
                                    <a:rPr lang="en-US" altLang="ja-JP" sz="2800" i="1">
                                      <a:latin typeface="Cambria Math" panose="02040503050406030204" pitchFamily="18" charset="0"/>
                                    </a:rPr>
                                  </m:ctrlPr>
                                </m:fPr>
                                <m:num>
                                  <m:sSubSup>
                                    <m:sSubSupPr>
                                      <m:ctrlPr>
                                        <a:rPr lang="en-US" altLang="ja-JP" sz="2800" b="0" i="1" smtClean="0">
                                          <a:latin typeface="Cambria Math" panose="02040503050406030204" pitchFamily="18" charset="0"/>
                                        </a:rPr>
                                      </m:ctrlPr>
                                    </m:sSubSupPr>
                                    <m:e>
                                      <m:r>
                                        <a:rPr lang="en-US" altLang="ja-JP" sz="2800" i="1">
                                          <a:latin typeface="Cambria Math" panose="02040503050406030204" pitchFamily="18" charset="0"/>
                                        </a:rPr>
                                        <m:t>𝑝</m:t>
                                      </m:r>
                                    </m:e>
                                    <m:sub>
                                      <m:r>
                                        <a:rPr lang="en-US" altLang="ja-JP" sz="2800" b="0" i="1" smtClean="0">
                                          <a:latin typeface="Cambria Math" panose="02040503050406030204" pitchFamily="18" charset="0"/>
                                        </a:rPr>
                                        <m:t>𝑖</m:t>
                                      </m:r>
                                    </m:sub>
                                    <m:sup>
                                      <m:r>
                                        <a:rPr lang="en-US" altLang="ja-JP" sz="2800" i="1">
                                          <a:latin typeface="Cambria Math" panose="02040503050406030204" pitchFamily="18" charset="0"/>
                                        </a:rPr>
                                        <m:t>2</m:t>
                                      </m:r>
                                    </m:sup>
                                  </m:sSubSup>
                                </m:num>
                                <m:den>
                                  <m:r>
                                    <a:rPr lang="en-US" altLang="ja-JP" sz="2800" i="1">
                                      <a:latin typeface="Cambria Math" panose="02040503050406030204" pitchFamily="18" charset="0"/>
                                    </a:rPr>
                                    <m:t>2</m:t>
                                  </m:r>
                                  <m:r>
                                    <a:rPr lang="en-US" altLang="ja-JP" sz="2800" i="1">
                                      <a:latin typeface="Cambria Math" panose="02040503050406030204" pitchFamily="18" charset="0"/>
                                    </a:rPr>
                                    <m:t>𝑚</m:t>
                                  </m:r>
                                </m:den>
                              </m:f>
                            </m:e>
                          </m:nary>
                        </m:e>
                      </m:d>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3</m:t>
                          </m:r>
                        </m:num>
                        <m:den>
                          <m:r>
                            <a:rPr kumimoji="1" lang="en-US" altLang="ja-JP" sz="2800" b="0" i="1" smtClean="0">
                              <a:latin typeface="Cambria Math" panose="02040503050406030204" pitchFamily="18" charset="0"/>
                            </a:rPr>
                            <m:t>2</m:t>
                          </m:r>
                        </m:den>
                      </m:f>
                      <m:r>
                        <a:rPr kumimoji="1" lang="en-US" altLang="ja-JP" sz="2800" b="0" i="1" smtClean="0">
                          <a:latin typeface="Cambria Math" panose="02040503050406030204" pitchFamily="18" charset="0"/>
                        </a:rPr>
                        <m:t>𝑁</m:t>
                      </m:r>
                      <m:r>
                        <a:rPr kumimoji="1" lang="en-US" altLang="ja-JP" sz="2800" b="0" i="1" smtClean="0">
                          <a:latin typeface="Cambria Math" panose="02040503050406030204" pitchFamily="18" charset="0"/>
                        </a:rPr>
                        <m:t>𝑘𝑇</m:t>
                      </m:r>
                    </m:oMath>
                  </m:oMathPara>
                </a14:m>
                <a:endParaRPr lang="ja-JP" altLang="en-US" sz="2800"/>
              </a:p>
            </p:txBody>
          </p:sp>
        </mc:Choice>
        <mc:Fallback>
          <p:sp>
            <p:nvSpPr>
              <p:cNvPr id="4" name="テキスト ボックス 3">
                <a:extLst>
                  <a:ext uri="{FF2B5EF4-FFF2-40B4-BE49-F238E27FC236}">
                    <a16:creationId xmlns:a16="http://schemas.microsoft.com/office/drawing/2014/main" id="{7C89EE63-116E-458A-4603-57DB0A918471}"/>
                  </a:ext>
                </a:extLst>
              </p:cNvPr>
              <p:cNvSpPr txBox="1">
                <a:spLocks noRot="1" noChangeAspect="1" noMove="1" noResize="1" noEditPoints="1" noAdjustHandles="1" noChangeArrowheads="1" noChangeShapeType="1" noTextEdit="1"/>
              </p:cNvSpPr>
              <p:nvPr/>
            </p:nvSpPr>
            <p:spPr>
              <a:xfrm>
                <a:off x="1043608" y="1268760"/>
                <a:ext cx="3024336" cy="1656094"/>
              </a:xfrm>
              <a:prstGeom prst="rect">
                <a:avLst/>
              </a:prstGeom>
              <a:blipFill>
                <a:blip r:embed="rId3"/>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39C4155A-AA19-1558-D436-FD9ADE2C1354}"/>
              </a:ext>
            </a:extLst>
          </p:cNvPr>
          <p:cNvSpPr txBox="1"/>
          <p:nvPr/>
        </p:nvSpPr>
        <p:spPr>
          <a:xfrm>
            <a:off x="3995936" y="1916832"/>
            <a:ext cx="4493538" cy="461665"/>
          </a:xfrm>
          <a:prstGeom prst="rect">
            <a:avLst/>
          </a:prstGeom>
          <a:noFill/>
        </p:spPr>
        <p:txBody>
          <a:bodyPr wrap="none" rtlCol="0">
            <a:spAutoFit/>
          </a:bodyPr>
          <a:lstStyle/>
          <a:p>
            <a:r>
              <a:rPr kumimoji="1" lang="ja-JP" altLang="en-US" sz="2400"/>
              <a:t>カノニカル分布の部分積分から</a:t>
            </a:r>
          </a:p>
        </p:txBody>
      </p:sp>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25E982EB-BC70-ED66-2AF0-3DAEFAB39478}"/>
                  </a:ext>
                </a:extLst>
              </p:cNvPr>
              <p:cNvSpPr txBox="1"/>
              <p:nvPr/>
            </p:nvSpPr>
            <p:spPr>
              <a:xfrm>
                <a:off x="971600" y="3068960"/>
                <a:ext cx="2592288" cy="165609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ja-JP" sz="2800" i="1" smtClean="0">
                              <a:latin typeface="Cambria Math" panose="02040503050406030204" pitchFamily="18" charset="0"/>
                            </a:rPr>
                          </m:ctrlPr>
                        </m:dPr>
                        <m:e>
                          <m:nary>
                            <m:naryPr>
                              <m:chr m:val="∑"/>
                              <m:supHide m:val="on"/>
                              <m:ctrlPr>
                                <a:rPr lang="en-US" altLang="ja-JP" sz="2800" b="0" i="1" smtClean="0">
                                  <a:latin typeface="Cambria Math" panose="02040503050406030204" pitchFamily="18" charset="0"/>
                                </a:rPr>
                              </m:ctrlPr>
                            </m:naryPr>
                            <m:sub>
                              <m:r>
                                <a:rPr lang="en-US" altLang="ja-JP" sz="2800" b="0" i="1" smtClean="0">
                                  <a:latin typeface="Cambria Math" panose="02040503050406030204" pitchFamily="18" charset="0"/>
                                </a:rPr>
                                <m:t>𝑖</m:t>
                              </m:r>
                            </m:sub>
                            <m:sup/>
                            <m:e>
                              <m:f>
                                <m:fPr>
                                  <m:ctrlPr>
                                    <a:rPr lang="en-US" altLang="ja-JP" sz="2800" i="1">
                                      <a:latin typeface="Cambria Math" panose="02040503050406030204" pitchFamily="18" charset="0"/>
                                    </a:rPr>
                                  </m:ctrlPr>
                                </m:fPr>
                                <m:num>
                                  <m:sSubSup>
                                    <m:sSubSupPr>
                                      <m:ctrlPr>
                                        <a:rPr lang="en-US" altLang="ja-JP" sz="2800" b="0" i="1" smtClean="0">
                                          <a:latin typeface="Cambria Math" panose="02040503050406030204" pitchFamily="18" charset="0"/>
                                        </a:rPr>
                                      </m:ctrlPr>
                                    </m:sSubSupPr>
                                    <m:e>
                                      <m:r>
                                        <a:rPr lang="en-US" altLang="ja-JP" sz="2800" i="1">
                                          <a:latin typeface="Cambria Math" panose="02040503050406030204" pitchFamily="18" charset="0"/>
                                        </a:rPr>
                                        <m:t>𝑝</m:t>
                                      </m:r>
                                    </m:e>
                                    <m:sub>
                                      <m:r>
                                        <a:rPr lang="en-US" altLang="ja-JP" sz="2800" b="0" i="1" smtClean="0">
                                          <a:latin typeface="Cambria Math" panose="02040503050406030204" pitchFamily="18" charset="0"/>
                                        </a:rPr>
                                        <m:t>𝑖</m:t>
                                      </m:r>
                                    </m:sub>
                                    <m:sup>
                                      <m:r>
                                        <a:rPr lang="en-US" altLang="ja-JP" sz="2800" i="1">
                                          <a:latin typeface="Cambria Math" panose="02040503050406030204" pitchFamily="18" charset="0"/>
                                        </a:rPr>
                                        <m:t>2</m:t>
                                      </m:r>
                                    </m:sup>
                                  </m:sSubSup>
                                </m:num>
                                <m:den>
                                  <m:r>
                                    <a:rPr lang="en-US" altLang="ja-JP" sz="2800" i="1">
                                      <a:latin typeface="Cambria Math" panose="02040503050406030204" pitchFamily="18" charset="0"/>
                                    </a:rPr>
                                    <m:t>2</m:t>
                                  </m:r>
                                  <m:r>
                                    <a:rPr lang="en-US" altLang="ja-JP" sz="2800" i="1">
                                      <a:latin typeface="Cambria Math" panose="02040503050406030204" pitchFamily="18" charset="0"/>
                                    </a:rPr>
                                    <m:t>𝑚</m:t>
                                  </m:r>
                                </m:den>
                              </m:f>
                            </m:e>
                          </m:nary>
                        </m:e>
                      </m:d>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𝐾</m:t>
                      </m:r>
                    </m:oMath>
                  </m:oMathPara>
                </a14:m>
                <a:endParaRPr lang="ja-JP" altLang="en-US" sz="2800"/>
              </a:p>
            </p:txBody>
          </p:sp>
        </mc:Choice>
        <mc:Fallback>
          <p:sp>
            <p:nvSpPr>
              <p:cNvPr id="6" name="テキスト ボックス 5">
                <a:extLst>
                  <a:ext uri="{FF2B5EF4-FFF2-40B4-BE49-F238E27FC236}">
                    <a16:creationId xmlns:a16="http://schemas.microsoft.com/office/drawing/2014/main" id="{25E982EB-BC70-ED66-2AF0-3DAEFAB39478}"/>
                  </a:ext>
                </a:extLst>
              </p:cNvPr>
              <p:cNvSpPr txBox="1">
                <a:spLocks noRot="1" noChangeAspect="1" noMove="1" noResize="1" noEditPoints="1" noAdjustHandles="1" noChangeArrowheads="1" noChangeShapeType="1" noTextEdit="1"/>
              </p:cNvSpPr>
              <p:nvPr/>
            </p:nvSpPr>
            <p:spPr>
              <a:xfrm>
                <a:off x="971600" y="3068960"/>
                <a:ext cx="2592288" cy="1656094"/>
              </a:xfrm>
              <a:prstGeom prst="rect">
                <a:avLst/>
              </a:prstGeom>
              <a:blipFill>
                <a:blip r:embed="rId4"/>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71B388FA-0FCB-9EA9-AF17-35AABC4FEC98}"/>
              </a:ext>
            </a:extLst>
          </p:cNvPr>
          <p:cNvSpPr txBox="1"/>
          <p:nvPr/>
        </p:nvSpPr>
        <p:spPr>
          <a:xfrm>
            <a:off x="3995936" y="3717032"/>
            <a:ext cx="3262432" cy="461665"/>
          </a:xfrm>
          <a:prstGeom prst="rect">
            <a:avLst/>
          </a:prstGeom>
          <a:noFill/>
        </p:spPr>
        <p:txBody>
          <a:bodyPr wrap="none" rtlCol="0">
            <a:spAutoFit/>
          </a:bodyPr>
          <a:lstStyle/>
          <a:p>
            <a:r>
              <a:rPr lang="ja-JP" altLang="en-US" sz="2400"/>
              <a:t>運動エネルギーの定義</a:t>
            </a:r>
            <a:endParaRPr kumimoji="1" lang="ja-JP" altLang="en-US" sz="2400"/>
          </a:p>
        </p:txBody>
      </p:sp>
      <p:cxnSp>
        <p:nvCxnSpPr>
          <p:cNvPr id="9" name="コネクタ: カギ線 8">
            <a:extLst>
              <a:ext uri="{FF2B5EF4-FFF2-40B4-BE49-F238E27FC236}">
                <a16:creationId xmlns:a16="http://schemas.microsoft.com/office/drawing/2014/main" id="{07B74ED1-3DD2-E031-9C7F-00D7AC517693}"/>
              </a:ext>
            </a:extLst>
          </p:cNvPr>
          <p:cNvCxnSpPr>
            <a:cxnSpLocks/>
            <a:stCxn id="4" idx="1"/>
            <a:endCxn id="6" idx="1"/>
          </p:cNvCxnSpPr>
          <p:nvPr/>
        </p:nvCxnSpPr>
        <p:spPr>
          <a:xfrm rot="10800000" flipV="1">
            <a:off x="971600" y="2096807"/>
            <a:ext cx="72008" cy="1800200"/>
          </a:xfrm>
          <a:prstGeom prst="bentConnector3">
            <a:avLst>
              <a:gd name="adj1" fmla="val 417465"/>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コネクタ: カギ線 13">
            <a:extLst>
              <a:ext uri="{FF2B5EF4-FFF2-40B4-BE49-F238E27FC236}">
                <a16:creationId xmlns:a16="http://schemas.microsoft.com/office/drawing/2014/main" id="{51B3BE83-7EAC-1539-7761-79D42F48C5C8}"/>
              </a:ext>
            </a:extLst>
          </p:cNvPr>
          <p:cNvCxnSpPr>
            <a:cxnSpLocks/>
            <a:stCxn id="16" idx="2"/>
            <a:endCxn id="3" idx="1"/>
          </p:cNvCxnSpPr>
          <p:nvPr/>
        </p:nvCxnSpPr>
        <p:spPr>
          <a:xfrm rot="10800000" flipH="1" flipV="1">
            <a:off x="642927" y="3032956"/>
            <a:ext cx="410569" cy="2560990"/>
          </a:xfrm>
          <a:prstGeom prst="bentConnector3">
            <a:avLst>
              <a:gd name="adj1" fmla="val -55679"/>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6" name="楕円 15">
            <a:extLst>
              <a:ext uri="{FF2B5EF4-FFF2-40B4-BE49-F238E27FC236}">
                <a16:creationId xmlns:a16="http://schemas.microsoft.com/office/drawing/2014/main" id="{F407843D-C6D4-7324-D337-6F6B9B5990A9}"/>
              </a:ext>
            </a:extLst>
          </p:cNvPr>
          <p:cNvSpPr/>
          <p:nvPr/>
        </p:nvSpPr>
        <p:spPr>
          <a:xfrm>
            <a:off x="642928" y="2924944"/>
            <a:ext cx="216024" cy="21602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AFC56AF2-0D2B-BCF9-6B77-060CD0A56936}"/>
              </a:ext>
            </a:extLst>
          </p:cNvPr>
          <p:cNvSpPr txBox="1"/>
          <p:nvPr/>
        </p:nvSpPr>
        <p:spPr>
          <a:xfrm>
            <a:off x="3131840" y="5229200"/>
            <a:ext cx="5929828" cy="830997"/>
          </a:xfrm>
          <a:prstGeom prst="rect">
            <a:avLst/>
          </a:prstGeom>
          <a:noFill/>
        </p:spPr>
        <p:txBody>
          <a:bodyPr wrap="none" rtlCol="0">
            <a:spAutoFit/>
          </a:bodyPr>
          <a:lstStyle/>
          <a:p>
            <a:r>
              <a:rPr kumimoji="1" lang="ja-JP" altLang="en-US" sz="2400"/>
              <a:t>分子動力学法における</a:t>
            </a:r>
            <a:r>
              <a:rPr kumimoji="1" lang="en-US" altLang="ja-JP" sz="2400"/>
              <a:t>(</a:t>
            </a:r>
            <a:r>
              <a:rPr kumimoji="1" lang="ja-JP" altLang="en-US" sz="2400"/>
              <a:t>解析力学における</a:t>
            </a:r>
            <a:r>
              <a:rPr kumimoji="1" lang="en-US" altLang="ja-JP" sz="2400"/>
              <a:t>)</a:t>
            </a:r>
          </a:p>
          <a:p>
            <a:r>
              <a:rPr lang="ja-JP" altLang="en-US" sz="2400"/>
              <a:t>温度の定義</a:t>
            </a:r>
            <a:endParaRPr kumimoji="1" lang="ja-JP" altLang="en-US" sz="2400"/>
          </a:p>
        </p:txBody>
      </p:sp>
    </p:spTree>
    <p:extLst>
      <p:ext uri="{BB962C8B-B14F-4D97-AF65-F5344CB8AC3E}">
        <p14:creationId xmlns:p14="http://schemas.microsoft.com/office/powerpoint/2010/main" val="29103834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257F34E-52B8-DD42-2A85-53A2F16EB3DF}"/>
              </a:ext>
            </a:extLst>
          </p:cNvPr>
          <p:cNvSpPr>
            <a:spLocks noGrp="1"/>
          </p:cNvSpPr>
          <p:nvPr>
            <p:ph type="body" sz="quarter" idx="10"/>
          </p:nvPr>
        </p:nvSpPr>
        <p:spPr/>
        <p:txBody>
          <a:bodyPr/>
          <a:lstStyle/>
          <a:p>
            <a:endParaRPr kumimoji="1" lang="ja-JP" altLang="en-US"/>
          </a:p>
        </p:txBody>
      </p:sp>
      <p:pic>
        <p:nvPicPr>
          <p:cNvPr id="3" name="図 2" descr="temperature.eps">
            <a:extLst>
              <a:ext uri="{FF2B5EF4-FFF2-40B4-BE49-F238E27FC236}">
                <a16:creationId xmlns:a16="http://schemas.microsoft.com/office/drawing/2014/main" id="{2126C1E8-3658-D58C-5DB6-189890792E64}"/>
              </a:ext>
            </a:extLst>
          </p:cNvPr>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539552" y="1124744"/>
            <a:ext cx="7097932" cy="4968552"/>
          </a:xfrm>
          <a:prstGeom prst="rect">
            <a:avLst/>
          </a:prstGeom>
        </p:spPr>
      </p:pic>
      <p:sp>
        <p:nvSpPr>
          <p:cNvPr id="4" name="テキスト ボックス 3">
            <a:extLst>
              <a:ext uri="{FF2B5EF4-FFF2-40B4-BE49-F238E27FC236}">
                <a16:creationId xmlns:a16="http://schemas.microsoft.com/office/drawing/2014/main" id="{2AC43311-5C9E-3777-798F-F2C128086145}"/>
              </a:ext>
            </a:extLst>
          </p:cNvPr>
          <p:cNvSpPr txBox="1"/>
          <p:nvPr/>
        </p:nvSpPr>
        <p:spPr>
          <a:xfrm>
            <a:off x="1763688" y="4797152"/>
            <a:ext cx="1826141" cy="584775"/>
          </a:xfrm>
          <a:prstGeom prst="rect">
            <a:avLst/>
          </a:prstGeom>
          <a:noFill/>
        </p:spPr>
        <p:txBody>
          <a:bodyPr wrap="none" rtlCol="0">
            <a:spAutoFit/>
          </a:bodyPr>
          <a:lstStyle/>
          <a:p>
            <a:r>
              <a:rPr lang="ja-JP" altLang="en-US" sz="3200"/>
              <a:t>運動温度</a:t>
            </a:r>
            <a:endParaRPr kumimoji="1" lang="ja-JP" altLang="en-US" sz="3200"/>
          </a:p>
        </p:txBody>
      </p:sp>
      <p:sp>
        <p:nvSpPr>
          <p:cNvPr id="5" name="テキスト ボックス 4">
            <a:extLst>
              <a:ext uri="{FF2B5EF4-FFF2-40B4-BE49-F238E27FC236}">
                <a16:creationId xmlns:a16="http://schemas.microsoft.com/office/drawing/2014/main" id="{553565C0-F792-BDE2-B835-8E7BDE487C40}"/>
              </a:ext>
            </a:extLst>
          </p:cNvPr>
          <p:cNvSpPr txBox="1"/>
          <p:nvPr/>
        </p:nvSpPr>
        <p:spPr>
          <a:xfrm>
            <a:off x="3926637" y="6165304"/>
            <a:ext cx="1005403" cy="584775"/>
          </a:xfrm>
          <a:prstGeom prst="rect">
            <a:avLst/>
          </a:prstGeom>
          <a:noFill/>
        </p:spPr>
        <p:txBody>
          <a:bodyPr wrap="none" rtlCol="0">
            <a:spAutoFit/>
          </a:bodyPr>
          <a:lstStyle/>
          <a:p>
            <a:r>
              <a:rPr kumimoji="1" lang="ja-JP" altLang="en-US" sz="3200"/>
              <a:t>時間</a:t>
            </a:r>
          </a:p>
        </p:txBody>
      </p:sp>
      <p:sp>
        <p:nvSpPr>
          <p:cNvPr id="6" name="テキスト ボックス 5">
            <a:extLst>
              <a:ext uri="{FF2B5EF4-FFF2-40B4-BE49-F238E27FC236}">
                <a16:creationId xmlns:a16="http://schemas.microsoft.com/office/drawing/2014/main" id="{7C968ED5-0F0C-DF3A-7A7B-A4FD0B67AA92}"/>
              </a:ext>
            </a:extLst>
          </p:cNvPr>
          <p:cNvSpPr txBox="1"/>
          <p:nvPr/>
        </p:nvSpPr>
        <p:spPr>
          <a:xfrm>
            <a:off x="1691680" y="2204864"/>
            <a:ext cx="1826141" cy="584775"/>
          </a:xfrm>
          <a:prstGeom prst="rect">
            <a:avLst/>
          </a:prstGeom>
          <a:noFill/>
        </p:spPr>
        <p:txBody>
          <a:bodyPr wrap="none" rtlCol="0">
            <a:spAutoFit/>
          </a:bodyPr>
          <a:lstStyle/>
          <a:p>
            <a:r>
              <a:rPr lang="ja-JP" altLang="en-US" sz="3200"/>
              <a:t>状態温度</a:t>
            </a:r>
            <a:endParaRPr kumimoji="1" lang="ja-JP" altLang="en-US" sz="3200"/>
          </a:p>
        </p:txBody>
      </p:sp>
      <p:cxnSp>
        <p:nvCxnSpPr>
          <p:cNvPr id="8" name="直線矢印コネクタ 7">
            <a:extLst>
              <a:ext uri="{FF2B5EF4-FFF2-40B4-BE49-F238E27FC236}">
                <a16:creationId xmlns:a16="http://schemas.microsoft.com/office/drawing/2014/main" id="{F114BA74-74CC-5E62-6D96-036F1ECE9A55}"/>
              </a:ext>
            </a:extLst>
          </p:cNvPr>
          <p:cNvCxnSpPr>
            <a:cxnSpLocks/>
          </p:cNvCxnSpPr>
          <p:nvPr/>
        </p:nvCxnSpPr>
        <p:spPr>
          <a:xfrm>
            <a:off x="2123728" y="2780928"/>
            <a:ext cx="0" cy="639361"/>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83C9DD19-3E93-42ED-38E2-95E675020FA2}"/>
              </a:ext>
            </a:extLst>
          </p:cNvPr>
          <p:cNvCxnSpPr>
            <a:cxnSpLocks/>
          </p:cNvCxnSpPr>
          <p:nvPr/>
        </p:nvCxnSpPr>
        <p:spPr>
          <a:xfrm flipV="1">
            <a:off x="2123728" y="4077072"/>
            <a:ext cx="0" cy="64839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1212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C75EF1A-B5AA-4738-97B8-744B1F7ABFA7}"/>
              </a:ext>
            </a:extLst>
          </p:cNvPr>
          <p:cNvSpPr>
            <a:spLocks noGrp="1"/>
          </p:cNvSpPr>
          <p:nvPr>
            <p:ph type="body" sz="quarter" idx="10"/>
          </p:nvPr>
        </p:nvSpPr>
        <p:spPr/>
        <p:txBody>
          <a:bodyPr/>
          <a:lstStyle/>
          <a:p>
            <a:r>
              <a:rPr lang="ja-JP" altLang="en-US" dirty="0"/>
              <a:t>温度とは何か</a:t>
            </a:r>
            <a:endParaRPr kumimoji="1" lang="ja-JP" altLang="en-US" dirty="0"/>
          </a:p>
        </p:txBody>
      </p:sp>
      <p:pic>
        <p:nvPicPr>
          <p:cNvPr id="1026" name="Picture 2" descr="寒気・悪寒のイラスト（女性）">
            <a:extLst>
              <a:ext uri="{FF2B5EF4-FFF2-40B4-BE49-F238E27FC236}">
                <a16:creationId xmlns:a16="http://schemas.microsoft.com/office/drawing/2014/main" id="{D08B16E2-EC45-4DCE-8D92-70DED81C04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844824"/>
            <a:ext cx="1736541" cy="204901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お風呂のイラスト「お父さんと息子」">
            <a:extLst>
              <a:ext uri="{FF2B5EF4-FFF2-40B4-BE49-F238E27FC236}">
                <a16:creationId xmlns:a16="http://schemas.microsoft.com/office/drawing/2014/main" id="{DE8CF3A0-36B7-4B7C-AEE2-8330353EC4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5816" y="1844824"/>
            <a:ext cx="2278098" cy="219836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アイロンのイラスト">
            <a:extLst>
              <a:ext uri="{FF2B5EF4-FFF2-40B4-BE49-F238E27FC236}">
                <a16:creationId xmlns:a16="http://schemas.microsoft.com/office/drawing/2014/main" id="{AA970D79-0E6B-4F5E-9187-4E6A07A9D70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8100000" flipV="1">
            <a:off x="5551567" y="2875899"/>
            <a:ext cx="1369121" cy="69003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やけどのイラスト（女性）">
            <a:extLst>
              <a:ext uri="{FF2B5EF4-FFF2-40B4-BE49-F238E27FC236}">
                <a16:creationId xmlns:a16="http://schemas.microsoft.com/office/drawing/2014/main" id="{E91FE0BF-FFE4-4454-A999-B1E3548F3F6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60232" y="2132856"/>
            <a:ext cx="1751383" cy="1641922"/>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a:extLst>
              <a:ext uri="{FF2B5EF4-FFF2-40B4-BE49-F238E27FC236}">
                <a16:creationId xmlns:a16="http://schemas.microsoft.com/office/drawing/2014/main" id="{40CE10AE-558C-4E39-938E-9E8AD39A884F}"/>
              </a:ext>
            </a:extLst>
          </p:cNvPr>
          <p:cNvSpPr txBox="1"/>
          <p:nvPr/>
        </p:nvSpPr>
        <p:spPr>
          <a:xfrm>
            <a:off x="655692" y="1124744"/>
            <a:ext cx="1107996" cy="461665"/>
          </a:xfrm>
          <a:prstGeom prst="rect">
            <a:avLst/>
          </a:prstGeom>
          <a:noFill/>
        </p:spPr>
        <p:txBody>
          <a:bodyPr wrap="none" rtlCol="0">
            <a:spAutoFit/>
          </a:bodyPr>
          <a:lstStyle/>
          <a:p>
            <a:r>
              <a:rPr lang="ja-JP" altLang="en-US" sz="2400" dirty="0"/>
              <a:t>肌寒い</a:t>
            </a:r>
            <a:endParaRPr kumimoji="1" lang="ja-JP" altLang="en-US" sz="2400" dirty="0"/>
          </a:p>
        </p:txBody>
      </p:sp>
      <p:sp>
        <p:nvSpPr>
          <p:cNvPr id="8" name="テキスト ボックス 7">
            <a:extLst>
              <a:ext uri="{FF2B5EF4-FFF2-40B4-BE49-F238E27FC236}">
                <a16:creationId xmlns:a16="http://schemas.microsoft.com/office/drawing/2014/main" id="{6B66359A-284A-4AD2-9963-23D02AB91902}"/>
              </a:ext>
            </a:extLst>
          </p:cNvPr>
          <p:cNvSpPr txBox="1"/>
          <p:nvPr/>
        </p:nvSpPr>
        <p:spPr>
          <a:xfrm>
            <a:off x="2987824" y="1167135"/>
            <a:ext cx="2339102" cy="461665"/>
          </a:xfrm>
          <a:prstGeom prst="rect">
            <a:avLst/>
          </a:prstGeom>
          <a:noFill/>
        </p:spPr>
        <p:txBody>
          <a:bodyPr wrap="none" rtlCol="0">
            <a:spAutoFit/>
          </a:bodyPr>
          <a:lstStyle/>
          <a:p>
            <a:r>
              <a:rPr lang="ja-JP" altLang="en-US" sz="2400" dirty="0"/>
              <a:t>お風呂がぬるい</a:t>
            </a:r>
            <a:endParaRPr kumimoji="1" lang="ja-JP" altLang="en-US" sz="2400" dirty="0"/>
          </a:p>
        </p:txBody>
      </p:sp>
      <p:sp>
        <p:nvSpPr>
          <p:cNvPr id="9" name="テキスト ボックス 8">
            <a:extLst>
              <a:ext uri="{FF2B5EF4-FFF2-40B4-BE49-F238E27FC236}">
                <a16:creationId xmlns:a16="http://schemas.microsoft.com/office/drawing/2014/main" id="{96F44244-2482-4578-97ED-AD78A21DDB37}"/>
              </a:ext>
            </a:extLst>
          </p:cNvPr>
          <p:cNvSpPr txBox="1"/>
          <p:nvPr/>
        </p:nvSpPr>
        <p:spPr>
          <a:xfrm>
            <a:off x="6012160" y="1196752"/>
            <a:ext cx="2339102" cy="461665"/>
          </a:xfrm>
          <a:prstGeom prst="rect">
            <a:avLst/>
          </a:prstGeom>
          <a:noFill/>
        </p:spPr>
        <p:txBody>
          <a:bodyPr wrap="none" rtlCol="0">
            <a:spAutoFit/>
          </a:bodyPr>
          <a:lstStyle/>
          <a:p>
            <a:r>
              <a:rPr lang="ja-JP" altLang="en-US" sz="2400" dirty="0"/>
              <a:t>アイロンが熱い</a:t>
            </a:r>
            <a:endParaRPr kumimoji="1" lang="ja-JP" altLang="en-US" sz="2400" dirty="0"/>
          </a:p>
        </p:txBody>
      </p:sp>
      <p:sp>
        <p:nvSpPr>
          <p:cNvPr id="4" name="テキスト ボックス 3">
            <a:extLst>
              <a:ext uri="{FF2B5EF4-FFF2-40B4-BE49-F238E27FC236}">
                <a16:creationId xmlns:a16="http://schemas.microsoft.com/office/drawing/2014/main" id="{F2F17954-A333-4BFE-9680-A422C5D1C4F9}"/>
              </a:ext>
            </a:extLst>
          </p:cNvPr>
          <p:cNvSpPr txBox="1"/>
          <p:nvPr/>
        </p:nvSpPr>
        <p:spPr>
          <a:xfrm>
            <a:off x="323528" y="4293096"/>
            <a:ext cx="1723549" cy="461665"/>
          </a:xfrm>
          <a:prstGeom prst="rect">
            <a:avLst/>
          </a:prstGeom>
          <a:noFill/>
        </p:spPr>
        <p:txBody>
          <a:bodyPr wrap="none" rtlCol="0">
            <a:spAutoFit/>
          </a:bodyPr>
          <a:lstStyle/>
          <a:p>
            <a:r>
              <a:rPr lang="ja-JP" altLang="en-US" sz="2400" dirty="0"/>
              <a:t>気体の温度</a:t>
            </a:r>
            <a:endParaRPr kumimoji="1" lang="ja-JP" altLang="en-US" sz="2400" dirty="0"/>
          </a:p>
        </p:txBody>
      </p:sp>
      <p:sp>
        <p:nvSpPr>
          <p:cNvPr id="11" name="テキスト ボックス 10">
            <a:extLst>
              <a:ext uri="{FF2B5EF4-FFF2-40B4-BE49-F238E27FC236}">
                <a16:creationId xmlns:a16="http://schemas.microsoft.com/office/drawing/2014/main" id="{9F0DC60D-FBF9-412B-9FC9-3617BAF7265F}"/>
              </a:ext>
            </a:extLst>
          </p:cNvPr>
          <p:cNvSpPr txBox="1"/>
          <p:nvPr/>
        </p:nvSpPr>
        <p:spPr>
          <a:xfrm>
            <a:off x="3347864" y="4293096"/>
            <a:ext cx="1723549" cy="461665"/>
          </a:xfrm>
          <a:prstGeom prst="rect">
            <a:avLst/>
          </a:prstGeom>
          <a:noFill/>
        </p:spPr>
        <p:txBody>
          <a:bodyPr wrap="none" rtlCol="0">
            <a:spAutoFit/>
          </a:bodyPr>
          <a:lstStyle/>
          <a:p>
            <a:r>
              <a:rPr lang="ja-JP" altLang="en-US" sz="2400" dirty="0"/>
              <a:t>液体の温度</a:t>
            </a:r>
            <a:endParaRPr kumimoji="1" lang="ja-JP" altLang="en-US" sz="2400" dirty="0"/>
          </a:p>
        </p:txBody>
      </p:sp>
      <p:sp>
        <p:nvSpPr>
          <p:cNvPr id="12" name="テキスト ボックス 11">
            <a:extLst>
              <a:ext uri="{FF2B5EF4-FFF2-40B4-BE49-F238E27FC236}">
                <a16:creationId xmlns:a16="http://schemas.microsoft.com/office/drawing/2014/main" id="{C3B7D6C3-CDE9-4AF3-9346-09FEB3B3BC63}"/>
              </a:ext>
            </a:extLst>
          </p:cNvPr>
          <p:cNvSpPr txBox="1"/>
          <p:nvPr/>
        </p:nvSpPr>
        <p:spPr>
          <a:xfrm>
            <a:off x="6372200" y="4293096"/>
            <a:ext cx="1723549" cy="461665"/>
          </a:xfrm>
          <a:prstGeom prst="rect">
            <a:avLst/>
          </a:prstGeom>
          <a:noFill/>
        </p:spPr>
        <p:txBody>
          <a:bodyPr wrap="none" rtlCol="0">
            <a:spAutoFit/>
          </a:bodyPr>
          <a:lstStyle/>
          <a:p>
            <a:r>
              <a:rPr lang="ja-JP" altLang="en-US" sz="2400"/>
              <a:t>固体</a:t>
            </a:r>
            <a:r>
              <a:rPr lang="ja-JP" altLang="en-US" sz="2400" dirty="0"/>
              <a:t>の温度</a:t>
            </a:r>
            <a:endParaRPr kumimoji="1" lang="ja-JP" altLang="en-US" sz="2400" dirty="0"/>
          </a:p>
        </p:txBody>
      </p:sp>
      <p:pic>
        <p:nvPicPr>
          <p:cNvPr id="1034" name="Picture 10" descr="いろいろな温度の温度計のイラスト3">
            <a:extLst>
              <a:ext uri="{FF2B5EF4-FFF2-40B4-BE49-F238E27FC236}">
                <a16:creationId xmlns:a16="http://schemas.microsoft.com/office/drawing/2014/main" id="{84CD56DF-750A-4B0B-9ABF-540A3DF55AB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800000">
            <a:off x="663461" y="5028657"/>
            <a:ext cx="769540" cy="1565925"/>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B4E3348F-FB26-4B8A-B9E6-6CF6BA968E67}"/>
              </a:ext>
            </a:extLst>
          </p:cNvPr>
          <p:cNvSpPr txBox="1"/>
          <p:nvPr/>
        </p:nvSpPr>
        <p:spPr>
          <a:xfrm>
            <a:off x="1691680" y="5517232"/>
            <a:ext cx="6955750" cy="830997"/>
          </a:xfrm>
          <a:prstGeom prst="rect">
            <a:avLst/>
          </a:prstGeom>
          <a:noFill/>
        </p:spPr>
        <p:txBody>
          <a:bodyPr wrap="none" rtlCol="0">
            <a:spAutoFit/>
          </a:bodyPr>
          <a:lstStyle/>
          <a:p>
            <a:r>
              <a:rPr kumimoji="1" lang="ja-JP" altLang="en-US" sz="2400" dirty="0"/>
              <a:t>これら全てに共通する「温度」とはなんだろう？</a:t>
            </a:r>
            <a:endParaRPr kumimoji="1" lang="en-US" altLang="ja-JP" sz="2400" dirty="0"/>
          </a:p>
          <a:p>
            <a:r>
              <a:rPr lang="ja-JP" altLang="en-US" sz="2400" dirty="0"/>
              <a:t>どうやって数値化しているのだろう？</a:t>
            </a:r>
            <a:endParaRPr kumimoji="1" lang="ja-JP" altLang="en-US" sz="2400" dirty="0"/>
          </a:p>
        </p:txBody>
      </p:sp>
    </p:spTree>
    <p:extLst>
      <p:ext uri="{BB962C8B-B14F-4D97-AF65-F5344CB8AC3E}">
        <p14:creationId xmlns:p14="http://schemas.microsoft.com/office/powerpoint/2010/main" val="1702260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A4ADD5D-A24A-416C-AC18-6D72C2D8B7A4}"/>
              </a:ext>
            </a:extLst>
          </p:cNvPr>
          <p:cNvSpPr>
            <a:spLocks noGrp="1"/>
          </p:cNvSpPr>
          <p:nvPr>
            <p:ph type="body" sz="quarter" idx="10"/>
          </p:nvPr>
        </p:nvSpPr>
        <p:spPr/>
        <p:txBody>
          <a:bodyPr/>
          <a:lstStyle/>
          <a:p>
            <a:r>
              <a:rPr lang="ja-JP" altLang="en-US" dirty="0"/>
              <a:t>温度の測り方</a:t>
            </a:r>
            <a:endParaRPr kumimoji="1" lang="ja-JP" altLang="en-US" dirty="0"/>
          </a:p>
        </p:txBody>
      </p:sp>
      <p:pic>
        <p:nvPicPr>
          <p:cNvPr id="3" name="Picture 10" descr="いろいろな温度の温度計のイラスト3">
            <a:extLst>
              <a:ext uri="{FF2B5EF4-FFF2-40B4-BE49-F238E27FC236}">
                <a16:creationId xmlns:a16="http://schemas.microsoft.com/office/drawing/2014/main" id="{3FB3B638-9C3D-474D-92EE-A080DB5823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800000">
            <a:off x="807475" y="996208"/>
            <a:ext cx="769540" cy="1565925"/>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DAD2250A-A163-43EC-9CE1-E851D0E63155}"/>
              </a:ext>
            </a:extLst>
          </p:cNvPr>
          <p:cNvSpPr txBox="1"/>
          <p:nvPr/>
        </p:nvSpPr>
        <p:spPr>
          <a:xfrm>
            <a:off x="2300536" y="1268760"/>
            <a:ext cx="2339102" cy="523220"/>
          </a:xfrm>
          <a:prstGeom prst="rect">
            <a:avLst/>
          </a:prstGeom>
          <a:noFill/>
        </p:spPr>
        <p:txBody>
          <a:bodyPr wrap="none" rtlCol="0">
            <a:spAutoFit/>
          </a:bodyPr>
          <a:lstStyle/>
          <a:p>
            <a:r>
              <a:rPr kumimoji="1" lang="ja-JP" altLang="en-US" sz="2800" dirty="0">
                <a:solidFill>
                  <a:srgbClr val="011893"/>
                </a:solidFill>
              </a:rPr>
              <a:t>ガラス温度計</a:t>
            </a:r>
          </a:p>
        </p:txBody>
      </p:sp>
      <p:sp>
        <p:nvSpPr>
          <p:cNvPr id="5" name="テキスト ボックス 4">
            <a:extLst>
              <a:ext uri="{FF2B5EF4-FFF2-40B4-BE49-F238E27FC236}">
                <a16:creationId xmlns:a16="http://schemas.microsoft.com/office/drawing/2014/main" id="{D86D15A5-E3F6-4FA8-99C8-B28CFA4FCE03}"/>
              </a:ext>
            </a:extLst>
          </p:cNvPr>
          <p:cNvSpPr txBox="1"/>
          <p:nvPr/>
        </p:nvSpPr>
        <p:spPr>
          <a:xfrm>
            <a:off x="2339752" y="1772816"/>
            <a:ext cx="4493538" cy="523220"/>
          </a:xfrm>
          <a:prstGeom prst="rect">
            <a:avLst/>
          </a:prstGeom>
          <a:noFill/>
        </p:spPr>
        <p:txBody>
          <a:bodyPr wrap="none" rtlCol="0">
            <a:spAutoFit/>
          </a:bodyPr>
          <a:lstStyle/>
          <a:p>
            <a:r>
              <a:rPr kumimoji="1" lang="ja-JP" altLang="en-US" sz="2800" dirty="0"/>
              <a:t>液体の膨張による体積変化</a:t>
            </a:r>
          </a:p>
        </p:txBody>
      </p:sp>
      <p:pic>
        <p:nvPicPr>
          <p:cNvPr id="2050" name="Picture 2" descr="温度計・湿度計のイラスト">
            <a:extLst>
              <a:ext uri="{FF2B5EF4-FFF2-40B4-BE49-F238E27FC236}">
                <a16:creationId xmlns:a16="http://schemas.microsoft.com/office/drawing/2014/main" id="{A57777FE-EB9C-456D-B4DF-44D9DD00848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44" y="2996952"/>
            <a:ext cx="1616968" cy="1616968"/>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a:extLst>
              <a:ext uri="{FF2B5EF4-FFF2-40B4-BE49-F238E27FC236}">
                <a16:creationId xmlns:a16="http://schemas.microsoft.com/office/drawing/2014/main" id="{A57C2AAF-16B0-4E36-8F03-66974A815E4D}"/>
              </a:ext>
            </a:extLst>
          </p:cNvPr>
          <p:cNvSpPr txBox="1"/>
          <p:nvPr/>
        </p:nvSpPr>
        <p:spPr>
          <a:xfrm>
            <a:off x="2444552" y="3068960"/>
            <a:ext cx="4374916" cy="523220"/>
          </a:xfrm>
          <a:prstGeom prst="rect">
            <a:avLst/>
          </a:prstGeom>
          <a:noFill/>
        </p:spPr>
        <p:txBody>
          <a:bodyPr wrap="none" rtlCol="0">
            <a:spAutoFit/>
          </a:bodyPr>
          <a:lstStyle/>
          <a:p>
            <a:r>
              <a:rPr kumimoji="1" lang="ja-JP" altLang="en-US" sz="2800" dirty="0">
                <a:solidFill>
                  <a:srgbClr val="011893"/>
                </a:solidFill>
              </a:rPr>
              <a:t>温湿度計</a:t>
            </a:r>
            <a:r>
              <a:rPr kumimoji="1" lang="en-US" altLang="ja-JP" sz="2800" dirty="0">
                <a:solidFill>
                  <a:srgbClr val="011893"/>
                </a:solidFill>
              </a:rPr>
              <a:t>(</a:t>
            </a:r>
            <a:r>
              <a:rPr kumimoji="1" lang="ja-JP" altLang="en-US" sz="2800" dirty="0">
                <a:solidFill>
                  <a:srgbClr val="011893"/>
                </a:solidFill>
              </a:rPr>
              <a:t>バイメタル方式</a:t>
            </a:r>
            <a:r>
              <a:rPr kumimoji="1" lang="en-US" altLang="ja-JP" sz="2800" dirty="0">
                <a:solidFill>
                  <a:srgbClr val="011893"/>
                </a:solidFill>
              </a:rPr>
              <a:t>)</a:t>
            </a:r>
            <a:endParaRPr kumimoji="1" lang="ja-JP" altLang="en-US" sz="2800" dirty="0">
              <a:solidFill>
                <a:srgbClr val="011893"/>
              </a:solidFill>
            </a:endParaRPr>
          </a:p>
        </p:txBody>
      </p:sp>
      <p:sp>
        <p:nvSpPr>
          <p:cNvPr id="9" name="テキスト ボックス 8">
            <a:extLst>
              <a:ext uri="{FF2B5EF4-FFF2-40B4-BE49-F238E27FC236}">
                <a16:creationId xmlns:a16="http://schemas.microsoft.com/office/drawing/2014/main" id="{235CD837-A943-49CA-9484-D6203E27413E}"/>
              </a:ext>
            </a:extLst>
          </p:cNvPr>
          <p:cNvSpPr txBox="1"/>
          <p:nvPr/>
        </p:nvSpPr>
        <p:spPr>
          <a:xfrm>
            <a:off x="2483768" y="3573016"/>
            <a:ext cx="6336704" cy="954107"/>
          </a:xfrm>
          <a:prstGeom prst="rect">
            <a:avLst/>
          </a:prstGeom>
          <a:noFill/>
        </p:spPr>
        <p:txBody>
          <a:bodyPr wrap="square" rtlCol="0">
            <a:spAutoFit/>
          </a:bodyPr>
          <a:lstStyle/>
          <a:p>
            <a:r>
              <a:rPr kumimoji="1" lang="ja-JP" altLang="en-US" sz="2800" dirty="0"/>
              <a:t>熱膨張率の異なる</a:t>
            </a:r>
            <a:r>
              <a:rPr lang="ja-JP" altLang="en-US" sz="2800" dirty="0"/>
              <a:t>金属を貼り合わせたもの</a:t>
            </a:r>
            <a:endParaRPr kumimoji="1" lang="ja-JP" altLang="en-US" sz="2800" dirty="0"/>
          </a:p>
        </p:txBody>
      </p:sp>
      <p:pic>
        <p:nvPicPr>
          <p:cNvPr id="2054" name="Picture 6" descr="体温計のイラスト">
            <a:extLst>
              <a:ext uri="{FF2B5EF4-FFF2-40B4-BE49-F238E27FC236}">
                <a16:creationId xmlns:a16="http://schemas.microsoft.com/office/drawing/2014/main" id="{0656F5E7-AAD7-4013-B854-90F0742C48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4725144"/>
            <a:ext cx="1688976" cy="1688976"/>
          </a:xfrm>
          <a:prstGeom prst="rect">
            <a:avLst/>
          </a:prstGeom>
          <a:noFill/>
          <a:extLst>
            <a:ext uri="{909E8E84-426E-40DD-AFC4-6F175D3DCCD1}">
              <a14:hiddenFill xmlns:a14="http://schemas.microsoft.com/office/drawing/2010/main">
                <a:solidFill>
                  <a:srgbClr val="FFFFFF"/>
                </a:solidFill>
              </a14:hiddenFill>
            </a:ext>
          </a:extLst>
        </p:spPr>
      </p:pic>
      <p:sp>
        <p:nvSpPr>
          <p:cNvPr id="11" name="テキスト ボックス 10">
            <a:extLst>
              <a:ext uri="{FF2B5EF4-FFF2-40B4-BE49-F238E27FC236}">
                <a16:creationId xmlns:a16="http://schemas.microsoft.com/office/drawing/2014/main" id="{02D64BC5-0C25-4035-B9D7-E582989508B5}"/>
              </a:ext>
            </a:extLst>
          </p:cNvPr>
          <p:cNvSpPr txBox="1"/>
          <p:nvPr/>
        </p:nvSpPr>
        <p:spPr>
          <a:xfrm>
            <a:off x="2516560" y="5013176"/>
            <a:ext cx="5452134" cy="523220"/>
          </a:xfrm>
          <a:prstGeom prst="rect">
            <a:avLst/>
          </a:prstGeom>
          <a:noFill/>
        </p:spPr>
        <p:txBody>
          <a:bodyPr wrap="none" rtlCol="0">
            <a:spAutoFit/>
          </a:bodyPr>
          <a:lstStyle/>
          <a:p>
            <a:r>
              <a:rPr lang="ja-JP" altLang="en-US" sz="2800" dirty="0">
                <a:solidFill>
                  <a:srgbClr val="011893"/>
                </a:solidFill>
              </a:rPr>
              <a:t>デジタル体温計</a:t>
            </a:r>
            <a:r>
              <a:rPr lang="en-US" altLang="ja-JP" sz="2800" dirty="0">
                <a:solidFill>
                  <a:srgbClr val="011893"/>
                </a:solidFill>
              </a:rPr>
              <a:t>(</a:t>
            </a:r>
            <a:r>
              <a:rPr lang="ja-JP" altLang="en-US" sz="2800" dirty="0">
                <a:solidFill>
                  <a:srgbClr val="011893"/>
                </a:solidFill>
              </a:rPr>
              <a:t>サーミスタ方式</a:t>
            </a:r>
            <a:r>
              <a:rPr lang="en-US" altLang="ja-JP" sz="2800" dirty="0">
                <a:solidFill>
                  <a:srgbClr val="011893"/>
                </a:solidFill>
              </a:rPr>
              <a:t>)</a:t>
            </a:r>
            <a:endParaRPr kumimoji="1" lang="ja-JP" altLang="en-US" sz="2800" dirty="0">
              <a:solidFill>
                <a:srgbClr val="011893"/>
              </a:solidFill>
            </a:endParaRPr>
          </a:p>
        </p:txBody>
      </p:sp>
      <p:sp>
        <p:nvSpPr>
          <p:cNvPr id="12" name="テキスト ボックス 11">
            <a:extLst>
              <a:ext uri="{FF2B5EF4-FFF2-40B4-BE49-F238E27FC236}">
                <a16:creationId xmlns:a16="http://schemas.microsoft.com/office/drawing/2014/main" id="{C9BEFBA8-ED5D-4BBE-BEEE-6E7C711D083E}"/>
              </a:ext>
            </a:extLst>
          </p:cNvPr>
          <p:cNvSpPr txBox="1"/>
          <p:nvPr/>
        </p:nvSpPr>
        <p:spPr>
          <a:xfrm>
            <a:off x="2555776" y="5517232"/>
            <a:ext cx="5929828" cy="523220"/>
          </a:xfrm>
          <a:prstGeom prst="rect">
            <a:avLst/>
          </a:prstGeom>
          <a:noFill/>
        </p:spPr>
        <p:txBody>
          <a:bodyPr wrap="none" rtlCol="0">
            <a:spAutoFit/>
          </a:bodyPr>
          <a:lstStyle/>
          <a:p>
            <a:r>
              <a:rPr kumimoji="1" lang="ja-JP" altLang="en-US" sz="2800" dirty="0"/>
              <a:t>温度により抵抗が変わる物質を利用</a:t>
            </a:r>
          </a:p>
        </p:txBody>
      </p:sp>
    </p:spTree>
    <p:extLst>
      <p:ext uri="{BB962C8B-B14F-4D97-AF65-F5344CB8AC3E}">
        <p14:creationId xmlns:p14="http://schemas.microsoft.com/office/powerpoint/2010/main" val="1753450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4ABA72D-A6F4-492D-AE27-E7E55DEA5406}"/>
              </a:ext>
            </a:extLst>
          </p:cNvPr>
          <p:cNvSpPr>
            <a:spLocks noGrp="1"/>
          </p:cNvSpPr>
          <p:nvPr>
            <p:ph type="body" sz="quarter" idx="10"/>
          </p:nvPr>
        </p:nvSpPr>
        <p:spPr/>
        <p:txBody>
          <a:bodyPr/>
          <a:lstStyle/>
          <a:p>
            <a:r>
              <a:rPr kumimoji="1" lang="ja-JP" altLang="en-US" dirty="0"/>
              <a:t>温度の測り方</a:t>
            </a:r>
          </a:p>
        </p:txBody>
      </p:sp>
      <p:pic>
        <p:nvPicPr>
          <p:cNvPr id="3074" name="Picture 2" descr="黒いケーブルのイラスト">
            <a:extLst>
              <a:ext uri="{FF2B5EF4-FFF2-40B4-BE49-F238E27FC236}">
                <a16:creationId xmlns:a16="http://schemas.microsoft.com/office/drawing/2014/main" id="{642E06D1-22F1-45FD-AAA8-8750D8CFE3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980728"/>
            <a:ext cx="2419343" cy="2032248"/>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F9A9C775-6E42-40A5-B4EF-D637EE2D27BE}"/>
              </a:ext>
            </a:extLst>
          </p:cNvPr>
          <p:cNvSpPr txBox="1"/>
          <p:nvPr/>
        </p:nvSpPr>
        <p:spPr>
          <a:xfrm>
            <a:off x="2771800" y="1340768"/>
            <a:ext cx="1261884" cy="523220"/>
          </a:xfrm>
          <a:prstGeom prst="rect">
            <a:avLst/>
          </a:prstGeom>
          <a:noFill/>
        </p:spPr>
        <p:txBody>
          <a:bodyPr wrap="none" rtlCol="0">
            <a:spAutoFit/>
          </a:bodyPr>
          <a:lstStyle/>
          <a:p>
            <a:r>
              <a:rPr kumimoji="1" lang="ja-JP" altLang="en-US" sz="2800" dirty="0">
                <a:solidFill>
                  <a:srgbClr val="011893"/>
                </a:solidFill>
              </a:rPr>
              <a:t>熱電対</a:t>
            </a:r>
          </a:p>
        </p:txBody>
      </p:sp>
      <p:sp>
        <p:nvSpPr>
          <p:cNvPr id="5" name="テキスト ボックス 4">
            <a:extLst>
              <a:ext uri="{FF2B5EF4-FFF2-40B4-BE49-F238E27FC236}">
                <a16:creationId xmlns:a16="http://schemas.microsoft.com/office/drawing/2014/main" id="{404354C7-210F-422A-B7C0-DA735D5919F9}"/>
              </a:ext>
            </a:extLst>
          </p:cNvPr>
          <p:cNvSpPr txBox="1"/>
          <p:nvPr/>
        </p:nvSpPr>
        <p:spPr>
          <a:xfrm>
            <a:off x="2771800" y="1844824"/>
            <a:ext cx="5616623" cy="954107"/>
          </a:xfrm>
          <a:prstGeom prst="rect">
            <a:avLst/>
          </a:prstGeom>
          <a:noFill/>
        </p:spPr>
        <p:txBody>
          <a:bodyPr wrap="square" rtlCol="0">
            <a:spAutoFit/>
          </a:bodyPr>
          <a:lstStyle/>
          <a:p>
            <a:r>
              <a:rPr kumimoji="1" lang="ja-JP" altLang="en-US" sz="2800" dirty="0"/>
              <a:t>二種類の金属の熱電能の差を起電力に変える</a:t>
            </a:r>
            <a:r>
              <a:rPr kumimoji="1" lang="en-US" altLang="ja-JP" sz="2800" dirty="0"/>
              <a:t>(</a:t>
            </a:r>
            <a:r>
              <a:rPr kumimoji="1" lang="ja-JP" altLang="en-US" sz="2800" dirty="0"/>
              <a:t>ゼーベック効果</a:t>
            </a:r>
            <a:r>
              <a:rPr kumimoji="1" lang="en-US" altLang="ja-JP" sz="2800" dirty="0"/>
              <a:t>)</a:t>
            </a:r>
            <a:endParaRPr kumimoji="1" lang="ja-JP" altLang="en-US" sz="2800" dirty="0"/>
          </a:p>
        </p:txBody>
      </p:sp>
      <p:pic>
        <p:nvPicPr>
          <p:cNvPr id="3076" name="Picture 4" descr="赤外線温度計のイラスト">
            <a:extLst>
              <a:ext uri="{FF2B5EF4-FFF2-40B4-BE49-F238E27FC236}">
                <a16:creationId xmlns:a16="http://schemas.microsoft.com/office/drawing/2014/main" id="{48957A1C-BB62-417E-932B-EBA2538DD1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2996952"/>
            <a:ext cx="1944216" cy="1944216"/>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a:extLst>
              <a:ext uri="{FF2B5EF4-FFF2-40B4-BE49-F238E27FC236}">
                <a16:creationId xmlns:a16="http://schemas.microsoft.com/office/drawing/2014/main" id="{8A7DEBBA-C6E5-43C4-9D99-12F20057A2CD}"/>
              </a:ext>
            </a:extLst>
          </p:cNvPr>
          <p:cNvSpPr txBox="1"/>
          <p:nvPr/>
        </p:nvSpPr>
        <p:spPr>
          <a:xfrm>
            <a:off x="2843808" y="3140968"/>
            <a:ext cx="2339102" cy="523220"/>
          </a:xfrm>
          <a:prstGeom prst="rect">
            <a:avLst/>
          </a:prstGeom>
          <a:noFill/>
        </p:spPr>
        <p:txBody>
          <a:bodyPr wrap="none" rtlCol="0">
            <a:spAutoFit/>
          </a:bodyPr>
          <a:lstStyle/>
          <a:p>
            <a:r>
              <a:rPr lang="ja-JP" altLang="en-US" sz="2800" dirty="0">
                <a:solidFill>
                  <a:srgbClr val="011893"/>
                </a:solidFill>
              </a:rPr>
              <a:t>赤外線温度計</a:t>
            </a:r>
            <a:endParaRPr kumimoji="1" lang="ja-JP" altLang="en-US" sz="2800" dirty="0">
              <a:solidFill>
                <a:srgbClr val="011893"/>
              </a:solidFill>
            </a:endParaRPr>
          </a:p>
        </p:txBody>
      </p:sp>
      <p:sp>
        <p:nvSpPr>
          <p:cNvPr id="9" name="テキスト ボックス 8">
            <a:extLst>
              <a:ext uri="{FF2B5EF4-FFF2-40B4-BE49-F238E27FC236}">
                <a16:creationId xmlns:a16="http://schemas.microsoft.com/office/drawing/2014/main" id="{A7B94176-ECE3-4067-BEFF-ABDD00E2F8EC}"/>
              </a:ext>
            </a:extLst>
          </p:cNvPr>
          <p:cNvSpPr txBox="1"/>
          <p:nvPr/>
        </p:nvSpPr>
        <p:spPr>
          <a:xfrm>
            <a:off x="2843808" y="3645024"/>
            <a:ext cx="5616623" cy="954107"/>
          </a:xfrm>
          <a:prstGeom prst="rect">
            <a:avLst/>
          </a:prstGeom>
          <a:noFill/>
        </p:spPr>
        <p:txBody>
          <a:bodyPr wrap="square" rtlCol="0">
            <a:spAutoFit/>
          </a:bodyPr>
          <a:lstStyle/>
          <a:p>
            <a:r>
              <a:rPr lang="ja-JP" altLang="en-US" sz="2800" dirty="0"/>
              <a:t>物体から放出される赤外線のエネルギーを測定</a:t>
            </a:r>
            <a:endParaRPr lang="en-US" altLang="ja-JP" sz="2800" dirty="0"/>
          </a:p>
        </p:txBody>
      </p:sp>
      <p:sp>
        <p:nvSpPr>
          <p:cNvPr id="3" name="テキスト ボックス 2">
            <a:extLst>
              <a:ext uri="{FF2B5EF4-FFF2-40B4-BE49-F238E27FC236}">
                <a16:creationId xmlns:a16="http://schemas.microsoft.com/office/drawing/2014/main" id="{9BCEBF09-CD87-4D23-95F2-EF2B4E4663FC}"/>
              </a:ext>
            </a:extLst>
          </p:cNvPr>
          <p:cNvSpPr txBox="1"/>
          <p:nvPr/>
        </p:nvSpPr>
        <p:spPr>
          <a:xfrm>
            <a:off x="179512" y="5085184"/>
            <a:ext cx="8802410" cy="830997"/>
          </a:xfrm>
          <a:prstGeom prst="rect">
            <a:avLst/>
          </a:prstGeom>
          <a:noFill/>
        </p:spPr>
        <p:txBody>
          <a:bodyPr wrap="none" rtlCol="0">
            <a:spAutoFit/>
          </a:bodyPr>
          <a:lstStyle/>
          <a:p>
            <a:r>
              <a:rPr lang="ja-JP" altLang="en-US" sz="2400" dirty="0"/>
              <a:t>これら全ては、現実物質の温度変化に対する性質の変化を利用</a:t>
            </a:r>
            <a:endParaRPr lang="en-US" altLang="ja-JP" sz="2400" dirty="0"/>
          </a:p>
          <a:p>
            <a:r>
              <a:rPr kumimoji="1" lang="ja-JP" altLang="en-US" sz="2400" dirty="0"/>
              <a:t>基準となる温度を使って較正する必要がある</a:t>
            </a:r>
          </a:p>
        </p:txBody>
      </p:sp>
      <p:sp>
        <p:nvSpPr>
          <p:cNvPr id="6" name="矢印: 右 5">
            <a:extLst>
              <a:ext uri="{FF2B5EF4-FFF2-40B4-BE49-F238E27FC236}">
                <a16:creationId xmlns:a16="http://schemas.microsoft.com/office/drawing/2014/main" id="{2394B7D2-FB4A-49D4-9AA5-C9B9A3EAE8B6}"/>
              </a:ext>
            </a:extLst>
          </p:cNvPr>
          <p:cNvSpPr/>
          <p:nvPr/>
        </p:nvSpPr>
        <p:spPr>
          <a:xfrm>
            <a:off x="323528" y="6165304"/>
            <a:ext cx="978408"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4F890956-03B7-4C73-9C79-A8157754670F}"/>
              </a:ext>
            </a:extLst>
          </p:cNvPr>
          <p:cNvSpPr txBox="1"/>
          <p:nvPr/>
        </p:nvSpPr>
        <p:spPr>
          <a:xfrm>
            <a:off x="1475656" y="6165304"/>
            <a:ext cx="3416320" cy="523220"/>
          </a:xfrm>
          <a:prstGeom prst="rect">
            <a:avLst/>
          </a:prstGeom>
          <a:noFill/>
        </p:spPr>
        <p:txBody>
          <a:bodyPr wrap="none" rtlCol="0">
            <a:spAutoFit/>
          </a:bodyPr>
          <a:lstStyle/>
          <a:p>
            <a:r>
              <a:rPr lang="ja-JP" altLang="en-US" sz="2800"/>
              <a:t>そもそも温度とは？</a:t>
            </a:r>
            <a:endParaRPr kumimoji="1" lang="ja-JP" altLang="en-US" sz="2800" dirty="0"/>
          </a:p>
        </p:txBody>
      </p:sp>
    </p:spTree>
    <p:extLst>
      <p:ext uri="{BB962C8B-B14F-4D97-AF65-F5344CB8AC3E}">
        <p14:creationId xmlns:p14="http://schemas.microsoft.com/office/powerpoint/2010/main" val="1945714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A08F968-A80C-F382-4386-5E436CB405AF}"/>
              </a:ext>
            </a:extLst>
          </p:cNvPr>
          <p:cNvSpPr>
            <a:spLocks noGrp="1"/>
          </p:cNvSpPr>
          <p:nvPr>
            <p:ph type="body" sz="quarter" idx="10"/>
          </p:nvPr>
        </p:nvSpPr>
        <p:spPr/>
        <p:txBody>
          <a:bodyPr/>
          <a:lstStyle/>
          <a:p>
            <a:r>
              <a:rPr kumimoji="1" lang="ja-JP" altLang="en-US"/>
              <a:t>変数と観測量</a:t>
            </a:r>
          </a:p>
        </p:txBody>
      </p:sp>
      <p:sp>
        <p:nvSpPr>
          <p:cNvPr id="3" name="テキスト ボックス 2">
            <a:extLst>
              <a:ext uri="{FF2B5EF4-FFF2-40B4-BE49-F238E27FC236}">
                <a16:creationId xmlns:a16="http://schemas.microsoft.com/office/drawing/2014/main" id="{2F02D26D-D18A-B70E-2897-DE02C5F9FDE4}"/>
              </a:ext>
            </a:extLst>
          </p:cNvPr>
          <p:cNvSpPr txBox="1"/>
          <p:nvPr/>
        </p:nvSpPr>
        <p:spPr>
          <a:xfrm>
            <a:off x="251520" y="1268760"/>
            <a:ext cx="2751074" cy="584775"/>
          </a:xfrm>
          <a:prstGeom prst="rect">
            <a:avLst/>
          </a:prstGeom>
          <a:noFill/>
        </p:spPr>
        <p:txBody>
          <a:bodyPr wrap="none" rtlCol="0">
            <a:spAutoFit/>
          </a:bodyPr>
          <a:lstStyle/>
          <a:p>
            <a:r>
              <a:rPr lang="ja-JP" altLang="en-US" sz="3200">
                <a:solidFill>
                  <a:srgbClr val="011893"/>
                </a:solidFill>
              </a:rPr>
              <a:t>変数</a:t>
            </a:r>
            <a:r>
              <a:rPr lang="en-US" altLang="ja-JP" sz="3200">
                <a:solidFill>
                  <a:srgbClr val="011893"/>
                </a:solidFill>
              </a:rPr>
              <a:t>(Variable)</a:t>
            </a:r>
            <a:endParaRPr kumimoji="1" lang="ja-JP" altLang="en-US" sz="3200">
              <a:solidFill>
                <a:srgbClr val="011893"/>
              </a:solidFill>
            </a:endParaRPr>
          </a:p>
        </p:txBody>
      </p:sp>
      <p:sp>
        <p:nvSpPr>
          <p:cNvPr id="4" name="テキスト ボックス 3">
            <a:extLst>
              <a:ext uri="{FF2B5EF4-FFF2-40B4-BE49-F238E27FC236}">
                <a16:creationId xmlns:a16="http://schemas.microsoft.com/office/drawing/2014/main" id="{FFF13417-84AA-BCE6-C0D3-9722E5800831}"/>
              </a:ext>
            </a:extLst>
          </p:cNvPr>
          <p:cNvSpPr txBox="1"/>
          <p:nvPr/>
        </p:nvSpPr>
        <p:spPr>
          <a:xfrm>
            <a:off x="827584" y="1988840"/>
            <a:ext cx="5540299" cy="1077218"/>
          </a:xfrm>
          <a:prstGeom prst="rect">
            <a:avLst/>
          </a:prstGeom>
          <a:noFill/>
        </p:spPr>
        <p:txBody>
          <a:bodyPr wrap="none" rtlCol="0">
            <a:spAutoFit/>
          </a:bodyPr>
          <a:lstStyle/>
          <a:p>
            <a:r>
              <a:rPr lang="ja-JP" altLang="en-US" sz="3200"/>
              <a:t>我々が</a:t>
            </a:r>
            <a:r>
              <a:rPr lang="en-US" altLang="ja-JP" sz="3200"/>
              <a:t>a priori</a:t>
            </a:r>
            <a:r>
              <a:rPr lang="ja-JP" altLang="en-US" sz="3200"/>
              <a:t>に認める物理量</a:t>
            </a:r>
            <a:endParaRPr lang="en-US" altLang="ja-JP" sz="3200"/>
          </a:p>
          <a:p>
            <a:r>
              <a:rPr kumimoji="1" lang="ja-JP" altLang="en-US" sz="3200"/>
              <a:t>支配方程式に直接でてくる量</a:t>
            </a:r>
          </a:p>
        </p:txBody>
      </p:sp>
      <p:sp>
        <p:nvSpPr>
          <p:cNvPr id="5" name="テキスト ボックス 4">
            <a:extLst>
              <a:ext uri="{FF2B5EF4-FFF2-40B4-BE49-F238E27FC236}">
                <a16:creationId xmlns:a16="http://schemas.microsoft.com/office/drawing/2014/main" id="{39700BD8-9BB7-F8FA-31EE-A5A9416E4BC0}"/>
              </a:ext>
            </a:extLst>
          </p:cNvPr>
          <p:cNvSpPr txBox="1"/>
          <p:nvPr/>
        </p:nvSpPr>
        <p:spPr>
          <a:xfrm>
            <a:off x="179512" y="3276273"/>
            <a:ext cx="3783408" cy="584775"/>
          </a:xfrm>
          <a:prstGeom prst="rect">
            <a:avLst/>
          </a:prstGeom>
          <a:noFill/>
        </p:spPr>
        <p:txBody>
          <a:bodyPr wrap="none" rtlCol="0">
            <a:spAutoFit/>
          </a:bodyPr>
          <a:lstStyle/>
          <a:p>
            <a:r>
              <a:rPr lang="ja-JP" altLang="en-US" sz="3200">
                <a:solidFill>
                  <a:srgbClr val="011893"/>
                </a:solidFill>
              </a:rPr>
              <a:t>観測量</a:t>
            </a:r>
            <a:r>
              <a:rPr lang="en-US" altLang="ja-JP" sz="3200">
                <a:solidFill>
                  <a:srgbClr val="011893"/>
                </a:solidFill>
              </a:rPr>
              <a:t>(Observable)</a:t>
            </a:r>
            <a:endParaRPr kumimoji="1" lang="ja-JP" altLang="en-US" sz="3200">
              <a:solidFill>
                <a:srgbClr val="011893"/>
              </a:solidFill>
            </a:endParaRPr>
          </a:p>
        </p:txBody>
      </p:sp>
      <p:sp>
        <p:nvSpPr>
          <p:cNvPr id="6" name="テキスト ボックス 5">
            <a:extLst>
              <a:ext uri="{FF2B5EF4-FFF2-40B4-BE49-F238E27FC236}">
                <a16:creationId xmlns:a16="http://schemas.microsoft.com/office/drawing/2014/main" id="{24C69BBA-BDEB-124F-56F2-4415737427B3}"/>
              </a:ext>
            </a:extLst>
          </p:cNvPr>
          <p:cNvSpPr txBox="1"/>
          <p:nvPr/>
        </p:nvSpPr>
        <p:spPr>
          <a:xfrm>
            <a:off x="827584" y="3933056"/>
            <a:ext cx="5519460" cy="1077218"/>
          </a:xfrm>
          <a:prstGeom prst="rect">
            <a:avLst/>
          </a:prstGeom>
          <a:noFill/>
        </p:spPr>
        <p:txBody>
          <a:bodyPr wrap="none" rtlCol="0">
            <a:spAutoFit/>
          </a:bodyPr>
          <a:lstStyle/>
          <a:p>
            <a:r>
              <a:rPr kumimoji="1" lang="ja-JP" altLang="en-US" sz="3200"/>
              <a:t>支配方程式には含まれない量</a:t>
            </a:r>
            <a:endParaRPr kumimoji="1" lang="en-US" altLang="ja-JP" sz="3200"/>
          </a:p>
          <a:p>
            <a:r>
              <a:rPr kumimoji="1" lang="ja-JP" altLang="en-US" sz="3200"/>
              <a:t>変数から導かれる量</a:t>
            </a:r>
          </a:p>
        </p:txBody>
      </p:sp>
      <p:sp>
        <p:nvSpPr>
          <p:cNvPr id="7" name="テキスト ボックス 6">
            <a:extLst>
              <a:ext uri="{FF2B5EF4-FFF2-40B4-BE49-F238E27FC236}">
                <a16:creationId xmlns:a16="http://schemas.microsoft.com/office/drawing/2014/main" id="{B3BD8CCB-4C0E-BEAF-79DB-20DBBC0110A0}"/>
              </a:ext>
            </a:extLst>
          </p:cNvPr>
          <p:cNvSpPr txBox="1"/>
          <p:nvPr/>
        </p:nvSpPr>
        <p:spPr>
          <a:xfrm>
            <a:off x="323528" y="5445224"/>
            <a:ext cx="8443337" cy="523220"/>
          </a:xfrm>
          <a:prstGeom prst="rect">
            <a:avLst/>
          </a:prstGeom>
          <a:noFill/>
        </p:spPr>
        <p:txBody>
          <a:bodyPr wrap="none" rtlCol="0">
            <a:spAutoFit/>
          </a:bodyPr>
          <a:lstStyle/>
          <a:p>
            <a:r>
              <a:rPr kumimoji="1" lang="ja-JP" altLang="en-US" sz="2800"/>
              <a:t>何が変数で何が観測量かは支配方程式により異なる</a:t>
            </a:r>
          </a:p>
        </p:txBody>
      </p:sp>
    </p:spTree>
    <p:extLst>
      <p:ext uri="{BB962C8B-B14F-4D97-AF65-F5344CB8AC3E}">
        <p14:creationId xmlns:p14="http://schemas.microsoft.com/office/powerpoint/2010/main" val="947592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E74A420-992E-70D0-5340-2E6EBB408E62}"/>
              </a:ext>
            </a:extLst>
          </p:cNvPr>
          <p:cNvSpPr>
            <a:spLocks noGrp="1"/>
          </p:cNvSpPr>
          <p:nvPr>
            <p:ph type="body" sz="quarter" idx="10"/>
          </p:nvPr>
        </p:nvSpPr>
        <p:spPr/>
        <p:txBody>
          <a:bodyPr/>
          <a:lstStyle/>
          <a:p>
            <a:r>
              <a:rPr kumimoji="1" lang="ja-JP" altLang="en-US"/>
              <a:t>変数と観測量</a:t>
            </a:r>
          </a:p>
        </p:txBody>
      </p:sp>
      <p:sp>
        <p:nvSpPr>
          <p:cNvPr id="4" name="テキスト ボックス 3">
            <a:extLst>
              <a:ext uri="{FF2B5EF4-FFF2-40B4-BE49-F238E27FC236}">
                <a16:creationId xmlns:a16="http://schemas.microsoft.com/office/drawing/2014/main" id="{D7FDD895-B010-559D-3647-88923FF9AC8B}"/>
              </a:ext>
            </a:extLst>
          </p:cNvPr>
          <p:cNvSpPr txBox="1"/>
          <p:nvPr/>
        </p:nvSpPr>
        <p:spPr>
          <a:xfrm>
            <a:off x="395536" y="1268760"/>
            <a:ext cx="2954655" cy="646331"/>
          </a:xfrm>
          <a:prstGeom prst="rect">
            <a:avLst/>
          </a:prstGeom>
          <a:noFill/>
        </p:spPr>
        <p:txBody>
          <a:bodyPr wrap="none" rtlCol="0">
            <a:spAutoFit/>
          </a:bodyPr>
          <a:lstStyle/>
          <a:p>
            <a:r>
              <a:rPr lang="ja-JP" altLang="en-US" sz="3600"/>
              <a:t>熱伝導方程式</a:t>
            </a:r>
            <a:endParaRPr kumimoji="1" lang="ja-JP" altLang="en-US" sz="360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F3BDE375-4931-FCD5-DF31-186278447288}"/>
                  </a:ext>
                </a:extLst>
              </p:cNvPr>
              <p:cNvSpPr txBox="1"/>
              <p:nvPr/>
            </p:nvSpPr>
            <p:spPr>
              <a:xfrm>
                <a:off x="3059832" y="1988840"/>
                <a:ext cx="2570384" cy="120398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𝑇</m:t>
                          </m:r>
                        </m:num>
                        <m:den>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𝑡</m:t>
                          </m:r>
                        </m:den>
                      </m:f>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𝜅</m:t>
                      </m:r>
                      <m:f>
                        <m:fPr>
                          <m:ctrlPr>
                            <a:rPr kumimoji="1" lang="en-US" altLang="ja-JP" sz="3600" b="0" i="1" smtClean="0">
                              <a:latin typeface="Cambria Math" panose="02040503050406030204" pitchFamily="18" charset="0"/>
                            </a:rPr>
                          </m:ctrlPr>
                        </m:fPr>
                        <m:num>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m:t>
                              </m:r>
                            </m:e>
                            <m:sup>
                              <m:r>
                                <a:rPr kumimoji="1" lang="en-US" altLang="ja-JP" sz="3600" b="0" i="1" smtClean="0">
                                  <a:latin typeface="Cambria Math" panose="02040503050406030204" pitchFamily="18" charset="0"/>
                                </a:rPr>
                                <m:t>2</m:t>
                              </m:r>
                            </m:sup>
                          </m:sSup>
                          <m:r>
                            <a:rPr kumimoji="1" lang="en-US" altLang="ja-JP" sz="3600" b="0" i="1" smtClean="0">
                              <a:latin typeface="Cambria Math" panose="02040503050406030204" pitchFamily="18" charset="0"/>
                            </a:rPr>
                            <m:t>𝑇</m:t>
                          </m:r>
                        </m:num>
                        <m:den>
                          <m:r>
                            <a:rPr kumimoji="1" lang="en-US" altLang="ja-JP" sz="3600" b="0" i="1" smtClean="0">
                              <a:latin typeface="Cambria Math" panose="02040503050406030204" pitchFamily="18" charset="0"/>
                            </a:rPr>
                            <m:t>𝜕</m:t>
                          </m:r>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𝑥</m:t>
                              </m:r>
                            </m:e>
                            <m:sup>
                              <m:r>
                                <a:rPr kumimoji="1" lang="en-US" altLang="ja-JP" sz="3600" b="0" i="1" smtClean="0">
                                  <a:latin typeface="Cambria Math" panose="02040503050406030204" pitchFamily="18" charset="0"/>
                                </a:rPr>
                                <m:t>2</m:t>
                              </m:r>
                            </m:sup>
                          </m:sSup>
                        </m:den>
                      </m:f>
                    </m:oMath>
                  </m:oMathPara>
                </a14:m>
                <a:endParaRPr kumimoji="1" lang="ja-JP" altLang="en-US" sz="3600"/>
              </a:p>
            </p:txBody>
          </p:sp>
        </mc:Choice>
        <mc:Fallback xmlns="">
          <p:sp>
            <p:nvSpPr>
              <p:cNvPr id="5" name="テキスト ボックス 4">
                <a:extLst>
                  <a:ext uri="{FF2B5EF4-FFF2-40B4-BE49-F238E27FC236}">
                    <a16:creationId xmlns:a16="http://schemas.microsoft.com/office/drawing/2014/main" id="{F3BDE375-4931-FCD5-DF31-186278447288}"/>
                  </a:ext>
                </a:extLst>
              </p:cNvPr>
              <p:cNvSpPr txBox="1">
                <a:spLocks noRot="1" noChangeAspect="1" noMove="1" noResize="1" noEditPoints="1" noAdjustHandles="1" noChangeArrowheads="1" noChangeShapeType="1" noTextEdit="1"/>
              </p:cNvSpPr>
              <p:nvPr/>
            </p:nvSpPr>
            <p:spPr>
              <a:xfrm>
                <a:off x="3059832" y="1988840"/>
                <a:ext cx="2570384" cy="1203984"/>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163AF859-B5AF-45B7-AEF1-6EA90B23691A}"/>
                  </a:ext>
                </a:extLst>
              </p:cNvPr>
              <p:cNvSpPr txBox="1"/>
              <p:nvPr/>
            </p:nvSpPr>
            <p:spPr>
              <a:xfrm>
                <a:off x="251520" y="3645024"/>
                <a:ext cx="8568952" cy="523220"/>
              </a:xfrm>
              <a:prstGeom prst="rect">
                <a:avLst/>
              </a:prstGeom>
              <a:noFill/>
            </p:spPr>
            <p:txBody>
              <a:bodyPr wrap="square" rtlCol="0">
                <a:spAutoFit/>
              </a:bodyPr>
              <a:lstStyle/>
              <a:p>
                <a:r>
                  <a:rPr lang="ja-JP" altLang="en-US" sz="2800"/>
                  <a:t>位置</a:t>
                </a:r>
                <a14:m>
                  <m:oMath xmlns:m="http://schemas.openxmlformats.org/officeDocument/2006/math">
                    <m:r>
                      <a:rPr lang="en-US" altLang="ja-JP" sz="2800" b="0" i="1" smtClean="0">
                        <a:latin typeface="Cambria Math" panose="02040503050406030204" pitchFamily="18" charset="0"/>
                      </a:rPr>
                      <m:t>𝑥</m:t>
                    </m:r>
                    <m:r>
                      <a:rPr lang="ja-JP" altLang="en-US" sz="2800" i="1">
                        <a:latin typeface="Cambria Math" panose="02040503050406030204" pitchFamily="18" charset="0"/>
                      </a:rPr>
                      <m:t>、</m:t>
                    </m:r>
                  </m:oMath>
                </a14:m>
                <a:r>
                  <a:rPr lang="ja-JP" altLang="en-US" sz="2800"/>
                  <a:t>時刻</a:t>
                </a:r>
                <a14:m>
                  <m:oMath xmlns:m="http://schemas.openxmlformats.org/officeDocument/2006/math">
                    <m:r>
                      <a:rPr lang="en-US" altLang="ja-JP" sz="2800" b="0" i="1" smtClean="0">
                        <a:latin typeface="Cambria Math" panose="02040503050406030204" pitchFamily="18" charset="0"/>
                      </a:rPr>
                      <m:t>𝑡</m:t>
                    </m:r>
                  </m:oMath>
                </a14:m>
                <a:r>
                  <a:rPr lang="ja-JP" altLang="en-US" sz="2800"/>
                  <a:t>、温度</a:t>
                </a:r>
                <a14:m>
                  <m:oMath xmlns:m="http://schemas.openxmlformats.org/officeDocument/2006/math">
                    <m:r>
                      <a:rPr lang="en-US" altLang="ja-JP" sz="2800" b="0" i="1" smtClean="0">
                        <a:latin typeface="Cambria Math" panose="02040503050406030204" pitchFamily="18" charset="0"/>
                      </a:rPr>
                      <m:t>𝑇</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𝑥</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𝑡</m:t>
                    </m:r>
                    <m:r>
                      <a:rPr lang="en-US" altLang="ja-JP" sz="2800" b="0" i="1" smtClean="0">
                        <a:latin typeface="Cambria Math" panose="02040503050406030204" pitchFamily="18" charset="0"/>
                      </a:rPr>
                      <m:t>)</m:t>
                    </m:r>
                  </m:oMath>
                </a14:m>
                <a:r>
                  <a:rPr kumimoji="1" lang="ja-JP" altLang="en-US" sz="2800"/>
                  <a:t>は全て</a:t>
                </a:r>
                <a:r>
                  <a:rPr lang="ja-JP" altLang="en-US" sz="2800">
                    <a:solidFill>
                      <a:srgbClr val="FF0000"/>
                    </a:solidFill>
                  </a:rPr>
                  <a:t>変数</a:t>
                </a:r>
                <a:r>
                  <a:rPr lang="en-US" altLang="ja-JP" sz="2800">
                    <a:solidFill>
                      <a:srgbClr val="FF0000"/>
                    </a:solidFill>
                  </a:rPr>
                  <a:t>(variable)</a:t>
                </a:r>
              </a:p>
            </p:txBody>
          </p:sp>
        </mc:Choice>
        <mc:Fallback xmlns="">
          <p:sp>
            <p:nvSpPr>
              <p:cNvPr id="6" name="テキスト ボックス 5">
                <a:extLst>
                  <a:ext uri="{FF2B5EF4-FFF2-40B4-BE49-F238E27FC236}">
                    <a16:creationId xmlns:a16="http://schemas.microsoft.com/office/drawing/2014/main" id="{163AF859-B5AF-45B7-AEF1-6EA90B23691A}"/>
                  </a:ext>
                </a:extLst>
              </p:cNvPr>
              <p:cNvSpPr txBox="1">
                <a:spLocks noRot="1" noChangeAspect="1" noMove="1" noResize="1" noEditPoints="1" noAdjustHandles="1" noChangeArrowheads="1" noChangeShapeType="1" noTextEdit="1"/>
              </p:cNvSpPr>
              <p:nvPr/>
            </p:nvSpPr>
            <p:spPr>
              <a:xfrm>
                <a:off x="251520" y="3645024"/>
                <a:ext cx="8568952" cy="523220"/>
              </a:xfrm>
              <a:prstGeom prst="rect">
                <a:avLst/>
              </a:prstGeom>
              <a:blipFill>
                <a:blip r:embed="rId3"/>
                <a:stretch>
                  <a:fillRect l="-1422" t="-16279" b="-31395"/>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E5B08163-694A-6AFB-F241-92BD305993E8}"/>
              </a:ext>
            </a:extLst>
          </p:cNvPr>
          <p:cNvSpPr txBox="1"/>
          <p:nvPr/>
        </p:nvSpPr>
        <p:spPr>
          <a:xfrm>
            <a:off x="251520" y="4653136"/>
            <a:ext cx="8568952" cy="954107"/>
          </a:xfrm>
          <a:prstGeom prst="rect">
            <a:avLst/>
          </a:prstGeom>
          <a:noFill/>
        </p:spPr>
        <p:txBody>
          <a:bodyPr wrap="square">
            <a:spAutoFit/>
          </a:bodyPr>
          <a:lstStyle/>
          <a:p>
            <a:r>
              <a:rPr lang="ja-JP" altLang="en-US" sz="2800"/>
              <a:t>この支配方程式を認めた時点で「この世界には温度というものがあり、この方程式に従う」と宣言</a:t>
            </a:r>
            <a:endParaRPr lang="en-US" altLang="ja-JP" sz="2800"/>
          </a:p>
        </p:txBody>
      </p:sp>
    </p:spTree>
    <p:extLst>
      <p:ext uri="{BB962C8B-B14F-4D97-AF65-F5344CB8AC3E}">
        <p14:creationId xmlns:p14="http://schemas.microsoft.com/office/powerpoint/2010/main" val="1523585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9B00E66-0840-E595-0FA2-4B894B0FE1F8}"/>
              </a:ext>
            </a:extLst>
          </p:cNvPr>
          <p:cNvSpPr>
            <a:spLocks noGrp="1"/>
          </p:cNvSpPr>
          <p:nvPr>
            <p:ph type="body" sz="quarter" idx="10"/>
          </p:nvPr>
        </p:nvSpPr>
        <p:spPr/>
        <p:txBody>
          <a:bodyPr/>
          <a:lstStyle/>
          <a:p>
            <a:r>
              <a:rPr kumimoji="1" lang="ja-JP" altLang="en-US"/>
              <a:t>変数と観測量</a:t>
            </a:r>
          </a:p>
        </p:txBody>
      </p:sp>
      <p:sp>
        <p:nvSpPr>
          <p:cNvPr id="3" name="テキスト ボックス 2">
            <a:extLst>
              <a:ext uri="{FF2B5EF4-FFF2-40B4-BE49-F238E27FC236}">
                <a16:creationId xmlns:a16="http://schemas.microsoft.com/office/drawing/2014/main" id="{3EF5BEF5-633A-E28D-17C9-77DA3F38541C}"/>
              </a:ext>
            </a:extLst>
          </p:cNvPr>
          <p:cNvSpPr txBox="1"/>
          <p:nvPr/>
        </p:nvSpPr>
        <p:spPr>
          <a:xfrm>
            <a:off x="251520" y="1268760"/>
            <a:ext cx="7417415" cy="646331"/>
          </a:xfrm>
          <a:prstGeom prst="rect">
            <a:avLst/>
          </a:prstGeom>
          <a:noFill/>
        </p:spPr>
        <p:txBody>
          <a:bodyPr wrap="none" rtlCol="0">
            <a:spAutoFit/>
          </a:bodyPr>
          <a:lstStyle/>
          <a:p>
            <a:r>
              <a:rPr kumimoji="1" lang="ja-JP" altLang="en-US" sz="3600"/>
              <a:t>ナビエ・ストークス方程式</a:t>
            </a:r>
            <a:r>
              <a:rPr kumimoji="1" lang="en-US" altLang="ja-JP" sz="3600"/>
              <a:t>(</a:t>
            </a:r>
            <a:r>
              <a:rPr kumimoji="1" lang="ja-JP" altLang="en-US" sz="3600"/>
              <a:t>非圧縮</a:t>
            </a:r>
            <a:r>
              <a:rPr kumimoji="1" lang="en-US" altLang="ja-JP" sz="3600"/>
              <a:t>)</a:t>
            </a:r>
            <a:endParaRPr kumimoji="1" lang="ja-JP" altLang="en-US" sz="360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DB975BF0-6A0C-3C9A-025D-A6FC0093C886}"/>
                  </a:ext>
                </a:extLst>
              </p:cNvPr>
              <p:cNvSpPr txBox="1"/>
              <p:nvPr/>
            </p:nvSpPr>
            <p:spPr>
              <a:xfrm>
                <a:off x="1331640" y="2132856"/>
                <a:ext cx="5300554" cy="10153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𝑣</m:t>
                              </m:r>
                            </m:e>
                          </m:acc>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𝑡</m:t>
                          </m:r>
                        </m:den>
                      </m:f>
                      <m:r>
                        <a:rPr kumimoji="1" lang="en-US" altLang="ja-JP" sz="2800" b="0" i="1" smtClean="0">
                          <a:latin typeface="Cambria Math" panose="02040503050406030204" pitchFamily="18" charset="0"/>
                        </a:rPr>
                        <m:t>+</m:t>
                      </m:r>
                      <m:d>
                        <m:dPr>
                          <m:ctrlPr>
                            <a:rPr kumimoji="1" lang="en-US" altLang="ja-JP" sz="2800" b="0" i="1" smtClean="0">
                              <a:latin typeface="Cambria Math" panose="02040503050406030204" pitchFamily="18" charset="0"/>
                            </a:rPr>
                          </m:ctrlPr>
                        </m:d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𝑣</m:t>
                              </m:r>
                            </m:e>
                          </m:acc>
                          <m:r>
                            <a:rPr kumimoji="1" lang="en-US" altLang="ja-JP" sz="2800" b="0" i="1" smtClean="0">
                              <a:latin typeface="Cambria Math" panose="02040503050406030204" pitchFamily="18" charset="0"/>
                            </a:rPr>
                            <m:t>⋅</m:t>
                          </m:r>
                          <m:r>
                            <m:rPr>
                              <m:sty m:val="p"/>
                            </m:rPr>
                            <a:rPr kumimoji="1" lang="en-US" altLang="ja-JP" sz="2800" b="0" i="0" smtClean="0">
                              <a:latin typeface="Cambria Math" panose="02040503050406030204" pitchFamily="18" charset="0"/>
                            </a:rPr>
                            <m:t>∇</m:t>
                          </m:r>
                        </m:e>
                      </m:d>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𝜌</m:t>
                          </m:r>
                        </m:den>
                      </m:f>
                      <m:r>
                        <m:rPr>
                          <m:sty m:val="p"/>
                        </m:rPr>
                        <a:rPr kumimoji="1" lang="en-US" altLang="ja-JP" sz="2800" b="0" i="0" smtClean="0">
                          <a:latin typeface="Cambria Math" panose="02040503050406030204" pitchFamily="18" charset="0"/>
                        </a:rPr>
                        <m:t>∇</m:t>
                      </m:r>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𝜈</m:t>
                      </m:r>
                      <m:r>
                        <m:rPr>
                          <m:sty m:val="p"/>
                        </m:rPr>
                        <a:rPr kumimoji="1" lang="en-US" altLang="ja-JP" sz="2800" b="0" i="0" smtClean="0">
                          <a:latin typeface="Cambria Math" panose="02040503050406030204" pitchFamily="18" charset="0"/>
                        </a:rPr>
                        <m:t>Δ</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𝑣</m:t>
                          </m:r>
                        </m:e>
                      </m:acc>
                      <m:r>
                        <a:rPr kumimoji="1" lang="en-US" altLang="ja-JP" sz="2800" b="0" i="1" smtClean="0">
                          <a:latin typeface="Cambria Math" panose="02040503050406030204" pitchFamily="18" charset="0"/>
                        </a:rPr>
                        <m:t>+</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𝐹</m:t>
                          </m:r>
                        </m:e>
                      </m:acc>
                    </m:oMath>
                  </m:oMathPara>
                </a14:m>
                <a:endParaRPr kumimoji="1" lang="ja-JP" altLang="en-US" sz="2800"/>
              </a:p>
            </p:txBody>
          </p:sp>
        </mc:Choice>
        <mc:Fallback xmlns="">
          <p:sp>
            <p:nvSpPr>
              <p:cNvPr id="4" name="テキスト ボックス 3">
                <a:extLst>
                  <a:ext uri="{FF2B5EF4-FFF2-40B4-BE49-F238E27FC236}">
                    <a16:creationId xmlns:a16="http://schemas.microsoft.com/office/drawing/2014/main" id="{DB975BF0-6A0C-3C9A-025D-A6FC0093C886}"/>
                  </a:ext>
                </a:extLst>
              </p:cNvPr>
              <p:cNvSpPr txBox="1">
                <a:spLocks noRot="1" noChangeAspect="1" noMove="1" noResize="1" noEditPoints="1" noAdjustHandles="1" noChangeArrowheads="1" noChangeShapeType="1" noTextEdit="1"/>
              </p:cNvSpPr>
              <p:nvPr/>
            </p:nvSpPr>
            <p:spPr>
              <a:xfrm>
                <a:off x="1331640" y="2132856"/>
                <a:ext cx="5300554" cy="1015343"/>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46CB238D-BD41-F070-EBDD-00C659FB3646}"/>
                  </a:ext>
                </a:extLst>
              </p:cNvPr>
              <p:cNvSpPr txBox="1"/>
              <p:nvPr/>
            </p:nvSpPr>
            <p:spPr>
              <a:xfrm>
                <a:off x="323528" y="3429000"/>
                <a:ext cx="5715091" cy="523220"/>
              </a:xfrm>
              <a:prstGeom prst="rect">
                <a:avLst/>
              </a:prstGeom>
              <a:noFill/>
            </p:spPr>
            <p:txBody>
              <a:bodyPr wrap="none" rtlCol="0">
                <a:spAutoFit/>
              </a:bodyPr>
              <a:lstStyle/>
              <a:p>
                <a:r>
                  <a:rPr kumimoji="1" lang="ja-JP" altLang="en-US" sz="2800"/>
                  <a:t>速度場</a:t>
                </a:r>
                <a14:m>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𝑣</m:t>
                        </m:r>
                      </m:e>
                    </m:acc>
                  </m:oMath>
                </a14:m>
                <a:r>
                  <a:rPr kumimoji="1" lang="ja-JP" altLang="en-US" sz="2800"/>
                  <a:t>と圧力場</a:t>
                </a:r>
                <a14:m>
                  <m:oMath xmlns:m="http://schemas.openxmlformats.org/officeDocument/2006/math">
                    <m:r>
                      <a:rPr kumimoji="1" lang="en-US" altLang="ja-JP" sz="2800" b="0" i="1" smtClean="0">
                        <a:latin typeface="Cambria Math" panose="02040503050406030204" pitchFamily="18" charset="0"/>
                      </a:rPr>
                      <m:t>𝑃</m:t>
                    </m:r>
                  </m:oMath>
                </a14:m>
                <a:r>
                  <a:rPr kumimoji="1" lang="ja-JP" altLang="en-US" sz="2800"/>
                  <a:t>が</a:t>
                </a:r>
                <a:r>
                  <a:rPr kumimoji="1" lang="ja-JP" altLang="en-US" sz="2800">
                    <a:solidFill>
                      <a:srgbClr val="FF0000"/>
                    </a:solidFill>
                  </a:rPr>
                  <a:t>変数</a:t>
                </a:r>
                <a:r>
                  <a:rPr kumimoji="1" lang="en-US" altLang="ja-JP" sz="2800">
                    <a:solidFill>
                      <a:srgbClr val="FF0000"/>
                    </a:solidFill>
                  </a:rPr>
                  <a:t>(variable)</a:t>
                </a:r>
                <a:endParaRPr kumimoji="1" lang="ja-JP" altLang="en-US" sz="2800">
                  <a:solidFill>
                    <a:srgbClr val="FF0000"/>
                  </a:solidFill>
                </a:endParaRPr>
              </a:p>
            </p:txBody>
          </p:sp>
        </mc:Choice>
        <mc:Fallback xmlns="">
          <p:sp>
            <p:nvSpPr>
              <p:cNvPr id="5" name="テキスト ボックス 4">
                <a:extLst>
                  <a:ext uri="{FF2B5EF4-FFF2-40B4-BE49-F238E27FC236}">
                    <a16:creationId xmlns:a16="http://schemas.microsoft.com/office/drawing/2014/main" id="{46CB238D-BD41-F070-EBDD-00C659FB3646}"/>
                  </a:ext>
                </a:extLst>
              </p:cNvPr>
              <p:cNvSpPr txBox="1">
                <a:spLocks noRot="1" noChangeAspect="1" noMove="1" noResize="1" noEditPoints="1" noAdjustHandles="1" noChangeArrowheads="1" noChangeShapeType="1" noTextEdit="1"/>
              </p:cNvSpPr>
              <p:nvPr/>
            </p:nvSpPr>
            <p:spPr>
              <a:xfrm>
                <a:off x="323528" y="3429000"/>
                <a:ext cx="5715091" cy="523220"/>
              </a:xfrm>
              <a:prstGeom prst="rect">
                <a:avLst/>
              </a:prstGeom>
              <a:blipFill>
                <a:blip r:embed="rId3"/>
                <a:stretch>
                  <a:fillRect l="-2132" t="-16471" r="-640" b="-31765"/>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82074DEF-8EEE-58E4-FE1C-454D737F7ADA}"/>
              </a:ext>
            </a:extLst>
          </p:cNvPr>
          <p:cNvSpPr txBox="1"/>
          <p:nvPr/>
        </p:nvSpPr>
        <p:spPr>
          <a:xfrm>
            <a:off x="323528" y="4293096"/>
            <a:ext cx="7920880" cy="954107"/>
          </a:xfrm>
          <a:prstGeom prst="rect">
            <a:avLst/>
          </a:prstGeom>
          <a:noFill/>
        </p:spPr>
        <p:txBody>
          <a:bodyPr wrap="square" rtlCol="0">
            <a:spAutoFit/>
          </a:bodyPr>
          <a:lstStyle/>
          <a:p>
            <a:r>
              <a:rPr lang="ja-JP" altLang="en-US" sz="2800"/>
              <a:t>この支配方程式を認めた時点で、圧力という量の存在を認めている。</a:t>
            </a:r>
            <a:endParaRPr kumimoji="1" lang="ja-JP" altLang="en-US" sz="2800"/>
          </a:p>
        </p:txBody>
      </p:sp>
      <p:sp>
        <p:nvSpPr>
          <p:cNvPr id="7" name="矢印: 右 6">
            <a:extLst>
              <a:ext uri="{FF2B5EF4-FFF2-40B4-BE49-F238E27FC236}">
                <a16:creationId xmlns:a16="http://schemas.microsoft.com/office/drawing/2014/main" id="{39F3D141-DFE5-372D-ED12-0FB98565F734}"/>
              </a:ext>
            </a:extLst>
          </p:cNvPr>
          <p:cNvSpPr/>
          <p:nvPr/>
        </p:nvSpPr>
        <p:spPr>
          <a:xfrm>
            <a:off x="683568" y="5733256"/>
            <a:ext cx="576064"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4CCCA1F0-49DD-D30E-F5E4-BFF4038CC960}"/>
              </a:ext>
            </a:extLst>
          </p:cNvPr>
          <p:cNvSpPr txBox="1"/>
          <p:nvPr/>
        </p:nvSpPr>
        <p:spPr>
          <a:xfrm>
            <a:off x="1403648" y="5733256"/>
            <a:ext cx="6955750" cy="461665"/>
          </a:xfrm>
          <a:prstGeom prst="rect">
            <a:avLst/>
          </a:prstGeom>
          <a:noFill/>
        </p:spPr>
        <p:txBody>
          <a:bodyPr wrap="none" rtlCol="0">
            <a:spAutoFit/>
          </a:bodyPr>
          <a:lstStyle/>
          <a:p>
            <a:r>
              <a:rPr kumimoji="1" lang="ja-JP" altLang="en-US" sz="2400"/>
              <a:t>「圧力とは何か？」という問いが意味をもたない</a:t>
            </a:r>
          </a:p>
        </p:txBody>
      </p:sp>
    </p:spTree>
    <p:extLst>
      <p:ext uri="{BB962C8B-B14F-4D97-AF65-F5344CB8AC3E}">
        <p14:creationId xmlns:p14="http://schemas.microsoft.com/office/powerpoint/2010/main" val="3962489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C7E27C4-965A-426E-5A1F-05AE3FA8FF7A}"/>
              </a:ext>
            </a:extLst>
          </p:cNvPr>
          <p:cNvSpPr>
            <a:spLocks noGrp="1"/>
          </p:cNvSpPr>
          <p:nvPr>
            <p:ph type="body" sz="quarter" idx="10"/>
          </p:nvPr>
        </p:nvSpPr>
        <p:spPr/>
        <p:txBody>
          <a:bodyPr/>
          <a:lstStyle/>
          <a:p>
            <a:r>
              <a:rPr kumimoji="1" lang="ja-JP" altLang="en-US"/>
              <a:t>変数と観測量</a:t>
            </a:r>
          </a:p>
        </p:txBody>
      </p:sp>
      <p:sp>
        <p:nvSpPr>
          <p:cNvPr id="3" name="テキスト ボックス 2">
            <a:extLst>
              <a:ext uri="{FF2B5EF4-FFF2-40B4-BE49-F238E27FC236}">
                <a16:creationId xmlns:a16="http://schemas.microsoft.com/office/drawing/2014/main" id="{4661984B-B0DE-AAA3-77F8-C17B29D2C8AF}"/>
              </a:ext>
            </a:extLst>
          </p:cNvPr>
          <p:cNvSpPr txBox="1"/>
          <p:nvPr/>
        </p:nvSpPr>
        <p:spPr>
          <a:xfrm>
            <a:off x="395536" y="1268760"/>
            <a:ext cx="5262979" cy="646331"/>
          </a:xfrm>
          <a:prstGeom prst="rect">
            <a:avLst/>
          </a:prstGeom>
          <a:noFill/>
        </p:spPr>
        <p:txBody>
          <a:bodyPr wrap="none" rtlCol="0">
            <a:spAutoFit/>
          </a:bodyPr>
          <a:lstStyle/>
          <a:p>
            <a:r>
              <a:rPr kumimoji="1" lang="ja-JP" altLang="en-US" sz="3600"/>
              <a:t>ハミルトンの運動方程式</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6358AEB3-10C1-DA8C-AE93-D9EB42104122}"/>
                  </a:ext>
                </a:extLst>
              </p:cNvPr>
              <p:cNvSpPr txBox="1"/>
              <p:nvPr/>
            </p:nvSpPr>
            <p:spPr>
              <a:xfrm>
                <a:off x="1187624" y="2132856"/>
                <a:ext cx="2716385" cy="12393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𝑑</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𝑖</m:t>
                              </m:r>
                            </m:sub>
                          </m:sSub>
                        </m:num>
                        <m:den>
                          <m:r>
                            <a:rPr kumimoji="1" lang="en-US" altLang="ja-JP" sz="3600" b="0" i="1" smtClean="0">
                              <a:latin typeface="Cambria Math" panose="02040503050406030204" pitchFamily="18" charset="0"/>
                            </a:rPr>
                            <m:t>𝑑𝑡</m:t>
                          </m:r>
                        </m:den>
                      </m:f>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𝐻</m:t>
                          </m:r>
                        </m:num>
                        <m:den>
                          <m:r>
                            <a:rPr kumimoji="1" lang="en-US" altLang="ja-JP" sz="3600" b="0" i="1" smtClean="0">
                              <a:latin typeface="Cambria Math" panose="02040503050406030204" pitchFamily="18" charset="0"/>
                            </a:rPr>
                            <m:t>𝜕</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𝑞</m:t>
                              </m:r>
                            </m:e>
                            <m:sub>
                              <m:r>
                                <a:rPr kumimoji="1" lang="en-US" altLang="ja-JP" sz="3600" b="0" i="1" smtClean="0">
                                  <a:latin typeface="Cambria Math" panose="02040503050406030204" pitchFamily="18" charset="0"/>
                                </a:rPr>
                                <m:t>𝑖</m:t>
                              </m:r>
                            </m:sub>
                          </m:sSub>
                        </m:den>
                      </m:f>
                    </m:oMath>
                  </m:oMathPara>
                </a14:m>
                <a:endParaRPr kumimoji="1" lang="ja-JP" altLang="en-US" sz="3600"/>
              </a:p>
            </p:txBody>
          </p:sp>
        </mc:Choice>
        <mc:Fallback xmlns="">
          <p:sp>
            <p:nvSpPr>
              <p:cNvPr id="4" name="テキスト ボックス 3">
                <a:extLst>
                  <a:ext uri="{FF2B5EF4-FFF2-40B4-BE49-F238E27FC236}">
                    <a16:creationId xmlns:a16="http://schemas.microsoft.com/office/drawing/2014/main" id="{6358AEB3-10C1-DA8C-AE93-D9EB42104122}"/>
                  </a:ext>
                </a:extLst>
              </p:cNvPr>
              <p:cNvSpPr txBox="1">
                <a:spLocks noRot="1" noChangeAspect="1" noMove="1" noResize="1" noEditPoints="1" noAdjustHandles="1" noChangeArrowheads="1" noChangeShapeType="1" noTextEdit="1"/>
              </p:cNvSpPr>
              <p:nvPr/>
            </p:nvSpPr>
            <p:spPr>
              <a:xfrm>
                <a:off x="1187624" y="2132856"/>
                <a:ext cx="2716385" cy="1239314"/>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9FCCFE0-68BC-CF6F-FA74-A7C95260AB33}"/>
                  </a:ext>
                </a:extLst>
              </p:cNvPr>
              <p:cNvSpPr txBox="1"/>
              <p:nvPr/>
            </p:nvSpPr>
            <p:spPr>
              <a:xfrm>
                <a:off x="4788024" y="2132856"/>
                <a:ext cx="2290819" cy="12393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𝑑</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𝑞</m:t>
                              </m:r>
                            </m:e>
                            <m:sub>
                              <m:r>
                                <a:rPr kumimoji="1" lang="en-US" altLang="ja-JP" sz="3600" b="0" i="1" smtClean="0">
                                  <a:latin typeface="Cambria Math" panose="02040503050406030204" pitchFamily="18" charset="0"/>
                                </a:rPr>
                                <m:t>𝑖</m:t>
                              </m:r>
                            </m:sub>
                          </m:sSub>
                        </m:num>
                        <m:den>
                          <m:r>
                            <a:rPr kumimoji="1" lang="en-US" altLang="ja-JP" sz="3600" b="0" i="1" smtClean="0">
                              <a:latin typeface="Cambria Math" panose="02040503050406030204" pitchFamily="18" charset="0"/>
                            </a:rPr>
                            <m:t>𝑑𝑡</m:t>
                          </m:r>
                        </m:den>
                      </m:f>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𝐻</m:t>
                          </m:r>
                        </m:num>
                        <m:den>
                          <m:r>
                            <a:rPr kumimoji="1" lang="en-US" altLang="ja-JP" sz="3600" b="0" i="1" smtClean="0">
                              <a:latin typeface="Cambria Math" panose="02040503050406030204" pitchFamily="18" charset="0"/>
                            </a:rPr>
                            <m:t>𝜕</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𝑖</m:t>
                              </m:r>
                            </m:sub>
                          </m:sSub>
                        </m:den>
                      </m:f>
                    </m:oMath>
                  </m:oMathPara>
                </a14:m>
                <a:endParaRPr kumimoji="1" lang="ja-JP" altLang="en-US" sz="3600"/>
              </a:p>
            </p:txBody>
          </p:sp>
        </mc:Choice>
        <mc:Fallback xmlns="">
          <p:sp>
            <p:nvSpPr>
              <p:cNvPr id="5" name="テキスト ボックス 4">
                <a:extLst>
                  <a:ext uri="{FF2B5EF4-FFF2-40B4-BE49-F238E27FC236}">
                    <a16:creationId xmlns:a16="http://schemas.microsoft.com/office/drawing/2014/main" id="{D9FCCFE0-68BC-CF6F-FA74-A7C95260AB33}"/>
                  </a:ext>
                </a:extLst>
              </p:cNvPr>
              <p:cNvSpPr txBox="1">
                <a:spLocks noRot="1" noChangeAspect="1" noMove="1" noResize="1" noEditPoints="1" noAdjustHandles="1" noChangeArrowheads="1" noChangeShapeType="1" noTextEdit="1"/>
              </p:cNvSpPr>
              <p:nvPr/>
            </p:nvSpPr>
            <p:spPr>
              <a:xfrm>
                <a:off x="4788024" y="2132856"/>
                <a:ext cx="2290819" cy="1239314"/>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58E4DA20-3851-3B02-BC7B-7C8CDAAF3039}"/>
                  </a:ext>
                </a:extLst>
              </p:cNvPr>
              <p:cNvSpPr txBox="1"/>
              <p:nvPr/>
            </p:nvSpPr>
            <p:spPr>
              <a:xfrm>
                <a:off x="467544" y="3717032"/>
                <a:ext cx="7940315" cy="524824"/>
              </a:xfrm>
              <a:prstGeom prst="rect">
                <a:avLst/>
              </a:prstGeom>
              <a:noFill/>
            </p:spPr>
            <p:txBody>
              <a:bodyPr wrap="none" rtlCol="0">
                <a:spAutoFit/>
              </a:bodyPr>
              <a:lstStyle/>
              <a:p>
                <a:r>
                  <a:rPr kumimoji="1" lang="ja-JP" altLang="en-US" sz="2800"/>
                  <a:t>エネルギー</a:t>
                </a:r>
                <a14:m>
                  <m:oMath xmlns:m="http://schemas.openxmlformats.org/officeDocument/2006/math">
                    <m:r>
                      <a:rPr kumimoji="1" lang="en-US" altLang="ja-JP" sz="2800" b="0" i="1" smtClean="0">
                        <a:latin typeface="Cambria Math" panose="02040503050406030204" pitchFamily="18" charset="0"/>
                      </a:rPr>
                      <m:t>𝐻</m:t>
                    </m:r>
                    <m:r>
                      <a:rPr lang="ja-JP" altLang="en-US" sz="2800" i="1">
                        <a:latin typeface="Cambria Math" panose="02040503050406030204" pitchFamily="18" charset="0"/>
                      </a:rPr>
                      <m:t>、</m:t>
                    </m:r>
                  </m:oMath>
                </a14:m>
                <a:r>
                  <a:rPr kumimoji="1" lang="ja-JP" altLang="en-US" sz="2800"/>
                  <a:t>座標</a:t>
                </a:r>
                <a14:m>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m:t>
                        </m:r>
                      </m:sub>
                    </m:sSub>
                  </m:oMath>
                </a14:m>
                <a:r>
                  <a:rPr kumimoji="1" lang="ja-JP" altLang="en-US" sz="2800"/>
                  <a:t>、運動量</a:t>
                </a:r>
                <a14:m>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𝑝</m:t>
                        </m:r>
                      </m:e>
                      <m:sub>
                        <m:r>
                          <a:rPr kumimoji="1" lang="en-US" altLang="ja-JP" sz="2800" b="0" i="1" smtClean="0">
                            <a:latin typeface="Cambria Math" panose="02040503050406030204" pitchFamily="18" charset="0"/>
                          </a:rPr>
                          <m:t>𝑖</m:t>
                        </m:r>
                      </m:sub>
                    </m:sSub>
                    <m:r>
                      <a:rPr lang="ja-JP" altLang="en-US" sz="2800" i="1">
                        <a:latin typeface="Cambria Math" panose="02040503050406030204" pitchFamily="18" charset="0"/>
                      </a:rPr>
                      <m:t>が</m:t>
                    </m:r>
                  </m:oMath>
                </a14:m>
                <a:r>
                  <a:rPr kumimoji="1" lang="ja-JP" altLang="en-US" sz="2800">
                    <a:solidFill>
                      <a:srgbClr val="FF0000"/>
                    </a:solidFill>
                  </a:rPr>
                  <a:t>変数</a:t>
                </a:r>
                <a:r>
                  <a:rPr kumimoji="1" lang="en-US" altLang="ja-JP" sz="2800">
                    <a:solidFill>
                      <a:srgbClr val="FF0000"/>
                    </a:solidFill>
                  </a:rPr>
                  <a:t>(variable)</a:t>
                </a:r>
                <a:endParaRPr kumimoji="1" lang="ja-JP" altLang="en-US" sz="2800">
                  <a:solidFill>
                    <a:srgbClr val="FF0000"/>
                  </a:solidFill>
                </a:endParaRPr>
              </a:p>
            </p:txBody>
          </p:sp>
        </mc:Choice>
        <mc:Fallback xmlns="">
          <p:sp>
            <p:nvSpPr>
              <p:cNvPr id="6" name="テキスト ボックス 5">
                <a:extLst>
                  <a:ext uri="{FF2B5EF4-FFF2-40B4-BE49-F238E27FC236}">
                    <a16:creationId xmlns:a16="http://schemas.microsoft.com/office/drawing/2014/main" id="{58E4DA20-3851-3B02-BC7B-7C8CDAAF3039}"/>
                  </a:ext>
                </a:extLst>
              </p:cNvPr>
              <p:cNvSpPr txBox="1">
                <a:spLocks noRot="1" noChangeAspect="1" noMove="1" noResize="1" noEditPoints="1" noAdjustHandles="1" noChangeArrowheads="1" noChangeShapeType="1" noTextEdit="1"/>
              </p:cNvSpPr>
              <p:nvPr/>
            </p:nvSpPr>
            <p:spPr>
              <a:xfrm>
                <a:off x="467544" y="3717032"/>
                <a:ext cx="7940315" cy="524824"/>
              </a:xfrm>
              <a:prstGeom prst="rect">
                <a:avLst/>
              </a:prstGeom>
              <a:blipFill>
                <a:blip r:embed="rId4"/>
                <a:stretch>
                  <a:fillRect l="-1613" t="-15116" r="-230" b="-325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7C477B20-1249-99EC-2B1A-B833F29842D7}"/>
                  </a:ext>
                </a:extLst>
              </p:cNvPr>
              <p:cNvSpPr txBox="1"/>
              <p:nvPr/>
            </p:nvSpPr>
            <p:spPr>
              <a:xfrm>
                <a:off x="582871" y="4345940"/>
                <a:ext cx="6581417" cy="523220"/>
              </a:xfrm>
              <a:prstGeom prst="rect">
                <a:avLst/>
              </a:prstGeom>
              <a:noFill/>
            </p:spPr>
            <p:txBody>
              <a:bodyPr wrap="none" rtlCol="0">
                <a:spAutoFit/>
              </a:bodyPr>
              <a:lstStyle/>
              <a:p>
                <a:r>
                  <a:rPr kumimoji="1" lang="ja-JP" altLang="en-US" sz="2800"/>
                  <a:t>温度</a:t>
                </a:r>
                <a14:m>
                  <m:oMath xmlns:m="http://schemas.openxmlformats.org/officeDocument/2006/math">
                    <m:r>
                      <a:rPr kumimoji="1" lang="en-US" altLang="ja-JP" sz="2800" b="0" i="1" smtClean="0">
                        <a:latin typeface="Cambria Math" panose="02040503050406030204" pitchFamily="18" charset="0"/>
                      </a:rPr>
                      <m:t>𝑇</m:t>
                    </m:r>
                    <m:r>
                      <a:rPr lang="ja-JP" altLang="en-US" sz="2800" i="1">
                        <a:latin typeface="Cambria Math" panose="02040503050406030204" pitchFamily="18" charset="0"/>
                      </a:rPr>
                      <m:t>や</m:t>
                    </m:r>
                  </m:oMath>
                </a14:m>
                <a:r>
                  <a:rPr kumimoji="1" lang="ja-JP" altLang="en-US" sz="2800"/>
                  <a:t>圧力</a:t>
                </a:r>
                <a14:m>
                  <m:oMath xmlns:m="http://schemas.openxmlformats.org/officeDocument/2006/math">
                    <m:r>
                      <a:rPr kumimoji="1" lang="en-US" altLang="ja-JP" sz="2800" b="0" i="1" smtClean="0">
                        <a:latin typeface="Cambria Math" panose="02040503050406030204" pitchFamily="18" charset="0"/>
                      </a:rPr>
                      <m:t>𝑃</m:t>
                    </m:r>
                  </m:oMath>
                </a14:m>
                <a:r>
                  <a:rPr kumimoji="1" lang="ja-JP" altLang="en-US" sz="2800"/>
                  <a:t>は全て</a:t>
                </a:r>
                <a:r>
                  <a:rPr kumimoji="1" lang="ja-JP" altLang="en-US" sz="2800">
                    <a:solidFill>
                      <a:srgbClr val="FF0000"/>
                    </a:solidFill>
                  </a:rPr>
                  <a:t>観測量</a:t>
                </a:r>
                <a:r>
                  <a:rPr kumimoji="1" lang="en-US" altLang="ja-JP" sz="2800">
                    <a:solidFill>
                      <a:srgbClr val="FF0000"/>
                    </a:solidFill>
                  </a:rPr>
                  <a:t>(observable</a:t>
                </a:r>
                <a:r>
                  <a:rPr kumimoji="1" lang="en-US" altLang="ja-JP" sz="2800"/>
                  <a:t>)</a:t>
                </a:r>
              </a:p>
            </p:txBody>
          </p:sp>
        </mc:Choice>
        <mc:Fallback xmlns="">
          <p:sp>
            <p:nvSpPr>
              <p:cNvPr id="8" name="テキスト ボックス 7">
                <a:extLst>
                  <a:ext uri="{FF2B5EF4-FFF2-40B4-BE49-F238E27FC236}">
                    <a16:creationId xmlns:a16="http://schemas.microsoft.com/office/drawing/2014/main" id="{7C477B20-1249-99EC-2B1A-B833F29842D7}"/>
                  </a:ext>
                </a:extLst>
              </p:cNvPr>
              <p:cNvSpPr txBox="1">
                <a:spLocks noRot="1" noChangeAspect="1" noMove="1" noResize="1" noEditPoints="1" noAdjustHandles="1" noChangeArrowheads="1" noChangeShapeType="1" noTextEdit="1"/>
              </p:cNvSpPr>
              <p:nvPr/>
            </p:nvSpPr>
            <p:spPr>
              <a:xfrm>
                <a:off x="582871" y="4345940"/>
                <a:ext cx="6581417" cy="523220"/>
              </a:xfrm>
              <a:prstGeom prst="rect">
                <a:avLst/>
              </a:prstGeom>
              <a:blipFill>
                <a:blip r:embed="rId5"/>
                <a:stretch>
                  <a:fillRect l="-1946" t="-16279" r="-556" b="-31395"/>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9C38FC1F-2E33-9BBF-0E9A-593728C566A2}"/>
              </a:ext>
            </a:extLst>
          </p:cNvPr>
          <p:cNvSpPr txBox="1"/>
          <p:nvPr/>
        </p:nvSpPr>
        <p:spPr>
          <a:xfrm>
            <a:off x="1572697" y="5157192"/>
            <a:ext cx="7571303" cy="461665"/>
          </a:xfrm>
          <a:prstGeom prst="rect">
            <a:avLst/>
          </a:prstGeom>
          <a:noFill/>
        </p:spPr>
        <p:txBody>
          <a:bodyPr wrap="none" rtlCol="0">
            <a:spAutoFit/>
          </a:bodyPr>
          <a:lstStyle/>
          <a:p>
            <a:r>
              <a:rPr lang="ja-JP" altLang="en-US" sz="2400"/>
              <a:t>この世界では、温度や圧力は定義しなければならない</a:t>
            </a:r>
            <a:endParaRPr kumimoji="1" lang="ja-JP" altLang="en-US" sz="2400"/>
          </a:p>
        </p:txBody>
      </p:sp>
      <p:sp>
        <p:nvSpPr>
          <p:cNvPr id="10" name="矢印: 右 9">
            <a:extLst>
              <a:ext uri="{FF2B5EF4-FFF2-40B4-BE49-F238E27FC236}">
                <a16:creationId xmlns:a16="http://schemas.microsoft.com/office/drawing/2014/main" id="{CE43C00A-DEC7-EB5C-A0BA-29716328E17F}"/>
              </a:ext>
            </a:extLst>
          </p:cNvPr>
          <p:cNvSpPr/>
          <p:nvPr/>
        </p:nvSpPr>
        <p:spPr>
          <a:xfrm>
            <a:off x="827584" y="5157192"/>
            <a:ext cx="576064"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03427895"/>
      </p:ext>
    </p:extLst>
  </p:cSld>
  <p:clrMapOvr>
    <a:masterClrMapping/>
  </p:clrMapOvr>
</p:sld>
</file>

<file path=ppt/theme/theme1.xml><?xml version="1.0" encoding="utf-8"?>
<a:theme xmlns:a="http://schemas.openxmlformats.org/drawingml/2006/main" name="mythema">
  <a:themeElements>
    <a:clrScheme name="パーセル">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日常使う用">
      <a:majorFont>
        <a:latin typeface="Arial"/>
        <a:ea typeface="HGｺﾞｼｯｸE"/>
        <a:cs typeface=""/>
      </a:majorFont>
      <a:minorFont>
        <a:latin typeface="Arial"/>
        <a:ea typeface="HGｺﾞｼｯｸE"/>
        <a:cs typeface=""/>
      </a:minorFont>
    </a:fontScheme>
    <a:fmtScheme name="パーセル">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spDef>
      <a:spPr>
        <a:solidFill>
          <a:srgbClr val="FF0000"/>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mythema" id="{3DB96F20-0EF9-8B4F-BC93-B9E47235E60F}" vid="{9381A9EF-1DE7-3545-B579-D14EB1C8536C}"/>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mythema</Template>
  <TotalTime>7433</TotalTime>
  <Words>1277</Words>
  <Application>Microsoft Office PowerPoint</Application>
  <PresentationFormat>画面に合わせる (4:3)</PresentationFormat>
  <Paragraphs>213</Paragraphs>
  <Slides>27</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27</vt:i4>
      </vt:variant>
    </vt:vector>
  </HeadingPairs>
  <TitlesOfParts>
    <vt:vector size="32" baseType="lpstr">
      <vt:lpstr>HGｺﾞｼｯｸE</vt:lpstr>
      <vt:lpstr>游ゴシック</vt:lpstr>
      <vt:lpstr>Arial</vt:lpstr>
      <vt:lpstr>Cambria Math</vt:lpstr>
      <vt:lpstr>mythema</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watanabe</dc:creator>
  <cp:lastModifiedBy>渡辺 宙志</cp:lastModifiedBy>
  <cp:revision>997</cp:revision>
  <dcterms:created xsi:type="dcterms:W3CDTF">2019-01-02T05:23:01Z</dcterms:created>
  <dcterms:modified xsi:type="dcterms:W3CDTF">2022-05-04T11:20:12Z</dcterms:modified>
</cp:coreProperties>
</file>