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9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CFFF"/>
    <a:srgbClr val="011893"/>
    <a:srgbClr val="FF0000"/>
    <a:srgbClr val="F2F2F2"/>
    <a:srgbClr val="FFCCFF"/>
    <a:srgbClr val="CCE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820" autoAdjust="0"/>
  </p:normalViewPr>
  <p:slideViewPr>
    <p:cSldViewPr>
      <p:cViewPr varScale="1">
        <p:scale>
          <a:sx n="63" d="100"/>
          <a:sy n="63" d="100"/>
        </p:scale>
        <p:origin x="128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2022/8/3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85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分子</a:t>
            </a:r>
            <a:r>
              <a:rPr lang="ja-JP" altLang="en-US" sz="3200">
                <a:solidFill>
                  <a:srgbClr val="011893"/>
                </a:solidFill>
              </a:rPr>
              <a:t>動力学法</a:t>
            </a:r>
            <a:r>
              <a:rPr lang="en-US" altLang="ja-JP" sz="3200">
                <a:solidFill>
                  <a:srgbClr val="011893"/>
                </a:solidFill>
              </a:rPr>
              <a:t>(2) </a:t>
            </a:r>
            <a:r>
              <a:rPr lang="ja-JP" altLang="en-US" sz="3200">
                <a:solidFill>
                  <a:srgbClr val="011893"/>
                </a:solidFill>
              </a:rPr>
              <a:t>相図の決定とダイナミクス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/>
              <a:t>大規模数値計算が拓く物理学</a:t>
            </a:r>
            <a:endParaRPr kumimoji="1" lang="ja-JP" altLang="en-US" sz="3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036371-17AF-7926-F1F6-B96AA0039E6C}"/>
              </a:ext>
            </a:extLst>
          </p:cNvPr>
          <p:cNvSpPr txBox="1"/>
          <p:nvPr/>
        </p:nvSpPr>
        <p:spPr>
          <a:xfrm>
            <a:off x="323528" y="6165304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2022</a:t>
            </a:r>
            <a:r>
              <a:rPr kumimoji="1" lang="ja-JP" altLang="en-US"/>
              <a:t>年集中講義＠山形大学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DD5C7DF-AA4E-029C-529C-23397820ABFD}"/>
              </a:ext>
            </a:extLst>
          </p:cNvPr>
          <p:cNvSpPr txBox="1"/>
          <p:nvPr/>
        </p:nvSpPr>
        <p:spPr>
          <a:xfrm>
            <a:off x="3131840" y="436510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</a:t>
            </a:r>
            <a:r>
              <a:rPr lang="ja-JP" altLang="en-US" sz="2400"/>
              <a:t>義塾大学理工学部物理工学科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相転移や相図の決定方法</a:t>
            </a:r>
            <a:endParaRPr lang="en-US" altLang="ja-JP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相転移を伴うダイナミクスの理論と数値計算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分子動力学法でできること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分子動力学法は原子の位置と速度の時間発展を追う手法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それで何ができるのか？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どんな新しい物理を追えるのか？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FB30446-3A88-8762-2F21-CEF3744363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分子動力学法でできること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686924-B66F-7A42-7698-32B486CA213A}"/>
              </a:ext>
            </a:extLst>
          </p:cNvPr>
          <p:cNvSpPr txBox="1"/>
          <p:nvPr/>
        </p:nvSpPr>
        <p:spPr>
          <a:xfrm>
            <a:off x="179512" y="9807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創薬分野</a:t>
            </a:r>
            <a:endParaRPr kumimoji="1" lang="ja-JP" altLang="en-US" sz="2800"/>
          </a:p>
        </p:txBody>
      </p:sp>
      <p:pic>
        <p:nvPicPr>
          <p:cNvPr id="1026" name="Picture 2" descr="figure1">
            <a:extLst>
              <a:ext uri="{FF2B5EF4-FFF2-40B4-BE49-F238E27FC236}">
                <a16:creationId xmlns:a16="http://schemas.microsoft.com/office/drawing/2014/main" id="{668A0A00-2584-9EC2-5D57-ED756DD90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5724128" cy="374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CD8A01-B474-4D8A-9ECA-3DF3D9F4B02C}"/>
              </a:ext>
            </a:extLst>
          </p:cNvPr>
          <p:cNvSpPr txBox="1"/>
          <p:nvPr/>
        </p:nvSpPr>
        <p:spPr>
          <a:xfrm>
            <a:off x="1259632" y="6309320"/>
            <a:ext cx="58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http://www.scls.riken.jp/newsletter/Vol.14/openup02.html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F14A1A-AFC4-D7C2-33E9-A95CC22E3E26}"/>
              </a:ext>
            </a:extLst>
          </p:cNvPr>
          <p:cNvSpPr txBox="1"/>
          <p:nvPr/>
        </p:nvSpPr>
        <p:spPr>
          <a:xfrm>
            <a:off x="539552" y="1556792"/>
            <a:ext cx="849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癌標的タンパク質と薬剤候補の結合ー乖離シミュレーション</a:t>
            </a:r>
            <a:endParaRPr kumimoji="1" lang="en-US" altLang="ja-JP" sz="2400"/>
          </a:p>
          <a:p>
            <a:r>
              <a:rPr kumimoji="1" lang="ja-JP" altLang="en-US" sz="2400"/>
              <a:t>東京大学先端技術研究センター　藤谷氏 他</a:t>
            </a:r>
          </a:p>
        </p:txBody>
      </p:sp>
    </p:spTree>
    <p:extLst>
      <p:ext uri="{BB962C8B-B14F-4D97-AF65-F5344CB8AC3E}">
        <p14:creationId xmlns:p14="http://schemas.microsoft.com/office/powerpoint/2010/main" val="170736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9A7575-97AF-1C4E-6F1D-6265878B9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分子動力学法でできること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908A71-DFEA-BA66-D5C9-D412D5348496}"/>
              </a:ext>
            </a:extLst>
          </p:cNvPr>
          <p:cNvSpPr txBox="1"/>
          <p:nvPr/>
        </p:nvSpPr>
        <p:spPr>
          <a:xfrm>
            <a:off x="323528" y="98072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デバイス開発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EC9967-841A-29B3-AE12-DE59639AC8B4}"/>
              </a:ext>
            </a:extLst>
          </p:cNvPr>
          <p:cNvSpPr txBox="1"/>
          <p:nvPr/>
        </p:nvSpPr>
        <p:spPr>
          <a:xfrm>
            <a:off x="1115616" y="6093296"/>
            <a:ext cx="6624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https://www.nims.go.jp/news/press/2014/07/p201407030.html</a:t>
            </a:r>
            <a:endParaRPr lang="en-US" altLang="ja-JP"/>
          </a:p>
          <a:p>
            <a:r>
              <a:rPr lang="en-US" altLang="ja-JP" b="0" i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Chem. Mater.</a:t>
            </a:r>
            <a:r>
              <a:rPr lang="en-US" altLang="ja-JP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2014, 26, 14, 4248–4255</a:t>
            </a:r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9BF58B-6F03-C17A-1F64-8620DF2ECF82}"/>
              </a:ext>
            </a:extLst>
          </p:cNvPr>
          <p:cNvSpPr txBox="1"/>
          <p:nvPr/>
        </p:nvSpPr>
        <p:spPr>
          <a:xfrm>
            <a:off x="755576" y="1628800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高信頼リチウムイオン電池のシミュレーション</a:t>
            </a:r>
            <a:endParaRPr kumimoji="1" lang="en-US" altLang="ja-JP" sz="2400"/>
          </a:p>
          <a:p>
            <a:r>
              <a:rPr kumimoji="1" lang="ja-JP" altLang="en-US" sz="2400"/>
              <a:t>物質・材料研究機構 館山氏 他</a:t>
            </a:r>
          </a:p>
        </p:txBody>
      </p:sp>
      <p:pic>
        <p:nvPicPr>
          <p:cNvPr id="2050" name="Picture 2" descr="「プレス資料中の図 : 酸化物正極−硫化物固体電解質の界面に緩衝層が (1) ない場合と (2) ある場合の高精度計算により得られたリチウムイオン状態 (原子構造 (緑球がリチウムイオン) と濃度分布の充電時の変化) 、と対応する実験結果 (充電曲線と界面抵抗棒グラフ) 。緩衝層がない場合、リチウムイオンの空間電荷層が成長し界面抵抗を増大させるが、緩衝層の導入によりそれが抑制されることが示された。」の画像">
            <a:extLst>
              <a:ext uri="{FF2B5EF4-FFF2-40B4-BE49-F238E27FC236}">
                <a16:creationId xmlns:a16="http://schemas.microsoft.com/office/drawing/2014/main" id="{46DAE963-37CA-D661-5D9A-00C97E2B0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4904"/>
            <a:ext cx="5688632" cy="345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71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4E1967F-5F54-91CF-3A5A-40135EC257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分子動力学法でできること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9DE841C-5B1C-5C0F-E0F5-D373AD764569}"/>
              </a:ext>
            </a:extLst>
          </p:cNvPr>
          <p:cNvSpPr txBox="1"/>
          <p:nvPr/>
        </p:nvSpPr>
        <p:spPr>
          <a:xfrm>
            <a:off x="251520" y="1268760"/>
            <a:ext cx="84433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分子動力学法は原子の時間発展を追うことができる</a:t>
            </a:r>
            <a:endParaRPr kumimoji="1" lang="en-US" altLang="ja-JP" sz="2800"/>
          </a:p>
          <a:p>
            <a:r>
              <a:rPr lang="ja-JP" altLang="en-US" sz="2800"/>
              <a:t>→タンパク質と薬剤の相互作用を追える</a:t>
            </a:r>
            <a:endParaRPr lang="en-US" altLang="ja-JP" sz="2800"/>
          </a:p>
          <a:p>
            <a:r>
              <a:rPr kumimoji="1" lang="ja-JP" altLang="en-US" sz="2800"/>
              <a:t>→電極付近のイオンの運動を追える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EB4118-F538-EC21-DF17-0A2C1BE9087E}"/>
              </a:ext>
            </a:extLst>
          </p:cNvPr>
          <p:cNvSpPr txBox="1"/>
          <p:nvPr/>
        </p:nvSpPr>
        <p:spPr>
          <a:xfrm>
            <a:off x="251520" y="2996952"/>
            <a:ext cx="8568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このように、細かい情報を追えるのが分子動力学法の強みでもあるが、もう少し基礎的な情報を得ることもできる</a:t>
            </a:r>
            <a:endParaRPr kumimoji="1" lang="ja-JP" alt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A2BA36-5015-30F0-65B7-C8DC266C719A}"/>
              </a:ext>
            </a:extLst>
          </p:cNvPr>
          <p:cNvSpPr txBox="1"/>
          <p:nvPr/>
        </p:nvSpPr>
        <p:spPr>
          <a:xfrm>
            <a:off x="251520" y="4725144"/>
            <a:ext cx="8568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以下では、物質の基礎的な情報である</a:t>
            </a:r>
            <a:r>
              <a:rPr kumimoji="1" lang="ja-JP" altLang="en-US" sz="2800">
                <a:solidFill>
                  <a:srgbClr val="FF0000"/>
                </a:solidFill>
              </a:rPr>
              <a:t>相図の決定</a:t>
            </a:r>
            <a:r>
              <a:rPr kumimoji="1" lang="ja-JP" altLang="en-US" sz="2800"/>
              <a:t>と、基本的な</a:t>
            </a:r>
            <a:r>
              <a:rPr kumimoji="1" lang="ja-JP" altLang="en-US" sz="2800">
                <a:solidFill>
                  <a:srgbClr val="FF0000"/>
                </a:solidFill>
              </a:rPr>
              <a:t>相転移のダイナミクス</a:t>
            </a:r>
            <a:r>
              <a:rPr kumimoji="1" lang="ja-JP" altLang="en-US" sz="2800"/>
              <a:t>を分子動力学法で追った話をします</a:t>
            </a:r>
          </a:p>
        </p:txBody>
      </p:sp>
    </p:spTree>
    <p:extLst>
      <p:ext uri="{BB962C8B-B14F-4D97-AF65-F5344CB8AC3E}">
        <p14:creationId xmlns:p14="http://schemas.microsoft.com/office/powerpoint/2010/main" val="231333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CFED11F-91FF-EF21-3A71-8CA1C1E817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相転移とは</a:t>
            </a:r>
            <a:endParaRPr kumimoji="1" lang="ja-JP" altLang="en-US"/>
          </a:p>
        </p:txBody>
      </p:sp>
      <p:pic>
        <p:nvPicPr>
          <p:cNvPr id="1026" name="Picture 2" descr="コップと水のイラスト">
            <a:extLst>
              <a:ext uri="{FF2B5EF4-FFF2-40B4-BE49-F238E27FC236}">
                <a16:creationId xmlns:a16="http://schemas.microsoft.com/office/drawing/2014/main" id="{9528EA85-157E-BA0F-9E62-7E9870807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284984"/>
            <a:ext cx="104339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氷のイラスト「アイスキューブ」">
            <a:extLst>
              <a:ext uri="{FF2B5EF4-FFF2-40B4-BE49-F238E27FC236}">
                <a16:creationId xmlns:a16="http://schemas.microsoft.com/office/drawing/2014/main" id="{AABEBCE4-F003-7D48-92D7-FA0A4575F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190914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やかんがストーブの上に置かれたイラスト">
            <a:extLst>
              <a:ext uri="{FF2B5EF4-FFF2-40B4-BE49-F238E27FC236}">
                <a16:creationId xmlns:a16="http://schemas.microsoft.com/office/drawing/2014/main" id="{EC9A345E-FEE2-B888-FA04-1E92C95F3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284984"/>
            <a:ext cx="1263741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C33B41-CC25-7BA4-6BF2-CFE9819CE089}"/>
              </a:ext>
            </a:extLst>
          </p:cNvPr>
          <p:cNvSpPr txBox="1"/>
          <p:nvPr/>
        </p:nvSpPr>
        <p:spPr>
          <a:xfrm>
            <a:off x="755576" y="1988840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水は、温度や圧力によって様々な状態をとる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83D76E-1073-4353-F38A-380E4D40E7A2}"/>
              </a:ext>
            </a:extLst>
          </p:cNvPr>
          <p:cNvSpPr txBox="1"/>
          <p:nvPr/>
        </p:nvSpPr>
        <p:spPr>
          <a:xfrm>
            <a:off x="755576" y="2636912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固体</a:t>
            </a:r>
            <a:r>
              <a:rPr lang="en-US" altLang="ja-JP" sz="2800"/>
              <a:t>(</a:t>
            </a:r>
            <a:r>
              <a:rPr lang="ja-JP" altLang="en-US" sz="2800"/>
              <a:t>氷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B75E536-2F03-D6EE-62CA-177468131CFD}"/>
              </a:ext>
            </a:extLst>
          </p:cNvPr>
          <p:cNvSpPr txBox="1"/>
          <p:nvPr/>
        </p:nvSpPr>
        <p:spPr>
          <a:xfrm>
            <a:off x="3563888" y="2636912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液体</a:t>
            </a:r>
            <a:r>
              <a:rPr lang="en-US" altLang="ja-JP" sz="2800"/>
              <a:t>(</a:t>
            </a:r>
            <a:r>
              <a:rPr lang="ja-JP" altLang="en-US" sz="2800"/>
              <a:t>水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116DFD3-8F1E-6B45-B4CD-D9B6606B431F}"/>
              </a:ext>
            </a:extLst>
          </p:cNvPr>
          <p:cNvSpPr txBox="1"/>
          <p:nvPr/>
        </p:nvSpPr>
        <p:spPr>
          <a:xfrm>
            <a:off x="6156176" y="2636912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気体</a:t>
            </a:r>
            <a:r>
              <a:rPr lang="en-US" altLang="ja-JP" sz="2800"/>
              <a:t>(</a:t>
            </a:r>
            <a:r>
              <a:rPr lang="ja-JP" altLang="en-US" sz="2800"/>
              <a:t>水蒸気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9EF7AA4-DC8D-FBF4-08DE-E48047AFBFA0}"/>
              </a:ext>
            </a:extLst>
          </p:cNvPr>
          <p:cNvGrpSpPr/>
          <p:nvPr/>
        </p:nvGrpSpPr>
        <p:grpSpPr>
          <a:xfrm>
            <a:off x="827584" y="5053816"/>
            <a:ext cx="1258336" cy="1706984"/>
            <a:chOff x="2483768" y="3774504"/>
            <a:chExt cx="2310507" cy="3134296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7227DB26-6296-B115-C6F2-1933541BCF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3774504"/>
              <a:ext cx="2310507" cy="3134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DBC5A989-25DC-CBAF-425C-B16A83767E4F}"/>
                </a:ext>
              </a:extLst>
            </p:cNvPr>
            <p:cNvGrpSpPr/>
            <p:nvPr/>
          </p:nvGrpSpPr>
          <p:grpSpPr>
            <a:xfrm>
              <a:off x="2843808" y="4703936"/>
              <a:ext cx="604974" cy="648072"/>
              <a:chOff x="1331640" y="5373216"/>
              <a:chExt cx="855712" cy="916672"/>
            </a:xfrm>
          </p:grpSpPr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34DB852F-C98A-76BA-2F2B-4CE035339A8C}"/>
                  </a:ext>
                </a:extLst>
              </p:cNvPr>
              <p:cNvSpPr/>
              <p:nvPr/>
            </p:nvSpPr>
            <p:spPr>
              <a:xfrm>
                <a:off x="1835696" y="5578192"/>
                <a:ext cx="351656" cy="351656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056B9C90-2A85-7A5A-A766-E48C14651C68}"/>
                  </a:ext>
                </a:extLst>
              </p:cNvPr>
              <p:cNvSpPr/>
              <p:nvPr/>
            </p:nvSpPr>
            <p:spPr>
              <a:xfrm>
                <a:off x="1331640" y="5373216"/>
                <a:ext cx="648072" cy="64807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7177E335-15AE-F216-C48F-0245D892CDEF}"/>
                  </a:ext>
                </a:extLst>
              </p:cNvPr>
              <p:cNvSpPr/>
              <p:nvPr/>
            </p:nvSpPr>
            <p:spPr>
              <a:xfrm>
                <a:off x="1331640" y="5938232"/>
                <a:ext cx="351656" cy="351656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8B0B8AE0-4400-81F2-8FBB-FA5F67F76F57}"/>
                </a:ext>
              </a:extLst>
            </p:cNvPr>
            <p:cNvGrpSpPr/>
            <p:nvPr/>
          </p:nvGrpSpPr>
          <p:grpSpPr>
            <a:xfrm rot="4500000">
              <a:off x="3305127" y="4161125"/>
              <a:ext cx="690021" cy="739177"/>
              <a:chOff x="1331640" y="5373216"/>
              <a:chExt cx="855712" cy="916672"/>
            </a:xfrm>
          </p:grpSpPr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F5905039-CDDA-A449-63C6-3FE2D1A10FE1}"/>
                  </a:ext>
                </a:extLst>
              </p:cNvPr>
              <p:cNvSpPr/>
              <p:nvPr/>
            </p:nvSpPr>
            <p:spPr>
              <a:xfrm>
                <a:off x="1835696" y="5578192"/>
                <a:ext cx="351656" cy="351656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261A90BF-E414-499F-6D12-D88C7AEE06A1}"/>
                  </a:ext>
                </a:extLst>
              </p:cNvPr>
              <p:cNvSpPr/>
              <p:nvPr/>
            </p:nvSpPr>
            <p:spPr>
              <a:xfrm>
                <a:off x="1331640" y="5373216"/>
                <a:ext cx="648072" cy="64807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ECE80AE2-691C-32E8-485C-04BD923B290F}"/>
                  </a:ext>
                </a:extLst>
              </p:cNvPr>
              <p:cNvSpPr/>
              <p:nvPr/>
            </p:nvSpPr>
            <p:spPr>
              <a:xfrm>
                <a:off x="1331640" y="5938232"/>
                <a:ext cx="351656" cy="351656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F5A8D4B4-D95F-0C88-7BBB-1DF169AB9A5E}"/>
                </a:ext>
              </a:extLst>
            </p:cNvPr>
            <p:cNvGrpSpPr/>
            <p:nvPr/>
          </p:nvGrpSpPr>
          <p:grpSpPr>
            <a:xfrm rot="10800000">
              <a:off x="3491880" y="4631928"/>
              <a:ext cx="855712" cy="916672"/>
              <a:chOff x="1331640" y="5373216"/>
              <a:chExt cx="855712" cy="916672"/>
            </a:xfrm>
          </p:grpSpPr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A3D54C44-E407-FFF6-AD05-B1930773D22E}"/>
                  </a:ext>
                </a:extLst>
              </p:cNvPr>
              <p:cNvSpPr/>
              <p:nvPr/>
            </p:nvSpPr>
            <p:spPr>
              <a:xfrm>
                <a:off x="1835696" y="5578192"/>
                <a:ext cx="351656" cy="351656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3A52BF0F-6182-01F8-7B88-20AD2C1955F7}"/>
                  </a:ext>
                </a:extLst>
              </p:cNvPr>
              <p:cNvSpPr/>
              <p:nvPr/>
            </p:nvSpPr>
            <p:spPr>
              <a:xfrm>
                <a:off x="1331640" y="5373216"/>
                <a:ext cx="648072" cy="64807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4AB1C3B9-F1B8-4430-427C-A14E58FB5354}"/>
                  </a:ext>
                </a:extLst>
              </p:cNvPr>
              <p:cNvSpPr/>
              <p:nvPr/>
            </p:nvSpPr>
            <p:spPr>
              <a:xfrm>
                <a:off x="1331640" y="5938232"/>
                <a:ext cx="351656" cy="351656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F62E517-590C-3AE0-4BDD-E1F2C4244E4A}"/>
              </a:ext>
            </a:extLst>
          </p:cNvPr>
          <p:cNvCxnSpPr>
            <a:cxnSpLocks/>
          </p:cNvCxnSpPr>
          <p:nvPr/>
        </p:nvCxnSpPr>
        <p:spPr>
          <a:xfrm flipV="1">
            <a:off x="1763688" y="4293096"/>
            <a:ext cx="2304256" cy="18002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FB93485-A9D1-D19F-6EA5-73334B4156B8}"/>
              </a:ext>
            </a:extLst>
          </p:cNvPr>
          <p:cNvCxnSpPr>
            <a:cxnSpLocks/>
          </p:cNvCxnSpPr>
          <p:nvPr/>
        </p:nvCxnSpPr>
        <p:spPr>
          <a:xfrm flipH="1">
            <a:off x="1259632" y="4293096"/>
            <a:ext cx="2808312" cy="8640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6D14E9A-BEF2-C308-A1DC-D2C88F610854}"/>
              </a:ext>
            </a:extLst>
          </p:cNvPr>
          <p:cNvSpPr txBox="1"/>
          <p:nvPr/>
        </p:nvSpPr>
        <p:spPr>
          <a:xfrm>
            <a:off x="2339752" y="5733256"/>
            <a:ext cx="4680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ミクロにみると原子の性質は全く変わっていない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FAB2857-0D87-9985-4A18-04A4AC98E8A6}"/>
              </a:ext>
            </a:extLst>
          </p:cNvPr>
          <p:cNvSpPr txBox="1"/>
          <p:nvPr/>
        </p:nvSpPr>
        <p:spPr>
          <a:xfrm>
            <a:off x="1691680" y="908720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ミクロな構成要素が大量に集まり、外部パラメータにより</a:t>
            </a:r>
            <a:r>
              <a:rPr lang="ja-JP" altLang="en-US" sz="2400"/>
              <a:t>マクロな性質が大きく変わる現象</a:t>
            </a:r>
            <a:endParaRPr kumimoji="1" lang="ja-JP" altLang="en-US" sz="2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075351B-1FC4-C149-3D89-19B40C8CE175}"/>
              </a:ext>
            </a:extLst>
          </p:cNvPr>
          <p:cNvSpPr txBox="1"/>
          <p:nvPr/>
        </p:nvSpPr>
        <p:spPr>
          <a:xfrm>
            <a:off x="179512" y="105273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相転移</a:t>
            </a:r>
          </a:p>
        </p:txBody>
      </p:sp>
    </p:spTree>
    <p:extLst>
      <p:ext uri="{BB962C8B-B14F-4D97-AF65-F5344CB8AC3E}">
        <p14:creationId xmlns:p14="http://schemas.microsoft.com/office/powerpoint/2010/main" val="397917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AF6AEDC-3077-98EC-ECD5-AE4C16494C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気液転移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98F085-A1D2-420B-DCD4-86B54401DCF3}"/>
              </a:ext>
            </a:extLst>
          </p:cNvPr>
          <p:cNvSpPr txBox="1"/>
          <p:nvPr/>
        </p:nvSpPr>
        <p:spPr>
          <a:xfrm>
            <a:off x="319990" y="105273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相転移のうち液相と気相の間の相転移を特に気液転移と呼ぶ</a:t>
            </a:r>
            <a:endParaRPr kumimoji="1" lang="ja-JP" altLang="en-US" sz="240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F0DBA60-ECE3-5420-9BE9-6A329683A6F7}"/>
              </a:ext>
            </a:extLst>
          </p:cNvPr>
          <p:cNvGrpSpPr/>
          <p:nvPr/>
        </p:nvGrpSpPr>
        <p:grpSpPr>
          <a:xfrm>
            <a:off x="1619672" y="2492896"/>
            <a:ext cx="1728192" cy="2232248"/>
            <a:chOff x="1547664" y="2852936"/>
            <a:chExt cx="1728192" cy="2232248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934B66FA-22E7-61BB-CE4E-B985A4999C7A}"/>
                </a:ext>
              </a:extLst>
            </p:cNvPr>
            <p:cNvSpPr/>
            <p:nvPr/>
          </p:nvSpPr>
          <p:spPr>
            <a:xfrm>
              <a:off x="1547664" y="2852936"/>
              <a:ext cx="1728192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A010AF2C-1F93-3575-5921-8EA756C8A2E4}"/>
                </a:ext>
              </a:extLst>
            </p:cNvPr>
            <p:cNvSpPr/>
            <p:nvPr/>
          </p:nvSpPr>
          <p:spPr>
            <a:xfrm>
              <a:off x="1835696" y="4653136"/>
              <a:ext cx="115212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D55EC6EA-3ADF-1C10-6F5B-972F65BF79C4}"/>
                </a:ext>
              </a:extLst>
            </p:cNvPr>
            <p:cNvCxnSpPr>
              <a:stCxn id="4" idx="6"/>
              <a:endCxn id="5" idx="6"/>
            </p:cNvCxnSpPr>
            <p:nvPr/>
          </p:nvCxnSpPr>
          <p:spPr>
            <a:xfrm flipH="1">
              <a:off x="2987824" y="3104964"/>
              <a:ext cx="288032" cy="176419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2E522757-8643-3820-77F4-443E183BE47E}"/>
                </a:ext>
              </a:extLst>
            </p:cNvPr>
            <p:cNvCxnSpPr>
              <a:stCxn id="4" idx="2"/>
              <a:endCxn id="5" idx="2"/>
            </p:cNvCxnSpPr>
            <p:nvPr/>
          </p:nvCxnSpPr>
          <p:spPr>
            <a:xfrm>
              <a:off x="1547664" y="3104964"/>
              <a:ext cx="288032" cy="176419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337C75-2B06-A927-E069-536665370DC4}"/>
                </a:ext>
              </a:extLst>
            </p:cNvPr>
            <p:cNvSpPr/>
            <p:nvPr/>
          </p:nvSpPr>
          <p:spPr>
            <a:xfrm>
              <a:off x="1876336" y="4570080"/>
              <a:ext cx="1080120" cy="43204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台形 11">
              <a:extLst>
                <a:ext uri="{FF2B5EF4-FFF2-40B4-BE49-F238E27FC236}">
                  <a16:creationId xmlns:a16="http://schemas.microsoft.com/office/drawing/2014/main" id="{72ABA3AB-B59A-88DA-502B-CE204E8EE86B}"/>
                </a:ext>
              </a:extLst>
            </p:cNvPr>
            <p:cNvSpPr/>
            <p:nvPr/>
          </p:nvSpPr>
          <p:spPr>
            <a:xfrm flipV="1">
              <a:off x="1660312" y="3633976"/>
              <a:ext cx="1512168" cy="1152128"/>
            </a:xfrm>
            <a:prstGeom prst="trapezoid">
              <a:avLst>
                <a:gd name="adj" fmla="val 1841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4D0DB626-9E0B-1F45-9E6D-92AB5D115D17}"/>
                </a:ext>
              </a:extLst>
            </p:cNvPr>
            <p:cNvSpPr/>
            <p:nvPr/>
          </p:nvSpPr>
          <p:spPr>
            <a:xfrm>
              <a:off x="1660312" y="3417952"/>
              <a:ext cx="1512168" cy="432048"/>
            </a:xfrm>
            <a:prstGeom prst="ellipse">
              <a:avLst/>
            </a:prstGeom>
            <a:solidFill>
              <a:srgbClr val="47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52" name="Picture 4" descr="アルコールランプと金網のイラスト">
            <a:extLst>
              <a:ext uri="{FF2B5EF4-FFF2-40B4-BE49-F238E27FC236}">
                <a16:creationId xmlns:a16="http://schemas.microsoft.com/office/drawing/2014/main" id="{1CE562B4-D61B-CAB8-15B6-1468B3C02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820" y="3370684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ビーカーのイラスト（空）">
            <a:extLst>
              <a:ext uri="{FF2B5EF4-FFF2-40B4-BE49-F238E27FC236}">
                <a16:creationId xmlns:a16="http://schemas.microsoft.com/office/drawing/2014/main" id="{1CE66E0B-0C41-5484-15FD-21C567581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844" y="2290564"/>
            <a:ext cx="1224136" cy="144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AC5FC59-C7FE-5708-E852-02E6EE826390}"/>
              </a:ext>
            </a:extLst>
          </p:cNvPr>
          <p:cNvSpPr/>
          <p:nvPr/>
        </p:nvSpPr>
        <p:spPr>
          <a:xfrm>
            <a:off x="6159708" y="2722612"/>
            <a:ext cx="936104" cy="9361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DD20795-6854-7B49-63A8-2BAC1ABEE74C}"/>
              </a:ext>
            </a:extLst>
          </p:cNvPr>
          <p:cNvSpPr/>
          <p:nvPr/>
        </p:nvSpPr>
        <p:spPr>
          <a:xfrm>
            <a:off x="6149548" y="2671812"/>
            <a:ext cx="956424" cy="266824"/>
          </a:xfrm>
          <a:prstGeom prst="ellipse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C78CFB2-66BD-FEFD-B22E-75B4915610B0}"/>
              </a:ext>
            </a:extLst>
          </p:cNvPr>
          <p:cNvSpPr/>
          <p:nvPr/>
        </p:nvSpPr>
        <p:spPr>
          <a:xfrm>
            <a:off x="6241876" y="3226668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54600629-DEC6-D41E-AFE4-F6B1A7C27E27}"/>
              </a:ext>
            </a:extLst>
          </p:cNvPr>
          <p:cNvSpPr/>
          <p:nvPr/>
        </p:nvSpPr>
        <p:spPr>
          <a:xfrm>
            <a:off x="6457900" y="2938636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ADA1909-2D6A-954B-3AFC-804AD9AD7B57}"/>
              </a:ext>
            </a:extLst>
          </p:cNvPr>
          <p:cNvSpPr/>
          <p:nvPr/>
        </p:nvSpPr>
        <p:spPr>
          <a:xfrm>
            <a:off x="6673924" y="3370684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5F84FE-AF5F-6FBD-9A25-8D9FDF33ECA7}"/>
              </a:ext>
            </a:extLst>
          </p:cNvPr>
          <p:cNvSpPr txBox="1"/>
          <p:nvPr/>
        </p:nvSpPr>
        <p:spPr>
          <a:xfrm>
            <a:off x="1979712" y="17728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蒸発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ADC50B-E9C0-0184-4AFA-E15D76D46CBB}"/>
              </a:ext>
            </a:extLst>
          </p:cNvPr>
          <p:cNvSpPr txBox="1"/>
          <p:nvPr/>
        </p:nvSpPr>
        <p:spPr>
          <a:xfrm>
            <a:off x="6025852" y="164249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沸騰</a:t>
            </a:r>
            <a:endParaRPr kumimoji="1" lang="ja-JP" altLang="en-US" sz="3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8CAC7DE-378F-F960-FE12-6E67EFFA8372}"/>
              </a:ext>
            </a:extLst>
          </p:cNvPr>
          <p:cNvSpPr txBox="1"/>
          <p:nvPr/>
        </p:nvSpPr>
        <p:spPr>
          <a:xfrm>
            <a:off x="251520" y="5157192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コップに水を入れて放置すると、</a:t>
            </a:r>
            <a:endParaRPr kumimoji="1" lang="en-US" altLang="ja-JP" sz="2400"/>
          </a:p>
          <a:p>
            <a:r>
              <a:rPr lang="ja-JP" altLang="en-US" sz="2400"/>
              <a:t>やがて水が</a:t>
            </a:r>
            <a:r>
              <a:rPr lang="ja-JP" altLang="en-US" sz="2400">
                <a:solidFill>
                  <a:srgbClr val="FF0000"/>
                </a:solidFill>
              </a:rPr>
              <a:t>蒸発</a:t>
            </a:r>
            <a:r>
              <a:rPr lang="ja-JP" altLang="en-US" sz="2400"/>
              <a:t>してなくなる</a:t>
            </a:r>
            <a:endParaRPr kumimoji="1" lang="ja-JP" altLang="en-US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6D379CD-0A3C-06F4-FDFD-89D5419BBAD8}"/>
              </a:ext>
            </a:extLst>
          </p:cNvPr>
          <p:cNvSpPr txBox="1"/>
          <p:nvPr/>
        </p:nvSpPr>
        <p:spPr>
          <a:xfrm>
            <a:off x="5007205" y="5157192"/>
            <a:ext cx="4049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水を加熱すると、</a:t>
            </a:r>
            <a:r>
              <a:rPr kumimoji="1" lang="en-US" altLang="ja-JP" sz="2400"/>
              <a:t>1</a:t>
            </a:r>
            <a:r>
              <a:rPr kumimoji="1" lang="ja-JP" altLang="en-US" sz="2400"/>
              <a:t>気圧では</a:t>
            </a:r>
            <a:endParaRPr kumimoji="1" lang="en-US" altLang="ja-JP" sz="2400"/>
          </a:p>
          <a:p>
            <a:r>
              <a:rPr kumimoji="1" lang="en-US" altLang="ja-JP" sz="2400"/>
              <a:t>100</a:t>
            </a:r>
            <a:r>
              <a:rPr kumimoji="1" lang="ja-JP" altLang="en-US" sz="2400"/>
              <a:t>度で</a:t>
            </a:r>
            <a:r>
              <a:rPr kumimoji="1" lang="ja-JP" altLang="en-US" sz="2400">
                <a:solidFill>
                  <a:srgbClr val="FF0000"/>
                </a:solidFill>
              </a:rPr>
              <a:t>沸騰</a:t>
            </a:r>
            <a:r>
              <a:rPr kumimoji="1" lang="ja-JP" altLang="en-US" sz="2400"/>
              <a:t>する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38A35DF-D065-B0F5-3E73-A50CAE54ABA1}"/>
              </a:ext>
            </a:extLst>
          </p:cNvPr>
          <p:cNvSpPr txBox="1"/>
          <p:nvPr/>
        </p:nvSpPr>
        <p:spPr>
          <a:xfrm>
            <a:off x="971600" y="6165304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「蒸発」と「沸騰」の違いはなんだろう？</a:t>
            </a:r>
          </a:p>
        </p:txBody>
      </p:sp>
    </p:spTree>
    <p:extLst>
      <p:ext uri="{BB962C8B-B14F-4D97-AF65-F5344CB8AC3E}">
        <p14:creationId xmlns:p14="http://schemas.microsoft.com/office/powerpoint/2010/main" val="2015485829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7214</TotalTime>
  <Words>416</Words>
  <Application>Microsoft Office PowerPoint</Application>
  <PresentationFormat>画面に合わせる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HGｺﾞｼｯｸE</vt:lpstr>
      <vt:lpstr>游ゴシック</vt:lpstr>
      <vt:lpstr>Arial</vt:lpstr>
      <vt:lpstr>Roboto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995</cp:revision>
  <dcterms:created xsi:type="dcterms:W3CDTF">2019-01-02T05:23:01Z</dcterms:created>
  <dcterms:modified xsi:type="dcterms:W3CDTF">2022-08-03T14:05:44Z</dcterms:modified>
</cp:coreProperties>
</file>