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3"/>
  </p:notesMasterIdLst>
  <p:sldIdLst>
    <p:sldId id="256" r:id="rId2"/>
    <p:sldId id="339" r:id="rId3"/>
    <p:sldId id="340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48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渡辺 宙志" initials="渡辺" lastIdx="1" clrIdx="0">
    <p:extLst>
      <p:ext uri="{19B8F6BF-5375-455C-9EA6-DF929625EA0E}">
        <p15:presenceInfo xmlns:p15="http://schemas.microsoft.com/office/powerpoint/2012/main" userId="4f98031bd836b3d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893"/>
    <a:srgbClr val="47CFFF"/>
    <a:srgbClr val="FF0000"/>
    <a:srgbClr val="F2F2F2"/>
    <a:srgbClr val="FFCCFF"/>
    <a:srgbClr val="CCECFF"/>
    <a:srgbClr val="FFFFCC"/>
    <a:srgbClr val="CCFF99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5820" autoAdjust="0"/>
  </p:normalViewPr>
  <p:slideViewPr>
    <p:cSldViewPr>
      <p:cViewPr>
        <p:scale>
          <a:sx n="63" d="100"/>
          <a:sy n="63" d="100"/>
        </p:scale>
        <p:origin x="1288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2022/8/3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9" name="円/楕円 3">
            <a:extLst>
              <a:ext uri="{FF2B5EF4-FFF2-40B4-BE49-F238E27FC236}">
                <a16:creationId xmlns:a16="http://schemas.microsoft.com/office/drawing/2014/main" id="{B343F88B-3A41-4A13-BD53-119C196A7539}"/>
              </a:ext>
            </a:extLst>
          </p:cNvPr>
          <p:cNvSpPr/>
          <p:nvPr userDrawn="1"/>
        </p:nvSpPr>
        <p:spPr>
          <a:xfrm>
            <a:off x="8532440" y="6237312"/>
            <a:ext cx="531173" cy="5311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4489E24-DDC8-4262-B8EA-CCA6A45F800C}"/>
              </a:ext>
            </a:extLst>
          </p:cNvPr>
          <p:cNvSpPr txBox="1"/>
          <p:nvPr userDrawn="1"/>
        </p:nvSpPr>
        <p:spPr>
          <a:xfrm>
            <a:off x="8491428" y="6270575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 dirty="0"/>
          </a:p>
        </p:txBody>
      </p:sp>
      <p:sp>
        <p:nvSpPr>
          <p:cNvPr id="11" name="弦 10">
            <a:extLst>
              <a:ext uri="{FF2B5EF4-FFF2-40B4-BE49-F238E27FC236}">
                <a16:creationId xmlns:a16="http://schemas.microsoft.com/office/drawing/2014/main" id="{B70FAEDE-DF5E-4C7F-9ABE-40BAD29AD2D0}"/>
              </a:ext>
            </a:extLst>
          </p:cNvPr>
          <p:cNvSpPr/>
          <p:nvPr userDrawn="1"/>
        </p:nvSpPr>
        <p:spPr>
          <a:xfrm rot="15300000">
            <a:off x="8520720" y="6221077"/>
            <a:ext cx="565274" cy="565274"/>
          </a:xfrm>
          <a:prstGeom prst="chord">
            <a:avLst>
              <a:gd name="adj1" fmla="val 2700000"/>
              <a:gd name="adj2" fmla="val 14142403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EE63C53-04F6-4BA3-9ED0-4D1314BEBF4B}"/>
              </a:ext>
            </a:extLst>
          </p:cNvPr>
          <p:cNvSpPr txBox="1"/>
          <p:nvPr userDrawn="1"/>
        </p:nvSpPr>
        <p:spPr>
          <a:xfrm>
            <a:off x="8717317" y="643783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85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4148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036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0CB2CC1-848F-46F4-9DB5-96E985823296}"/>
              </a:ext>
            </a:extLst>
          </p:cNvPr>
          <p:cNvSpPr txBox="1"/>
          <p:nvPr/>
        </p:nvSpPr>
        <p:spPr>
          <a:xfrm>
            <a:off x="0" y="1249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solidFill>
                  <a:srgbClr val="011893"/>
                </a:solidFill>
              </a:rPr>
              <a:t>分子</a:t>
            </a:r>
            <a:r>
              <a:rPr lang="ja-JP" altLang="en-US" sz="3200">
                <a:solidFill>
                  <a:srgbClr val="011893"/>
                </a:solidFill>
              </a:rPr>
              <a:t>動力学法</a:t>
            </a:r>
            <a:r>
              <a:rPr lang="en-US" altLang="ja-JP" sz="3200">
                <a:solidFill>
                  <a:srgbClr val="011893"/>
                </a:solidFill>
              </a:rPr>
              <a:t>(2) </a:t>
            </a:r>
            <a:r>
              <a:rPr lang="ja-JP" altLang="en-US" sz="3200">
                <a:solidFill>
                  <a:srgbClr val="011893"/>
                </a:solidFill>
              </a:rPr>
              <a:t>相図の決定とダイナミクス</a:t>
            </a:r>
            <a:endParaRPr kumimoji="1" lang="ja-JP" altLang="en-US" sz="3200" dirty="0">
              <a:solidFill>
                <a:srgbClr val="011893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BE3CFCB-B453-4489-85E2-2AF6A8107BB2}"/>
              </a:ext>
            </a:extLst>
          </p:cNvPr>
          <p:cNvSpPr txBox="1"/>
          <p:nvPr/>
        </p:nvSpPr>
        <p:spPr>
          <a:xfrm>
            <a:off x="0" y="16256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/>
              <a:t>大規模数値計算が拓く物理学</a:t>
            </a:r>
            <a:endParaRPr kumimoji="1" lang="ja-JP" altLang="en-US" sz="3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0ABB079-00E6-4364-A49C-8511C609F5D8}"/>
              </a:ext>
            </a:extLst>
          </p:cNvPr>
          <p:cNvSpPr txBox="1"/>
          <p:nvPr/>
        </p:nvSpPr>
        <p:spPr>
          <a:xfrm>
            <a:off x="7308304" y="51182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渡辺宙志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A036371-17AF-7926-F1F6-B96AA0039E6C}"/>
              </a:ext>
            </a:extLst>
          </p:cNvPr>
          <p:cNvSpPr txBox="1"/>
          <p:nvPr/>
        </p:nvSpPr>
        <p:spPr>
          <a:xfrm>
            <a:off x="323528" y="6165304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2022</a:t>
            </a:r>
            <a:r>
              <a:rPr kumimoji="1" lang="ja-JP" altLang="en-US"/>
              <a:t>年集中講義＠山形大学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DD5C7DF-AA4E-029C-529C-23397820ABFD}"/>
              </a:ext>
            </a:extLst>
          </p:cNvPr>
          <p:cNvSpPr txBox="1"/>
          <p:nvPr/>
        </p:nvSpPr>
        <p:spPr>
          <a:xfrm>
            <a:off x="3131840" y="4365104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</a:t>
            </a:r>
            <a:r>
              <a:rPr lang="ja-JP" altLang="en-US" sz="2400"/>
              <a:t>義塾大学理工学部物理工学科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451DEC2-7D1B-7323-0016-A3CCDE720C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格子ガス模型</a:t>
            </a:r>
            <a:r>
              <a:rPr lang="en-US" altLang="ja-JP"/>
              <a:t>(</a:t>
            </a:r>
            <a:r>
              <a:rPr lang="ja-JP" altLang="en-US"/>
              <a:t>復習</a:t>
            </a:r>
            <a:r>
              <a:rPr lang="en-US" altLang="ja-JP"/>
              <a:t>)</a:t>
            </a:r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3BAAC870-EE0E-00BD-4A2C-D4C0E7618FE5}"/>
              </a:ext>
            </a:extLst>
          </p:cNvPr>
          <p:cNvGrpSpPr/>
          <p:nvPr/>
        </p:nvGrpSpPr>
        <p:grpSpPr>
          <a:xfrm>
            <a:off x="273233" y="1628800"/>
            <a:ext cx="3888432" cy="2016224"/>
            <a:chOff x="323528" y="1628800"/>
            <a:chExt cx="3888432" cy="2016224"/>
          </a:xfrm>
        </p:grpSpPr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FBFC7831-3977-CA5D-E329-162E074B94F1}"/>
                </a:ext>
              </a:extLst>
            </p:cNvPr>
            <p:cNvGrpSpPr/>
            <p:nvPr/>
          </p:nvGrpSpPr>
          <p:grpSpPr>
            <a:xfrm>
              <a:off x="467544" y="1916832"/>
              <a:ext cx="1512168" cy="1512168"/>
              <a:chOff x="971600" y="1628800"/>
              <a:chExt cx="2160240" cy="2160240"/>
            </a:xfrm>
          </p:grpSpPr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2E446208-2648-8587-9E13-95AAE2740E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1628800"/>
                <a:ext cx="0" cy="216024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>
                <a:extLst>
                  <a:ext uri="{FF2B5EF4-FFF2-40B4-BE49-F238E27FC236}">
                    <a16:creationId xmlns:a16="http://schemas.microsoft.com/office/drawing/2014/main" id="{498713A7-E435-CD8B-749C-4DB71F22D2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1680" y="1628800"/>
                <a:ext cx="0" cy="216024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>
                <a:extLst>
                  <a:ext uri="{FF2B5EF4-FFF2-40B4-BE49-F238E27FC236}">
                    <a16:creationId xmlns:a16="http://schemas.microsoft.com/office/drawing/2014/main" id="{4510CDB9-CFEB-EB2B-64FF-44E8AF6596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1628800"/>
                <a:ext cx="0" cy="216024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コネクタ 19">
                <a:extLst>
                  <a:ext uri="{FF2B5EF4-FFF2-40B4-BE49-F238E27FC236}">
                    <a16:creationId xmlns:a16="http://schemas.microsoft.com/office/drawing/2014/main" id="{BF90B499-8956-C797-CC71-A3837C0FF7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31840" y="1628800"/>
                <a:ext cx="0" cy="216024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コネクタ 20">
                <a:extLst>
                  <a:ext uri="{FF2B5EF4-FFF2-40B4-BE49-F238E27FC236}">
                    <a16:creationId xmlns:a16="http://schemas.microsoft.com/office/drawing/2014/main" id="{6A9B29A4-9746-FDD5-7E66-749984A5D8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1628800"/>
                <a:ext cx="216024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C680E844-6664-3D68-6A25-6EFAA7EAC7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2348880"/>
                <a:ext cx="216024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424524E2-F1CE-B352-5EED-3AF91C925C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3068960"/>
                <a:ext cx="216024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9D650D28-4ADA-D8AE-0963-9EB1BB6AF9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3789040"/>
                <a:ext cx="216024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楕円 24">
                <a:extLst>
                  <a:ext uri="{FF2B5EF4-FFF2-40B4-BE49-F238E27FC236}">
                    <a16:creationId xmlns:a16="http://schemas.microsoft.com/office/drawing/2014/main" id="{CC915A05-49C5-B2A5-75D0-B59ED9F56339}"/>
                  </a:ext>
                </a:extLst>
              </p:cNvPr>
              <p:cNvSpPr/>
              <p:nvPr/>
            </p:nvSpPr>
            <p:spPr>
              <a:xfrm>
                <a:off x="971600" y="1628800"/>
                <a:ext cx="720080" cy="720080"/>
              </a:xfrm>
              <a:prstGeom prst="ellipse">
                <a:avLst/>
              </a:prstGeom>
              <a:solidFill>
                <a:srgbClr val="01189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楕円 25">
                <a:extLst>
                  <a:ext uri="{FF2B5EF4-FFF2-40B4-BE49-F238E27FC236}">
                    <a16:creationId xmlns:a16="http://schemas.microsoft.com/office/drawing/2014/main" id="{2990EC7B-48C4-DA0B-6895-C2CDA2690629}"/>
                  </a:ext>
                </a:extLst>
              </p:cNvPr>
              <p:cNvSpPr/>
              <p:nvPr/>
            </p:nvSpPr>
            <p:spPr>
              <a:xfrm>
                <a:off x="1691680" y="1628800"/>
                <a:ext cx="720080" cy="720080"/>
              </a:xfrm>
              <a:prstGeom prst="ellipse">
                <a:avLst/>
              </a:prstGeom>
              <a:solidFill>
                <a:srgbClr val="01189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FC7B611F-E1A7-964F-5EFC-62D5715FE75F}"/>
                </a:ext>
              </a:extLst>
            </p:cNvPr>
            <p:cNvGrpSpPr/>
            <p:nvPr/>
          </p:nvGrpSpPr>
          <p:grpSpPr>
            <a:xfrm>
              <a:off x="2411760" y="1916832"/>
              <a:ext cx="1512168" cy="1512168"/>
              <a:chOff x="971600" y="4293096"/>
              <a:chExt cx="2160240" cy="2160240"/>
            </a:xfrm>
          </p:grpSpPr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BF8790E1-8ED4-E7E1-9E03-B2E1A3719F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4293096"/>
                <a:ext cx="0" cy="216024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コネクタ 7">
                <a:extLst>
                  <a:ext uri="{FF2B5EF4-FFF2-40B4-BE49-F238E27FC236}">
                    <a16:creationId xmlns:a16="http://schemas.microsoft.com/office/drawing/2014/main" id="{40F9B7A9-CF69-8D94-5C6F-C059094959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1680" y="4293096"/>
                <a:ext cx="0" cy="216024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コネクタ 8">
                <a:extLst>
                  <a:ext uri="{FF2B5EF4-FFF2-40B4-BE49-F238E27FC236}">
                    <a16:creationId xmlns:a16="http://schemas.microsoft.com/office/drawing/2014/main" id="{71528F48-FE6D-4730-B23F-B7A81F2923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4293096"/>
                <a:ext cx="0" cy="216024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コネクタ 9">
                <a:extLst>
                  <a:ext uri="{FF2B5EF4-FFF2-40B4-BE49-F238E27FC236}">
                    <a16:creationId xmlns:a16="http://schemas.microsoft.com/office/drawing/2014/main" id="{EBE4B9DE-FFA9-908C-57B8-1D239A449B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31840" y="4293096"/>
                <a:ext cx="0" cy="216024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id="{7DAA0402-1ACC-D2EF-ECFA-3AFF0E3E91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4293096"/>
                <a:ext cx="216024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コネクタ 11">
                <a:extLst>
                  <a:ext uri="{FF2B5EF4-FFF2-40B4-BE49-F238E27FC236}">
                    <a16:creationId xmlns:a16="http://schemas.microsoft.com/office/drawing/2014/main" id="{88F2D74D-AD40-FF26-1132-8C0DCC20EE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5013176"/>
                <a:ext cx="216024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コネクタ 12">
                <a:extLst>
                  <a:ext uri="{FF2B5EF4-FFF2-40B4-BE49-F238E27FC236}">
                    <a16:creationId xmlns:a16="http://schemas.microsoft.com/office/drawing/2014/main" id="{B5F928F5-EA30-628C-B222-69F5783995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5733256"/>
                <a:ext cx="216024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コネクタ 13">
                <a:extLst>
                  <a:ext uri="{FF2B5EF4-FFF2-40B4-BE49-F238E27FC236}">
                    <a16:creationId xmlns:a16="http://schemas.microsoft.com/office/drawing/2014/main" id="{ECDC60C0-23A9-11C6-D9E6-16CD67AE43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6453336"/>
                <a:ext cx="216024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楕円 14">
                <a:extLst>
                  <a:ext uri="{FF2B5EF4-FFF2-40B4-BE49-F238E27FC236}">
                    <a16:creationId xmlns:a16="http://schemas.microsoft.com/office/drawing/2014/main" id="{E39CE0B2-3608-E9EE-C6B6-4280C024863B}"/>
                  </a:ext>
                </a:extLst>
              </p:cNvPr>
              <p:cNvSpPr/>
              <p:nvPr/>
            </p:nvSpPr>
            <p:spPr>
              <a:xfrm>
                <a:off x="1691680" y="5013176"/>
                <a:ext cx="720080" cy="720080"/>
              </a:xfrm>
              <a:prstGeom prst="ellipse">
                <a:avLst/>
              </a:prstGeom>
              <a:solidFill>
                <a:srgbClr val="01189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楕円 15">
                <a:extLst>
                  <a:ext uri="{FF2B5EF4-FFF2-40B4-BE49-F238E27FC236}">
                    <a16:creationId xmlns:a16="http://schemas.microsoft.com/office/drawing/2014/main" id="{480EC1D7-2E53-B772-85E0-E040929A6F95}"/>
                  </a:ext>
                </a:extLst>
              </p:cNvPr>
              <p:cNvSpPr/>
              <p:nvPr/>
            </p:nvSpPr>
            <p:spPr>
              <a:xfrm>
                <a:off x="1691680" y="5733256"/>
                <a:ext cx="720080" cy="720080"/>
              </a:xfrm>
              <a:prstGeom prst="ellipse">
                <a:avLst/>
              </a:prstGeom>
              <a:solidFill>
                <a:srgbClr val="01189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E02B3D7F-369B-4AEE-E4F1-B68EDCC51E94}"/>
                </a:ext>
              </a:extLst>
            </p:cNvPr>
            <p:cNvSpPr/>
            <p:nvPr/>
          </p:nvSpPr>
          <p:spPr>
            <a:xfrm>
              <a:off x="323528" y="1628800"/>
              <a:ext cx="3888432" cy="201622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EA409C91-DA42-00BA-7F54-C96B09E233C3}"/>
              </a:ext>
            </a:extLst>
          </p:cNvPr>
          <p:cNvGrpSpPr/>
          <p:nvPr/>
        </p:nvGrpSpPr>
        <p:grpSpPr>
          <a:xfrm>
            <a:off x="4665721" y="1628800"/>
            <a:ext cx="3888432" cy="2016224"/>
            <a:chOff x="4716016" y="1628800"/>
            <a:chExt cx="3888432" cy="2016224"/>
          </a:xfrm>
        </p:grpSpPr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B34BEF24-B59D-797B-BECC-F716FFEE8502}"/>
                </a:ext>
              </a:extLst>
            </p:cNvPr>
            <p:cNvGrpSpPr/>
            <p:nvPr/>
          </p:nvGrpSpPr>
          <p:grpSpPr>
            <a:xfrm>
              <a:off x="4932040" y="1916832"/>
              <a:ext cx="3528392" cy="1584176"/>
              <a:chOff x="4932040" y="1916832"/>
              <a:chExt cx="3528392" cy="1584176"/>
            </a:xfrm>
          </p:grpSpPr>
          <p:grpSp>
            <p:nvGrpSpPr>
              <p:cNvPr id="30" name="グループ化 29">
                <a:extLst>
                  <a:ext uri="{FF2B5EF4-FFF2-40B4-BE49-F238E27FC236}">
                    <a16:creationId xmlns:a16="http://schemas.microsoft.com/office/drawing/2014/main" id="{5287C72F-530B-1616-87FC-67AE7AE9E25A}"/>
                  </a:ext>
                </a:extLst>
              </p:cNvPr>
              <p:cNvGrpSpPr/>
              <p:nvPr/>
            </p:nvGrpSpPr>
            <p:grpSpPr>
              <a:xfrm>
                <a:off x="4932040" y="1988840"/>
                <a:ext cx="1512168" cy="1512168"/>
                <a:chOff x="5292080" y="1628800"/>
                <a:chExt cx="2160240" cy="2160240"/>
              </a:xfrm>
            </p:grpSpPr>
            <p:cxnSp>
              <p:nvCxnSpPr>
                <p:cNvPr id="42" name="直線コネクタ 41">
                  <a:extLst>
                    <a:ext uri="{FF2B5EF4-FFF2-40B4-BE49-F238E27FC236}">
                      <a16:creationId xmlns:a16="http://schemas.microsoft.com/office/drawing/2014/main" id="{C2CF932D-FCB3-FAF1-0C39-054E839D07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92080" y="1628800"/>
                  <a:ext cx="0" cy="21602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コネクタ 42">
                  <a:extLst>
                    <a:ext uri="{FF2B5EF4-FFF2-40B4-BE49-F238E27FC236}">
                      <a16:creationId xmlns:a16="http://schemas.microsoft.com/office/drawing/2014/main" id="{77B25B65-2904-EFA0-29BB-EBD56F96C6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12160" y="1628800"/>
                  <a:ext cx="0" cy="21602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線コネクタ 43">
                  <a:extLst>
                    <a:ext uri="{FF2B5EF4-FFF2-40B4-BE49-F238E27FC236}">
                      <a16:creationId xmlns:a16="http://schemas.microsoft.com/office/drawing/2014/main" id="{D64A3E1D-054F-1102-83E2-99C70EC573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32240" y="1628800"/>
                  <a:ext cx="0" cy="21602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線コネクタ 44">
                  <a:extLst>
                    <a:ext uri="{FF2B5EF4-FFF2-40B4-BE49-F238E27FC236}">
                      <a16:creationId xmlns:a16="http://schemas.microsoft.com/office/drawing/2014/main" id="{57D4A9D1-2777-879C-DD32-CEB60DC752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52320" y="1628800"/>
                  <a:ext cx="0" cy="21602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線コネクタ 45">
                  <a:extLst>
                    <a:ext uri="{FF2B5EF4-FFF2-40B4-BE49-F238E27FC236}">
                      <a16:creationId xmlns:a16="http://schemas.microsoft.com/office/drawing/2014/main" id="{9DF72B0B-5E09-5E29-EBFC-72718054E5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92080" y="1628800"/>
                  <a:ext cx="21602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線コネクタ 46">
                  <a:extLst>
                    <a:ext uri="{FF2B5EF4-FFF2-40B4-BE49-F238E27FC236}">
                      <a16:creationId xmlns:a16="http://schemas.microsoft.com/office/drawing/2014/main" id="{C094D426-1267-9AC1-9444-E3262EE736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92080" y="2348880"/>
                  <a:ext cx="21602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線コネクタ 47">
                  <a:extLst>
                    <a:ext uri="{FF2B5EF4-FFF2-40B4-BE49-F238E27FC236}">
                      <a16:creationId xmlns:a16="http://schemas.microsoft.com/office/drawing/2014/main" id="{B50B5107-33B5-91A4-6549-1498B14574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92080" y="3068960"/>
                  <a:ext cx="21602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線コネクタ 48">
                  <a:extLst>
                    <a:ext uri="{FF2B5EF4-FFF2-40B4-BE49-F238E27FC236}">
                      <a16:creationId xmlns:a16="http://schemas.microsoft.com/office/drawing/2014/main" id="{A77A654E-41CC-FF3E-FFEA-84D899D492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92080" y="3789040"/>
                  <a:ext cx="21602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楕円 49">
                  <a:extLst>
                    <a:ext uri="{FF2B5EF4-FFF2-40B4-BE49-F238E27FC236}">
                      <a16:creationId xmlns:a16="http://schemas.microsoft.com/office/drawing/2014/main" id="{A73F2A1F-F0C9-3499-FCA9-1A3C394DB887}"/>
                    </a:ext>
                  </a:extLst>
                </p:cNvPr>
                <p:cNvSpPr/>
                <p:nvPr/>
              </p:nvSpPr>
              <p:spPr>
                <a:xfrm>
                  <a:off x="6732240" y="1628800"/>
                  <a:ext cx="720080" cy="720080"/>
                </a:xfrm>
                <a:prstGeom prst="ellipse">
                  <a:avLst/>
                </a:prstGeom>
                <a:solidFill>
                  <a:srgbClr val="01189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1" name="楕円 50">
                  <a:extLst>
                    <a:ext uri="{FF2B5EF4-FFF2-40B4-BE49-F238E27FC236}">
                      <a16:creationId xmlns:a16="http://schemas.microsoft.com/office/drawing/2014/main" id="{00E12091-3A14-6913-285A-051CB98CE61B}"/>
                    </a:ext>
                  </a:extLst>
                </p:cNvPr>
                <p:cNvSpPr/>
                <p:nvPr/>
              </p:nvSpPr>
              <p:spPr>
                <a:xfrm>
                  <a:off x="6012160" y="3068960"/>
                  <a:ext cx="720080" cy="720080"/>
                </a:xfrm>
                <a:prstGeom prst="ellipse">
                  <a:avLst/>
                </a:prstGeom>
                <a:solidFill>
                  <a:srgbClr val="01189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31" name="グループ化 30">
                <a:extLst>
                  <a:ext uri="{FF2B5EF4-FFF2-40B4-BE49-F238E27FC236}">
                    <a16:creationId xmlns:a16="http://schemas.microsoft.com/office/drawing/2014/main" id="{982AC080-3A7F-B615-8B4B-522143C5FFB7}"/>
                  </a:ext>
                </a:extLst>
              </p:cNvPr>
              <p:cNvGrpSpPr/>
              <p:nvPr/>
            </p:nvGrpSpPr>
            <p:grpSpPr>
              <a:xfrm>
                <a:off x="6948264" y="1916832"/>
                <a:ext cx="1512168" cy="1512168"/>
                <a:chOff x="5292080" y="4365104"/>
                <a:chExt cx="2160240" cy="2160240"/>
              </a:xfrm>
            </p:grpSpPr>
            <p:cxnSp>
              <p:nvCxnSpPr>
                <p:cNvPr id="32" name="直線コネクタ 31">
                  <a:extLst>
                    <a:ext uri="{FF2B5EF4-FFF2-40B4-BE49-F238E27FC236}">
                      <a16:creationId xmlns:a16="http://schemas.microsoft.com/office/drawing/2014/main" id="{03C2404D-0B12-84EF-9869-DEBBFE85E2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92080" y="4365104"/>
                  <a:ext cx="0" cy="21602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線コネクタ 32">
                  <a:extLst>
                    <a:ext uri="{FF2B5EF4-FFF2-40B4-BE49-F238E27FC236}">
                      <a16:creationId xmlns:a16="http://schemas.microsoft.com/office/drawing/2014/main" id="{72DABB7C-EC1B-008D-CE6E-0A5AE75E23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12160" y="4365104"/>
                  <a:ext cx="0" cy="21602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線コネクタ 33">
                  <a:extLst>
                    <a:ext uri="{FF2B5EF4-FFF2-40B4-BE49-F238E27FC236}">
                      <a16:creationId xmlns:a16="http://schemas.microsoft.com/office/drawing/2014/main" id="{F342760E-9A07-1F19-4466-4055DFE15A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32240" y="4365104"/>
                  <a:ext cx="0" cy="21602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コネクタ 34">
                  <a:extLst>
                    <a:ext uri="{FF2B5EF4-FFF2-40B4-BE49-F238E27FC236}">
                      <a16:creationId xmlns:a16="http://schemas.microsoft.com/office/drawing/2014/main" id="{AB429BF4-0B43-8A68-B405-159DE7AA14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52320" y="4365104"/>
                  <a:ext cx="0" cy="21602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線コネクタ 35">
                  <a:extLst>
                    <a:ext uri="{FF2B5EF4-FFF2-40B4-BE49-F238E27FC236}">
                      <a16:creationId xmlns:a16="http://schemas.microsoft.com/office/drawing/2014/main" id="{A9CBA9D1-643F-DC4C-E655-94E55AAEE5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92080" y="4365104"/>
                  <a:ext cx="21602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コネクタ 36">
                  <a:extLst>
                    <a:ext uri="{FF2B5EF4-FFF2-40B4-BE49-F238E27FC236}">
                      <a16:creationId xmlns:a16="http://schemas.microsoft.com/office/drawing/2014/main" id="{4DD818CC-6AC6-B253-C849-C0EAEB8238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92080" y="5085184"/>
                  <a:ext cx="21602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コネクタ 37">
                  <a:extLst>
                    <a:ext uri="{FF2B5EF4-FFF2-40B4-BE49-F238E27FC236}">
                      <a16:creationId xmlns:a16="http://schemas.microsoft.com/office/drawing/2014/main" id="{A0212981-8EDA-F6E7-90F1-6B4CA1576A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92080" y="5805264"/>
                  <a:ext cx="21602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コネクタ 38">
                  <a:extLst>
                    <a:ext uri="{FF2B5EF4-FFF2-40B4-BE49-F238E27FC236}">
                      <a16:creationId xmlns:a16="http://schemas.microsoft.com/office/drawing/2014/main" id="{AB65ABBA-5E22-06C9-8C83-D59FC08FFE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92080" y="6525344"/>
                  <a:ext cx="21602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楕円 39">
                  <a:extLst>
                    <a:ext uri="{FF2B5EF4-FFF2-40B4-BE49-F238E27FC236}">
                      <a16:creationId xmlns:a16="http://schemas.microsoft.com/office/drawing/2014/main" id="{2ED3184D-A8B6-8C10-41BB-B4F121747EB7}"/>
                    </a:ext>
                  </a:extLst>
                </p:cNvPr>
                <p:cNvSpPr/>
                <p:nvPr/>
              </p:nvSpPr>
              <p:spPr>
                <a:xfrm>
                  <a:off x="5292080" y="5085184"/>
                  <a:ext cx="720080" cy="720080"/>
                </a:xfrm>
                <a:prstGeom prst="ellipse">
                  <a:avLst/>
                </a:prstGeom>
                <a:solidFill>
                  <a:srgbClr val="01189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1" name="楕円 40">
                  <a:extLst>
                    <a:ext uri="{FF2B5EF4-FFF2-40B4-BE49-F238E27FC236}">
                      <a16:creationId xmlns:a16="http://schemas.microsoft.com/office/drawing/2014/main" id="{4D8EDC82-6592-9C83-4095-D7A64AACFECC}"/>
                    </a:ext>
                  </a:extLst>
                </p:cNvPr>
                <p:cNvSpPr/>
                <p:nvPr/>
              </p:nvSpPr>
              <p:spPr>
                <a:xfrm>
                  <a:off x="6012160" y="5805264"/>
                  <a:ext cx="720080" cy="720080"/>
                </a:xfrm>
                <a:prstGeom prst="ellipse">
                  <a:avLst/>
                </a:prstGeom>
                <a:solidFill>
                  <a:srgbClr val="01189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9" name="四角形: 角を丸くする 28">
              <a:extLst>
                <a:ext uri="{FF2B5EF4-FFF2-40B4-BE49-F238E27FC236}">
                  <a16:creationId xmlns:a16="http://schemas.microsoft.com/office/drawing/2014/main" id="{CAC6E0B2-FC21-62B0-E087-C1B9D11A13A1}"/>
                </a:ext>
              </a:extLst>
            </p:cNvPr>
            <p:cNvSpPr/>
            <p:nvPr/>
          </p:nvSpPr>
          <p:spPr>
            <a:xfrm>
              <a:off x="4716016" y="1628800"/>
              <a:ext cx="3888432" cy="201622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98929D7-5B69-4626-72E7-0C5FFD4C685B}"/>
              </a:ext>
            </a:extLst>
          </p:cNvPr>
          <p:cNvSpPr txBox="1"/>
          <p:nvPr/>
        </p:nvSpPr>
        <p:spPr>
          <a:xfrm>
            <a:off x="6033873" y="90872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/>
              <a:t>気</a:t>
            </a:r>
            <a:r>
              <a:rPr kumimoji="1" lang="ja-JP" altLang="en-US" sz="3600"/>
              <a:t>相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E310BB0-8F73-2027-D5C5-A9CAD4CF54F2}"/>
              </a:ext>
            </a:extLst>
          </p:cNvPr>
          <p:cNvSpPr txBox="1"/>
          <p:nvPr/>
        </p:nvSpPr>
        <p:spPr>
          <a:xfrm>
            <a:off x="1713393" y="98072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/>
              <a:t>液相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512BB933-EE70-C359-646B-FEA0AD5CF519}"/>
              </a:ext>
            </a:extLst>
          </p:cNvPr>
          <p:cNvSpPr txBox="1"/>
          <p:nvPr/>
        </p:nvSpPr>
        <p:spPr>
          <a:xfrm>
            <a:off x="201225" y="3717032"/>
            <a:ext cx="45365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一つ一つの出現確率は</a:t>
            </a:r>
            <a:r>
              <a:rPr kumimoji="1" lang="ja-JP" altLang="en-US" sz="2400" dirty="0">
                <a:solidFill>
                  <a:srgbClr val="FF0000"/>
                </a:solidFill>
              </a:rPr>
              <a:t>高い</a:t>
            </a:r>
            <a:r>
              <a:rPr kumimoji="1" lang="ja-JP" altLang="en-US" sz="2400" dirty="0"/>
              <a:t>が、総数が</a:t>
            </a:r>
            <a:r>
              <a:rPr kumimoji="1" lang="ja-JP" altLang="en-US" sz="2400" dirty="0">
                <a:solidFill>
                  <a:srgbClr val="011893"/>
                </a:solidFill>
              </a:rPr>
              <a:t>少ない</a:t>
            </a:r>
            <a:endParaRPr kumimoji="1" lang="en-US" altLang="ja-JP" sz="2400" dirty="0">
              <a:solidFill>
                <a:srgbClr val="011893"/>
              </a:solidFill>
            </a:endParaRPr>
          </a:p>
          <a:p>
            <a:r>
              <a:rPr lang="ja-JP" altLang="en-US" sz="2400" dirty="0"/>
              <a:t>→</a:t>
            </a:r>
            <a:r>
              <a:rPr lang="ja-JP" altLang="en-US" sz="2400"/>
              <a:t>エネルギー重視</a:t>
            </a:r>
            <a:endParaRPr lang="en-US" altLang="ja-JP" sz="2400"/>
          </a:p>
          <a:p>
            <a:r>
              <a:rPr lang="ja-JP" altLang="en-US" sz="2400"/>
              <a:t>→低温で支配的</a:t>
            </a:r>
            <a:endParaRPr lang="en-US" altLang="ja-JP" sz="24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7EFFFD7-E589-5D8E-C66E-9ADE9C8E61DE}"/>
              </a:ext>
            </a:extLst>
          </p:cNvPr>
          <p:cNvSpPr txBox="1"/>
          <p:nvPr/>
        </p:nvSpPr>
        <p:spPr>
          <a:xfrm>
            <a:off x="4572000" y="3717032"/>
            <a:ext cx="4540840" cy="1582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dirty="0"/>
              <a:t>一つ一つの出現確率は</a:t>
            </a:r>
            <a:r>
              <a:rPr lang="ja-JP" altLang="en-US" sz="2400" dirty="0">
                <a:solidFill>
                  <a:srgbClr val="011893"/>
                </a:solidFill>
              </a:rPr>
              <a:t>低い</a:t>
            </a:r>
            <a:r>
              <a:rPr lang="ja-JP" altLang="en-US" sz="2400" dirty="0"/>
              <a:t>が、総数が</a:t>
            </a:r>
            <a:r>
              <a:rPr lang="ja-JP" altLang="en-US" sz="2400" dirty="0">
                <a:solidFill>
                  <a:srgbClr val="FF0000"/>
                </a:solidFill>
              </a:rPr>
              <a:t>多い</a:t>
            </a:r>
            <a:endParaRPr lang="en-US" altLang="ja-JP" sz="2400" dirty="0">
              <a:solidFill>
                <a:srgbClr val="FF0000"/>
              </a:solidFill>
            </a:endParaRPr>
          </a:p>
          <a:p>
            <a:r>
              <a:rPr kumimoji="1" lang="ja-JP" altLang="en-US" sz="2400" dirty="0"/>
              <a:t>→</a:t>
            </a:r>
            <a:r>
              <a:rPr kumimoji="1" lang="ja-JP" altLang="en-US" sz="2400"/>
              <a:t>エントロピー重視</a:t>
            </a:r>
            <a:endParaRPr kumimoji="1" lang="en-US" altLang="ja-JP" sz="2400"/>
          </a:p>
          <a:p>
            <a:r>
              <a:rPr kumimoji="1" lang="ja-JP" altLang="en-US" sz="2400"/>
              <a:t>→高温で支配的</a:t>
            </a:r>
            <a:endParaRPr kumimoji="1" lang="en-US" altLang="ja-JP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11981BB2-4B03-F5C1-38EE-083C5D25497E}"/>
                  </a:ext>
                </a:extLst>
              </p:cNvPr>
              <p:cNvSpPr txBox="1"/>
              <p:nvPr/>
            </p:nvSpPr>
            <p:spPr>
              <a:xfrm>
                <a:off x="2339752" y="5877272"/>
                <a:ext cx="343401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𝑇𝑆</m:t>
                      </m:r>
                    </m:oMath>
                  </m:oMathPara>
                </a14:m>
                <a:endParaRPr kumimoji="1" lang="ja-JP" altLang="en-US" sz="4800"/>
              </a:p>
            </p:txBody>
          </p:sp>
        </mc:Choice>
        <mc:Fallback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11981BB2-4B03-F5C1-38EE-083C5D254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5877272"/>
                <a:ext cx="3434017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006852DB-67AD-4692-9A19-85E2926E111D}"/>
              </a:ext>
            </a:extLst>
          </p:cNvPr>
          <p:cNvSpPr txBox="1"/>
          <p:nvPr/>
        </p:nvSpPr>
        <p:spPr>
          <a:xfrm>
            <a:off x="1043608" y="5517232"/>
            <a:ext cx="6288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ヘルムホルツの自由エネルギーで表す</a:t>
            </a:r>
            <a:endParaRPr kumimoji="1" lang="ja-JP" altLang="en-US" sz="2800"/>
          </a:p>
        </p:txBody>
      </p:sp>
      <p:sp>
        <p:nvSpPr>
          <p:cNvPr id="58" name="矢印: 右 57">
            <a:extLst>
              <a:ext uri="{FF2B5EF4-FFF2-40B4-BE49-F238E27FC236}">
                <a16:creationId xmlns:a16="http://schemas.microsoft.com/office/drawing/2014/main" id="{94C0616C-B0F1-68C9-697C-001C911BB729}"/>
              </a:ext>
            </a:extLst>
          </p:cNvPr>
          <p:cNvSpPr/>
          <p:nvPr/>
        </p:nvSpPr>
        <p:spPr>
          <a:xfrm>
            <a:off x="323528" y="5517232"/>
            <a:ext cx="648072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9306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15160D6-28B9-2475-30E0-ED1C6932D6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自由エネルギー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EB15DD3-6AA5-A139-4D06-525C300DC73A}"/>
              </a:ext>
            </a:extLst>
          </p:cNvPr>
          <p:cNvSpPr txBox="1"/>
          <p:nvPr/>
        </p:nvSpPr>
        <p:spPr>
          <a:xfrm>
            <a:off x="251520" y="1196752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/>
              <a:t>自然は自由エネルギーを最小にする状態を平衡状態として実現する</a:t>
            </a:r>
            <a:endParaRPr kumimoji="1" lang="ja-JP" altLang="en-US" sz="3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D6C361B-5FAA-ABBA-A997-EE215E8DBE66}"/>
                  </a:ext>
                </a:extLst>
              </p:cNvPr>
              <p:cNvSpPr txBox="1"/>
              <p:nvPr/>
            </p:nvSpPr>
            <p:spPr>
              <a:xfrm>
                <a:off x="2699792" y="2636912"/>
                <a:ext cx="343401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𝑇𝑆</m:t>
                      </m:r>
                    </m:oMath>
                  </m:oMathPara>
                </a14:m>
                <a:endParaRPr kumimoji="1" lang="ja-JP" altLang="en-US" sz="480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D6C361B-5FAA-ABBA-A997-EE215E8DB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2636912"/>
                <a:ext cx="3434017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1D07BB1-343D-123A-7CD5-1E9E4C6B38ED}"/>
              </a:ext>
            </a:extLst>
          </p:cNvPr>
          <p:cNvSpPr txBox="1"/>
          <p:nvPr/>
        </p:nvSpPr>
        <p:spPr>
          <a:xfrm>
            <a:off x="251521" y="4005064"/>
            <a:ext cx="3688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低温時はエネルギー重視</a:t>
            </a:r>
            <a:r>
              <a:rPr kumimoji="1" lang="en-US" altLang="ja-JP" sz="2000"/>
              <a:t>(</a:t>
            </a:r>
            <a:r>
              <a:rPr lang="ja-JP" altLang="en-US" sz="2000"/>
              <a:t>液</a:t>
            </a:r>
            <a:r>
              <a:rPr kumimoji="1" lang="ja-JP" altLang="en-US" sz="2000"/>
              <a:t>相</a:t>
            </a:r>
            <a:r>
              <a:rPr kumimoji="1" lang="en-US" altLang="ja-JP" sz="2000"/>
              <a:t>)</a:t>
            </a:r>
            <a:endParaRPr kumimoji="1" lang="ja-JP" altLang="en-US" sz="20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EFD909A-FF92-614B-1C78-40E726D76453}"/>
              </a:ext>
            </a:extLst>
          </p:cNvPr>
          <p:cNvSpPr txBox="1"/>
          <p:nvPr/>
        </p:nvSpPr>
        <p:spPr>
          <a:xfrm>
            <a:off x="4716016" y="4077071"/>
            <a:ext cx="3945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高</a:t>
            </a:r>
            <a:r>
              <a:rPr kumimoji="1" lang="ja-JP" altLang="en-US" sz="2000"/>
              <a:t>温時はエントロピー重視</a:t>
            </a:r>
            <a:r>
              <a:rPr kumimoji="1" lang="en-US" altLang="ja-JP" sz="2000"/>
              <a:t>(</a:t>
            </a:r>
            <a:r>
              <a:rPr kumimoji="1" lang="ja-JP" altLang="en-US" sz="2000"/>
              <a:t>気相</a:t>
            </a:r>
            <a:r>
              <a:rPr kumimoji="1" lang="en-US" altLang="ja-JP" sz="2000"/>
              <a:t>)</a:t>
            </a:r>
            <a:endParaRPr kumimoji="1" lang="ja-JP" altLang="en-US" sz="200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48D870C-F8CD-50AC-6B55-342BC5CFC7DC}"/>
              </a:ext>
            </a:extLst>
          </p:cNvPr>
          <p:cNvCxnSpPr>
            <a:cxnSpLocks/>
          </p:cNvCxnSpPr>
          <p:nvPr/>
        </p:nvCxnSpPr>
        <p:spPr>
          <a:xfrm>
            <a:off x="3995936" y="3429000"/>
            <a:ext cx="504056" cy="0"/>
          </a:xfrm>
          <a:prstGeom prst="line">
            <a:avLst/>
          </a:prstGeom>
          <a:ln w="5715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A5BFD652-1BB6-F6D9-2D42-F53912CC69A9}"/>
              </a:ext>
            </a:extLst>
          </p:cNvPr>
          <p:cNvCxnSpPr>
            <a:cxnSpLocks/>
          </p:cNvCxnSpPr>
          <p:nvPr/>
        </p:nvCxnSpPr>
        <p:spPr>
          <a:xfrm>
            <a:off x="5220072" y="3429000"/>
            <a:ext cx="64807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674B9AEF-B81F-236A-A55B-C6B9BB44335A}"/>
              </a:ext>
            </a:extLst>
          </p:cNvPr>
          <p:cNvCxnSpPr>
            <a:cxnSpLocks/>
            <a:stCxn id="16" idx="4"/>
            <a:endCxn id="5" idx="0"/>
          </p:cNvCxnSpPr>
          <p:nvPr/>
        </p:nvCxnSpPr>
        <p:spPr>
          <a:xfrm rot="5400000">
            <a:off x="2896840" y="2669624"/>
            <a:ext cx="534536" cy="21363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4F200A87-0B34-AA69-C674-30BBC365B0E6}"/>
              </a:ext>
            </a:extLst>
          </p:cNvPr>
          <p:cNvSpPr/>
          <p:nvPr/>
        </p:nvSpPr>
        <p:spPr>
          <a:xfrm>
            <a:off x="4160272" y="3326512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6F797402-1F5D-97D5-E67C-553B7C6E9CBD}"/>
              </a:ext>
            </a:extLst>
          </p:cNvPr>
          <p:cNvSpPr/>
          <p:nvPr/>
        </p:nvSpPr>
        <p:spPr>
          <a:xfrm>
            <a:off x="5477624" y="3325624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8177020D-4D70-BC7A-461C-55724D6D978D}"/>
              </a:ext>
            </a:extLst>
          </p:cNvPr>
          <p:cNvCxnSpPr>
            <a:stCxn id="17" idx="4"/>
            <a:endCxn id="6" idx="0"/>
          </p:cNvCxnSpPr>
          <p:nvPr/>
        </p:nvCxnSpPr>
        <p:spPr>
          <a:xfrm rot="16200000" flipH="1">
            <a:off x="5815437" y="3203835"/>
            <a:ext cx="607431" cy="113904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5AD03306-629B-8938-AA49-6B5081B9254D}"/>
              </a:ext>
            </a:extLst>
          </p:cNvPr>
          <p:cNvGrpSpPr/>
          <p:nvPr/>
        </p:nvGrpSpPr>
        <p:grpSpPr>
          <a:xfrm>
            <a:off x="251520" y="4581128"/>
            <a:ext cx="3888432" cy="2016224"/>
            <a:chOff x="323528" y="1628800"/>
            <a:chExt cx="3888432" cy="2016224"/>
          </a:xfrm>
        </p:grpSpPr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404EF925-6FD9-5BE8-43B3-57E5D133589A}"/>
                </a:ext>
              </a:extLst>
            </p:cNvPr>
            <p:cNvGrpSpPr/>
            <p:nvPr/>
          </p:nvGrpSpPr>
          <p:grpSpPr>
            <a:xfrm>
              <a:off x="467544" y="1916832"/>
              <a:ext cx="1512168" cy="1512168"/>
              <a:chOff x="971600" y="1628800"/>
              <a:chExt cx="2160240" cy="2160240"/>
            </a:xfrm>
          </p:grpSpPr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7BEB5CFB-0892-8ED0-6197-F9672DC10B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1628800"/>
                <a:ext cx="0" cy="216024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C6DB4858-88E5-7748-5EFA-4B91134710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1680" y="1628800"/>
                <a:ext cx="0" cy="216024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45EE3C72-E4E8-24FB-521B-6A36F57DE8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1628800"/>
                <a:ext cx="0" cy="216024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2E490825-19C7-7805-9336-C37088C60F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31840" y="1628800"/>
                <a:ext cx="0" cy="216024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9F249CB4-5A56-968D-1446-31650CD257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1628800"/>
                <a:ext cx="216024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25C2330C-D8D8-BD0C-7BD7-14020905C0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2348880"/>
                <a:ext cx="216024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28DB7473-66AF-3A4E-3DC7-9E5125D42A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3068960"/>
                <a:ext cx="216024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コネクタ 45">
                <a:extLst>
                  <a:ext uri="{FF2B5EF4-FFF2-40B4-BE49-F238E27FC236}">
                    <a16:creationId xmlns:a16="http://schemas.microsoft.com/office/drawing/2014/main" id="{54C313E2-4BE7-DC60-B259-7ED04C0FAD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3789040"/>
                <a:ext cx="216024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楕円 46">
                <a:extLst>
                  <a:ext uri="{FF2B5EF4-FFF2-40B4-BE49-F238E27FC236}">
                    <a16:creationId xmlns:a16="http://schemas.microsoft.com/office/drawing/2014/main" id="{826F725C-5347-B499-1809-0044B48A1E9C}"/>
                  </a:ext>
                </a:extLst>
              </p:cNvPr>
              <p:cNvSpPr/>
              <p:nvPr/>
            </p:nvSpPr>
            <p:spPr>
              <a:xfrm>
                <a:off x="971600" y="1628800"/>
                <a:ext cx="720080" cy="720080"/>
              </a:xfrm>
              <a:prstGeom prst="ellipse">
                <a:avLst/>
              </a:prstGeom>
              <a:solidFill>
                <a:srgbClr val="01189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" name="楕円 47">
                <a:extLst>
                  <a:ext uri="{FF2B5EF4-FFF2-40B4-BE49-F238E27FC236}">
                    <a16:creationId xmlns:a16="http://schemas.microsoft.com/office/drawing/2014/main" id="{6C995117-D788-BF0A-A701-5EB069198986}"/>
                  </a:ext>
                </a:extLst>
              </p:cNvPr>
              <p:cNvSpPr/>
              <p:nvPr/>
            </p:nvSpPr>
            <p:spPr>
              <a:xfrm>
                <a:off x="1691680" y="1628800"/>
                <a:ext cx="720080" cy="720080"/>
              </a:xfrm>
              <a:prstGeom prst="ellipse">
                <a:avLst/>
              </a:prstGeom>
              <a:solidFill>
                <a:srgbClr val="01189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DE78900F-629F-493D-0B09-6924A2545196}"/>
                </a:ext>
              </a:extLst>
            </p:cNvPr>
            <p:cNvGrpSpPr/>
            <p:nvPr/>
          </p:nvGrpSpPr>
          <p:grpSpPr>
            <a:xfrm>
              <a:off x="2411760" y="1916832"/>
              <a:ext cx="1512168" cy="1512168"/>
              <a:chOff x="971600" y="4293096"/>
              <a:chExt cx="2160240" cy="2160240"/>
            </a:xfrm>
          </p:grpSpPr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B3508974-65BB-7181-428D-158528A111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4293096"/>
                <a:ext cx="0" cy="216024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B6AA7972-4731-63EB-7C7C-88A2138411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1680" y="4293096"/>
                <a:ext cx="0" cy="216024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ED3F49B5-236D-16A5-A7B8-80A1EEDB89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4293096"/>
                <a:ext cx="0" cy="216024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62CB3836-747A-B55B-DFA5-6B9CA9C563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31840" y="4293096"/>
                <a:ext cx="0" cy="216024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91EFD3EA-6163-906A-AF89-59242A1E3C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4293096"/>
                <a:ext cx="216024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83A63653-A7B2-A0B7-AF54-A271C5AEB2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5013176"/>
                <a:ext cx="216024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FF9A74AC-F05E-7527-3A02-0C56B56BE3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5733256"/>
                <a:ext cx="216024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F61BDA75-7E0F-2CBC-AFDF-EC703AEDC9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6453336"/>
                <a:ext cx="216024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楕円 36">
                <a:extLst>
                  <a:ext uri="{FF2B5EF4-FFF2-40B4-BE49-F238E27FC236}">
                    <a16:creationId xmlns:a16="http://schemas.microsoft.com/office/drawing/2014/main" id="{CF0D3C32-9EE8-D15F-49F1-BE140002CAC5}"/>
                  </a:ext>
                </a:extLst>
              </p:cNvPr>
              <p:cNvSpPr/>
              <p:nvPr/>
            </p:nvSpPr>
            <p:spPr>
              <a:xfrm>
                <a:off x="1691680" y="5013176"/>
                <a:ext cx="720080" cy="720080"/>
              </a:xfrm>
              <a:prstGeom prst="ellipse">
                <a:avLst/>
              </a:prstGeom>
              <a:solidFill>
                <a:srgbClr val="01189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楕円 37">
                <a:extLst>
                  <a:ext uri="{FF2B5EF4-FFF2-40B4-BE49-F238E27FC236}">
                    <a16:creationId xmlns:a16="http://schemas.microsoft.com/office/drawing/2014/main" id="{19FCA1B5-BDCC-8AE8-9097-73A278D410FC}"/>
                  </a:ext>
                </a:extLst>
              </p:cNvPr>
              <p:cNvSpPr/>
              <p:nvPr/>
            </p:nvSpPr>
            <p:spPr>
              <a:xfrm>
                <a:off x="1691680" y="5733256"/>
                <a:ext cx="720080" cy="720080"/>
              </a:xfrm>
              <a:prstGeom prst="ellipse">
                <a:avLst/>
              </a:prstGeom>
              <a:solidFill>
                <a:srgbClr val="01189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8" name="四角形: 角を丸くする 27">
              <a:extLst>
                <a:ext uri="{FF2B5EF4-FFF2-40B4-BE49-F238E27FC236}">
                  <a16:creationId xmlns:a16="http://schemas.microsoft.com/office/drawing/2014/main" id="{CAA48393-60C6-B4FE-5085-3C5F817CBECE}"/>
                </a:ext>
              </a:extLst>
            </p:cNvPr>
            <p:cNvSpPr/>
            <p:nvPr/>
          </p:nvSpPr>
          <p:spPr>
            <a:xfrm>
              <a:off x="323528" y="1628800"/>
              <a:ext cx="3888432" cy="201622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1DDD2F27-C42E-3459-F6D3-31440A4B58B1}"/>
              </a:ext>
            </a:extLst>
          </p:cNvPr>
          <p:cNvGrpSpPr/>
          <p:nvPr/>
        </p:nvGrpSpPr>
        <p:grpSpPr>
          <a:xfrm>
            <a:off x="4644008" y="4581128"/>
            <a:ext cx="3888432" cy="2016224"/>
            <a:chOff x="4716016" y="1628800"/>
            <a:chExt cx="3888432" cy="2016224"/>
          </a:xfrm>
        </p:grpSpPr>
        <p:grpSp>
          <p:nvGrpSpPr>
            <p:cNvPr id="51" name="グループ化 50">
              <a:extLst>
                <a:ext uri="{FF2B5EF4-FFF2-40B4-BE49-F238E27FC236}">
                  <a16:creationId xmlns:a16="http://schemas.microsoft.com/office/drawing/2014/main" id="{151C061F-AB3C-44A4-EAF9-921C4941DF1D}"/>
                </a:ext>
              </a:extLst>
            </p:cNvPr>
            <p:cNvGrpSpPr/>
            <p:nvPr/>
          </p:nvGrpSpPr>
          <p:grpSpPr>
            <a:xfrm>
              <a:off x="4932040" y="1916832"/>
              <a:ext cx="3528392" cy="1584176"/>
              <a:chOff x="4932040" y="1916832"/>
              <a:chExt cx="3528392" cy="1584176"/>
            </a:xfrm>
          </p:grpSpPr>
          <p:grpSp>
            <p:nvGrpSpPr>
              <p:cNvPr id="53" name="グループ化 52">
                <a:extLst>
                  <a:ext uri="{FF2B5EF4-FFF2-40B4-BE49-F238E27FC236}">
                    <a16:creationId xmlns:a16="http://schemas.microsoft.com/office/drawing/2014/main" id="{C1B55227-0F58-EC7C-3C0F-F71D571C1AF0}"/>
                  </a:ext>
                </a:extLst>
              </p:cNvPr>
              <p:cNvGrpSpPr/>
              <p:nvPr/>
            </p:nvGrpSpPr>
            <p:grpSpPr>
              <a:xfrm>
                <a:off x="4932040" y="1988840"/>
                <a:ext cx="1512168" cy="1512168"/>
                <a:chOff x="5292080" y="1628800"/>
                <a:chExt cx="2160240" cy="2160240"/>
              </a:xfrm>
            </p:grpSpPr>
            <p:cxnSp>
              <p:nvCxnSpPr>
                <p:cNvPr id="65" name="直線コネクタ 64">
                  <a:extLst>
                    <a:ext uri="{FF2B5EF4-FFF2-40B4-BE49-F238E27FC236}">
                      <a16:creationId xmlns:a16="http://schemas.microsoft.com/office/drawing/2014/main" id="{3FCF8ACE-B895-8728-765E-5963107145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92080" y="1628800"/>
                  <a:ext cx="0" cy="21602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線コネクタ 65">
                  <a:extLst>
                    <a:ext uri="{FF2B5EF4-FFF2-40B4-BE49-F238E27FC236}">
                      <a16:creationId xmlns:a16="http://schemas.microsoft.com/office/drawing/2014/main" id="{8BC9CD94-C1D4-EB60-CAAA-48AC99AD08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12160" y="1628800"/>
                  <a:ext cx="0" cy="21602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線コネクタ 66">
                  <a:extLst>
                    <a:ext uri="{FF2B5EF4-FFF2-40B4-BE49-F238E27FC236}">
                      <a16:creationId xmlns:a16="http://schemas.microsoft.com/office/drawing/2014/main" id="{F94066D5-D711-29A7-25A2-836A6F26CE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32240" y="1628800"/>
                  <a:ext cx="0" cy="21602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線コネクタ 67">
                  <a:extLst>
                    <a:ext uri="{FF2B5EF4-FFF2-40B4-BE49-F238E27FC236}">
                      <a16:creationId xmlns:a16="http://schemas.microsoft.com/office/drawing/2014/main" id="{5C85A3BA-D8F0-F169-B297-73F139AED5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52320" y="1628800"/>
                  <a:ext cx="0" cy="21602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線コネクタ 68">
                  <a:extLst>
                    <a:ext uri="{FF2B5EF4-FFF2-40B4-BE49-F238E27FC236}">
                      <a16:creationId xmlns:a16="http://schemas.microsoft.com/office/drawing/2014/main" id="{3C37D29E-A6A2-ACEC-A19E-14E8F0A9CA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92080" y="1628800"/>
                  <a:ext cx="21602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線コネクタ 69">
                  <a:extLst>
                    <a:ext uri="{FF2B5EF4-FFF2-40B4-BE49-F238E27FC236}">
                      <a16:creationId xmlns:a16="http://schemas.microsoft.com/office/drawing/2014/main" id="{900A918A-382A-11D0-B1C1-D2660D42D0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92080" y="2348880"/>
                  <a:ext cx="21602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線コネクタ 70">
                  <a:extLst>
                    <a:ext uri="{FF2B5EF4-FFF2-40B4-BE49-F238E27FC236}">
                      <a16:creationId xmlns:a16="http://schemas.microsoft.com/office/drawing/2014/main" id="{838F0D84-301A-DBF9-8CE3-FEE62D9BF2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92080" y="3068960"/>
                  <a:ext cx="21602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線コネクタ 71">
                  <a:extLst>
                    <a:ext uri="{FF2B5EF4-FFF2-40B4-BE49-F238E27FC236}">
                      <a16:creationId xmlns:a16="http://schemas.microsoft.com/office/drawing/2014/main" id="{0D18AEC9-D277-1DD3-E536-7C5B67498E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92080" y="3789040"/>
                  <a:ext cx="21602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楕円 72">
                  <a:extLst>
                    <a:ext uri="{FF2B5EF4-FFF2-40B4-BE49-F238E27FC236}">
                      <a16:creationId xmlns:a16="http://schemas.microsoft.com/office/drawing/2014/main" id="{9B79BD00-2108-DDBA-B706-15E5E0437466}"/>
                    </a:ext>
                  </a:extLst>
                </p:cNvPr>
                <p:cNvSpPr/>
                <p:nvPr/>
              </p:nvSpPr>
              <p:spPr>
                <a:xfrm>
                  <a:off x="6732240" y="1628800"/>
                  <a:ext cx="720080" cy="720080"/>
                </a:xfrm>
                <a:prstGeom prst="ellipse">
                  <a:avLst/>
                </a:prstGeom>
                <a:solidFill>
                  <a:srgbClr val="01189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4" name="楕円 73">
                  <a:extLst>
                    <a:ext uri="{FF2B5EF4-FFF2-40B4-BE49-F238E27FC236}">
                      <a16:creationId xmlns:a16="http://schemas.microsoft.com/office/drawing/2014/main" id="{FB723670-BC6C-40C0-7549-BEB3AFBA7EC9}"/>
                    </a:ext>
                  </a:extLst>
                </p:cNvPr>
                <p:cNvSpPr/>
                <p:nvPr/>
              </p:nvSpPr>
              <p:spPr>
                <a:xfrm>
                  <a:off x="6012160" y="3068960"/>
                  <a:ext cx="720080" cy="720080"/>
                </a:xfrm>
                <a:prstGeom prst="ellipse">
                  <a:avLst/>
                </a:prstGeom>
                <a:solidFill>
                  <a:srgbClr val="01189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54" name="グループ化 53">
                <a:extLst>
                  <a:ext uri="{FF2B5EF4-FFF2-40B4-BE49-F238E27FC236}">
                    <a16:creationId xmlns:a16="http://schemas.microsoft.com/office/drawing/2014/main" id="{6FB10E06-2FC1-3E93-EC26-32B5725FB6BA}"/>
                  </a:ext>
                </a:extLst>
              </p:cNvPr>
              <p:cNvGrpSpPr/>
              <p:nvPr/>
            </p:nvGrpSpPr>
            <p:grpSpPr>
              <a:xfrm>
                <a:off x="6948264" y="1916832"/>
                <a:ext cx="1512168" cy="1512168"/>
                <a:chOff x="5292080" y="4365104"/>
                <a:chExt cx="2160240" cy="2160240"/>
              </a:xfrm>
            </p:grpSpPr>
            <p:cxnSp>
              <p:nvCxnSpPr>
                <p:cNvPr id="55" name="直線コネクタ 54">
                  <a:extLst>
                    <a:ext uri="{FF2B5EF4-FFF2-40B4-BE49-F238E27FC236}">
                      <a16:creationId xmlns:a16="http://schemas.microsoft.com/office/drawing/2014/main" id="{EDFDFF28-3544-E15C-FDAF-3F01BC105E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92080" y="4365104"/>
                  <a:ext cx="0" cy="21602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コネクタ 55">
                  <a:extLst>
                    <a:ext uri="{FF2B5EF4-FFF2-40B4-BE49-F238E27FC236}">
                      <a16:creationId xmlns:a16="http://schemas.microsoft.com/office/drawing/2014/main" id="{3C605CFF-3101-D252-06BB-314C1FE2D7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12160" y="4365104"/>
                  <a:ext cx="0" cy="21602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コネクタ 56">
                  <a:extLst>
                    <a:ext uri="{FF2B5EF4-FFF2-40B4-BE49-F238E27FC236}">
                      <a16:creationId xmlns:a16="http://schemas.microsoft.com/office/drawing/2014/main" id="{A729951E-7B16-624F-7448-D1C1667A70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32240" y="4365104"/>
                  <a:ext cx="0" cy="21602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コネクタ 57">
                  <a:extLst>
                    <a:ext uri="{FF2B5EF4-FFF2-40B4-BE49-F238E27FC236}">
                      <a16:creationId xmlns:a16="http://schemas.microsoft.com/office/drawing/2014/main" id="{BBEED6CC-F9E5-7E3A-B75F-C2FF7ECE4F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52320" y="4365104"/>
                  <a:ext cx="0" cy="21602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コネクタ 58">
                  <a:extLst>
                    <a:ext uri="{FF2B5EF4-FFF2-40B4-BE49-F238E27FC236}">
                      <a16:creationId xmlns:a16="http://schemas.microsoft.com/office/drawing/2014/main" id="{EFA302E8-15D6-D89B-C1C7-1C8E8E0721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92080" y="4365104"/>
                  <a:ext cx="21602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線コネクタ 59">
                  <a:extLst>
                    <a:ext uri="{FF2B5EF4-FFF2-40B4-BE49-F238E27FC236}">
                      <a16:creationId xmlns:a16="http://schemas.microsoft.com/office/drawing/2014/main" id="{2A429695-6D14-41BF-1EE4-85B734DEBF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92080" y="5085184"/>
                  <a:ext cx="21602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線コネクタ 60">
                  <a:extLst>
                    <a:ext uri="{FF2B5EF4-FFF2-40B4-BE49-F238E27FC236}">
                      <a16:creationId xmlns:a16="http://schemas.microsoft.com/office/drawing/2014/main" id="{48BD4245-9CFF-ABF4-A48B-04026B550F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92080" y="5805264"/>
                  <a:ext cx="21602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線コネクタ 61">
                  <a:extLst>
                    <a:ext uri="{FF2B5EF4-FFF2-40B4-BE49-F238E27FC236}">
                      <a16:creationId xmlns:a16="http://schemas.microsoft.com/office/drawing/2014/main" id="{0727708E-4513-1E85-480D-44284AA13D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92080" y="6525344"/>
                  <a:ext cx="21602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楕円 62">
                  <a:extLst>
                    <a:ext uri="{FF2B5EF4-FFF2-40B4-BE49-F238E27FC236}">
                      <a16:creationId xmlns:a16="http://schemas.microsoft.com/office/drawing/2014/main" id="{882B4620-ECDB-8DAA-9A26-B0198D6325DD}"/>
                    </a:ext>
                  </a:extLst>
                </p:cNvPr>
                <p:cNvSpPr/>
                <p:nvPr/>
              </p:nvSpPr>
              <p:spPr>
                <a:xfrm>
                  <a:off x="5292080" y="5085184"/>
                  <a:ext cx="720080" cy="720080"/>
                </a:xfrm>
                <a:prstGeom prst="ellipse">
                  <a:avLst/>
                </a:prstGeom>
                <a:solidFill>
                  <a:srgbClr val="01189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4" name="楕円 63">
                  <a:extLst>
                    <a:ext uri="{FF2B5EF4-FFF2-40B4-BE49-F238E27FC236}">
                      <a16:creationId xmlns:a16="http://schemas.microsoft.com/office/drawing/2014/main" id="{24B8E612-A436-3529-F0E2-003783F9C836}"/>
                    </a:ext>
                  </a:extLst>
                </p:cNvPr>
                <p:cNvSpPr/>
                <p:nvPr/>
              </p:nvSpPr>
              <p:spPr>
                <a:xfrm>
                  <a:off x="6012160" y="5805264"/>
                  <a:ext cx="720080" cy="720080"/>
                </a:xfrm>
                <a:prstGeom prst="ellipse">
                  <a:avLst/>
                </a:prstGeom>
                <a:solidFill>
                  <a:srgbClr val="01189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52" name="四角形: 角を丸くする 51">
              <a:extLst>
                <a:ext uri="{FF2B5EF4-FFF2-40B4-BE49-F238E27FC236}">
                  <a16:creationId xmlns:a16="http://schemas.microsoft.com/office/drawing/2014/main" id="{2B2D21C0-3286-0325-7DC5-ED6DB1250142}"/>
                </a:ext>
              </a:extLst>
            </p:cNvPr>
            <p:cNvSpPr/>
            <p:nvPr/>
          </p:nvSpPr>
          <p:spPr>
            <a:xfrm>
              <a:off x="4716016" y="1628800"/>
              <a:ext cx="3888432" cy="201622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3400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FC3B5E0-ED44-46F9-A0C8-D1FFAEB014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はじめに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26E1356-B149-4B8E-BC1A-21183ABDC748}"/>
              </a:ext>
            </a:extLst>
          </p:cNvPr>
          <p:cNvSpPr txBox="1"/>
          <p:nvPr/>
        </p:nvSpPr>
        <p:spPr>
          <a:xfrm>
            <a:off x="539552" y="4509120"/>
            <a:ext cx="8136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2800"/>
              <a:t>相転移や相図の決定方法</a:t>
            </a:r>
            <a:endParaRPr lang="en-US" altLang="ja-JP" sz="28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2800"/>
              <a:t>相転移を伴うダイナミクスの理論と数値計算</a:t>
            </a:r>
            <a:endParaRPr lang="en-US" altLang="ja-JP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3FBA852-6B6F-48F0-8616-E72ACC31CA36}"/>
              </a:ext>
            </a:extLst>
          </p:cNvPr>
          <p:cNvSpPr txBox="1"/>
          <p:nvPr/>
        </p:nvSpPr>
        <p:spPr>
          <a:xfrm>
            <a:off x="251520" y="393305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011893"/>
                </a:solidFill>
              </a:rPr>
              <a:t>本講義の目的</a:t>
            </a:r>
            <a:endParaRPr kumimoji="1" lang="ja-JP" altLang="en-US" sz="2800" dirty="0">
              <a:solidFill>
                <a:srgbClr val="011893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3989A9A-24B1-4E74-B07F-DAF072F8D69B}"/>
              </a:ext>
            </a:extLst>
          </p:cNvPr>
          <p:cNvSpPr txBox="1"/>
          <p:nvPr/>
        </p:nvSpPr>
        <p:spPr>
          <a:xfrm>
            <a:off x="179512" y="1052736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分子動力学法でできること</a:t>
            </a:r>
            <a:endParaRPr kumimoji="1" lang="ja-JP" altLang="en-US" sz="2800" dirty="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6A05106-294A-420C-93F3-C019DD6FA1CA}"/>
              </a:ext>
            </a:extLst>
          </p:cNvPr>
          <p:cNvSpPr txBox="1"/>
          <p:nvPr/>
        </p:nvSpPr>
        <p:spPr>
          <a:xfrm>
            <a:off x="683568" y="1700808"/>
            <a:ext cx="75608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/>
              <a:t>分子動力学法は原子の位置と速度の時間発展を追う手法</a:t>
            </a:r>
            <a:endParaRPr kumimoji="1" lang="en-US" altLang="ja-JP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/>
              <a:t>それで何ができるのか？</a:t>
            </a:r>
            <a:endParaRPr kumimoji="1" lang="en-US" altLang="ja-JP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/>
              <a:t>どんな新しい物理を追えるのか？</a:t>
            </a:r>
            <a:endParaRPr kumimoji="1" lang="en-US" altLang="ja-JP" sz="2800"/>
          </a:p>
        </p:txBody>
      </p:sp>
    </p:spTree>
    <p:extLst>
      <p:ext uri="{BB962C8B-B14F-4D97-AF65-F5344CB8AC3E}">
        <p14:creationId xmlns:p14="http://schemas.microsoft.com/office/powerpoint/2010/main" val="2660997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FB30446-3A88-8762-2F21-CEF3744363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分子動力学法でできること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3686924-B66F-7A42-7698-32B486CA213A}"/>
              </a:ext>
            </a:extLst>
          </p:cNvPr>
          <p:cNvSpPr txBox="1"/>
          <p:nvPr/>
        </p:nvSpPr>
        <p:spPr>
          <a:xfrm>
            <a:off x="179512" y="98072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創薬分野</a:t>
            </a:r>
            <a:endParaRPr kumimoji="1" lang="ja-JP" altLang="en-US" sz="2800"/>
          </a:p>
        </p:txBody>
      </p:sp>
      <p:pic>
        <p:nvPicPr>
          <p:cNvPr id="1026" name="Picture 2" descr="figure1">
            <a:extLst>
              <a:ext uri="{FF2B5EF4-FFF2-40B4-BE49-F238E27FC236}">
                <a16:creationId xmlns:a16="http://schemas.microsoft.com/office/drawing/2014/main" id="{668A0A00-2584-9EC2-5D57-ED756DD90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564904"/>
            <a:ext cx="5724128" cy="3749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DCD8A01-B474-4D8A-9ECA-3DF3D9F4B02C}"/>
              </a:ext>
            </a:extLst>
          </p:cNvPr>
          <p:cNvSpPr txBox="1"/>
          <p:nvPr/>
        </p:nvSpPr>
        <p:spPr>
          <a:xfrm>
            <a:off x="1259632" y="6309320"/>
            <a:ext cx="58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http://www.scls.riken.jp/newsletter/Vol.14/openup02.html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BF14A1A-AFC4-D7C2-33E9-A95CC22E3E26}"/>
              </a:ext>
            </a:extLst>
          </p:cNvPr>
          <p:cNvSpPr txBox="1"/>
          <p:nvPr/>
        </p:nvSpPr>
        <p:spPr>
          <a:xfrm>
            <a:off x="539552" y="1556792"/>
            <a:ext cx="84946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癌標的タンパク質と薬剤候補の結合ー乖離シミュレーション</a:t>
            </a:r>
            <a:endParaRPr kumimoji="1" lang="en-US" altLang="ja-JP" sz="2400"/>
          </a:p>
          <a:p>
            <a:r>
              <a:rPr kumimoji="1" lang="ja-JP" altLang="en-US" sz="2400"/>
              <a:t>東京大学先端技術研究センター　藤谷氏 他</a:t>
            </a:r>
          </a:p>
        </p:txBody>
      </p:sp>
    </p:spTree>
    <p:extLst>
      <p:ext uri="{BB962C8B-B14F-4D97-AF65-F5344CB8AC3E}">
        <p14:creationId xmlns:p14="http://schemas.microsoft.com/office/powerpoint/2010/main" val="1707362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69A7575-97AF-1C4E-6F1D-6265878B9A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分子動力学法でできること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2908A71-DFEA-BA66-D5C9-D412D5348496}"/>
              </a:ext>
            </a:extLst>
          </p:cNvPr>
          <p:cNvSpPr txBox="1"/>
          <p:nvPr/>
        </p:nvSpPr>
        <p:spPr>
          <a:xfrm>
            <a:off x="323528" y="98072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デバイス開発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CEC9967-841A-29B3-AE12-DE59639AC8B4}"/>
              </a:ext>
            </a:extLst>
          </p:cNvPr>
          <p:cNvSpPr txBox="1"/>
          <p:nvPr/>
        </p:nvSpPr>
        <p:spPr>
          <a:xfrm>
            <a:off x="1115616" y="6093296"/>
            <a:ext cx="66247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https://www.nims.go.jp/news/press/2014/07/p201407030.html</a:t>
            </a:r>
            <a:endParaRPr lang="en-US" altLang="ja-JP"/>
          </a:p>
          <a:p>
            <a:r>
              <a:rPr lang="en-US" altLang="ja-JP" b="0" i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Chem. Mater.</a:t>
            </a:r>
            <a:r>
              <a:rPr lang="en-US" altLang="ja-JP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2014, 26, 14, 4248–4255</a:t>
            </a:r>
            <a:endParaRPr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C9BF58B-6F03-C17A-1F64-8620DF2ECF82}"/>
              </a:ext>
            </a:extLst>
          </p:cNvPr>
          <p:cNvSpPr txBox="1"/>
          <p:nvPr/>
        </p:nvSpPr>
        <p:spPr>
          <a:xfrm>
            <a:off x="755576" y="1628800"/>
            <a:ext cx="66479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高信頼リチウムイオン電池のシミュレーション</a:t>
            </a:r>
            <a:endParaRPr kumimoji="1" lang="en-US" altLang="ja-JP" sz="2400"/>
          </a:p>
          <a:p>
            <a:r>
              <a:rPr kumimoji="1" lang="ja-JP" altLang="en-US" sz="2400"/>
              <a:t>物質・材料研究機構 館山氏 他</a:t>
            </a:r>
          </a:p>
        </p:txBody>
      </p:sp>
      <p:pic>
        <p:nvPicPr>
          <p:cNvPr id="2050" name="Picture 2" descr="「プレス資料中の図 : 酸化物正極−硫化物固体電解質の界面に緩衝層が (1) ない場合と (2) ある場合の高精度計算により得られたリチウムイオン状態 (原子構造 (緑球がリチウムイオン) と濃度分布の充電時の変化) 、と対応する実験結果 (充電曲線と界面抵抗棒グラフ) 。緩衝層がない場合、リチウムイオンの空間電荷層が成長し界面抵抗を増大させるが、緩衝層の導入によりそれが抑制されることが示された。」の画像">
            <a:extLst>
              <a:ext uri="{FF2B5EF4-FFF2-40B4-BE49-F238E27FC236}">
                <a16:creationId xmlns:a16="http://schemas.microsoft.com/office/drawing/2014/main" id="{46DAE963-37CA-D661-5D9A-00C97E2B0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564904"/>
            <a:ext cx="5688632" cy="345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718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4E1967F-5F54-91CF-3A5A-40135EC257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分子動力学法でできること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9DE841C-5B1C-5C0F-E0F5-D373AD764569}"/>
              </a:ext>
            </a:extLst>
          </p:cNvPr>
          <p:cNvSpPr txBox="1"/>
          <p:nvPr/>
        </p:nvSpPr>
        <p:spPr>
          <a:xfrm>
            <a:off x="251520" y="1268760"/>
            <a:ext cx="844333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分子動力学法は原子の時間発展を追うことができる</a:t>
            </a:r>
            <a:endParaRPr kumimoji="1" lang="en-US" altLang="ja-JP" sz="2800"/>
          </a:p>
          <a:p>
            <a:r>
              <a:rPr lang="ja-JP" altLang="en-US" sz="2800"/>
              <a:t>→タンパク質と薬剤の相互作用を追える</a:t>
            </a:r>
            <a:endParaRPr lang="en-US" altLang="ja-JP" sz="2800"/>
          </a:p>
          <a:p>
            <a:r>
              <a:rPr kumimoji="1" lang="ja-JP" altLang="en-US" sz="2800"/>
              <a:t>→電極付近のイオンの運動を追える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4EB4118-F538-EC21-DF17-0A2C1BE9087E}"/>
              </a:ext>
            </a:extLst>
          </p:cNvPr>
          <p:cNvSpPr txBox="1"/>
          <p:nvPr/>
        </p:nvSpPr>
        <p:spPr>
          <a:xfrm>
            <a:off x="251520" y="2996952"/>
            <a:ext cx="85689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このように、細かい情報を追えるのが分子動力学法の強みでもあるが、もう少し基礎的な情報を得ることもできる</a:t>
            </a:r>
            <a:endParaRPr kumimoji="1" lang="ja-JP" altLang="en-US" sz="28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5A2BA36-5015-30F0-65B7-C8DC266C719A}"/>
              </a:ext>
            </a:extLst>
          </p:cNvPr>
          <p:cNvSpPr txBox="1"/>
          <p:nvPr/>
        </p:nvSpPr>
        <p:spPr>
          <a:xfrm>
            <a:off x="251520" y="4725144"/>
            <a:ext cx="85689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以下では、物質の基礎的な情報である</a:t>
            </a:r>
            <a:r>
              <a:rPr kumimoji="1" lang="ja-JP" altLang="en-US" sz="2800">
                <a:solidFill>
                  <a:srgbClr val="FF0000"/>
                </a:solidFill>
              </a:rPr>
              <a:t>相図の決定</a:t>
            </a:r>
            <a:r>
              <a:rPr kumimoji="1" lang="ja-JP" altLang="en-US" sz="2800"/>
              <a:t>と、基本的な</a:t>
            </a:r>
            <a:r>
              <a:rPr kumimoji="1" lang="ja-JP" altLang="en-US" sz="2800">
                <a:solidFill>
                  <a:srgbClr val="FF0000"/>
                </a:solidFill>
              </a:rPr>
              <a:t>相転移のダイナミクス</a:t>
            </a:r>
            <a:r>
              <a:rPr kumimoji="1" lang="ja-JP" altLang="en-US" sz="2800"/>
              <a:t>を分子動力学法で追った話をします</a:t>
            </a:r>
          </a:p>
        </p:txBody>
      </p:sp>
    </p:spTree>
    <p:extLst>
      <p:ext uri="{BB962C8B-B14F-4D97-AF65-F5344CB8AC3E}">
        <p14:creationId xmlns:p14="http://schemas.microsoft.com/office/powerpoint/2010/main" val="2313330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CFED11F-91FF-EF21-3A71-8CA1C1E817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相転移とは</a:t>
            </a:r>
            <a:endParaRPr kumimoji="1" lang="ja-JP" altLang="en-US"/>
          </a:p>
        </p:txBody>
      </p:sp>
      <p:pic>
        <p:nvPicPr>
          <p:cNvPr id="1026" name="Picture 2" descr="コップと水のイラスト">
            <a:extLst>
              <a:ext uri="{FF2B5EF4-FFF2-40B4-BE49-F238E27FC236}">
                <a16:creationId xmlns:a16="http://schemas.microsoft.com/office/drawing/2014/main" id="{9528EA85-157E-BA0F-9E62-7E9870807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284984"/>
            <a:ext cx="1043396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氷のイラスト「アイスキューブ」">
            <a:extLst>
              <a:ext uri="{FF2B5EF4-FFF2-40B4-BE49-F238E27FC236}">
                <a16:creationId xmlns:a16="http://schemas.microsoft.com/office/drawing/2014/main" id="{AABEBCE4-F003-7D48-92D7-FA0A4575F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84984"/>
            <a:ext cx="1909146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やかんがストーブの上に置かれたイラスト">
            <a:extLst>
              <a:ext uri="{FF2B5EF4-FFF2-40B4-BE49-F238E27FC236}">
                <a16:creationId xmlns:a16="http://schemas.microsoft.com/office/drawing/2014/main" id="{EC9A345E-FEE2-B888-FA04-1E92C95F3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284984"/>
            <a:ext cx="1263741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1C33B41-CC25-7BA4-6BF2-CFE9819CE089}"/>
              </a:ext>
            </a:extLst>
          </p:cNvPr>
          <p:cNvSpPr txBox="1"/>
          <p:nvPr/>
        </p:nvSpPr>
        <p:spPr>
          <a:xfrm>
            <a:off x="755576" y="1988840"/>
            <a:ext cx="7366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水は、温度や圧力によって様々な状態をとる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883D76E-1073-4353-F38A-380E4D40E7A2}"/>
              </a:ext>
            </a:extLst>
          </p:cNvPr>
          <p:cNvSpPr txBox="1"/>
          <p:nvPr/>
        </p:nvSpPr>
        <p:spPr>
          <a:xfrm>
            <a:off x="755576" y="2636912"/>
            <a:ext cx="1502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固体</a:t>
            </a:r>
            <a:r>
              <a:rPr lang="en-US" altLang="ja-JP" sz="2800"/>
              <a:t>(</a:t>
            </a:r>
            <a:r>
              <a:rPr lang="ja-JP" altLang="en-US" sz="2800"/>
              <a:t>氷</a:t>
            </a:r>
            <a:r>
              <a:rPr lang="en-US" altLang="ja-JP" sz="2800"/>
              <a:t>)</a:t>
            </a:r>
            <a:endParaRPr kumimoji="1" lang="ja-JP" altLang="en-US" sz="28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B75E536-2F03-D6EE-62CA-177468131CFD}"/>
              </a:ext>
            </a:extLst>
          </p:cNvPr>
          <p:cNvSpPr txBox="1"/>
          <p:nvPr/>
        </p:nvSpPr>
        <p:spPr>
          <a:xfrm>
            <a:off x="3563888" y="2636912"/>
            <a:ext cx="1502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液体</a:t>
            </a:r>
            <a:r>
              <a:rPr lang="en-US" altLang="ja-JP" sz="2800"/>
              <a:t>(</a:t>
            </a:r>
            <a:r>
              <a:rPr lang="ja-JP" altLang="en-US" sz="2800"/>
              <a:t>水</a:t>
            </a:r>
            <a:r>
              <a:rPr lang="en-US" altLang="ja-JP" sz="2800"/>
              <a:t>)</a:t>
            </a:r>
            <a:endParaRPr kumimoji="1" lang="ja-JP" altLang="en-US" sz="28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116DFD3-8F1E-6B45-B4CD-D9B6606B431F}"/>
              </a:ext>
            </a:extLst>
          </p:cNvPr>
          <p:cNvSpPr txBox="1"/>
          <p:nvPr/>
        </p:nvSpPr>
        <p:spPr>
          <a:xfrm>
            <a:off x="6156176" y="2636912"/>
            <a:ext cx="2220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気体</a:t>
            </a:r>
            <a:r>
              <a:rPr lang="en-US" altLang="ja-JP" sz="2800"/>
              <a:t>(</a:t>
            </a:r>
            <a:r>
              <a:rPr lang="ja-JP" altLang="en-US" sz="2800"/>
              <a:t>水蒸気</a:t>
            </a:r>
            <a:r>
              <a:rPr lang="en-US" altLang="ja-JP" sz="2800"/>
              <a:t>)</a:t>
            </a:r>
            <a:endParaRPr kumimoji="1" lang="ja-JP" altLang="en-US" sz="280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49EF7AA4-DC8D-FBF4-08DE-E48047AFBFA0}"/>
              </a:ext>
            </a:extLst>
          </p:cNvPr>
          <p:cNvGrpSpPr/>
          <p:nvPr/>
        </p:nvGrpSpPr>
        <p:grpSpPr>
          <a:xfrm>
            <a:off x="827584" y="5053816"/>
            <a:ext cx="1258336" cy="1706984"/>
            <a:chOff x="2483768" y="3774504"/>
            <a:chExt cx="2310507" cy="3134296"/>
          </a:xfrm>
        </p:grpSpPr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7227DB26-6296-B115-C6F2-1933541BCF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3774504"/>
              <a:ext cx="2310507" cy="3134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DBC5A989-25DC-CBAF-425C-B16A83767E4F}"/>
                </a:ext>
              </a:extLst>
            </p:cNvPr>
            <p:cNvGrpSpPr/>
            <p:nvPr/>
          </p:nvGrpSpPr>
          <p:grpSpPr>
            <a:xfrm>
              <a:off x="2843808" y="4703936"/>
              <a:ext cx="604974" cy="648072"/>
              <a:chOff x="1331640" y="5373216"/>
              <a:chExt cx="855712" cy="916672"/>
            </a:xfrm>
          </p:grpSpPr>
          <p:sp>
            <p:nvSpPr>
              <p:cNvPr id="14" name="楕円 13">
                <a:extLst>
                  <a:ext uri="{FF2B5EF4-FFF2-40B4-BE49-F238E27FC236}">
                    <a16:creationId xmlns:a16="http://schemas.microsoft.com/office/drawing/2014/main" id="{34DB852F-C98A-76BA-2F2B-4CE035339A8C}"/>
                  </a:ext>
                </a:extLst>
              </p:cNvPr>
              <p:cNvSpPr/>
              <p:nvPr/>
            </p:nvSpPr>
            <p:spPr>
              <a:xfrm>
                <a:off x="1835696" y="5578192"/>
                <a:ext cx="351656" cy="351656"/>
              </a:xfrm>
              <a:prstGeom prst="ellipse">
                <a:avLst/>
              </a:prstGeom>
              <a:solidFill>
                <a:srgbClr val="01189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楕円 5">
                <a:extLst>
                  <a:ext uri="{FF2B5EF4-FFF2-40B4-BE49-F238E27FC236}">
                    <a16:creationId xmlns:a16="http://schemas.microsoft.com/office/drawing/2014/main" id="{056B9C90-2A85-7A5A-A766-E48C14651C68}"/>
                  </a:ext>
                </a:extLst>
              </p:cNvPr>
              <p:cNvSpPr/>
              <p:nvPr/>
            </p:nvSpPr>
            <p:spPr>
              <a:xfrm>
                <a:off x="1331640" y="5373216"/>
                <a:ext cx="648072" cy="648072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楕円 12">
                <a:extLst>
                  <a:ext uri="{FF2B5EF4-FFF2-40B4-BE49-F238E27FC236}">
                    <a16:creationId xmlns:a16="http://schemas.microsoft.com/office/drawing/2014/main" id="{7177E335-15AE-F216-C48F-0245D892CDEF}"/>
                  </a:ext>
                </a:extLst>
              </p:cNvPr>
              <p:cNvSpPr/>
              <p:nvPr/>
            </p:nvSpPr>
            <p:spPr>
              <a:xfrm>
                <a:off x="1331640" y="5938232"/>
                <a:ext cx="351656" cy="351656"/>
              </a:xfrm>
              <a:prstGeom prst="ellipse">
                <a:avLst/>
              </a:prstGeom>
              <a:solidFill>
                <a:srgbClr val="01189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8B0B8AE0-4400-81F2-8FBB-FA5F67F76F57}"/>
                </a:ext>
              </a:extLst>
            </p:cNvPr>
            <p:cNvGrpSpPr/>
            <p:nvPr/>
          </p:nvGrpSpPr>
          <p:grpSpPr>
            <a:xfrm rot="4500000">
              <a:off x="3305127" y="4161125"/>
              <a:ext cx="690021" cy="739177"/>
              <a:chOff x="1331640" y="5373216"/>
              <a:chExt cx="855712" cy="916672"/>
            </a:xfrm>
          </p:grpSpPr>
          <p:sp>
            <p:nvSpPr>
              <p:cNvPr id="17" name="楕円 16">
                <a:extLst>
                  <a:ext uri="{FF2B5EF4-FFF2-40B4-BE49-F238E27FC236}">
                    <a16:creationId xmlns:a16="http://schemas.microsoft.com/office/drawing/2014/main" id="{F5905039-CDDA-A449-63C6-3FE2D1A10FE1}"/>
                  </a:ext>
                </a:extLst>
              </p:cNvPr>
              <p:cNvSpPr/>
              <p:nvPr/>
            </p:nvSpPr>
            <p:spPr>
              <a:xfrm>
                <a:off x="1835696" y="5578192"/>
                <a:ext cx="351656" cy="351656"/>
              </a:xfrm>
              <a:prstGeom prst="ellipse">
                <a:avLst/>
              </a:prstGeom>
              <a:solidFill>
                <a:srgbClr val="01189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楕円 17">
                <a:extLst>
                  <a:ext uri="{FF2B5EF4-FFF2-40B4-BE49-F238E27FC236}">
                    <a16:creationId xmlns:a16="http://schemas.microsoft.com/office/drawing/2014/main" id="{261A90BF-E414-499F-6D12-D88C7AEE06A1}"/>
                  </a:ext>
                </a:extLst>
              </p:cNvPr>
              <p:cNvSpPr/>
              <p:nvPr/>
            </p:nvSpPr>
            <p:spPr>
              <a:xfrm>
                <a:off x="1331640" y="5373216"/>
                <a:ext cx="648072" cy="648072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楕円 18">
                <a:extLst>
                  <a:ext uri="{FF2B5EF4-FFF2-40B4-BE49-F238E27FC236}">
                    <a16:creationId xmlns:a16="http://schemas.microsoft.com/office/drawing/2014/main" id="{ECE80AE2-691C-32E8-485C-04BD923B290F}"/>
                  </a:ext>
                </a:extLst>
              </p:cNvPr>
              <p:cNvSpPr/>
              <p:nvPr/>
            </p:nvSpPr>
            <p:spPr>
              <a:xfrm>
                <a:off x="1331640" y="5938232"/>
                <a:ext cx="351656" cy="351656"/>
              </a:xfrm>
              <a:prstGeom prst="ellipse">
                <a:avLst/>
              </a:prstGeom>
              <a:solidFill>
                <a:srgbClr val="01189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F5A8D4B4-D95F-0C88-7BBB-1DF169AB9A5E}"/>
                </a:ext>
              </a:extLst>
            </p:cNvPr>
            <p:cNvGrpSpPr/>
            <p:nvPr/>
          </p:nvGrpSpPr>
          <p:grpSpPr>
            <a:xfrm rot="10800000">
              <a:off x="3491880" y="4631928"/>
              <a:ext cx="855712" cy="916672"/>
              <a:chOff x="1331640" y="5373216"/>
              <a:chExt cx="855712" cy="916672"/>
            </a:xfrm>
          </p:grpSpPr>
          <p:sp>
            <p:nvSpPr>
              <p:cNvPr id="21" name="楕円 20">
                <a:extLst>
                  <a:ext uri="{FF2B5EF4-FFF2-40B4-BE49-F238E27FC236}">
                    <a16:creationId xmlns:a16="http://schemas.microsoft.com/office/drawing/2014/main" id="{A3D54C44-E407-FFF6-AD05-B1930773D22E}"/>
                  </a:ext>
                </a:extLst>
              </p:cNvPr>
              <p:cNvSpPr/>
              <p:nvPr/>
            </p:nvSpPr>
            <p:spPr>
              <a:xfrm>
                <a:off x="1835696" y="5578192"/>
                <a:ext cx="351656" cy="351656"/>
              </a:xfrm>
              <a:prstGeom prst="ellipse">
                <a:avLst/>
              </a:prstGeom>
              <a:solidFill>
                <a:srgbClr val="01189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楕円 21">
                <a:extLst>
                  <a:ext uri="{FF2B5EF4-FFF2-40B4-BE49-F238E27FC236}">
                    <a16:creationId xmlns:a16="http://schemas.microsoft.com/office/drawing/2014/main" id="{3A52BF0F-6182-01F8-7B88-20AD2C1955F7}"/>
                  </a:ext>
                </a:extLst>
              </p:cNvPr>
              <p:cNvSpPr/>
              <p:nvPr/>
            </p:nvSpPr>
            <p:spPr>
              <a:xfrm>
                <a:off x="1331640" y="5373216"/>
                <a:ext cx="648072" cy="648072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楕円 22">
                <a:extLst>
                  <a:ext uri="{FF2B5EF4-FFF2-40B4-BE49-F238E27FC236}">
                    <a16:creationId xmlns:a16="http://schemas.microsoft.com/office/drawing/2014/main" id="{4AB1C3B9-F1B8-4430-427C-A14E58FB5354}"/>
                  </a:ext>
                </a:extLst>
              </p:cNvPr>
              <p:cNvSpPr/>
              <p:nvPr/>
            </p:nvSpPr>
            <p:spPr>
              <a:xfrm>
                <a:off x="1331640" y="5938232"/>
                <a:ext cx="351656" cy="351656"/>
              </a:xfrm>
              <a:prstGeom prst="ellipse">
                <a:avLst/>
              </a:prstGeom>
              <a:solidFill>
                <a:srgbClr val="01189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F62E517-590C-3AE0-4BDD-E1F2C4244E4A}"/>
              </a:ext>
            </a:extLst>
          </p:cNvPr>
          <p:cNvCxnSpPr>
            <a:cxnSpLocks/>
          </p:cNvCxnSpPr>
          <p:nvPr/>
        </p:nvCxnSpPr>
        <p:spPr>
          <a:xfrm flipV="1">
            <a:off x="1763688" y="4293096"/>
            <a:ext cx="2304256" cy="180020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FFB93485-A9D1-D19F-6EA5-73334B4156B8}"/>
              </a:ext>
            </a:extLst>
          </p:cNvPr>
          <p:cNvCxnSpPr>
            <a:cxnSpLocks/>
          </p:cNvCxnSpPr>
          <p:nvPr/>
        </p:nvCxnSpPr>
        <p:spPr>
          <a:xfrm flipH="1">
            <a:off x="1259632" y="4293096"/>
            <a:ext cx="2808312" cy="86409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6D14E9A-BEF2-C308-A1DC-D2C88F610854}"/>
              </a:ext>
            </a:extLst>
          </p:cNvPr>
          <p:cNvSpPr txBox="1"/>
          <p:nvPr/>
        </p:nvSpPr>
        <p:spPr>
          <a:xfrm>
            <a:off x="2339752" y="5733256"/>
            <a:ext cx="4680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ミクロにみると原子の性質は全く変わっていない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FAB2857-0D87-9985-4A18-04A4AC98E8A6}"/>
              </a:ext>
            </a:extLst>
          </p:cNvPr>
          <p:cNvSpPr txBox="1"/>
          <p:nvPr/>
        </p:nvSpPr>
        <p:spPr>
          <a:xfrm>
            <a:off x="1691680" y="908720"/>
            <a:ext cx="7344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ミクロな構成要素が大量に集まり、外部パラメータにより</a:t>
            </a:r>
            <a:r>
              <a:rPr lang="ja-JP" altLang="en-US" sz="2400"/>
              <a:t>マクロな性質が大きく変わる現象</a:t>
            </a:r>
            <a:endParaRPr kumimoji="1" lang="ja-JP" altLang="en-US" sz="240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075351B-1FC4-C149-3D89-19B40C8CE175}"/>
              </a:ext>
            </a:extLst>
          </p:cNvPr>
          <p:cNvSpPr txBox="1"/>
          <p:nvPr/>
        </p:nvSpPr>
        <p:spPr>
          <a:xfrm>
            <a:off x="179512" y="105273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相転移</a:t>
            </a:r>
          </a:p>
        </p:txBody>
      </p:sp>
    </p:spTree>
    <p:extLst>
      <p:ext uri="{BB962C8B-B14F-4D97-AF65-F5344CB8AC3E}">
        <p14:creationId xmlns:p14="http://schemas.microsoft.com/office/powerpoint/2010/main" val="3979176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AF6AEDC-3077-98EC-ECD5-AE4C16494C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気液転移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698F085-A1D2-420B-DCD4-86B54401DCF3}"/>
              </a:ext>
            </a:extLst>
          </p:cNvPr>
          <p:cNvSpPr txBox="1"/>
          <p:nvPr/>
        </p:nvSpPr>
        <p:spPr>
          <a:xfrm>
            <a:off x="319990" y="1052736"/>
            <a:ext cx="880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相転移のうち液相と気相の間の相転移を特に気液転移と呼ぶ</a:t>
            </a:r>
            <a:endParaRPr kumimoji="1" lang="ja-JP" altLang="en-US" sz="2400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BF0DBA60-ECE3-5420-9BE9-6A329683A6F7}"/>
              </a:ext>
            </a:extLst>
          </p:cNvPr>
          <p:cNvGrpSpPr/>
          <p:nvPr/>
        </p:nvGrpSpPr>
        <p:grpSpPr>
          <a:xfrm>
            <a:off x="1619672" y="2492896"/>
            <a:ext cx="1728192" cy="2232248"/>
            <a:chOff x="1547664" y="2852936"/>
            <a:chExt cx="1728192" cy="2232248"/>
          </a:xfrm>
        </p:grpSpPr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934B66FA-22E7-61BB-CE4E-B985A4999C7A}"/>
                </a:ext>
              </a:extLst>
            </p:cNvPr>
            <p:cNvSpPr/>
            <p:nvPr/>
          </p:nvSpPr>
          <p:spPr>
            <a:xfrm>
              <a:off x="1547664" y="2852936"/>
              <a:ext cx="1728192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A010AF2C-1F93-3575-5921-8EA756C8A2E4}"/>
                </a:ext>
              </a:extLst>
            </p:cNvPr>
            <p:cNvSpPr/>
            <p:nvPr/>
          </p:nvSpPr>
          <p:spPr>
            <a:xfrm>
              <a:off x="1835696" y="4653136"/>
              <a:ext cx="115212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D55EC6EA-3ADF-1C10-6F5B-972F65BF79C4}"/>
                </a:ext>
              </a:extLst>
            </p:cNvPr>
            <p:cNvCxnSpPr>
              <a:stCxn id="4" idx="6"/>
              <a:endCxn id="5" idx="6"/>
            </p:cNvCxnSpPr>
            <p:nvPr/>
          </p:nvCxnSpPr>
          <p:spPr>
            <a:xfrm flipH="1">
              <a:off x="2987824" y="3104964"/>
              <a:ext cx="288032" cy="176419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2E522757-8643-3820-77F4-443E183BE47E}"/>
                </a:ext>
              </a:extLst>
            </p:cNvPr>
            <p:cNvCxnSpPr>
              <a:stCxn id="4" idx="2"/>
              <a:endCxn id="5" idx="2"/>
            </p:cNvCxnSpPr>
            <p:nvPr/>
          </p:nvCxnSpPr>
          <p:spPr>
            <a:xfrm>
              <a:off x="1547664" y="3104964"/>
              <a:ext cx="288032" cy="176419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E0337C75-2B06-A927-E069-536665370DC4}"/>
                </a:ext>
              </a:extLst>
            </p:cNvPr>
            <p:cNvSpPr/>
            <p:nvPr/>
          </p:nvSpPr>
          <p:spPr>
            <a:xfrm>
              <a:off x="1876336" y="4570080"/>
              <a:ext cx="1080120" cy="43204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台形 11">
              <a:extLst>
                <a:ext uri="{FF2B5EF4-FFF2-40B4-BE49-F238E27FC236}">
                  <a16:creationId xmlns:a16="http://schemas.microsoft.com/office/drawing/2014/main" id="{72ABA3AB-B59A-88DA-502B-CE204E8EE86B}"/>
                </a:ext>
              </a:extLst>
            </p:cNvPr>
            <p:cNvSpPr/>
            <p:nvPr/>
          </p:nvSpPr>
          <p:spPr>
            <a:xfrm flipV="1">
              <a:off x="1660312" y="3633976"/>
              <a:ext cx="1512168" cy="1152128"/>
            </a:xfrm>
            <a:prstGeom prst="trapezoid">
              <a:avLst>
                <a:gd name="adj" fmla="val 18416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4D0DB626-9E0B-1F45-9E6D-92AB5D115D17}"/>
                </a:ext>
              </a:extLst>
            </p:cNvPr>
            <p:cNvSpPr/>
            <p:nvPr/>
          </p:nvSpPr>
          <p:spPr>
            <a:xfrm>
              <a:off x="1660312" y="3417952"/>
              <a:ext cx="1512168" cy="432048"/>
            </a:xfrm>
            <a:prstGeom prst="ellipse">
              <a:avLst/>
            </a:prstGeom>
            <a:solidFill>
              <a:srgbClr val="47C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052" name="Picture 4" descr="アルコールランプと金網のイラスト">
            <a:extLst>
              <a:ext uri="{FF2B5EF4-FFF2-40B4-BE49-F238E27FC236}">
                <a16:creationId xmlns:a16="http://schemas.microsoft.com/office/drawing/2014/main" id="{1CE562B4-D61B-CAB8-15B6-1468B3C02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820" y="3370684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ビーカーのイラスト（空）">
            <a:extLst>
              <a:ext uri="{FF2B5EF4-FFF2-40B4-BE49-F238E27FC236}">
                <a16:creationId xmlns:a16="http://schemas.microsoft.com/office/drawing/2014/main" id="{1CE66E0B-0C41-5484-15FD-21C567581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844" y="2290564"/>
            <a:ext cx="1224136" cy="144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AAC5FC59-C7FE-5708-E852-02E6EE826390}"/>
              </a:ext>
            </a:extLst>
          </p:cNvPr>
          <p:cNvSpPr/>
          <p:nvPr/>
        </p:nvSpPr>
        <p:spPr>
          <a:xfrm>
            <a:off x="6159708" y="2722612"/>
            <a:ext cx="936104" cy="93610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4DD20795-6854-7B49-63A8-2BAC1ABEE74C}"/>
              </a:ext>
            </a:extLst>
          </p:cNvPr>
          <p:cNvSpPr/>
          <p:nvPr/>
        </p:nvSpPr>
        <p:spPr>
          <a:xfrm>
            <a:off x="6149548" y="2671812"/>
            <a:ext cx="956424" cy="266824"/>
          </a:xfrm>
          <a:prstGeom prst="ellipse">
            <a:avLst/>
          </a:prstGeom>
          <a:solidFill>
            <a:srgbClr val="47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BC78CFB2-66BD-FEFD-B22E-75B4915610B0}"/>
              </a:ext>
            </a:extLst>
          </p:cNvPr>
          <p:cNvSpPr/>
          <p:nvPr/>
        </p:nvSpPr>
        <p:spPr>
          <a:xfrm>
            <a:off x="6241876" y="3226668"/>
            <a:ext cx="216024" cy="21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54600629-DEC6-D41E-AFE4-F6B1A7C27E27}"/>
              </a:ext>
            </a:extLst>
          </p:cNvPr>
          <p:cNvSpPr/>
          <p:nvPr/>
        </p:nvSpPr>
        <p:spPr>
          <a:xfrm>
            <a:off x="6457900" y="2938636"/>
            <a:ext cx="216024" cy="21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BADA1909-2D6A-954B-3AFC-804AD9AD7B57}"/>
              </a:ext>
            </a:extLst>
          </p:cNvPr>
          <p:cNvSpPr/>
          <p:nvPr/>
        </p:nvSpPr>
        <p:spPr>
          <a:xfrm>
            <a:off x="6673924" y="3370684"/>
            <a:ext cx="216024" cy="21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65F84FE-AF5F-6FBD-9A25-8D9FDF33ECA7}"/>
              </a:ext>
            </a:extLst>
          </p:cNvPr>
          <p:cNvSpPr txBox="1"/>
          <p:nvPr/>
        </p:nvSpPr>
        <p:spPr>
          <a:xfrm>
            <a:off x="1979712" y="177281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蒸発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3ADC50B-E9C0-0184-4AFA-E15D76D46CBB}"/>
              </a:ext>
            </a:extLst>
          </p:cNvPr>
          <p:cNvSpPr txBox="1"/>
          <p:nvPr/>
        </p:nvSpPr>
        <p:spPr>
          <a:xfrm>
            <a:off x="6025852" y="164249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沸騰</a:t>
            </a:r>
            <a:endParaRPr kumimoji="1" lang="ja-JP" altLang="en-US" sz="320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8CAC7DE-378F-F960-FE12-6E67EFFA8372}"/>
              </a:ext>
            </a:extLst>
          </p:cNvPr>
          <p:cNvSpPr txBox="1"/>
          <p:nvPr/>
        </p:nvSpPr>
        <p:spPr>
          <a:xfrm>
            <a:off x="251520" y="5157192"/>
            <a:ext cx="48013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コップに水を入れて放置すると、</a:t>
            </a:r>
            <a:endParaRPr kumimoji="1" lang="en-US" altLang="ja-JP" sz="2400"/>
          </a:p>
          <a:p>
            <a:r>
              <a:rPr lang="ja-JP" altLang="en-US" sz="2400"/>
              <a:t>やがて水が</a:t>
            </a:r>
            <a:r>
              <a:rPr lang="ja-JP" altLang="en-US" sz="2400">
                <a:solidFill>
                  <a:srgbClr val="FF0000"/>
                </a:solidFill>
              </a:rPr>
              <a:t>蒸発</a:t>
            </a:r>
            <a:r>
              <a:rPr lang="ja-JP" altLang="en-US" sz="2400"/>
              <a:t>してなくなる</a:t>
            </a:r>
            <a:endParaRPr kumimoji="1" lang="ja-JP" altLang="en-US" sz="240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6D379CD-0A3C-06F4-FDFD-89D5419BBAD8}"/>
              </a:ext>
            </a:extLst>
          </p:cNvPr>
          <p:cNvSpPr txBox="1"/>
          <p:nvPr/>
        </p:nvSpPr>
        <p:spPr>
          <a:xfrm>
            <a:off x="5007205" y="5157192"/>
            <a:ext cx="40495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水を加熱すると、</a:t>
            </a:r>
            <a:r>
              <a:rPr kumimoji="1" lang="en-US" altLang="ja-JP" sz="2400"/>
              <a:t>1</a:t>
            </a:r>
            <a:r>
              <a:rPr kumimoji="1" lang="ja-JP" altLang="en-US" sz="2400"/>
              <a:t>気圧では</a:t>
            </a:r>
            <a:endParaRPr kumimoji="1" lang="en-US" altLang="ja-JP" sz="2400"/>
          </a:p>
          <a:p>
            <a:r>
              <a:rPr kumimoji="1" lang="ja-JP" altLang="en-US" sz="2400"/>
              <a:t>約</a:t>
            </a:r>
            <a:r>
              <a:rPr kumimoji="1" lang="en-US" altLang="ja-JP" sz="2400"/>
              <a:t>100</a:t>
            </a:r>
            <a:r>
              <a:rPr kumimoji="1" lang="ja-JP" altLang="en-US" sz="2400"/>
              <a:t>度で</a:t>
            </a:r>
            <a:r>
              <a:rPr kumimoji="1" lang="ja-JP" altLang="en-US" sz="2400">
                <a:solidFill>
                  <a:srgbClr val="FF0000"/>
                </a:solidFill>
              </a:rPr>
              <a:t>沸騰</a:t>
            </a:r>
            <a:r>
              <a:rPr kumimoji="1" lang="ja-JP" altLang="en-US" sz="2400"/>
              <a:t>する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38A35DF-D065-B0F5-3E73-A50CAE54ABA1}"/>
              </a:ext>
            </a:extLst>
          </p:cNvPr>
          <p:cNvSpPr txBox="1"/>
          <p:nvPr/>
        </p:nvSpPr>
        <p:spPr>
          <a:xfrm>
            <a:off x="971600" y="6165304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「蒸発」と「沸騰」の違いはなんだろう？</a:t>
            </a:r>
          </a:p>
        </p:txBody>
      </p:sp>
    </p:spTree>
    <p:extLst>
      <p:ext uri="{BB962C8B-B14F-4D97-AF65-F5344CB8AC3E}">
        <p14:creationId xmlns:p14="http://schemas.microsoft.com/office/powerpoint/2010/main" val="2015485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DB9AFD4-A862-8099-4EF5-7B22D136D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気液転移</a:t>
            </a:r>
            <a:r>
              <a:rPr kumimoji="1" lang="en-US" altLang="ja-JP"/>
              <a:t>(</a:t>
            </a:r>
            <a:r>
              <a:rPr kumimoji="1" lang="ja-JP" altLang="en-US"/>
              <a:t>復習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F5C0695-D83E-52B2-5657-C84269D32369}"/>
              </a:ext>
            </a:extLst>
          </p:cNvPr>
          <p:cNvSpPr/>
          <p:nvPr/>
        </p:nvSpPr>
        <p:spPr>
          <a:xfrm>
            <a:off x="3059832" y="1916832"/>
            <a:ext cx="288032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880E870D-FB70-6FE3-8033-5EC843C96360}"/>
              </a:ext>
            </a:extLst>
          </p:cNvPr>
          <p:cNvSpPr/>
          <p:nvPr/>
        </p:nvSpPr>
        <p:spPr>
          <a:xfrm>
            <a:off x="3347864" y="1988840"/>
            <a:ext cx="360040" cy="36004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60F911AA-BAEE-DD31-8140-8C52799D1E60}"/>
              </a:ext>
            </a:extLst>
          </p:cNvPr>
          <p:cNvSpPr/>
          <p:nvPr/>
        </p:nvSpPr>
        <p:spPr>
          <a:xfrm>
            <a:off x="3779912" y="2060848"/>
            <a:ext cx="360040" cy="36004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7DF7CD4A-A4D3-D4E0-0A65-79B00634A295}"/>
              </a:ext>
            </a:extLst>
          </p:cNvPr>
          <p:cNvSpPr/>
          <p:nvPr/>
        </p:nvSpPr>
        <p:spPr>
          <a:xfrm>
            <a:off x="3419872" y="2492896"/>
            <a:ext cx="360040" cy="36004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BD8894AB-5D4D-9EA0-3F7D-118AA57ADA4F}"/>
              </a:ext>
            </a:extLst>
          </p:cNvPr>
          <p:cNvSpPr/>
          <p:nvPr/>
        </p:nvSpPr>
        <p:spPr>
          <a:xfrm>
            <a:off x="3995936" y="2492896"/>
            <a:ext cx="360040" cy="36004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0CE1AEE2-C17E-6942-2B97-79FEB3CB96C0}"/>
              </a:ext>
            </a:extLst>
          </p:cNvPr>
          <p:cNvSpPr/>
          <p:nvPr/>
        </p:nvSpPr>
        <p:spPr>
          <a:xfrm>
            <a:off x="4572000" y="2204864"/>
            <a:ext cx="360040" cy="36004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343B827-6995-1094-583A-90401E705638}"/>
              </a:ext>
            </a:extLst>
          </p:cNvPr>
          <p:cNvSpPr/>
          <p:nvPr/>
        </p:nvSpPr>
        <p:spPr>
          <a:xfrm>
            <a:off x="4788024" y="2780928"/>
            <a:ext cx="360040" cy="36004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81722074-80BC-AB70-F4B2-3346B9D746E4}"/>
              </a:ext>
            </a:extLst>
          </p:cNvPr>
          <p:cNvSpPr/>
          <p:nvPr/>
        </p:nvSpPr>
        <p:spPr>
          <a:xfrm>
            <a:off x="5436096" y="2276872"/>
            <a:ext cx="360040" cy="36004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A22E7E4C-D1E6-0F5A-73D7-A7A298EBC183}"/>
              </a:ext>
            </a:extLst>
          </p:cNvPr>
          <p:cNvSpPr/>
          <p:nvPr/>
        </p:nvSpPr>
        <p:spPr>
          <a:xfrm>
            <a:off x="5364088" y="2780928"/>
            <a:ext cx="360040" cy="36004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8D148F76-BC60-F85E-ACBB-7129E48F8559}"/>
              </a:ext>
            </a:extLst>
          </p:cNvPr>
          <p:cNvSpPr/>
          <p:nvPr/>
        </p:nvSpPr>
        <p:spPr>
          <a:xfrm>
            <a:off x="3923928" y="2924944"/>
            <a:ext cx="360040" cy="36004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3560F668-040A-649B-A185-EE776AA01AFF}"/>
              </a:ext>
            </a:extLst>
          </p:cNvPr>
          <p:cNvSpPr/>
          <p:nvPr/>
        </p:nvSpPr>
        <p:spPr>
          <a:xfrm>
            <a:off x="5004048" y="2060848"/>
            <a:ext cx="360040" cy="36004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F4F85BF-4638-81BE-E9E5-CE2C9272B7E5}"/>
              </a:ext>
            </a:extLst>
          </p:cNvPr>
          <p:cNvSpPr txBox="1"/>
          <p:nvPr/>
        </p:nvSpPr>
        <p:spPr>
          <a:xfrm>
            <a:off x="1691680" y="1124744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箱の中に原子を入れてしばらく放っておく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4424568-BAEB-EC5E-180C-086623EFD172}"/>
              </a:ext>
            </a:extLst>
          </p:cNvPr>
          <p:cNvSpPr/>
          <p:nvPr/>
        </p:nvSpPr>
        <p:spPr>
          <a:xfrm>
            <a:off x="899592" y="4077072"/>
            <a:ext cx="288032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69A6C057-B7C1-F883-4896-526709948E20}"/>
              </a:ext>
            </a:extLst>
          </p:cNvPr>
          <p:cNvSpPr/>
          <p:nvPr/>
        </p:nvSpPr>
        <p:spPr>
          <a:xfrm>
            <a:off x="971600" y="4221088"/>
            <a:ext cx="360040" cy="36004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0A59A770-351E-2372-01E3-A9BED015EDD9}"/>
              </a:ext>
            </a:extLst>
          </p:cNvPr>
          <p:cNvSpPr/>
          <p:nvPr/>
        </p:nvSpPr>
        <p:spPr>
          <a:xfrm>
            <a:off x="1331640" y="4149080"/>
            <a:ext cx="360040" cy="36004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18C022F6-46EC-EE79-2771-B5B813211D8D}"/>
              </a:ext>
            </a:extLst>
          </p:cNvPr>
          <p:cNvSpPr/>
          <p:nvPr/>
        </p:nvSpPr>
        <p:spPr>
          <a:xfrm>
            <a:off x="971600" y="4653136"/>
            <a:ext cx="360040" cy="36004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F3553E91-10CB-AB4C-2CE3-0EEE9BF47A8A}"/>
              </a:ext>
            </a:extLst>
          </p:cNvPr>
          <p:cNvSpPr/>
          <p:nvPr/>
        </p:nvSpPr>
        <p:spPr>
          <a:xfrm>
            <a:off x="1331640" y="4869160"/>
            <a:ext cx="360040" cy="36004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68348CC8-28FF-04B7-09B6-CA699E53A037}"/>
              </a:ext>
            </a:extLst>
          </p:cNvPr>
          <p:cNvSpPr/>
          <p:nvPr/>
        </p:nvSpPr>
        <p:spPr>
          <a:xfrm>
            <a:off x="1835696" y="4149080"/>
            <a:ext cx="360040" cy="36004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E3BC220C-A87A-5E74-EE93-338185432E26}"/>
              </a:ext>
            </a:extLst>
          </p:cNvPr>
          <p:cNvSpPr/>
          <p:nvPr/>
        </p:nvSpPr>
        <p:spPr>
          <a:xfrm>
            <a:off x="1691680" y="5085184"/>
            <a:ext cx="360040" cy="36004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2848E633-B343-9A92-446D-750051A174D2}"/>
              </a:ext>
            </a:extLst>
          </p:cNvPr>
          <p:cNvSpPr/>
          <p:nvPr/>
        </p:nvSpPr>
        <p:spPr>
          <a:xfrm>
            <a:off x="1907704" y="4653136"/>
            <a:ext cx="360040" cy="36004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C495E61C-8941-11F1-0B2B-00086730F132}"/>
              </a:ext>
            </a:extLst>
          </p:cNvPr>
          <p:cNvSpPr/>
          <p:nvPr/>
        </p:nvSpPr>
        <p:spPr>
          <a:xfrm>
            <a:off x="2051720" y="5013176"/>
            <a:ext cx="360040" cy="36004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0B69B30D-8499-86CC-2F3B-50FF9B4D2D24}"/>
              </a:ext>
            </a:extLst>
          </p:cNvPr>
          <p:cNvSpPr/>
          <p:nvPr/>
        </p:nvSpPr>
        <p:spPr>
          <a:xfrm>
            <a:off x="971600" y="5085184"/>
            <a:ext cx="360040" cy="36004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7424BC21-8634-2D36-8B75-D923639C6CCB}"/>
              </a:ext>
            </a:extLst>
          </p:cNvPr>
          <p:cNvSpPr/>
          <p:nvPr/>
        </p:nvSpPr>
        <p:spPr>
          <a:xfrm>
            <a:off x="1475656" y="4509120"/>
            <a:ext cx="360040" cy="36004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A8F5749-A4F4-8F93-31EE-BF18AE7FFC73}"/>
              </a:ext>
            </a:extLst>
          </p:cNvPr>
          <p:cNvSpPr/>
          <p:nvPr/>
        </p:nvSpPr>
        <p:spPr>
          <a:xfrm>
            <a:off x="5220072" y="4077072"/>
            <a:ext cx="288032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E500800F-F82D-A68C-F367-66020DE362AC}"/>
              </a:ext>
            </a:extLst>
          </p:cNvPr>
          <p:cNvSpPr/>
          <p:nvPr/>
        </p:nvSpPr>
        <p:spPr>
          <a:xfrm>
            <a:off x="5508104" y="4149080"/>
            <a:ext cx="360040" cy="36004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07B09FB6-FEC5-804F-B4D3-282B64DD1DC5}"/>
              </a:ext>
            </a:extLst>
          </p:cNvPr>
          <p:cNvSpPr/>
          <p:nvPr/>
        </p:nvSpPr>
        <p:spPr>
          <a:xfrm>
            <a:off x="6012160" y="4653136"/>
            <a:ext cx="360040" cy="36004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5855A64C-DA7F-DE51-F3DD-C9BADFEFBB05}"/>
              </a:ext>
            </a:extLst>
          </p:cNvPr>
          <p:cNvSpPr/>
          <p:nvPr/>
        </p:nvSpPr>
        <p:spPr>
          <a:xfrm>
            <a:off x="5436096" y="4869160"/>
            <a:ext cx="360040" cy="36004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28A20F76-82A0-F100-3168-8C6FB6F99B54}"/>
              </a:ext>
            </a:extLst>
          </p:cNvPr>
          <p:cNvSpPr/>
          <p:nvPr/>
        </p:nvSpPr>
        <p:spPr>
          <a:xfrm>
            <a:off x="6228184" y="4221088"/>
            <a:ext cx="360040" cy="36004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8D7744D5-CAE1-5863-A902-28AD4EDA3AD7}"/>
              </a:ext>
            </a:extLst>
          </p:cNvPr>
          <p:cNvSpPr/>
          <p:nvPr/>
        </p:nvSpPr>
        <p:spPr>
          <a:xfrm>
            <a:off x="6588224" y="4581128"/>
            <a:ext cx="360040" cy="36004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8474BA9D-F47C-BDA0-917A-F1BD7FBB564F}"/>
              </a:ext>
            </a:extLst>
          </p:cNvPr>
          <p:cNvSpPr/>
          <p:nvPr/>
        </p:nvSpPr>
        <p:spPr>
          <a:xfrm>
            <a:off x="6948264" y="4941168"/>
            <a:ext cx="360040" cy="36004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C162D7B4-EC8B-FDA4-2921-FF5E0A9EA729}"/>
              </a:ext>
            </a:extLst>
          </p:cNvPr>
          <p:cNvSpPr/>
          <p:nvPr/>
        </p:nvSpPr>
        <p:spPr>
          <a:xfrm>
            <a:off x="7236296" y="4581128"/>
            <a:ext cx="360040" cy="36004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2ED0ED5B-D30B-F9C4-A5CD-142FA61F5456}"/>
              </a:ext>
            </a:extLst>
          </p:cNvPr>
          <p:cNvSpPr/>
          <p:nvPr/>
        </p:nvSpPr>
        <p:spPr>
          <a:xfrm>
            <a:off x="7524328" y="4941168"/>
            <a:ext cx="360040" cy="36004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08C65299-3D22-03DB-2CC4-34E668A967A9}"/>
              </a:ext>
            </a:extLst>
          </p:cNvPr>
          <p:cNvSpPr/>
          <p:nvPr/>
        </p:nvSpPr>
        <p:spPr>
          <a:xfrm>
            <a:off x="6300192" y="5013176"/>
            <a:ext cx="360040" cy="36004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2F91599F-28CE-FF9D-AC2E-370B83E0A200}"/>
              </a:ext>
            </a:extLst>
          </p:cNvPr>
          <p:cNvSpPr/>
          <p:nvPr/>
        </p:nvSpPr>
        <p:spPr>
          <a:xfrm>
            <a:off x="6948264" y="4221088"/>
            <a:ext cx="360040" cy="36004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矢印: 下 36">
            <a:extLst>
              <a:ext uri="{FF2B5EF4-FFF2-40B4-BE49-F238E27FC236}">
                <a16:creationId xmlns:a16="http://schemas.microsoft.com/office/drawing/2014/main" id="{4D7DE2BA-BBC4-A5EF-859E-5290878919A1}"/>
              </a:ext>
            </a:extLst>
          </p:cNvPr>
          <p:cNvSpPr/>
          <p:nvPr/>
        </p:nvSpPr>
        <p:spPr>
          <a:xfrm rot="2700000">
            <a:off x="2533395" y="3424691"/>
            <a:ext cx="403157" cy="51102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矢印: 下 37">
            <a:extLst>
              <a:ext uri="{FF2B5EF4-FFF2-40B4-BE49-F238E27FC236}">
                <a16:creationId xmlns:a16="http://schemas.microsoft.com/office/drawing/2014/main" id="{85467950-BF6D-3886-4176-8F31479BEA7B}"/>
              </a:ext>
            </a:extLst>
          </p:cNvPr>
          <p:cNvSpPr/>
          <p:nvPr/>
        </p:nvSpPr>
        <p:spPr>
          <a:xfrm rot="18900000">
            <a:off x="6133794" y="3424692"/>
            <a:ext cx="403157" cy="51102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87ADB51C-4786-7C17-DBAD-7B1C6576BB55}"/>
              </a:ext>
            </a:extLst>
          </p:cNvPr>
          <p:cNvSpPr txBox="1"/>
          <p:nvPr/>
        </p:nvSpPr>
        <p:spPr>
          <a:xfrm>
            <a:off x="467544" y="3284984"/>
            <a:ext cx="195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低温なら偏る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エネルギー重視</a:t>
            </a:r>
            <a:r>
              <a:rPr lang="en-US" altLang="ja-JP" dirty="0"/>
              <a:t>)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4FFAD9F-7D20-C22E-4AC6-90C18EA5E682}"/>
              </a:ext>
            </a:extLst>
          </p:cNvPr>
          <p:cNvSpPr txBox="1"/>
          <p:nvPr/>
        </p:nvSpPr>
        <p:spPr>
          <a:xfrm>
            <a:off x="6660232" y="3284984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高温ならばらける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エントロピー重視</a:t>
            </a:r>
            <a:r>
              <a:rPr lang="en-US" altLang="ja-JP" dirty="0"/>
              <a:t>)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E3323E5D-5EF3-215F-775D-0EAA10DEF4A8}"/>
              </a:ext>
            </a:extLst>
          </p:cNvPr>
          <p:cNvSpPr txBox="1"/>
          <p:nvPr/>
        </p:nvSpPr>
        <p:spPr>
          <a:xfrm>
            <a:off x="1835696" y="566124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液相</a:t>
            </a:r>
            <a:endParaRPr kumimoji="1" lang="ja-JP" altLang="en-US" sz="280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E08FA76-C863-285C-790B-156C5DE313EA}"/>
              </a:ext>
            </a:extLst>
          </p:cNvPr>
          <p:cNvSpPr txBox="1"/>
          <p:nvPr/>
        </p:nvSpPr>
        <p:spPr>
          <a:xfrm>
            <a:off x="6156176" y="558924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気相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1886494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31B0549-DB18-DFC6-4C03-825462CCE2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格子ガス模型</a:t>
            </a:r>
            <a:r>
              <a:rPr lang="en-US" altLang="ja-JP"/>
              <a:t>(</a:t>
            </a:r>
            <a:r>
              <a:rPr lang="ja-JP" altLang="en-US"/>
              <a:t>復習</a:t>
            </a:r>
            <a:r>
              <a:rPr lang="en-US" altLang="ja-JP"/>
              <a:t>)</a:t>
            </a:r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382B31F4-C136-2F0B-8A58-1DA97274A817}"/>
              </a:ext>
            </a:extLst>
          </p:cNvPr>
          <p:cNvCxnSpPr>
            <a:cxnSpLocks/>
          </p:cNvCxnSpPr>
          <p:nvPr/>
        </p:nvCxnSpPr>
        <p:spPr>
          <a:xfrm>
            <a:off x="683568" y="2780928"/>
            <a:ext cx="0" cy="216024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A131D671-6310-8C58-C3CE-C2D95C90F26A}"/>
              </a:ext>
            </a:extLst>
          </p:cNvPr>
          <p:cNvCxnSpPr>
            <a:cxnSpLocks/>
          </p:cNvCxnSpPr>
          <p:nvPr/>
        </p:nvCxnSpPr>
        <p:spPr>
          <a:xfrm>
            <a:off x="1403648" y="2780928"/>
            <a:ext cx="0" cy="216024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433CA51B-00DD-4E24-406A-4E888A9C8487}"/>
              </a:ext>
            </a:extLst>
          </p:cNvPr>
          <p:cNvCxnSpPr>
            <a:cxnSpLocks/>
          </p:cNvCxnSpPr>
          <p:nvPr/>
        </p:nvCxnSpPr>
        <p:spPr>
          <a:xfrm>
            <a:off x="2123728" y="2780928"/>
            <a:ext cx="0" cy="216024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BB0E3AD-304E-F489-41AA-2FA5B9A1078D}"/>
              </a:ext>
            </a:extLst>
          </p:cNvPr>
          <p:cNvCxnSpPr>
            <a:cxnSpLocks/>
          </p:cNvCxnSpPr>
          <p:nvPr/>
        </p:nvCxnSpPr>
        <p:spPr>
          <a:xfrm>
            <a:off x="2843808" y="2780928"/>
            <a:ext cx="0" cy="216024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7E540E6-BD5C-D735-AB80-9BA93F1F08AF}"/>
              </a:ext>
            </a:extLst>
          </p:cNvPr>
          <p:cNvCxnSpPr>
            <a:cxnSpLocks/>
          </p:cNvCxnSpPr>
          <p:nvPr/>
        </p:nvCxnSpPr>
        <p:spPr>
          <a:xfrm>
            <a:off x="683568" y="2780928"/>
            <a:ext cx="216024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4DACC8EF-86E9-1B83-0008-2D431A0D0CDF}"/>
              </a:ext>
            </a:extLst>
          </p:cNvPr>
          <p:cNvCxnSpPr>
            <a:cxnSpLocks/>
          </p:cNvCxnSpPr>
          <p:nvPr/>
        </p:nvCxnSpPr>
        <p:spPr>
          <a:xfrm>
            <a:off x="683568" y="3501008"/>
            <a:ext cx="216024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E881414A-0CDC-D372-9574-6CFFB878DD83}"/>
              </a:ext>
            </a:extLst>
          </p:cNvPr>
          <p:cNvCxnSpPr>
            <a:cxnSpLocks/>
          </p:cNvCxnSpPr>
          <p:nvPr/>
        </p:nvCxnSpPr>
        <p:spPr>
          <a:xfrm>
            <a:off x="683568" y="4221088"/>
            <a:ext cx="216024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99D39CD-C459-AE32-5EC6-1244D11A9F10}"/>
              </a:ext>
            </a:extLst>
          </p:cNvPr>
          <p:cNvCxnSpPr>
            <a:cxnSpLocks/>
          </p:cNvCxnSpPr>
          <p:nvPr/>
        </p:nvCxnSpPr>
        <p:spPr>
          <a:xfrm>
            <a:off x="683568" y="4941168"/>
            <a:ext cx="216024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47B88BE2-E0CF-6CE8-EFB4-4849698EAFD5}"/>
              </a:ext>
            </a:extLst>
          </p:cNvPr>
          <p:cNvSpPr/>
          <p:nvPr/>
        </p:nvSpPr>
        <p:spPr>
          <a:xfrm>
            <a:off x="683568" y="2780928"/>
            <a:ext cx="720080" cy="72008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A5DCF79D-1FD8-7CEE-7624-DB025F73129D}"/>
              </a:ext>
            </a:extLst>
          </p:cNvPr>
          <p:cNvSpPr/>
          <p:nvPr/>
        </p:nvSpPr>
        <p:spPr>
          <a:xfrm>
            <a:off x="1403648" y="2780928"/>
            <a:ext cx="720080" cy="72008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72029D72-6968-52A1-8688-F9751BCCB3E5}"/>
              </a:ext>
            </a:extLst>
          </p:cNvPr>
          <p:cNvCxnSpPr>
            <a:cxnSpLocks/>
          </p:cNvCxnSpPr>
          <p:nvPr/>
        </p:nvCxnSpPr>
        <p:spPr>
          <a:xfrm>
            <a:off x="3563888" y="2780928"/>
            <a:ext cx="0" cy="216024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C16F1F4-6796-20B3-490F-6FEF83723F6F}"/>
              </a:ext>
            </a:extLst>
          </p:cNvPr>
          <p:cNvCxnSpPr>
            <a:cxnSpLocks/>
          </p:cNvCxnSpPr>
          <p:nvPr/>
        </p:nvCxnSpPr>
        <p:spPr>
          <a:xfrm>
            <a:off x="4283968" y="2780928"/>
            <a:ext cx="0" cy="216024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FED70CB7-38C1-A0B6-C9CC-87A530F6D0BB}"/>
              </a:ext>
            </a:extLst>
          </p:cNvPr>
          <p:cNvCxnSpPr>
            <a:cxnSpLocks/>
          </p:cNvCxnSpPr>
          <p:nvPr/>
        </p:nvCxnSpPr>
        <p:spPr>
          <a:xfrm>
            <a:off x="5004048" y="2780928"/>
            <a:ext cx="0" cy="216024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B2AAB939-FC47-CA1C-0AEA-4986BC2F634D}"/>
              </a:ext>
            </a:extLst>
          </p:cNvPr>
          <p:cNvCxnSpPr>
            <a:cxnSpLocks/>
          </p:cNvCxnSpPr>
          <p:nvPr/>
        </p:nvCxnSpPr>
        <p:spPr>
          <a:xfrm>
            <a:off x="5724128" y="2780928"/>
            <a:ext cx="0" cy="216024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95D3D0E1-830E-9726-F318-3345C42C9D0E}"/>
              </a:ext>
            </a:extLst>
          </p:cNvPr>
          <p:cNvCxnSpPr>
            <a:cxnSpLocks/>
          </p:cNvCxnSpPr>
          <p:nvPr/>
        </p:nvCxnSpPr>
        <p:spPr>
          <a:xfrm>
            <a:off x="3563888" y="2780928"/>
            <a:ext cx="216024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A89E6660-1BB8-3436-1310-23616780C141}"/>
              </a:ext>
            </a:extLst>
          </p:cNvPr>
          <p:cNvCxnSpPr>
            <a:cxnSpLocks/>
          </p:cNvCxnSpPr>
          <p:nvPr/>
        </p:nvCxnSpPr>
        <p:spPr>
          <a:xfrm>
            <a:off x="3563888" y="3501008"/>
            <a:ext cx="216024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7153D59E-86EA-DE06-1C5F-611106E88724}"/>
              </a:ext>
            </a:extLst>
          </p:cNvPr>
          <p:cNvCxnSpPr>
            <a:cxnSpLocks/>
          </p:cNvCxnSpPr>
          <p:nvPr/>
        </p:nvCxnSpPr>
        <p:spPr>
          <a:xfrm>
            <a:off x="3563888" y="4221088"/>
            <a:ext cx="216024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4726461F-151D-44CF-8A84-E2FB36DC221C}"/>
              </a:ext>
            </a:extLst>
          </p:cNvPr>
          <p:cNvCxnSpPr>
            <a:cxnSpLocks/>
          </p:cNvCxnSpPr>
          <p:nvPr/>
        </p:nvCxnSpPr>
        <p:spPr>
          <a:xfrm>
            <a:off x="3563888" y="4941168"/>
            <a:ext cx="216024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20">
            <a:extLst>
              <a:ext uri="{FF2B5EF4-FFF2-40B4-BE49-F238E27FC236}">
                <a16:creationId xmlns:a16="http://schemas.microsoft.com/office/drawing/2014/main" id="{16B48D8E-D573-1E0D-F7B4-03516E320B18}"/>
              </a:ext>
            </a:extLst>
          </p:cNvPr>
          <p:cNvSpPr/>
          <p:nvPr/>
        </p:nvSpPr>
        <p:spPr>
          <a:xfrm>
            <a:off x="3563888" y="2780928"/>
            <a:ext cx="720080" cy="72008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1094887C-EA0C-3584-50C8-7F7AA479F08C}"/>
              </a:ext>
            </a:extLst>
          </p:cNvPr>
          <p:cNvSpPr/>
          <p:nvPr/>
        </p:nvSpPr>
        <p:spPr>
          <a:xfrm>
            <a:off x="4283968" y="2780928"/>
            <a:ext cx="720080" cy="72008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B6D9F10-6A45-3BAF-B31E-E4D1B8A65007}"/>
              </a:ext>
            </a:extLst>
          </p:cNvPr>
          <p:cNvSpPr txBox="1"/>
          <p:nvPr/>
        </p:nvSpPr>
        <p:spPr>
          <a:xfrm>
            <a:off x="251520" y="5085184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ひとつのセルに</a:t>
            </a:r>
            <a:endParaRPr kumimoji="1" lang="en-US" altLang="ja-JP"/>
          </a:p>
          <a:p>
            <a:r>
              <a:rPr kumimoji="1" lang="ja-JP" altLang="en-US"/>
              <a:t>２つの原子は入れない</a:t>
            </a:r>
          </a:p>
        </p:txBody>
      </p:sp>
      <p:sp>
        <p:nvSpPr>
          <p:cNvPr id="24" name="矢印: 下カーブ 23">
            <a:extLst>
              <a:ext uri="{FF2B5EF4-FFF2-40B4-BE49-F238E27FC236}">
                <a16:creationId xmlns:a16="http://schemas.microsoft.com/office/drawing/2014/main" id="{A4F16FD6-2C22-BDCA-3079-0933C2FC6A64}"/>
              </a:ext>
            </a:extLst>
          </p:cNvPr>
          <p:cNvSpPr/>
          <p:nvPr/>
        </p:nvSpPr>
        <p:spPr>
          <a:xfrm>
            <a:off x="1043608" y="2348880"/>
            <a:ext cx="864096" cy="360040"/>
          </a:xfrm>
          <a:prstGeom prst="curved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十字形 24">
            <a:extLst>
              <a:ext uri="{FF2B5EF4-FFF2-40B4-BE49-F238E27FC236}">
                <a16:creationId xmlns:a16="http://schemas.microsoft.com/office/drawing/2014/main" id="{6540E328-8C98-D7BC-EF56-EF8DC9060116}"/>
              </a:ext>
            </a:extLst>
          </p:cNvPr>
          <p:cNvSpPr/>
          <p:nvPr/>
        </p:nvSpPr>
        <p:spPr>
          <a:xfrm rot="2700000">
            <a:off x="1125411" y="2051053"/>
            <a:ext cx="648072" cy="648072"/>
          </a:xfrm>
          <a:prstGeom prst="plus">
            <a:avLst>
              <a:gd name="adj" fmla="val 43813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762F8A3-BFE5-87B3-E19C-236488510018}"/>
              </a:ext>
            </a:extLst>
          </p:cNvPr>
          <p:cNvSpPr txBox="1"/>
          <p:nvPr/>
        </p:nvSpPr>
        <p:spPr>
          <a:xfrm>
            <a:off x="683568" y="155679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近距離で斥力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AF6FBF3-A5F2-DC29-BB70-A550D5F337A1}"/>
              </a:ext>
            </a:extLst>
          </p:cNvPr>
          <p:cNvSpPr txBox="1"/>
          <p:nvPr/>
        </p:nvSpPr>
        <p:spPr>
          <a:xfrm>
            <a:off x="3491880" y="155679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中</a:t>
            </a:r>
            <a:r>
              <a:rPr kumimoji="1" lang="ja-JP" altLang="en-US" sz="2800"/>
              <a:t>距離で引力</a:t>
            </a: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6514D02F-77B0-552D-9915-70F91E32704A}"/>
              </a:ext>
            </a:extLst>
          </p:cNvPr>
          <p:cNvCxnSpPr>
            <a:cxnSpLocks/>
          </p:cNvCxnSpPr>
          <p:nvPr/>
        </p:nvCxnSpPr>
        <p:spPr>
          <a:xfrm>
            <a:off x="6444208" y="2780928"/>
            <a:ext cx="0" cy="216024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06DF0255-FC14-6E3A-54D8-C4038F86B5A9}"/>
              </a:ext>
            </a:extLst>
          </p:cNvPr>
          <p:cNvCxnSpPr>
            <a:cxnSpLocks/>
          </p:cNvCxnSpPr>
          <p:nvPr/>
        </p:nvCxnSpPr>
        <p:spPr>
          <a:xfrm>
            <a:off x="7164288" y="2780928"/>
            <a:ext cx="0" cy="216024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97E4C051-B9A7-E8F9-4CAD-2289E9B07BC9}"/>
              </a:ext>
            </a:extLst>
          </p:cNvPr>
          <p:cNvCxnSpPr>
            <a:cxnSpLocks/>
          </p:cNvCxnSpPr>
          <p:nvPr/>
        </p:nvCxnSpPr>
        <p:spPr>
          <a:xfrm>
            <a:off x="7884368" y="2780928"/>
            <a:ext cx="0" cy="216024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4B5BD739-46C1-4E50-E35E-1756ED4E6EE5}"/>
              </a:ext>
            </a:extLst>
          </p:cNvPr>
          <p:cNvCxnSpPr>
            <a:cxnSpLocks/>
          </p:cNvCxnSpPr>
          <p:nvPr/>
        </p:nvCxnSpPr>
        <p:spPr>
          <a:xfrm>
            <a:off x="8604448" y="2780928"/>
            <a:ext cx="0" cy="216024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6A4ED9DA-7918-6EDA-88E5-9DF1EACC0A5C}"/>
              </a:ext>
            </a:extLst>
          </p:cNvPr>
          <p:cNvCxnSpPr>
            <a:cxnSpLocks/>
          </p:cNvCxnSpPr>
          <p:nvPr/>
        </p:nvCxnSpPr>
        <p:spPr>
          <a:xfrm>
            <a:off x="6444208" y="2780928"/>
            <a:ext cx="216024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91C444E-4514-E5F6-F456-B556197BAFA5}"/>
              </a:ext>
            </a:extLst>
          </p:cNvPr>
          <p:cNvCxnSpPr>
            <a:cxnSpLocks/>
          </p:cNvCxnSpPr>
          <p:nvPr/>
        </p:nvCxnSpPr>
        <p:spPr>
          <a:xfrm>
            <a:off x="6444208" y="3501008"/>
            <a:ext cx="216024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CD37BC0B-7BF3-3978-9B21-0F18B6B1E131}"/>
              </a:ext>
            </a:extLst>
          </p:cNvPr>
          <p:cNvCxnSpPr>
            <a:cxnSpLocks/>
          </p:cNvCxnSpPr>
          <p:nvPr/>
        </p:nvCxnSpPr>
        <p:spPr>
          <a:xfrm>
            <a:off x="6444208" y="4221088"/>
            <a:ext cx="216024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D814C608-BE1C-B2D9-2222-F8C12B383AA3}"/>
              </a:ext>
            </a:extLst>
          </p:cNvPr>
          <p:cNvCxnSpPr>
            <a:cxnSpLocks/>
          </p:cNvCxnSpPr>
          <p:nvPr/>
        </p:nvCxnSpPr>
        <p:spPr>
          <a:xfrm>
            <a:off x="6444208" y="4941168"/>
            <a:ext cx="216024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楕円 35">
            <a:extLst>
              <a:ext uri="{FF2B5EF4-FFF2-40B4-BE49-F238E27FC236}">
                <a16:creationId xmlns:a16="http://schemas.microsoft.com/office/drawing/2014/main" id="{ED6618FE-AFA6-65BB-07B3-782CF4EDC93C}"/>
              </a:ext>
            </a:extLst>
          </p:cNvPr>
          <p:cNvSpPr/>
          <p:nvPr/>
        </p:nvSpPr>
        <p:spPr>
          <a:xfrm>
            <a:off x="6444208" y="2780928"/>
            <a:ext cx="720080" cy="72008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7C3AA4A7-F58D-8BB0-B241-E5465BA110DD}"/>
              </a:ext>
            </a:extLst>
          </p:cNvPr>
          <p:cNvSpPr/>
          <p:nvPr/>
        </p:nvSpPr>
        <p:spPr>
          <a:xfrm>
            <a:off x="7884368" y="3501008"/>
            <a:ext cx="720080" cy="72008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1568B25-3294-7495-8773-8F7BF302AEB1}"/>
              </a:ext>
            </a:extLst>
          </p:cNvPr>
          <p:cNvSpPr txBox="1"/>
          <p:nvPr/>
        </p:nvSpPr>
        <p:spPr>
          <a:xfrm>
            <a:off x="6372200" y="1556792"/>
            <a:ext cx="23391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遠距離で</a:t>
            </a:r>
            <a:endParaRPr kumimoji="1" lang="en-US" altLang="ja-JP" sz="2800"/>
          </a:p>
          <a:p>
            <a:r>
              <a:rPr kumimoji="1" lang="ja-JP" altLang="en-US" sz="2800"/>
              <a:t>相互作用無し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48F50F1-82D3-8A3B-3E56-3E86A0A09205}"/>
              </a:ext>
            </a:extLst>
          </p:cNvPr>
          <p:cNvSpPr txBox="1"/>
          <p:nvPr/>
        </p:nvSpPr>
        <p:spPr>
          <a:xfrm>
            <a:off x="4067944" y="2204864"/>
            <a:ext cx="46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>
                <a:solidFill>
                  <a:srgbClr val="FF0000"/>
                </a:solidFill>
              </a:rPr>
              <a:t>-ε</a:t>
            </a:r>
            <a:endParaRPr kumimoji="1" lang="ja-JP" altLang="en-US" sz="2800">
              <a:solidFill>
                <a:srgbClr val="FF0000"/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BECC123-26B5-7A82-6C8D-43678E71AD77}"/>
              </a:ext>
            </a:extLst>
          </p:cNvPr>
          <p:cNvSpPr txBox="1"/>
          <p:nvPr/>
        </p:nvSpPr>
        <p:spPr>
          <a:xfrm>
            <a:off x="3275856" y="5085184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隣り合うとエネルギー</a:t>
            </a:r>
            <a:r>
              <a:rPr lang="ja-JP" altLang="en-US"/>
              <a:t>が</a:t>
            </a:r>
            <a:endParaRPr lang="en-US" altLang="ja-JP"/>
          </a:p>
          <a:p>
            <a:r>
              <a:rPr kumimoji="1" lang="en-US" altLang="ja-JP"/>
              <a:t>ε</a:t>
            </a:r>
            <a:r>
              <a:rPr kumimoji="1" lang="ja-JP" altLang="en-US"/>
              <a:t>だけ下がる</a:t>
            </a:r>
            <a:endParaRPr kumimoji="1" lang="en-US" altLang="ja-JP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582B61E-E779-676A-7F1B-10B827A57CCE}"/>
              </a:ext>
            </a:extLst>
          </p:cNvPr>
          <p:cNvSpPr txBox="1"/>
          <p:nvPr/>
        </p:nvSpPr>
        <p:spPr>
          <a:xfrm>
            <a:off x="6429107" y="508692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隣接していないと</a:t>
            </a:r>
            <a:endParaRPr kumimoji="1" lang="en-US" altLang="ja-JP" dirty="0"/>
          </a:p>
          <a:p>
            <a:r>
              <a:rPr lang="ja-JP" altLang="en-US" dirty="0"/>
              <a:t>相互作用なし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95559529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a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ythema" id="{3DB96F20-0EF9-8B4F-BC93-B9E47235E60F}" vid="{9381A9EF-1DE7-3545-B579-D14EB1C8536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mythema</Template>
  <TotalTime>7233</TotalTime>
  <Words>589</Words>
  <Application>Microsoft Office PowerPoint</Application>
  <PresentationFormat>画面に合わせる (4:3)</PresentationFormat>
  <Paragraphs>83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HGｺﾞｼｯｸE</vt:lpstr>
      <vt:lpstr>游ゴシック</vt:lpstr>
      <vt:lpstr>Arial</vt:lpstr>
      <vt:lpstr>Cambria Math</vt:lpstr>
      <vt:lpstr>Roboto</vt:lpstr>
      <vt:lpstr>mythema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1003</cp:revision>
  <dcterms:created xsi:type="dcterms:W3CDTF">2019-01-02T05:23:01Z</dcterms:created>
  <dcterms:modified xsi:type="dcterms:W3CDTF">2022-08-03T14:25:47Z</dcterms:modified>
</cp:coreProperties>
</file>