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3"/>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402" r:id="rId41"/>
    <p:sldId id="403" r:id="rId42"/>
    <p:sldId id="404" r:id="rId43"/>
    <p:sldId id="405" r:id="rId44"/>
    <p:sldId id="406" r:id="rId45"/>
    <p:sldId id="407" r:id="rId46"/>
    <p:sldId id="408" r:id="rId47"/>
    <p:sldId id="377" r:id="rId48"/>
    <p:sldId id="378" r:id="rId49"/>
    <p:sldId id="379" r:id="rId50"/>
    <p:sldId id="381" r:id="rId51"/>
    <p:sldId id="380" r:id="rId52"/>
    <p:sldId id="382" r:id="rId53"/>
    <p:sldId id="383" r:id="rId54"/>
    <p:sldId id="384" r:id="rId55"/>
    <p:sldId id="385" r:id="rId56"/>
    <p:sldId id="394" r:id="rId57"/>
    <p:sldId id="386" r:id="rId58"/>
    <p:sldId id="387" r:id="rId59"/>
    <p:sldId id="388" r:id="rId60"/>
    <p:sldId id="389" r:id="rId61"/>
    <p:sldId id="390" r:id="rId62"/>
    <p:sldId id="391" r:id="rId63"/>
    <p:sldId id="392" r:id="rId64"/>
    <p:sldId id="393" r:id="rId65"/>
    <p:sldId id="395" r:id="rId66"/>
    <p:sldId id="396" r:id="rId67"/>
    <p:sldId id="397" r:id="rId68"/>
    <p:sldId id="398" r:id="rId69"/>
    <p:sldId id="399" r:id="rId70"/>
    <p:sldId id="400" r:id="rId71"/>
    <p:sldId id="401" r:id="rId7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3447" autoAdjust="0"/>
  </p:normalViewPr>
  <p:slideViewPr>
    <p:cSldViewPr>
      <p:cViewPr varScale="1">
        <p:scale>
          <a:sx n="91" d="100"/>
          <a:sy n="91" d="100"/>
        </p:scale>
        <p:origin x="116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41</a:t>
            </a:fld>
            <a:endParaRPr kumimoji="1" lang="ja-JP" altLang="en-US"/>
          </a:p>
        </p:txBody>
      </p:sp>
    </p:spTree>
    <p:extLst>
      <p:ext uri="{BB962C8B-B14F-4D97-AF65-F5344CB8AC3E}">
        <p14:creationId xmlns:p14="http://schemas.microsoft.com/office/powerpoint/2010/main" val="9529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51</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71</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0.png"/><Relationship Id="rId7" Type="http://schemas.openxmlformats.org/officeDocument/2006/relationships/image" Target="../media/image65.png"/><Relationship Id="rId2" Type="http://schemas.openxmlformats.org/officeDocument/2006/relationships/image" Target="../media/image59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5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6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6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7.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D7CAEB73-F684-C118-7230-F07334EC21B6}"/>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
        <p:nvSpPr>
          <p:cNvPr id="11" name="テキスト ボックス 10">
            <a:extLst>
              <a:ext uri="{FF2B5EF4-FFF2-40B4-BE49-F238E27FC236}">
                <a16:creationId xmlns:a16="http://schemas.microsoft.com/office/drawing/2014/main" id="{6C729954-2DC9-26ED-860D-E61375E4CE13}"/>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980728"/>
                <a:ext cx="8568951" cy="569386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980728"/>
                <a:ext cx="8568951" cy="5693866"/>
              </a:xfrm>
              <a:prstGeom prst="rect">
                <a:avLst/>
              </a:prstGeom>
              <a:blipFill>
                <a:blip r:embed="rId2"/>
                <a:stretch>
                  <a:fillRect l="-1281" t="-1178" r="-4413" b="-2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C6F521-3973-45A0-BC78-8466F23DF485}"/>
                  </a:ext>
                </a:extLst>
              </p:cNvPr>
              <p:cNvSpPr txBox="1"/>
              <p:nvPr/>
            </p:nvSpPr>
            <p:spPr>
              <a:xfrm>
                <a:off x="1907704" y="450912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CC6F521-3973-45A0-BC78-8466F23DF485}"/>
                  </a:ext>
                </a:extLst>
              </p:cNvPr>
              <p:cNvSpPr txBox="1">
                <a:spLocks noRot="1" noChangeAspect="1" noMove="1" noResize="1" noEditPoints="1" noAdjustHandles="1" noChangeArrowheads="1" noChangeShapeType="1" noTextEdit="1"/>
              </p:cNvSpPr>
              <p:nvPr/>
            </p:nvSpPr>
            <p:spPr>
              <a:xfrm>
                <a:off x="1907704" y="4509120"/>
                <a:ext cx="4314066" cy="55399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877272"/>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B867EA-ACFA-A46B-0AD7-0857E934436B}"/>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6AA4B7C5-B7C9-44C4-E2C1-1DBF2392C55B}"/>
              </a:ext>
            </a:extLst>
          </p:cNvPr>
          <p:cNvSpPr txBox="1"/>
          <p:nvPr/>
        </p:nvSpPr>
        <p:spPr>
          <a:xfrm>
            <a:off x="395536" y="1124744"/>
            <a:ext cx="6954148" cy="584775"/>
          </a:xfrm>
          <a:prstGeom prst="rect">
            <a:avLst/>
          </a:prstGeom>
          <a:noFill/>
        </p:spPr>
        <p:txBody>
          <a:bodyPr wrap="none" rtlCol="0">
            <a:spAutoFit/>
          </a:bodyPr>
          <a:lstStyle/>
          <a:p>
            <a:r>
              <a:rPr kumimoji="1" lang="en-US" altLang="ja-JP" sz="3200"/>
              <a:t>DeepL: </a:t>
            </a:r>
            <a:r>
              <a:rPr kumimoji="1" lang="ja-JP" altLang="en-US" sz="3200"/>
              <a:t>非常に高精度な翻訳サービス</a:t>
            </a:r>
          </a:p>
        </p:txBody>
      </p:sp>
      <p:pic>
        <p:nvPicPr>
          <p:cNvPr id="5" name="図 4">
            <a:extLst>
              <a:ext uri="{FF2B5EF4-FFF2-40B4-BE49-F238E27FC236}">
                <a16:creationId xmlns:a16="http://schemas.microsoft.com/office/drawing/2014/main" id="{BD88A5F9-FFAA-D2B5-7682-8D254772A058}"/>
              </a:ext>
            </a:extLst>
          </p:cNvPr>
          <p:cNvPicPr>
            <a:picLocks noChangeAspect="1"/>
          </p:cNvPicPr>
          <p:nvPr/>
        </p:nvPicPr>
        <p:blipFill>
          <a:blip r:embed="rId2"/>
          <a:stretch>
            <a:fillRect/>
          </a:stretch>
        </p:blipFill>
        <p:spPr>
          <a:xfrm>
            <a:off x="323528" y="1772816"/>
            <a:ext cx="8136905" cy="4104456"/>
          </a:xfrm>
          <a:prstGeom prst="rect">
            <a:avLst/>
          </a:prstGeom>
        </p:spPr>
      </p:pic>
      <p:sp>
        <p:nvSpPr>
          <p:cNvPr id="6" name="テキスト ボックス 5">
            <a:extLst>
              <a:ext uri="{FF2B5EF4-FFF2-40B4-BE49-F238E27FC236}">
                <a16:creationId xmlns:a16="http://schemas.microsoft.com/office/drawing/2014/main" id="{91B328EB-D73A-C833-A914-3ED6D2FC9B26}"/>
              </a:ext>
            </a:extLst>
          </p:cNvPr>
          <p:cNvSpPr txBox="1"/>
          <p:nvPr/>
        </p:nvSpPr>
        <p:spPr>
          <a:xfrm>
            <a:off x="179512" y="6021288"/>
            <a:ext cx="8443337" cy="523220"/>
          </a:xfrm>
          <a:prstGeom prst="rect">
            <a:avLst/>
          </a:prstGeom>
          <a:noFill/>
        </p:spPr>
        <p:txBody>
          <a:bodyPr wrap="none" rtlCol="0">
            <a:spAutoFit/>
          </a:bodyPr>
          <a:lstStyle/>
          <a:p>
            <a:r>
              <a:rPr lang="ja-JP" altLang="en-US" sz="2800"/>
              <a:t>翻訳精度が高いので、多くの人が利用しているが</a:t>
            </a:r>
            <a:r>
              <a:rPr lang="en-US" altLang="ja-JP" sz="2800"/>
              <a:t>…</a:t>
            </a:r>
            <a:endParaRPr kumimoji="1" lang="ja-JP" altLang="en-US" sz="2800"/>
          </a:p>
        </p:txBody>
      </p:sp>
    </p:spTree>
    <p:extLst>
      <p:ext uri="{BB962C8B-B14F-4D97-AF65-F5344CB8AC3E}">
        <p14:creationId xmlns:p14="http://schemas.microsoft.com/office/powerpoint/2010/main" val="81718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7EEEC3-BF1C-A569-418A-537F3AF3B81C}"/>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F7B41221-D912-DEAB-0A14-F7246E6429B1}"/>
              </a:ext>
            </a:extLst>
          </p:cNvPr>
          <p:cNvSpPr txBox="1"/>
          <p:nvPr/>
        </p:nvSpPr>
        <p:spPr>
          <a:xfrm>
            <a:off x="251520" y="1196752"/>
            <a:ext cx="7548861" cy="584775"/>
          </a:xfrm>
          <a:prstGeom prst="rect">
            <a:avLst/>
          </a:prstGeom>
          <a:noFill/>
        </p:spPr>
        <p:txBody>
          <a:bodyPr wrap="none" rtlCol="0">
            <a:spAutoFit/>
          </a:bodyPr>
          <a:lstStyle/>
          <a:p>
            <a:r>
              <a:rPr kumimoji="1" lang="ja-JP" altLang="en-US" sz="3200"/>
              <a:t>翻訳</a:t>
            </a:r>
            <a:r>
              <a:rPr kumimoji="1" lang="en-US" altLang="ja-JP" sz="3200"/>
              <a:t>AI</a:t>
            </a:r>
            <a:r>
              <a:rPr kumimoji="1" lang="ja-JP" altLang="en-US" sz="3200"/>
              <a:t>に</a:t>
            </a:r>
            <a:r>
              <a:rPr lang="ja-JP" altLang="en-US" sz="3200"/>
              <a:t>「ジェンダーバイアス」がある</a:t>
            </a:r>
            <a:endParaRPr kumimoji="1" lang="ja-JP" altLang="en-US" sz="3200"/>
          </a:p>
        </p:txBody>
      </p:sp>
      <p:sp>
        <p:nvSpPr>
          <p:cNvPr id="5" name="テキスト ボックス 4">
            <a:extLst>
              <a:ext uri="{FF2B5EF4-FFF2-40B4-BE49-F238E27FC236}">
                <a16:creationId xmlns:a16="http://schemas.microsoft.com/office/drawing/2014/main" id="{F6ACC9F6-5B8E-E5DE-E4F4-46FFC2F8A85D}"/>
              </a:ext>
            </a:extLst>
          </p:cNvPr>
          <p:cNvSpPr txBox="1"/>
          <p:nvPr/>
        </p:nvSpPr>
        <p:spPr>
          <a:xfrm>
            <a:off x="539552" y="2060848"/>
            <a:ext cx="5328592" cy="584775"/>
          </a:xfrm>
          <a:prstGeom prst="rect">
            <a:avLst/>
          </a:prstGeom>
          <a:noFill/>
        </p:spPr>
        <p:txBody>
          <a:bodyPr wrap="square">
            <a:spAutoFit/>
          </a:bodyPr>
          <a:lstStyle/>
          <a:p>
            <a:r>
              <a:rPr lang="ja-JP" altLang="en-US" sz="3200"/>
              <a:t>看護師はカバンを忘れた。</a:t>
            </a:r>
          </a:p>
        </p:txBody>
      </p:sp>
      <p:sp>
        <p:nvSpPr>
          <p:cNvPr id="7" name="テキスト ボックス 6">
            <a:extLst>
              <a:ext uri="{FF2B5EF4-FFF2-40B4-BE49-F238E27FC236}">
                <a16:creationId xmlns:a16="http://schemas.microsoft.com/office/drawing/2014/main" id="{2CC1F81F-6B27-79CC-8E12-63DA25F22DB5}"/>
              </a:ext>
            </a:extLst>
          </p:cNvPr>
          <p:cNvSpPr txBox="1"/>
          <p:nvPr/>
        </p:nvSpPr>
        <p:spPr>
          <a:xfrm>
            <a:off x="1691680" y="2780928"/>
            <a:ext cx="5310336" cy="584775"/>
          </a:xfrm>
          <a:prstGeom prst="rect">
            <a:avLst/>
          </a:prstGeom>
          <a:noFill/>
        </p:spPr>
        <p:txBody>
          <a:bodyPr wrap="square">
            <a:spAutoFit/>
          </a:bodyPr>
          <a:lstStyle/>
          <a:p>
            <a:r>
              <a:rPr lang="ja-JP" altLang="en-US" sz="3200"/>
              <a:t>The nurse forgot </a:t>
            </a:r>
            <a:r>
              <a:rPr lang="ja-JP" altLang="en-US" sz="3200">
                <a:solidFill>
                  <a:srgbClr val="FF0000"/>
                </a:solidFill>
              </a:rPr>
              <a:t>her</a:t>
            </a:r>
            <a:r>
              <a:rPr lang="ja-JP" altLang="en-US" sz="3200"/>
              <a:t> bag.</a:t>
            </a:r>
          </a:p>
        </p:txBody>
      </p:sp>
      <p:sp>
        <p:nvSpPr>
          <p:cNvPr id="8" name="矢印: 右 7">
            <a:extLst>
              <a:ext uri="{FF2B5EF4-FFF2-40B4-BE49-F238E27FC236}">
                <a16:creationId xmlns:a16="http://schemas.microsoft.com/office/drawing/2014/main" id="{7D584E7D-7794-5BF5-4E3C-900ED72A27FF}"/>
              </a:ext>
            </a:extLst>
          </p:cNvPr>
          <p:cNvSpPr/>
          <p:nvPr/>
        </p:nvSpPr>
        <p:spPr>
          <a:xfrm>
            <a:off x="1043608" y="285293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FE3A90B-DE70-8DAE-5710-F84A25C335D7}"/>
              </a:ext>
            </a:extLst>
          </p:cNvPr>
          <p:cNvSpPr txBox="1"/>
          <p:nvPr/>
        </p:nvSpPr>
        <p:spPr>
          <a:xfrm>
            <a:off x="611560" y="3645024"/>
            <a:ext cx="4572000" cy="584775"/>
          </a:xfrm>
          <a:prstGeom prst="rect">
            <a:avLst/>
          </a:prstGeom>
          <a:noFill/>
        </p:spPr>
        <p:txBody>
          <a:bodyPr wrap="square">
            <a:spAutoFit/>
          </a:bodyPr>
          <a:lstStyle/>
          <a:p>
            <a:r>
              <a:rPr lang="ja-JP" altLang="en-US" sz="3200"/>
              <a:t>医者はカバンを忘れた。</a:t>
            </a:r>
          </a:p>
        </p:txBody>
      </p:sp>
      <p:sp>
        <p:nvSpPr>
          <p:cNvPr id="11" name="矢印: 右 10">
            <a:extLst>
              <a:ext uri="{FF2B5EF4-FFF2-40B4-BE49-F238E27FC236}">
                <a16:creationId xmlns:a16="http://schemas.microsoft.com/office/drawing/2014/main" id="{0F5C9AAF-E75A-F601-07D2-79CAE12C11FF}"/>
              </a:ext>
            </a:extLst>
          </p:cNvPr>
          <p:cNvSpPr/>
          <p:nvPr/>
        </p:nvSpPr>
        <p:spPr>
          <a:xfrm>
            <a:off x="1043608" y="4445823"/>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893ECB3-3EF0-5932-FBFD-566554A7732E}"/>
              </a:ext>
            </a:extLst>
          </p:cNvPr>
          <p:cNvSpPr txBox="1"/>
          <p:nvPr/>
        </p:nvSpPr>
        <p:spPr>
          <a:xfrm>
            <a:off x="1763688" y="4437112"/>
            <a:ext cx="5040560" cy="584775"/>
          </a:xfrm>
          <a:prstGeom prst="rect">
            <a:avLst/>
          </a:prstGeom>
          <a:noFill/>
        </p:spPr>
        <p:txBody>
          <a:bodyPr wrap="square">
            <a:spAutoFit/>
          </a:bodyPr>
          <a:lstStyle/>
          <a:p>
            <a:r>
              <a:rPr lang="ja-JP" altLang="en-US" sz="3200"/>
              <a:t>The doctor forgot </a:t>
            </a:r>
            <a:r>
              <a:rPr lang="ja-JP" altLang="en-US" sz="3200">
                <a:solidFill>
                  <a:srgbClr val="FF0000"/>
                </a:solidFill>
              </a:rPr>
              <a:t>his </a:t>
            </a:r>
            <a:r>
              <a:rPr lang="ja-JP" altLang="en-US" sz="3200"/>
              <a:t>bag.</a:t>
            </a:r>
          </a:p>
        </p:txBody>
      </p:sp>
      <p:sp>
        <p:nvSpPr>
          <p:cNvPr id="14" name="テキスト ボックス 13">
            <a:extLst>
              <a:ext uri="{FF2B5EF4-FFF2-40B4-BE49-F238E27FC236}">
                <a16:creationId xmlns:a16="http://schemas.microsoft.com/office/drawing/2014/main" id="{6AA7902D-F12C-ECAF-17E6-16C5A6FD6208}"/>
              </a:ext>
            </a:extLst>
          </p:cNvPr>
          <p:cNvSpPr txBox="1"/>
          <p:nvPr/>
        </p:nvSpPr>
        <p:spPr>
          <a:xfrm>
            <a:off x="74705" y="5301208"/>
            <a:ext cx="9092554" cy="461665"/>
          </a:xfrm>
          <a:prstGeom prst="rect">
            <a:avLst/>
          </a:prstGeom>
          <a:noFill/>
        </p:spPr>
        <p:txBody>
          <a:bodyPr wrap="none" rtlCol="0">
            <a:spAutoFit/>
          </a:bodyPr>
          <a:lstStyle/>
          <a:p>
            <a:r>
              <a:rPr kumimoji="1" lang="en-US" altLang="ja-JP" sz="2400"/>
              <a:t>AI</a:t>
            </a:r>
            <a:r>
              <a:rPr lang="ja-JP" altLang="en-US" sz="2400"/>
              <a:t>が</a:t>
            </a:r>
            <a:r>
              <a:rPr kumimoji="1" lang="ja-JP" altLang="en-US" sz="2400"/>
              <a:t>「医者は男性」「看護師は女性」という偏見を持っている。</a:t>
            </a:r>
          </a:p>
        </p:txBody>
      </p:sp>
    </p:spTree>
    <p:extLst>
      <p:ext uri="{BB962C8B-B14F-4D97-AF65-F5344CB8AC3E}">
        <p14:creationId xmlns:p14="http://schemas.microsoft.com/office/powerpoint/2010/main" val="2545226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869F6F-34FD-272A-2FFF-932B1B58E33F}"/>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C1DA194D-6649-0463-C056-E89FC25AD44D}"/>
              </a:ext>
            </a:extLst>
          </p:cNvPr>
          <p:cNvSpPr txBox="1"/>
          <p:nvPr/>
        </p:nvSpPr>
        <p:spPr>
          <a:xfrm>
            <a:off x="251520" y="1196752"/>
            <a:ext cx="7981672" cy="584775"/>
          </a:xfrm>
          <a:prstGeom prst="rect">
            <a:avLst/>
          </a:prstGeom>
          <a:noFill/>
        </p:spPr>
        <p:txBody>
          <a:bodyPr wrap="none" rtlCol="0">
            <a:spAutoFit/>
          </a:bodyPr>
          <a:lstStyle/>
          <a:p>
            <a:r>
              <a:rPr lang="ja-JP" altLang="en-US" sz="3200"/>
              <a:t>うまく調整された文章を入力するとバグる</a:t>
            </a:r>
            <a:endParaRPr kumimoji="1" lang="ja-JP" altLang="en-US" sz="3200"/>
          </a:p>
        </p:txBody>
      </p:sp>
      <p:sp>
        <p:nvSpPr>
          <p:cNvPr id="5" name="テキスト ボックス 4">
            <a:extLst>
              <a:ext uri="{FF2B5EF4-FFF2-40B4-BE49-F238E27FC236}">
                <a16:creationId xmlns:a16="http://schemas.microsoft.com/office/drawing/2014/main" id="{2803EA46-068D-302F-BFD0-B5622890700F}"/>
              </a:ext>
            </a:extLst>
          </p:cNvPr>
          <p:cNvSpPr txBox="1"/>
          <p:nvPr/>
        </p:nvSpPr>
        <p:spPr>
          <a:xfrm>
            <a:off x="323528" y="2276872"/>
            <a:ext cx="5832648" cy="523220"/>
          </a:xfrm>
          <a:prstGeom prst="rect">
            <a:avLst/>
          </a:prstGeom>
          <a:noFill/>
        </p:spPr>
        <p:txBody>
          <a:bodyPr wrap="square">
            <a:spAutoFit/>
          </a:bodyPr>
          <a:lstStyle/>
          <a:p>
            <a:r>
              <a:rPr lang="ja-JP" altLang="en-US" sz="2800"/>
              <a:t>「お釣りを変える変化を変えた」</a:t>
            </a:r>
          </a:p>
        </p:txBody>
      </p:sp>
      <p:sp>
        <p:nvSpPr>
          <p:cNvPr id="6" name="矢印: 右 5">
            <a:extLst>
              <a:ext uri="{FF2B5EF4-FFF2-40B4-BE49-F238E27FC236}">
                <a16:creationId xmlns:a16="http://schemas.microsoft.com/office/drawing/2014/main" id="{4510DD2E-B341-35EB-70FE-25BB8CD298CB}"/>
              </a:ext>
            </a:extLst>
          </p:cNvPr>
          <p:cNvSpPr/>
          <p:nvPr/>
        </p:nvSpPr>
        <p:spPr>
          <a:xfrm>
            <a:off x="755576" y="314096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53D1DD2-CEFE-D285-D922-D1C4F67AEB19}"/>
              </a:ext>
            </a:extLst>
          </p:cNvPr>
          <p:cNvSpPr txBox="1"/>
          <p:nvPr/>
        </p:nvSpPr>
        <p:spPr>
          <a:xfrm>
            <a:off x="1619672" y="2996952"/>
            <a:ext cx="6624736" cy="2308324"/>
          </a:xfrm>
          <a:prstGeom prst="rect">
            <a:avLst/>
          </a:prstGeom>
          <a:noFill/>
        </p:spPr>
        <p:txBody>
          <a:bodyPr wrap="square">
            <a:spAutoFit/>
          </a:bodyPr>
          <a:lstStyle/>
          <a:p>
            <a:r>
              <a:rPr lang="ja-JP" altLang="en-US" sz="2400"/>
              <a:t>Change Change Change Change Change Change Change Change Change Change Change Change Change Change Change Change Change Change Change Change Change Change Change Change Change Change Change</a:t>
            </a:r>
          </a:p>
        </p:txBody>
      </p:sp>
    </p:spTree>
    <p:extLst>
      <p:ext uri="{BB962C8B-B14F-4D97-AF65-F5344CB8AC3E}">
        <p14:creationId xmlns:p14="http://schemas.microsoft.com/office/powerpoint/2010/main" val="2746581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248AB8-A3A5-E6F3-AFBB-5E0DC2DFFDAC}"/>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pic>
        <p:nvPicPr>
          <p:cNvPr id="4" name="図 3">
            <a:extLst>
              <a:ext uri="{FF2B5EF4-FFF2-40B4-BE49-F238E27FC236}">
                <a16:creationId xmlns:a16="http://schemas.microsoft.com/office/drawing/2014/main" id="{F070B8F7-BCA2-550C-E4C9-BBB68B2C1028}"/>
              </a:ext>
            </a:extLst>
          </p:cNvPr>
          <p:cNvPicPr>
            <a:picLocks noChangeAspect="1"/>
          </p:cNvPicPr>
          <p:nvPr/>
        </p:nvPicPr>
        <p:blipFill>
          <a:blip r:embed="rId2"/>
          <a:stretch>
            <a:fillRect/>
          </a:stretch>
        </p:blipFill>
        <p:spPr>
          <a:xfrm>
            <a:off x="179512" y="1556792"/>
            <a:ext cx="8792852" cy="4320480"/>
          </a:xfrm>
          <a:prstGeom prst="rect">
            <a:avLst/>
          </a:prstGeom>
        </p:spPr>
      </p:pic>
      <p:sp>
        <p:nvSpPr>
          <p:cNvPr id="5" name="テキスト ボックス 4">
            <a:extLst>
              <a:ext uri="{FF2B5EF4-FFF2-40B4-BE49-F238E27FC236}">
                <a16:creationId xmlns:a16="http://schemas.microsoft.com/office/drawing/2014/main" id="{0FA392FF-FFF9-ACFF-6689-0B6586078945}"/>
              </a:ext>
            </a:extLst>
          </p:cNvPr>
          <p:cNvSpPr txBox="1"/>
          <p:nvPr/>
        </p:nvSpPr>
        <p:spPr>
          <a:xfrm>
            <a:off x="3203848" y="980728"/>
            <a:ext cx="2236510" cy="584775"/>
          </a:xfrm>
          <a:prstGeom prst="rect">
            <a:avLst/>
          </a:prstGeom>
          <a:noFill/>
        </p:spPr>
        <p:txBody>
          <a:bodyPr wrap="none" rtlCol="0">
            <a:spAutoFit/>
          </a:bodyPr>
          <a:lstStyle/>
          <a:p>
            <a:r>
              <a:rPr kumimoji="1" lang="ja-JP" altLang="en-US" sz="3200"/>
              <a:t>実際の画面</a:t>
            </a:r>
          </a:p>
        </p:txBody>
      </p:sp>
      <p:sp>
        <p:nvSpPr>
          <p:cNvPr id="6" name="テキスト ボックス 5">
            <a:extLst>
              <a:ext uri="{FF2B5EF4-FFF2-40B4-BE49-F238E27FC236}">
                <a16:creationId xmlns:a16="http://schemas.microsoft.com/office/drawing/2014/main" id="{87CBF676-4EDF-343B-194C-C36BA8F3B1AE}"/>
              </a:ext>
            </a:extLst>
          </p:cNvPr>
          <p:cNvSpPr txBox="1"/>
          <p:nvPr/>
        </p:nvSpPr>
        <p:spPr>
          <a:xfrm>
            <a:off x="2627784" y="6021288"/>
            <a:ext cx="2954655" cy="646331"/>
          </a:xfrm>
          <a:prstGeom prst="rect">
            <a:avLst/>
          </a:prstGeom>
          <a:noFill/>
        </p:spPr>
        <p:txBody>
          <a:bodyPr wrap="none" rtlCol="0">
            <a:spAutoFit/>
          </a:bodyPr>
          <a:lstStyle/>
          <a:p>
            <a:r>
              <a:rPr kumimoji="1" lang="ja-JP" altLang="en-US" sz="3600"/>
              <a:t>何が起きた？</a:t>
            </a:r>
          </a:p>
        </p:txBody>
      </p:sp>
    </p:spTree>
    <p:extLst>
      <p:ext uri="{BB962C8B-B14F-4D97-AF65-F5344CB8AC3E}">
        <p14:creationId xmlns:p14="http://schemas.microsoft.com/office/powerpoint/2010/main" val="257580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A536B9-E4CB-8058-EA50-322B4CA99329}"/>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5906D7C5-6858-BDC9-14C9-6A2732830D47}"/>
              </a:ext>
            </a:extLst>
          </p:cNvPr>
          <p:cNvSpPr txBox="1"/>
          <p:nvPr/>
        </p:nvSpPr>
        <p:spPr>
          <a:xfrm>
            <a:off x="323528" y="1340768"/>
            <a:ext cx="8280920" cy="1077218"/>
          </a:xfrm>
          <a:prstGeom prst="rect">
            <a:avLst/>
          </a:prstGeom>
          <a:noFill/>
        </p:spPr>
        <p:txBody>
          <a:bodyPr wrap="square" rtlCol="0">
            <a:spAutoFit/>
          </a:bodyPr>
          <a:lstStyle/>
          <a:p>
            <a:r>
              <a:rPr lang="ja-JP" altLang="en-US" sz="3200"/>
              <a:t>近年の</a:t>
            </a:r>
            <a:r>
              <a:rPr lang="en-US" altLang="ja-JP" sz="3200"/>
              <a:t>AI</a:t>
            </a:r>
            <a:r>
              <a:rPr lang="ja-JP" altLang="en-US" sz="3200"/>
              <a:t>翻訳は、「翻訳元」だけでなく「翻訳先」の単語も利用して翻訳する</a:t>
            </a:r>
            <a:endParaRPr kumimoji="1" lang="ja-JP" altLang="en-US" sz="3200"/>
          </a:p>
        </p:txBody>
      </p:sp>
      <p:sp>
        <p:nvSpPr>
          <p:cNvPr id="4" name="テキスト ボックス 3">
            <a:extLst>
              <a:ext uri="{FF2B5EF4-FFF2-40B4-BE49-F238E27FC236}">
                <a16:creationId xmlns:a16="http://schemas.microsoft.com/office/drawing/2014/main" id="{E90AA27D-0BA1-C36C-CBB3-3805DDA1D97E}"/>
              </a:ext>
            </a:extLst>
          </p:cNvPr>
          <p:cNvSpPr txBox="1"/>
          <p:nvPr/>
        </p:nvSpPr>
        <p:spPr>
          <a:xfrm>
            <a:off x="2483768" y="3140968"/>
            <a:ext cx="5109091" cy="584775"/>
          </a:xfrm>
          <a:prstGeom prst="rect">
            <a:avLst/>
          </a:prstGeom>
          <a:noFill/>
          <a:ln>
            <a:solidFill>
              <a:schemeClr val="tx1"/>
            </a:solidFill>
          </a:ln>
        </p:spPr>
        <p:txBody>
          <a:bodyPr wrap="none" rtlCol="0">
            <a:spAutoFit/>
          </a:bodyPr>
          <a:lstStyle/>
          <a:p>
            <a:r>
              <a:rPr kumimoji="1" lang="ja-JP" altLang="en-US" sz="3200"/>
              <a:t>これ　は　リンゴ　です。</a:t>
            </a:r>
          </a:p>
        </p:txBody>
      </p:sp>
      <p:sp>
        <p:nvSpPr>
          <p:cNvPr id="5" name="テキスト ボックス 4">
            <a:extLst>
              <a:ext uri="{FF2B5EF4-FFF2-40B4-BE49-F238E27FC236}">
                <a16:creationId xmlns:a16="http://schemas.microsoft.com/office/drawing/2014/main" id="{A0A33844-0B51-4C02-DEC9-CF51B575104A}"/>
              </a:ext>
            </a:extLst>
          </p:cNvPr>
          <p:cNvSpPr txBox="1"/>
          <p:nvPr/>
        </p:nvSpPr>
        <p:spPr>
          <a:xfrm>
            <a:off x="2483768" y="4293096"/>
            <a:ext cx="1893467" cy="584775"/>
          </a:xfrm>
          <a:prstGeom prst="rect">
            <a:avLst/>
          </a:prstGeom>
          <a:noFill/>
        </p:spPr>
        <p:txBody>
          <a:bodyPr wrap="none" rtlCol="0">
            <a:spAutoFit/>
          </a:bodyPr>
          <a:lstStyle/>
          <a:p>
            <a:r>
              <a:rPr kumimoji="1" lang="en-US" altLang="ja-JP" sz="3200"/>
              <a:t>This </a:t>
            </a:r>
            <a:r>
              <a:rPr kumimoji="1" lang="ja-JP" altLang="en-US" sz="3200"/>
              <a:t>　</a:t>
            </a:r>
            <a:r>
              <a:rPr kumimoji="1" lang="en-US" altLang="ja-JP" sz="3200"/>
              <a:t>is </a:t>
            </a:r>
            <a:endParaRPr kumimoji="1" lang="ja-JP" altLang="en-US" sz="3200"/>
          </a:p>
        </p:txBody>
      </p:sp>
      <p:sp>
        <p:nvSpPr>
          <p:cNvPr id="6" name="テキスト ボックス 5">
            <a:extLst>
              <a:ext uri="{FF2B5EF4-FFF2-40B4-BE49-F238E27FC236}">
                <a16:creationId xmlns:a16="http://schemas.microsoft.com/office/drawing/2014/main" id="{740B2D46-2D46-06B7-7543-E39887D82476}"/>
              </a:ext>
            </a:extLst>
          </p:cNvPr>
          <p:cNvSpPr txBox="1"/>
          <p:nvPr/>
        </p:nvSpPr>
        <p:spPr>
          <a:xfrm>
            <a:off x="251520" y="3140968"/>
            <a:ext cx="1107996" cy="646331"/>
          </a:xfrm>
          <a:prstGeom prst="rect">
            <a:avLst/>
          </a:prstGeom>
          <a:noFill/>
        </p:spPr>
        <p:txBody>
          <a:bodyPr wrap="none" rtlCol="0">
            <a:spAutoFit/>
          </a:bodyPr>
          <a:lstStyle/>
          <a:p>
            <a:r>
              <a:rPr lang="ja-JP" altLang="en-US" sz="3600"/>
              <a:t>入力</a:t>
            </a:r>
            <a:endParaRPr kumimoji="1" lang="ja-JP" altLang="en-US" sz="3600"/>
          </a:p>
        </p:txBody>
      </p:sp>
      <p:sp>
        <p:nvSpPr>
          <p:cNvPr id="7" name="テキスト ボックス 6">
            <a:extLst>
              <a:ext uri="{FF2B5EF4-FFF2-40B4-BE49-F238E27FC236}">
                <a16:creationId xmlns:a16="http://schemas.microsoft.com/office/drawing/2014/main" id="{196C4E5E-DC9B-83F5-6F50-757931F114D1}"/>
              </a:ext>
            </a:extLst>
          </p:cNvPr>
          <p:cNvSpPr txBox="1"/>
          <p:nvPr/>
        </p:nvSpPr>
        <p:spPr>
          <a:xfrm>
            <a:off x="251520" y="4222829"/>
            <a:ext cx="1107996" cy="646331"/>
          </a:xfrm>
          <a:prstGeom prst="rect">
            <a:avLst/>
          </a:prstGeom>
          <a:noFill/>
        </p:spPr>
        <p:txBody>
          <a:bodyPr wrap="none" rtlCol="0">
            <a:spAutoFit/>
          </a:bodyPr>
          <a:lstStyle/>
          <a:p>
            <a:r>
              <a:rPr lang="ja-JP" altLang="en-US" sz="3600"/>
              <a:t>出力</a:t>
            </a:r>
            <a:endParaRPr kumimoji="1" lang="ja-JP" altLang="en-US" sz="3600"/>
          </a:p>
        </p:txBody>
      </p:sp>
      <p:sp>
        <p:nvSpPr>
          <p:cNvPr id="8" name="四角形: 角を丸くする 7">
            <a:extLst>
              <a:ext uri="{FF2B5EF4-FFF2-40B4-BE49-F238E27FC236}">
                <a16:creationId xmlns:a16="http://schemas.microsoft.com/office/drawing/2014/main" id="{1B9E6EA9-FC2D-B929-7B4E-A4C5BE9D13B9}"/>
              </a:ext>
            </a:extLst>
          </p:cNvPr>
          <p:cNvSpPr/>
          <p:nvPr/>
        </p:nvSpPr>
        <p:spPr>
          <a:xfrm>
            <a:off x="2483768" y="4293096"/>
            <a:ext cx="1008112"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BE0EBD5E-8933-F646-A8C7-A2CA8E725816}"/>
              </a:ext>
            </a:extLst>
          </p:cNvPr>
          <p:cNvSpPr/>
          <p:nvPr/>
        </p:nvSpPr>
        <p:spPr>
          <a:xfrm>
            <a:off x="3707904" y="4293096"/>
            <a:ext cx="576064"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カーブ 9">
            <a:extLst>
              <a:ext uri="{FF2B5EF4-FFF2-40B4-BE49-F238E27FC236}">
                <a16:creationId xmlns:a16="http://schemas.microsoft.com/office/drawing/2014/main" id="{9B83C2C3-5CF1-C2C6-1AF6-8BC13FC770E7}"/>
              </a:ext>
            </a:extLst>
          </p:cNvPr>
          <p:cNvSpPr/>
          <p:nvPr/>
        </p:nvSpPr>
        <p:spPr>
          <a:xfrm>
            <a:off x="2987824" y="4941168"/>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上カーブ 10">
            <a:extLst>
              <a:ext uri="{FF2B5EF4-FFF2-40B4-BE49-F238E27FC236}">
                <a16:creationId xmlns:a16="http://schemas.microsoft.com/office/drawing/2014/main" id="{1B55896A-357D-D6ED-73C2-7EFFE9C5C6A2}"/>
              </a:ext>
            </a:extLst>
          </p:cNvPr>
          <p:cNvSpPr/>
          <p:nvPr/>
        </p:nvSpPr>
        <p:spPr>
          <a:xfrm>
            <a:off x="4067944" y="4941168"/>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B51C6FE-044A-443B-ABC1-300638AFA128}"/>
              </a:ext>
            </a:extLst>
          </p:cNvPr>
          <p:cNvSpPr txBox="1"/>
          <p:nvPr/>
        </p:nvSpPr>
        <p:spPr>
          <a:xfrm>
            <a:off x="3707904" y="5589240"/>
            <a:ext cx="3057247" cy="584775"/>
          </a:xfrm>
          <a:prstGeom prst="rect">
            <a:avLst/>
          </a:prstGeom>
          <a:noFill/>
        </p:spPr>
        <p:txBody>
          <a:bodyPr wrap="none" rtlCol="0">
            <a:spAutoFit/>
          </a:bodyPr>
          <a:lstStyle/>
          <a:p>
            <a:r>
              <a:rPr lang="ja-JP" altLang="en-US" sz="3200"/>
              <a:t>次の単語を予想</a:t>
            </a:r>
            <a:endParaRPr kumimoji="1" lang="ja-JP" altLang="en-US" sz="3200"/>
          </a:p>
        </p:txBody>
      </p:sp>
      <p:sp>
        <p:nvSpPr>
          <p:cNvPr id="14" name="テキスト ボックス 13">
            <a:extLst>
              <a:ext uri="{FF2B5EF4-FFF2-40B4-BE49-F238E27FC236}">
                <a16:creationId xmlns:a16="http://schemas.microsoft.com/office/drawing/2014/main" id="{A38A54FE-E1BD-2B02-C0BB-445098AABC8C}"/>
              </a:ext>
            </a:extLst>
          </p:cNvPr>
          <p:cNvSpPr txBox="1"/>
          <p:nvPr/>
        </p:nvSpPr>
        <p:spPr>
          <a:xfrm>
            <a:off x="4788024" y="4221088"/>
            <a:ext cx="3005951" cy="707886"/>
          </a:xfrm>
          <a:prstGeom prst="rect">
            <a:avLst/>
          </a:prstGeom>
          <a:noFill/>
        </p:spPr>
        <p:txBody>
          <a:bodyPr wrap="none" rtlCol="0">
            <a:spAutoFit/>
          </a:bodyPr>
          <a:lstStyle/>
          <a:p>
            <a:r>
              <a:rPr lang="ja-JP" altLang="en-US" sz="2000"/>
              <a:t>名詞</a:t>
            </a:r>
            <a:r>
              <a:rPr lang="en-US" altLang="ja-JP" sz="2000"/>
              <a:t>?</a:t>
            </a:r>
            <a:r>
              <a:rPr lang="ja-JP" altLang="en-US" sz="2000"/>
              <a:t>形容詞</a:t>
            </a:r>
            <a:r>
              <a:rPr lang="en-US" altLang="ja-JP" sz="2000"/>
              <a:t>?</a:t>
            </a:r>
            <a:r>
              <a:rPr lang="ja-JP" altLang="en-US" sz="2000"/>
              <a:t>冠詞？</a:t>
            </a:r>
            <a:endParaRPr lang="en-US" altLang="ja-JP" sz="2000"/>
          </a:p>
          <a:p>
            <a:r>
              <a:rPr kumimoji="1" lang="ja-JP" altLang="en-US" sz="2000"/>
              <a:t>少なくとも動詞はないな</a:t>
            </a:r>
          </a:p>
        </p:txBody>
      </p:sp>
    </p:spTree>
    <p:extLst>
      <p:ext uri="{BB962C8B-B14F-4D97-AF65-F5344CB8AC3E}">
        <p14:creationId xmlns:p14="http://schemas.microsoft.com/office/powerpoint/2010/main" val="3138197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15964F-D97F-DD4D-9E8A-71691A8908FE}"/>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4" name="テキスト ボックス 3">
            <a:extLst>
              <a:ext uri="{FF2B5EF4-FFF2-40B4-BE49-F238E27FC236}">
                <a16:creationId xmlns:a16="http://schemas.microsoft.com/office/drawing/2014/main" id="{621B7C52-6A74-9AF2-EA83-FD778F63A3F4}"/>
              </a:ext>
            </a:extLst>
          </p:cNvPr>
          <p:cNvSpPr txBox="1"/>
          <p:nvPr/>
        </p:nvSpPr>
        <p:spPr>
          <a:xfrm>
            <a:off x="2123728" y="2415902"/>
            <a:ext cx="5832648" cy="584775"/>
          </a:xfrm>
          <a:prstGeom prst="rect">
            <a:avLst/>
          </a:prstGeom>
          <a:noFill/>
          <a:ln>
            <a:solidFill>
              <a:schemeClr val="tx1"/>
            </a:solidFill>
          </a:ln>
        </p:spPr>
        <p:txBody>
          <a:bodyPr wrap="square">
            <a:spAutoFit/>
          </a:bodyPr>
          <a:lstStyle/>
          <a:p>
            <a:r>
              <a:rPr lang="ja-JP" altLang="en-US" sz="3200"/>
              <a:t>お釣りを変える変化を変えた</a:t>
            </a:r>
          </a:p>
        </p:txBody>
      </p:sp>
      <p:sp>
        <p:nvSpPr>
          <p:cNvPr id="5" name="テキスト ボックス 4">
            <a:extLst>
              <a:ext uri="{FF2B5EF4-FFF2-40B4-BE49-F238E27FC236}">
                <a16:creationId xmlns:a16="http://schemas.microsoft.com/office/drawing/2014/main" id="{E9890CC2-6A63-EBAA-E20F-3E7A4C614E8C}"/>
              </a:ext>
            </a:extLst>
          </p:cNvPr>
          <p:cNvSpPr txBox="1"/>
          <p:nvPr/>
        </p:nvSpPr>
        <p:spPr>
          <a:xfrm>
            <a:off x="683568" y="2415902"/>
            <a:ext cx="1107996" cy="646331"/>
          </a:xfrm>
          <a:prstGeom prst="rect">
            <a:avLst/>
          </a:prstGeom>
          <a:noFill/>
        </p:spPr>
        <p:txBody>
          <a:bodyPr wrap="none" rtlCol="0">
            <a:spAutoFit/>
          </a:bodyPr>
          <a:lstStyle/>
          <a:p>
            <a:r>
              <a:rPr lang="ja-JP" altLang="en-US" sz="3600"/>
              <a:t>入力</a:t>
            </a:r>
            <a:endParaRPr kumimoji="1" lang="ja-JP" altLang="en-US" sz="3600"/>
          </a:p>
        </p:txBody>
      </p:sp>
      <p:sp>
        <p:nvSpPr>
          <p:cNvPr id="6" name="テキスト ボックス 5">
            <a:extLst>
              <a:ext uri="{FF2B5EF4-FFF2-40B4-BE49-F238E27FC236}">
                <a16:creationId xmlns:a16="http://schemas.microsoft.com/office/drawing/2014/main" id="{B81EC86D-EE42-0B4A-DD14-899DA429F20A}"/>
              </a:ext>
            </a:extLst>
          </p:cNvPr>
          <p:cNvSpPr txBox="1"/>
          <p:nvPr/>
        </p:nvSpPr>
        <p:spPr>
          <a:xfrm>
            <a:off x="683568" y="3424014"/>
            <a:ext cx="1107996" cy="646331"/>
          </a:xfrm>
          <a:prstGeom prst="rect">
            <a:avLst/>
          </a:prstGeom>
          <a:noFill/>
        </p:spPr>
        <p:txBody>
          <a:bodyPr wrap="none" rtlCol="0">
            <a:spAutoFit/>
          </a:bodyPr>
          <a:lstStyle/>
          <a:p>
            <a:r>
              <a:rPr lang="ja-JP" altLang="en-US" sz="3600"/>
              <a:t>出力</a:t>
            </a:r>
            <a:endParaRPr kumimoji="1" lang="ja-JP" altLang="en-US" sz="3600"/>
          </a:p>
        </p:txBody>
      </p:sp>
      <p:sp>
        <p:nvSpPr>
          <p:cNvPr id="7" name="テキスト ボックス 6">
            <a:extLst>
              <a:ext uri="{FF2B5EF4-FFF2-40B4-BE49-F238E27FC236}">
                <a16:creationId xmlns:a16="http://schemas.microsoft.com/office/drawing/2014/main" id="{B96DEBCC-29D7-D1AB-923A-F26CAE68A9D0}"/>
              </a:ext>
            </a:extLst>
          </p:cNvPr>
          <p:cNvSpPr txBox="1"/>
          <p:nvPr/>
        </p:nvSpPr>
        <p:spPr>
          <a:xfrm>
            <a:off x="2195736" y="3496022"/>
            <a:ext cx="1446230" cy="523220"/>
          </a:xfrm>
          <a:prstGeom prst="rect">
            <a:avLst/>
          </a:prstGeom>
          <a:noFill/>
        </p:spPr>
        <p:txBody>
          <a:bodyPr wrap="none" rtlCol="0">
            <a:spAutoFit/>
          </a:bodyPr>
          <a:lstStyle/>
          <a:p>
            <a:r>
              <a:rPr lang="en-US" altLang="ja-JP" sz="2800"/>
              <a:t>Change</a:t>
            </a:r>
            <a:endParaRPr kumimoji="1" lang="ja-JP" altLang="en-US" sz="2800"/>
          </a:p>
        </p:txBody>
      </p:sp>
      <p:sp>
        <p:nvSpPr>
          <p:cNvPr id="8" name="テキスト ボックス 7">
            <a:extLst>
              <a:ext uri="{FF2B5EF4-FFF2-40B4-BE49-F238E27FC236}">
                <a16:creationId xmlns:a16="http://schemas.microsoft.com/office/drawing/2014/main" id="{FEA69385-D616-DACB-8CBF-E51B10456303}"/>
              </a:ext>
            </a:extLst>
          </p:cNvPr>
          <p:cNvSpPr txBox="1"/>
          <p:nvPr/>
        </p:nvSpPr>
        <p:spPr>
          <a:xfrm>
            <a:off x="3707904" y="3496022"/>
            <a:ext cx="1446230" cy="523220"/>
          </a:xfrm>
          <a:prstGeom prst="rect">
            <a:avLst/>
          </a:prstGeom>
          <a:noFill/>
        </p:spPr>
        <p:txBody>
          <a:bodyPr wrap="none" rtlCol="0">
            <a:spAutoFit/>
          </a:bodyPr>
          <a:lstStyle/>
          <a:p>
            <a:r>
              <a:rPr lang="en-US" altLang="ja-JP" sz="2800"/>
              <a:t>Change</a:t>
            </a:r>
            <a:endParaRPr kumimoji="1" lang="ja-JP" altLang="en-US" sz="2800"/>
          </a:p>
        </p:txBody>
      </p:sp>
      <p:sp>
        <p:nvSpPr>
          <p:cNvPr id="9" name="四角形: 角を丸くする 8">
            <a:extLst>
              <a:ext uri="{FF2B5EF4-FFF2-40B4-BE49-F238E27FC236}">
                <a16:creationId xmlns:a16="http://schemas.microsoft.com/office/drawing/2014/main" id="{401B0B7C-A3F5-608E-38EA-DE4E16D0BC82}"/>
              </a:ext>
            </a:extLst>
          </p:cNvPr>
          <p:cNvSpPr/>
          <p:nvPr/>
        </p:nvSpPr>
        <p:spPr>
          <a:xfrm>
            <a:off x="2195736" y="3496022"/>
            <a:ext cx="1440160"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22C592C-D9E0-74D7-303D-132811E604EB}"/>
              </a:ext>
            </a:extLst>
          </p:cNvPr>
          <p:cNvSpPr/>
          <p:nvPr/>
        </p:nvSpPr>
        <p:spPr>
          <a:xfrm>
            <a:off x="3707904" y="3496022"/>
            <a:ext cx="1440160" cy="576064"/>
          </a:xfrm>
          <a:prstGeom prst="roundRect">
            <a:avLst>
              <a:gd name="adj" fmla="val 298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カーブ 10">
            <a:extLst>
              <a:ext uri="{FF2B5EF4-FFF2-40B4-BE49-F238E27FC236}">
                <a16:creationId xmlns:a16="http://schemas.microsoft.com/office/drawing/2014/main" id="{22C6C78E-61C4-6165-7823-CFDFB5853C10}"/>
              </a:ext>
            </a:extLst>
          </p:cNvPr>
          <p:cNvSpPr/>
          <p:nvPr/>
        </p:nvSpPr>
        <p:spPr>
          <a:xfrm>
            <a:off x="3131840" y="4216102"/>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上カーブ 11">
            <a:extLst>
              <a:ext uri="{FF2B5EF4-FFF2-40B4-BE49-F238E27FC236}">
                <a16:creationId xmlns:a16="http://schemas.microsoft.com/office/drawing/2014/main" id="{F25C7DB1-83AA-3AB0-21C5-63730AD6C791}"/>
              </a:ext>
            </a:extLst>
          </p:cNvPr>
          <p:cNvSpPr/>
          <p:nvPr/>
        </p:nvSpPr>
        <p:spPr>
          <a:xfrm>
            <a:off x="4860032" y="4288110"/>
            <a:ext cx="1008112" cy="3600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006B349-BC05-CFBE-C930-D6187C5A8F1C}"/>
              </a:ext>
            </a:extLst>
          </p:cNvPr>
          <p:cNvSpPr txBox="1"/>
          <p:nvPr/>
        </p:nvSpPr>
        <p:spPr>
          <a:xfrm>
            <a:off x="5436096" y="3496022"/>
            <a:ext cx="1646605" cy="523220"/>
          </a:xfrm>
          <a:prstGeom prst="rect">
            <a:avLst/>
          </a:prstGeom>
          <a:noFill/>
        </p:spPr>
        <p:txBody>
          <a:bodyPr wrap="none" rtlCol="0">
            <a:spAutoFit/>
          </a:bodyPr>
          <a:lstStyle/>
          <a:p>
            <a:r>
              <a:rPr lang="en-US" altLang="ja-JP" sz="2800"/>
              <a:t>Change?</a:t>
            </a:r>
            <a:endParaRPr kumimoji="1" lang="ja-JP" altLang="en-US" sz="2800"/>
          </a:p>
        </p:txBody>
      </p:sp>
      <p:pic>
        <p:nvPicPr>
          <p:cNvPr id="1026" name="Picture 2" descr="玩具のロボットのイラスト（青）">
            <a:extLst>
              <a:ext uri="{FF2B5EF4-FFF2-40B4-BE49-F238E27FC236}">
                <a16:creationId xmlns:a16="http://schemas.microsoft.com/office/drawing/2014/main" id="{0CE6E4C5-29C8-CCD4-4A32-06F297B96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288110"/>
            <a:ext cx="1421206" cy="1733178"/>
          </a:xfrm>
          <a:prstGeom prst="rect">
            <a:avLst/>
          </a:prstGeom>
          <a:noFill/>
          <a:extLst>
            <a:ext uri="{909E8E84-426E-40DD-AFC4-6F175D3DCCD1}">
              <a14:hiddenFill xmlns:a14="http://schemas.microsoft.com/office/drawing/2010/main">
                <a:solidFill>
                  <a:srgbClr val="FFFFFF"/>
                </a:solidFill>
              </a14:hiddenFill>
            </a:ext>
          </a:extLst>
        </p:spPr>
      </p:pic>
      <p:sp>
        <p:nvSpPr>
          <p:cNvPr id="14" name="雲 13">
            <a:extLst>
              <a:ext uri="{FF2B5EF4-FFF2-40B4-BE49-F238E27FC236}">
                <a16:creationId xmlns:a16="http://schemas.microsoft.com/office/drawing/2014/main" id="{A75A0A06-DE60-7C9E-0824-626EB98C6751}"/>
              </a:ext>
            </a:extLst>
          </p:cNvPr>
          <p:cNvSpPr/>
          <p:nvPr/>
        </p:nvSpPr>
        <p:spPr>
          <a:xfrm>
            <a:off x="5220072" y="3279998"/>
            <a:ext cx="2304256" cy="115212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21D987D-70B3-85A9-3472-487225BBAB0B}"/>
              </a:ext>
            </a:extLst>
          </p:cNvPr>
          <p:cNvSpPr txBox="1"/>
          <p:nvPr/>
        </p:nvSpPr>
        <p:spPr>
          <a:xfrm>
            <a:off x="251520" y="1268760"/>
            <a:ext cx="8802410" cy="954107"/>
          </a:xfrm>
          <a:prstGeom prst="rect">
            <a:avLst/>
          </a:prstGeom>
          <a:noFill/>
        </p:spPr>
        <p:txBody>
          <a:bodyPr wrap="none" rtlCol="0">
            <a:spAutoFit/>
          </a:bodyPr>
          <a:lstStyle/>
          <a:p>
            <a:r>
              <a:rPr lang="ja-JP" altLang="en-US" sz="2800"/>
              <a:t>同じ単語が連続して出力されてしまうと、次の単語を</a:t>
            </a:r>
            <a:endParaRPr lang="en-US" altLang="ja-JP" sz="2800"/>
          </a:p>
          <a:p>
            <a:r>
              <a:rPr kumimoji="1" lang="ja-JP" altLang="en-US" sz="2800"/>
              <a:t>正しく</a:t>
            </a:r>
            <a:r>
              <a:rPr lang="ja-JP" altLang="en-US" sz="2800"/>
              <a:t>予想できなくなる</a:t>
            </a:r>
            <a:endParaRPr kumimoji="1" lang="ja-JP" altLang="en-US" sz="2800"/>
          </a:p>
        </p:txBody>
      </p:sp>
      <p:sp>
        <p:nvSpPr>
          <p:cNvPr id="16" name="テキスト ボックス 15">
            <a:extLst>
              <a:ext uri="{FF2B5EF4-FFF2-40B4-BE49-F238E27FC236}">
                <a16:creationId xmlns:a16="http://schemas.microsoft.com/office/drawing/2014/main" id="{0D92A1FC-0774-C65D-5D47-369F98696447}"/>
              </a:ext>
            </a:extLst>
          </p:cNvPr>
          <p:cNvSpPr txBox="1"/>
          <p:nvPr/>
        </p:nvSpPr>
        <p:spPr>
          <a:xfrm>
            <a:off x="395536" y="5157192"/>
            <a:ext cx="6408712" cy="830997"/>
          </a:xfrm>
          <a:prstGeom prst="rect">
            <a:avLst/>
          </a:prstGeom>
          <a:noFill/>
        </p:spPr>
        <p:txBody>
          <a:bodyPr wrap="square" rtlCol="0">
            <a:spAutoFit/>
          </a:bodyPr>
          <a:lstStyle/>
          <a:p>
            <a:r>
              <a:rPr kumimoji="1" lang="ja-JP" altLang="en-US" sz="2400"/>
              <a:t>以後、ずっと「</a:t>
            </a:r>
            <a:r>
              <a:rPr kumimoji="1" lang="en-US" altLang="ja-JP" sz="2400"/>
              <a:t>Change</a:t>
            </a:r>
            <a:r>
              <a:rPr kumimoji="1" lang="ja-JP" altLang="en-US" sz="2400"/>
              <a:t>」を出力し「文末」という記号を</a:t>
            </a:r>
            <a:r>
              <a:rPr lang="ja-JP" altLang="en-US" sz="2400"/>
              <a:t>出力できなくなる</a:t>
            </a:r>
            <a:endParaRPr kumimoji="1" lang="ja-JP" altLang="en-US" sz="2400"/>
          </a:p>
        </p:txBody>
      </p:sp>
    </p:spTree>
    <p:extLst>
      <p:ext uri="{BB962C8B-B14F-4D97-AF65-F5344CB8AC3E}">
        <p14:creationId xmlns:p14="http://schemas.microsoft.com/office/powerpoint/2010/main" val="599695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685F2F-BFD8-3227-4D79-DED438EC1980}"/>
              </a:ext>
            </a:extLst>
          </p:cNvPr>
          <p:cNvSpPr>
            <a:spLocks noGrp="1"/>
          </p:cNvSpPr>
          <p:nvPr>
            <p:ph type="body" sz="quarter" idx="10"/>
          </p:nvPr>
        </p:nvSpPr>
        <p:spPr/>
        <p:txBody>
          <a:bodyPr/>
          <a:lstStyle/>
          <a:p>
            <a:r>
              <a:rPr lang="ja-JP" altLang="en-US"/>
              <a:t>余談：</a:t>
            </a:r>
            <a:r>
              <a:rPr lang="en-US" altLang="ja-JP"/>
              <a:t>AI</a:t>
            </a:r>
            <a:r>
              <a:rPr lang="ja-JP" altLang="en-US"/>
              <a:t>にできること、できないこと</a:t>
            </a:r>
            <a:endParaRPr kumimoji="1" lang="ja-JP" altLang="en-US"/>
          </a:p>
        </p:txBody>
      </p:sp>
      <p:sp>
        <p:nvSpPr>
          <p:cNvPr id="3" name="テキスト ボックス 2">
            <a:extLst>
              <a:ext uri="{FF2B5EF4-FFF2-40B4-BE49-F238E27FC236}">
                <a16:creationId xmlns:a16="http://schemas.microsoft.com/office/drawing/2014/main" id="{E2EC3301-82AB-B5A6-7F1B-943C580ACC21}"/>
              </a:ext>
            </a:extLst>
          </p:cNvPr>
          <p:cNvSpPr txBox="1"/>
          <p:nvPr/>
        </p:nvSpPr>
        <p:spPr>
          <a:xfrm>
            <a:off x="2123728" y="3501008"/>
            <a:ext cx="5075428" cy="830997"/>
          </a:xfrm>
          <a:prstGeom prst="rect">
            <a:avLst/>
          </a:prstGeom>
          <a:noFill/>
        </p:spPr>
        <p:txBody>
          <a:bodyPr wrap="none" rtlCol="0">
            <a:spAutoFit/>
          </a:bodyPr>
          <a:lstStyle/>
          <a:p>
            <a:r>
              <a:rPr kumimoji="1" lang="en-US" altLang="ja-JP" sz="4800"/>
              <a:t>AI</a:t>
            </a:r>
            <a:r>
              <a:rPr kumimoji="1" lang="ja-JP" altLang="en-US" sz="4800"/>
              <a:t>は万能ではない</a:t>
            </a:r>
          </a:p>
        </p:txBody>
      </p:sp>
      <p:sp>
        <p:nvSpPr>
          <p:cNvPr id="4" name="テキスト ボックス 3">
            <a:extLst>
              <a:ext uri="{FF2B5EF4-FFF2-40B4-BE49-F238E27FC236}">
                <a16:creationId xmlns:a16="http://schemas.microsoft.com/office/drawing/2014/main" id="{C504297F-2AFC-DB14-5C83-7C0159B78A58}"/>
              </a:ext>
            </a:extLst>
          </p:cNvPr>
          <p:cNvSpPr txBox="1"/>
          <p:nvPr/>
        </p:nvSpPr>
        <p:spPr>
          <a:xfrm>
            <a:off x="395536" y="1844824"/>
            <a:ext cx="8422498" cy="954107"/>
          </a:xfrm>
          <a:prstGeom prst="rect">
            <a:avLst/>
          </a:prstGeom>
          <a:noFill/>
        </p:spPr>
        <p:txBody>
          <a:bodyPr wrap="none" rtlCol="0">
            <a:spAutoFit/>
          </a:bodyPr>
          <a:lstStyle/>
          <a:p>
            <a:r>
              <a:rPr kumimoji="1" lang="en-US" altLang="ja-JP" sz="2800"/>
              <a:t>AI</a:t>
            </a:r>
            <a:r>
              <a:rPr kumimoji="1" lang="ja-JP" altLang="en-US" sz="2800"/>
              <a:t>は入力データの偏りにより偏見も含めて学習する</a:t>
            </a:r>
            <a:endParaRPr kumimoji="1" lang="en-US" altLang="ja-JP" sz="2800"/>
          </a:p>
          <a:p>
            <a:r>
              <a:rPr lang="en-US" altLang="ja-JP" sz="2800"/>
              <a:t>AI</a:t>
            </a:r>
            <a:r>
              <a:rPr lang="ja-JP" altLang="en-US" sz="2800"/>
              <a:t>のアルゴリズムを知ると「攻撃」が可能になる</a:t>
            </a:r>
            <a:endParaRPr kumimoji="1" lang="ja-JP" altLang="en-US" sz="2800"/>
          </a:p>
        </p:txBody>
      </p:sp>
    </p:spTree>
    <p:extLst>
      <p:ext uri="{BB962C8B-B14F-4D97-AF65-F5344CB8AC3E}">
        <p14:creationId xmlns:p14="http://schemas.microsoft.com/office/powerpoint/2010/main" val="2359498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4756</TotalTime>
  <Words>3903</Words>
  <Application>Microsoft Office PowerPoint</Application>
  <PresentationFormat>画面に合わせる (4:3)</PresentationFormat>
  <Paragraphs>549</Paragraphs>
  <Slides>71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71</vt:i4>
      </vt:variant>
    </vt:vector>
  </HeadingPairs>
  <TitlesOfParts>
    <vt:vector size="78"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806</cp:revision>
  <dcterms:created xsi:type="dcterms:W3CDTF">2019-01-02T05:23:01Z</dcterms:created>
  <dcterms:modified xsi:type="dcterms:W3CDTF">2022-08-07T22:52:07Z</dcterms:modified>
</cp:coreProperties>
</file>