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4"/>
  </p:notesMasterIdLst>
  <p:sldIdLst>
    <p:sldId id="256" r:id="rId2"/>
    <p:sldId id="339" r:id="rId3"/>
    <p:sldId id="340" r:id="rId4"/>
    <p:sldId id="341" r:id="rId5"/>
    <p:sldId id="342" r:id="rId6"/>
    <p:sldId id="343" r:id="rId7"/>
    <p:sldId id="356" r:id="rId8"/>
    <p:sldId id="357"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CFFF"/>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2022/8/5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a:t>
            </a:r>
            <a:r>
              <a:rPr lang="ja-JP" altLang="en-US" sz="3200">
                <a:solidFill>
                  <a:srgbClr val="011893"/>
                </a:solidFill>
              </a:rPr>
              <a:t>動力学法</a:t>
            </a:r>
            <a:r>
              <a:rPr lang="en-US" altLang="ja-JP" sz="3200">
                <a:solidFill>
                  <a:srgbClr val="011893"/>
                </a:solidFill>
              </a:rPr>
              <a:t>(2) </a:t>
            </a:r>
            <a:r>
              <a:rPr lang="ja-JP" altLang="en-US" sz="3200">
                <a:solidFill>
                  <a:srgbClr val="011893"/>
                </a:solidFill>
              </a:rPr>
              <a:t>相図の決定とダイナミクス</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a:t>大規模数値計算が拓く物理学</a:t>
            </a:r>
            <a:endParaRPr kumimoji="1" lang="ja-JP" altLang="en-US" sz="36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
        <p:nvSpPr>
          <p:cNvPr id="6" name="テキスト ボックス 5">
            <a:extLst>
              <a:ext uri="{FF2B5EF4-FFF2-40B4-BE49-F238E27FC236}">
                <a16:creationId xmlns:a16="http://schemas.microsoft.com/office/drawing/2014/main" id="{1A036371-17AF-7926-F1F6-B96AA0039E6C}"/>
              </a:ext>
            </a:extLst>
          </p:cNvPr>
          <p:cNvSpPr txBox="1"/>
          <p:nvPr/>
        </p:nvSpPr>
        <p:spPr>
          <a:xfrm>
            <a:off x="323528" y="6165304"/>
            <a:ext cx="3005951" cy="369332"/>
          </a:xfrm>
          <a:prstGeom prst="rect">
            <a:avLst/>
          </a:prstGeom>
          <a:noFill/>
        </p:spPr>
        <p:txBody>
          <a:bodyPr wrap="none" rtlCol="0">
            <a:spAutoFit/>
          </a:bodyPr>
          <a:lstStyle/>
          <a:p>
            <a:r>
              <a:rPr kumimoji="1" lang="en-US" altLang="ja-JP"/>
              <a:t>2022</a:t>
            </a:r>
            <a:r>
              <a:rPr kumimoji="1" lang="ja-JP" altLang="en-US"/>
              <a:t>年集中講義＠山形大学</a:t>
            </a:r>
          </a:p>
        </p:txBody>
      </p:sp>
      <p:sp>
        <p:nvSpPr>
          <p:cNvPr id="11" name="テキスト ボックス 10">
            <a:extLst>
              <a:ext uri="{FF2B5EF4-FFF2-40B4-BE49-F238E27FC236}">
                <a16:creationId xmlns:a16="http://schemas.microsoft.com/office/drawing/2014/main" id="{2DD5C7DF-AA4E-029C-529C-23397820ABFD}"/>
              </a:ext>
            </a:extLst>
          </p:cNvPr>
          <p:cNvSpPr txBox="1"/>
          <p:nvPr/>
        </p:nvSpPr>
        <p:spPr>
          <a:xfrm>
            <a:off x="3131840" y="4365104"/>
            <a:ext cx="4801314" cy="461665"/>
          </a:xfrm>
          <a:prstGeom prst="rect">
            <a:avLst/>
          </a:prstGeom>
          <a:noFill/>
        </p:spPr>
        <p:txBody>
          <a:bodyPr wrap="none" rtlCol="0">
            <a:spAutoFit/>
          </a:bodyPr>
          <a:lstStyle/>
          <a:p>
            <a:r>
              <a:rPr lang="ja-JP" altLang="en-US" sz="2400" dirty="0"/>
              <a:t>慶應</a:t>
            </a:r>
            <a:r>
              <a:rPr lang="ja-JP" altLang="en-US" sz="2400"/>
              <a:t>義塾大学理工学部物理工学科</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B9AFD4-A862-8099-4EF5-7B22D136D97D}"/>
              </a:ext>
            </a:extLst>
          </p:cNvPr>
          <p:cNvSpPr>
            <a:spLocks noGrp="1"/>
          </p:cNvSpPr>
          <p:nvPr>
            <p:ph type="body" sz="quarter" idx="10"/>
          </p:nvPr>
        </p:nvSpPr>
        <p:spPr/>
        <p:txBody>
          <a:bodyPr/>
          <a:lstStyle/>
          <a:p>
            <a:r>
              <a:rPr kumimoji="1" lang="ja-JP" altLang="en-US"/>
              <a:t>気液転移</a:t>
            </a:r>
            <a:r>
              <a:rPr kumimoji="1" lang="en-US" altLang="ja-JP"/>
              <a:t>(</a:t>
            </a:r>
            <a:r>
              <a:rPr kumimoji="1" lang="ja-JP" altLang="en-US"/>
              <a:t>復習</a:t>
            </a:r>
            <a:r>
              <a:rPr kumimoji="1" lang="en-US" altLang="ja-JP"/>
              <a:t>)</a:t>
            </a:r>
            <a:endParaRPr kumimoji="1" lang="ja-JP" altLang="en-US"/>
          </a:p>
        </p:txBody>
      </p:sp>
      <p:sp>
        <p:nvSpPr>
          <p:cNvPr id="3" name="正方形/長方形 2">
            <a:extLst>
              <a:ext uri="{FF2B5EF4-FFF2-40B4-BE49-F238E27FC236}">
                <a16:creationId xmlns:a16="http://schemas.microsoft.com/office/drawing/2014/main" id="{8F5C0695-D83E-52B2-5657-C84269D32369}"/>
              </a:ext>
            </a:extLst>
          </p:cNvPr>
          <p:cNvSpPr/>
          <p:nvPr/>
        </p:nvSpPr>
        <p:spPr>
          <a:xfrm>
            <a:off x="3059832" y="1916832"/>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880E870D-FB70-6FE3-8033-5EC843C96360}"/>
              </a:ext>
            </a:extLst>
          </p:cNvPr>
          <p:cNvSpPr/>
          <p:nvPr/>
        </p:nvSpPr>
        <p:spPr>
          <a:xfrm>
            <a:off x="3347864" y="198884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0F911AA-BAEE-DD31-8140-8C52799D1E60}"/>
              </a:ext>
            </a:extLst>
          </p:cNvPr>
          <p:cNvSpPr/>
          <p:nvPr/>
        </p:nvSpPr>
        <p:spPr>
          <a:xfrm>
            <a:off x="3779912"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DF7CD4A-A4D3-D4E0-0A65-79B00634A295}"/>
              </a:ext>
            </a:extLst>
          </p:cNvPr>
          <p:cNvSpPr/>
          <p:nvPr/>
        </p:nvSpPr>
        <p:spPr>
          <a:xfrm>
            <a:off x="3419872" y="24928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BD8894AB-5D4D-9EA0-3F7D-118AA57ADA4F}"/>
              </a:ext>
            </a:extLst>
          </p:cNvPr>
          <p:cNvSpPr/>
          <p:nvPr/>
        </p:nvSpPr>
        <p:spPr>
          <a:xfrm>
            <a:off x="3995936" y="24928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CE1AEE2-C17E-6942-2B97-79FEB3CB96C0}"/>
              </a:ext>
            </a:extLst>
          </p:cNvPr>
          <p:cNvSpPr/>
          <p:nvPr/>
        </p:nvSpPr>
        <p:spPr>
          <a:xfrm>
            <a:off x="4572000" y="220486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343B827-6995-1094-583A-90401E705638}"/>
              </a:ext>
            </a:extLst>
          </p:cNvPr>
          <p:cNvSpPr/>
          <p:nvPr/>
        </p:nvSpPr>
        <p:spPr>
          <a:xfrm>
            <a:off x="4788024" y="27809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1722074-80BC-AB70-F4B2-3346B9D746E4}"/>
              </a:ext>
            </a:extLst>
          </p:cNvPr>
          <p:cNvSpPr/>
          <p:nvPr/>
        </p:nvSpPr>
        <p:spPr>
          <a:xfrm>
            <a:off x="5436096" y="227687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A22E7E4C-D1E6-0F5A-73D7-A7A298EBC183}"/>
              </a:ext>
            </a:extLst>
          </p:cNvPr>
          <p:cNvSpPr/>
          <p:nvPr/>
        </p:nvSpPr>
        <p:spPr>
          <a:xfrm>
            <a:off x="5364088" y="27809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D148F76-BC60-F85E-ACBB-7129E48F8559}"/>
              </a:ext>
            </a:extLst>
          </p:cNvPr>
          <p:cNvSpPr/>
          <p:nvPr/>
        </p:nvSpPr>
        <p:spPr>
          <a:xfrm>
            <a:off x="3923928" y="29249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3560F668-040A-649B-A185-EE776AA01AFF}"/>
              </a:ext>
            </a:extLst>
          </p:cNvPr>
          <p:cNvSpPr/>
          <p:nvPr/>
        </p:nvSpPr>
        <p:spPr>
          <a:xfrm>
            <a:off x="5004048"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F4F85BF-4638-81BE-E9E5-CE2C9272B7E5}"/>
              </a:ext>
            </a:extLst>
          </p:cNvPr>
          <p:cNvSpPr txBox="1"/>
          <p:nvPr/>
        </p:nvSpPr>
        <p:spPr>
          <a:xfrm>
            <a:off x="1691680" y="1124744"/>
            <a:ext cx="6032421" cy="461665"/>
          </a:xfrm>
          <a:prstGeom prst="rect">
            <a:avLst/>
          </a:prstGeom>
          <a:noFill/>
        </p:spPr>
        <p:txBody>
          <a:bodyPr wrap="none" rtlCol="0">
            <a:spAutoFit/>
          </a:bodyPr>
          <a:lstStyle/>
          <a:p>
            <a:r>
              <a:rPr kumimoji="1" lang="ja-JP" altLang="en-US" sz="2400" dirty="0"/>
              <a:t>箱の中に原子を入れてしばらく放っておく</a:t>
            </a:r>
          </a:p>
        </p:txBody>
      </p:sp>
      <p:sp>
        <p:nvSpPr>
          <p:cNvPr id="15" name="正方形/長方形 14">
            <a:extLst>
              <a:ext uri="{FF2B5EF4-FFF2-40B4-BE49-F238E27FC236}">
                <a16:creationId xmlns:a16="http://schemas.microsoft.com/office/drawing/2014/main" id="{24424568-BAEB-EC5E-180C-086623EFD172}"/>
              </a:ext>
            </a:extLst>
          </p:cNvPr>
          <p:cNvSpPr/>
          <p:nvPr/>
        </p:nvSpPr>
        <p:spPr>
          <a:xfrm>
            <a:off x="899592" y="4077072"/>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9A6C057-B7C1-F883-4896-526709948E20}"/>
              </a:ext>
            </a:extLst>
          </p:cNvPr>
          <p:cNvSpPr/>
          <p:nvPr/>
        </p:nvSpPr>
        <p:spPr>
          <a:xfrm>
            <a:off x="971600"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A59A770-351E-2372-01E3-A9BED015EDD9}"/>
              </a:ext>
            </a:extLst>
          </p:cNvPr>
          <p:cNvSpPr/>
          <p:nvPr/>
        </p:nvSpPr>
        <p:spPr>
          <a:xfrm>
            <a:off x="1331640"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8C022F6-46EC-EE79-2771-B5B813211D8D}"/>
              </a:ext>
            </a:extLst>
          </p:cNvPr>
          <p:cNvSpPr/>
          <p:nvPr/>
        </p:nvSpPr>
        <p:spPr>
          <a:xfrm>
            <a:off x="971600"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F3553E91-10CB-AB4C-2CE3-0EEE9BF47A8A}"/>
              </a:ext>
            </a:extLst>
          </p:cNvPr>
          <p:cNvSpPr/>
          <p:nvPr/>
        </p:nvSpPr>
        <p:spPr>
          <a:xfrm>
            <a:off x="1331640"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348CC8-28FF-04B7-09B6-CA699E53A037}"/>
              </a:ext>
            </a:extLst>
          </p:cNvPr>
          <p:cNvSpPr/>
          <p:nvPr/>
        </p:nvSpPr>
        <p:spPr>
          <a:xfrm>
            <a:off x="1835696"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E3BC220C-A87A-5E74-EE93-338185432E26}"/>
              </a:ext>
            </a:extLst>
          </p:cNvPr>
          <p:cNvSpPr/>
          <p:nvPr/>
        </p:nvSpPr>
        <p:spPr>
          <a:xfrm>
            <a:off x="169168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848E633-B343-9A92-446D-750051A174D2}"/>
              </a:ext>
            </a:extLst>
          </p:cNvPr>
          <p:cNvSpPr/>
          <p:nvPr/>
        </p:nvSpPr>
        <p:spPr>
          <a:xfrm>
            <a:off x="1907704"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C495E61C-8941-11F1-0B2B-00086730F132}"/>
              </a:ext>
            </a:extLst>
          </p:cNvPr>
          <p:cNvSpPr/>
          <p:nvPr/>
        </p:nvSpPr>
        <p:spPr>
          <a:xfrm>
            <a:off x="2051720"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B69B30D-8499-86CC-2F3B-50FF9B4D2D24}"/>
              </a:ext>
            </a:extLst>
          </p:cNvPr>
          <p:cNvSpPr/>
          <p:nvPr/>
        </p:nvSpPr>
        <p:spPr>
          <a:xfrm>
            <a:off x="97160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424BC21-8634-2D36-8B75-D923639C6CCB}"/>
              </a:ext>
            </a:extLst>
          </p:cNvPr>
          <p:cNvSpPr/>
          <p:nvPr/>
        </p:nvSpPr>
        <p:spPr>
          <a:xfrm>
            <a:off x="1475656" y="45091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A8F5749-A4F4-8F93-31EE-BF18AE7FFC73}"/>
              </a:ext>
            </a:extLst>
          </p:cNvPr>
          <p:cNvSpPr/>
          <p:nvPr/>
        </p:nvSpPr>
        <p:spPr>
          <a:xfrm>
            <a:off x="5220072" y="4077072"/>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500800F-F82D-A68C-F367-66020DE362AC}"/>
              </a:ext>
            </a:extLst>
          </p:cNvPr>
          <p:cNvSpPr/>
          <p:nvPr/>
        </p:nvSpPr>
        <p:spPr>
          <a:xfrm>
            <a:off x="5508104"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07B09FB6-FEC5-804F-B4D3-282B64DD1DC5}"/>
              </a:ext>
            </a:extLst>
          </p:cNvPr>
          <p:cNvSpPr/>
          <p:nvPr/>
        </p:nvSpPr>
        <p:spPr>
          <a:xfrm>
            <a:off x="6012160"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5855A64C-DA7F-DE51-F3DD-C9BADFEFBB05}"/>
              </a:ext>
            </a:extLst>
          </p:cNvPr>
          <p:cNvSpPr/>
          <p:nvPr/>
        </p:nvSpPr>
        <p:spPr>
          <a:xfrm>
            <a:off x="5436096"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8A20F76-82A0-F100-3168-8C6FB6F99B54}"/>
              </a:ext>
            </a:extLst>
          </p:cNvPr>
          <p:cNvSpPr/>
          <p:nvPr/>
        </p:nvSpPr>
        <p:spPr>
          <a:xfrm>
            <a:off x="622818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8D7744D5-CAE1-5863-A902-28AD4EDA3AD7}"/>
              </a:ext>
            </a:extLst>
          </p:cNvPr>
          <p:cNvSpPr/>
          <p:nvPr/>
        </p:nvSpPr>
        <p:spPr>
          <a:xfrm>
            <a:off x="6588224"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474BA9D-F47C-BDA0-917A-F1BD7FBB564F}"/>
              </a:ext>
            </a:extLst>
          </p:cNvPr>
          <p:cNvSpPr/>
          <p:nvPr/>
        </p:nvSpPr>
        <p:spPr>
          <a:xfrm>
            <a:off x="6948264"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162D7B4-EC8B-FDA4-2921-FF5E0A9EA729}"/>
              </a:ext>
            </a:extLst>
          </p:cNvPr>
          <p:cNvSpPr/>
          <p:nvPr/>
        </p:nvSpPr>
        <p:spPr>
          <a:xfrm>
            <a:off x="7236296"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ED0ED5B-D30B-F9C4-A5CD-142FA61F5456}"/>
              </a:ext>
            </a:extLst>
          </p:cNvPr>
          <p:cNvSpPr/>
          <p:nvPr/>
        </p:nvSpPr>
        <p:spPr>
          <a:xfrm>
            <a:off x="7524328"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8C65299-3D22-03DB-2CC4-34E668A967A9}"/>
              </a:ext>
            </a:extLst>
          </p:cNvPr>
          <p:cNvSpPr/>
          <p:nvPr/>
        </p:nvSpPr>
        <p:spPr>
          <a:xfrm>
            <a:off x="6300192"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2F91599F-28CE-FF9D-AC2E-370B83E0A200}"/>
              </a:ext>
            </a:extLst>
          </p:cNvPr>
          <p:cNvSpPr/>
          <p:nvPr/>
        </p:nvSpPr>
        <p:spPr>
          <a:xfrm>
            <a:off x="694826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下 36">
            <a:extLst>
              <a:ext uri="{FF2B5EF4-FFF2-40B4-BE49-F238E27FC236}">
                <a16:creationId xmlns:a16="http://schemas.microsoft.com/office/drawing/2014/main" id="{4D7DE2BA-BBC4-A5EF-859E-5290878919A1}"/>
              </a:ext>
            </a:extLst>
          </p:cNvPr>
          <p:cNvSpPr/>
          <p:nvPr/>
        </p:nvSpPr>
        <p:spPr>
          <a:xfrm rot="2700000">
            <a:off x="2533395" y="3424691"/>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下 37">
            <a:extLst>
              <a:ext uri="{FF2B5EF4-FFF2-40B4-BE49-F238E27FC236}">
                <a16:creationId xmlns:a16="http://schemas.microsoft.com/office/drawing/2014/main" id="{85467950-BF6D-3886-4176-8F31479BEA7B}"/>
              </a:ext>
            </a:extLst>
          </p:cNvPr>
          <p:cNvSpPr/>
          <p:nvPr/>
        </p:nvSpPr>
        <p:spPr>
          <a:xfrm rot="18900000">
            <a:off x="6133794" y="3424692"/>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87ADB51C-4786-7C17-DBAD-7B1C6576BB55}"/>
              </a:ext>
            </a:extLst>
          </p:cNvPr>
          <p:cNvSpPr txBox="1"/>
          <p:nvPr/>
        </p:nvSpPr>
        <p:spPr>
          <a:xfrm>
            <a:off x="467544" y="3284984"/>
            <a:ext cx="1954381" cy="646331"/>
          </a:xfrm>
          <a:prstGeom prst="rect">
            <a:avLst/>
          </a:prstGeom>
          <a:noFill/>
        </p:spPr>
        <p:txBody>
          <a:bodyPr wrap="none" rtlCol="0">
            <a:spAutoFit/>
          </a:bodyPr>
          <a:lstStyle/>
          <a:p>
            <a:r>
              <a:rPr lang="ja-JP" altLang="en-US" dirty="0"/>
              <a:t>低温なら偏る</a:t>
            </a:r>
            <a:endParaRPr lang="en-US" altLang="ja-JP" dirty="0"/>
          </a:p>
          <a:p>
            <a:r>
              <a:rPr lang="en-US" altLang="ja-JP" dirty="0"/>
              <a:t>(</a:t>
            </a:r>
            <a:r>
              <a:rPr lang="ja-JP" altLang="en-US" dirty="0"/>
              <a:t>エネルギー重視</a:t>
            </a:r>
            <a:r>
              <a:rPr lang="en-US" altLang="ja-JP" dirty="0"/>
              <a:t>)</a:t>
            </a:r>
          </a:p>
        </p:txBody>
      </p:sp>
      <p:sp>
        <p:nvSpPr>
          <p:cNvPr id="40" name="テキスト ボックス 39">
            <a:extLst>
              <a:ext uri="{FF2B5EF4-FFF2-40B4-BE49-F238E27FC236}">
                <a16:creationId xmlns:a16="http://schemas.microsoft.com/office/drawing/2014/main" id="{04FFAD9F-7D20-C22E-4AC6-90C18EA5E682}"/>
              </a:ext>
            </a:extLst>
          </p:cNvPr>
          <p:cNvSpPr txBox="1"/>
          <p:nvPr/>
        </p:nvSpPr>
        <p:spPr>
          <a:xfrm>
            <a:off x="6660232" y="3284984"/>
            <a:ext cx="2185214" cy="646331"/>
          </a:xfrm>
          <a:prstGeom prst="rect">
            <a:avLst/>
          </a:prstGeom>
          <a:noFill/>
        </p:spPr>
        <p:txBody>
          <a:bodyPr wrap="none" rtlCol="0">
            <a:spAutoFit/>
          </a:bodyPr>
          <a:lstStyle/>
          <a:p>
            <a:r>
              <a:rPr lang="ja-JP" altLang="en-US" dirty="0"/>
              <a:t>高温ならばらける</a:t>
            </a:r>
            <a:endParaRPr lang="en-US" altLang="ja-JP" dirty="0"/>
          </a:p>
          <a:p>
            <a:r>
              <a:rPr lang="en-US" altLang="ja-JP" dirty="0"/>
              <a:t>(</a:t>
            </a:r>
            <a:r>
              <a:rPr lang="ja-JP" altLang="en-US" dirty="0"/>
              <a:t>エントロピー重視</a:t>
            </a:r>
            <a:r>
              <a:rPr lang="en-US" altLang="ja-JP" dirty="0"/>
              <a:t>)</a:t>
            </a:r>
          </a:p>
        </p:txBody>
      </p:sp>
      <p:sp>
        <p:nvSpPr>
          <p:cNvPr id="41" name="テキスト ボックス 40">
            <a:extLst>
              <a:ext uri="{FF2B5EF4-FFF2-40B4-BE49-F238E27FC236}">
                <a16:creationId xmlns:a16="http://schemas.microsoft.com/office/drawing/2014/main" id="{E3323E5D-5EF3-215F-775D-0EAA10DEF4A8}"/>
              </a:ext>
            </a:extLst>
          </p:cNvPr>
          <p:cNvSpPr txBox="1"/>
          <p:nvPr/>
        </p:nvSpPr>
        <p:spPr>
          <a:xfrm>
            <a:off x="1835696" y="5661248"/>
            <a:ext cx="902811" cy="523220"/>
          </a:xfrm>
          <a:prstGeom prst="rect">
            <a:avLst/>
          </a:prstGeom>
          <a:noFill/>
        </p:spPr>
        <p:txBody>
          <a:bodyPr wrap="none" rtlCol="0">
            <a:spAutoFit/>
          </a:bodyPr>
          <a:lstStyle/>
          <a:p>
            <a:r>
              <a:rPr lang="ja-JP" altLang="en-US" sz="2800"/>
              <a:t>液相</a:t>
            </a:r>
            <a:endParaRPr kumimoji="1" lang="ja-JP" altLang="en-US" sz="2800"/>
          </a:p>
        </p:txBody>
      </p:sp>
      <p:sp>
        <p:nvSpPr>
          <p:cNvPr id="42" name="テキスト ボックス 41">
            <a:extLst>
              <a:ext uri="{FF2B5EF4-FFF2-40B4-BE49-F238E27FC236}">
                <a16:creationId xmlns:a16="http://schemas.microsoft.com/office/drawing/2014/main" id="{FE08FA76-C863-285C-790B-156C5DE313EA}"/>
              </a:ext>
            </a:extLst>
          </p:cNvPr>
          <p:cNvSpPr txBox="1"/>
          <p:nvPr/>
        </p:nvSpPr>
        <p:spPr>
          <a:xfrm>
            <a:off x="6156176" y="5589240"/>
            <a:ext cx="902811" cy="523220"/>
          </a:xfrm>
          <a:prstGeom prst="rect">
            <a:avLst/>
          </a:prstGeom>
          <a:noFill/>
        </p:spPr>
        <p:txBody>
          <a:bodyPr wrap="none" rtlCol="0">
            <a:spAutoFit/>
          </a:bodyPr>
          <a:lstStyle/>
          <a:p>
            <a:r>
              <a:rPr lang="ja-JP" altLang="en-US" sz="2800"/>
              <a:t>気相</a:t>
            </a:r>
            <a:endParaRPr kumimoji="1" lang="ja-JP" altLang="en-US" sz="2800"/>
          </a:p>
        </p:txBody>
      </p:sp>
    </p:spTree>
    <p:extLst>
      <p:ext uri="{BB962C8B-B14F-4D97-AF65-F5344CB8AC3E}">
        <p14:creationId xmlns:p14="http://schemas.microsoft.com/office/powerpoint/2010/main" val="188649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1B0549-DB18-DFC6-4C03-825462CCE2C0}"/>
              </a:ext>
            </a:extLst>
          </p:cNvPr>
          <p:cNvSpPr>
            <a:spLocks noGrp="1"/>
          </p:cNvSpPr>
          <p:nvPr>
            <p:ph type="body" sz="quarter" idx="10"/>
          </p:nvPr>
        </p:nvSpPr>
        <p:spPr/>
        <p:txBody>
          <a:bodyPr/>
          <a:lstStyle/>
          <a:p>
            <a:r>
              <a:rPr lang="ja-JP" altLang="en-US"/>
              <a:t>格子ガス模型</a:t>
            </a:r>
            <a:r>
              <a:rPr lang="en-US" altLang="ja-JP"/>
              <a:t>(</a:t>
            </a:r>
            <a:r>
              <a:rPr lang="ja-JP" altLang="en-US"/>
              <a:t>復習</a:t>
            </a:r>
            <a:r>
              <a:rPr lang="en-US" altLang="ja-JP"/>
              <a:t>)</a:t>
            </a:r>
            <a:endParaRPr kumimoji="1" lang="ja-JP" altLang="en-US"/>
          </a:p>
        </p:txBody>
      </p:sp>
      <p:cxnSp>
        <p:nvCxnSpPr>
          <p:cNvPr id="3" name="直線コネクタ 2">
            <a:extLst>
              <a:ext uri="{FF2B5EF4-FFF2-40B4-BE49-F238E27FC236}">
                <a16:creationId xmlns:a16="http://schemas.microsoft.com/office/drawing/2014/main" id="{382B31F4-C136-2F0B-8A58-1DA97274A817}"/>
              </a:ext>
            </a:extLst>
          </p:cNvPr>
          <p:cNvCxnSpPr>
            <a:cxnSpLocks/>
          </p:cNvCxnSpPr>
          <p:nvPr/>
        </p:nvCxnSpPr>
        <p:spPr>
          <a:xfrm>
            <a:off x="68356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A131D671-6310-8C58-C3CE-C2D95C90F26A}"/>
              </a:ext>
            </a:extLst>
          </p:cNvPr>
          <p:cNvCxnSpPr>
            <a:cxnSpLocks/>
          </p:cNvCxnSpPr>
          <p:nvPr/>
        </p:nvCxnSpPr>
        <p:spPr>
          <a:xfrm>
            <a:off x="140364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33CA51B-00DD-4E24-406A-4E888A9C8487}"/>
              </a:ext>
            </a:extLst>
          </p:cNvPr>
          <p:cNvCxnSpPr>
            <a:cxnSpLocks/>
          </p:cNvCxnSpPr>
          <p:nvPr/>
        </p:nvCxnSpPr>
        <p:spPr>
          <a:xfrm>
            <a:off x="212372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BB0E3AD-304E-F489-41AA-2FA5B9A1078D}"/>
              </a:ext>
            </a:extLst>
          </p:cNvPr>
          <p:cNvCxnSpPr>
            <a:cxnSpLocks/>
          </p:cNvCxnSpPr>
          <p:nvPr/>
        </p:nvCxnSpPr>
        <p:spPr>
          <a:xfrm>
            <a:off x="284380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7E540E6-BD5C-D735-AB80-9BA93F1F08AF}"/>
              </a:ext>
            </a:extLst>
          </p:cNvPr>
          <p:cNvCxnSpPr>
            <a:cxnSpLocks/>
          </p:cNvCxnSpPr>
          <p:nvPr/>
        </p:nvCxnSpPr>
        <p:spPr>
          <a:xfrm>
            <a:off x="683568" y="278092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ACC8EF-86E9-1B83-0008-2D431A0D0CDF}"/>
              </a:ext>
            </a:extLst>
          </p:cNvPr>
          <p:cNvCxnSpPr>
            <a:cxnSpLocks/>
          </p:cNvCxnSpPr>
          <p:nvPr/>
        </p:nvCxnSpPr>
        <p:spPr>
          <a:xfrm>
            <a:off x="683568" y="350100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881414A-0CDC-D372-9574-6CFFB878DD83}"/>
              </a:ext>
            </a:extLst>
          </p:cNvPr>
          <p:cNvCxnSpPr>
            <a:cxnSpLocks/>
          </p:cNvCxnSpPr>
          <p:nvPr/>
        </p:nvCxnSpPr>
        <p:spPr>
          <a:xfrm>
            <a:off x="683568" y="422108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99D39CD-C459-AE32-5EC6-1244D11A9F10}"/>
              </a:ext>
            </a:extLst>
          </p:cNvPr>
          <p:cNvCxnSpPr>
            <a:cxnSpLocks/>
          </p:cNvCxnSpPr>
          <p:nvPr/>
        </p:nvCxnSpPr>
        <p:spPr>
          <a:xfrm>
            <a:off x="683568" y="494116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47B88BE2-E0CF-6CE8-EFB4-4849698EAFD5}"/>
              </a:ext>
            </a:extLst>
          </p:cNvPr>
          <p:cNvSpPr/>
          <p:nvPr/>
        </p:nvSpPr>
        <p:spPr>
          <a:xfrm>
            <a:off x="68356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5DCF79D-1FD8-7CEE-7624-DB025F73129D}"/>
              </a:ext>
            </a:extLst>
          </p:cNvPr>
          <p:cNvSpPr/>
          <p:nvPr/>
        </p:nvSpPr>
        <p:spPr>
          <a:xfrm>
            <a:off x="140364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72029D72-6968-52A1-8688-F9751BCCB3E5}"/>
              </a:ext>
            </a:extLst>
          </p:cNvPr>
          <p:cNvCxnSpPr>
            <a:cxnSpLocks/>
          </p:cNvCxnSpPr>
          <p:nvPr/>
        </p:nvCxnSpPr>
        <p:spPr>
          <a:xfrm>
            <a:off x="356388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C16F1F4-6796-20B3-490F-6FEF83723F6F}"/>
              </a:ext>
            </a:extLst>
          </p:cNvPr>
          <p:cNvCxnSpPr>
            <a:cxnSpLocks/>
          </p:cNvCxnSpPr>
          <p:nvPr/>
        </p:nvCxnSpPr>
        <p:spPr>
          <a:xfrm>
            <a:off x="428396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ED70CB7-38C1-A0B6-C9CC-87A530F6D0BB}"/>
              </a:ext>
            </a:extLst>
          </p:cNvPr>
          <p:cNvCxnSpPr>
            <a:cxnSpLocks/>
          </p:cNvCxnSpPr>
          <p:nvPr/>
        </p:nvCxnSpPr>
        <p:spPr>
          <a:xfrm>
            <a:off x="500404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2AAB939-FC47-CA1C-0AEA-4986BC2F634D}"/>
              </a:ext>
            </a:extLst>
          </p:cNvPr>
          <p:cNvCxnSpPr>
            <a:cxnSpLocks/>
          </p:cNvCxnSpPr>
          <p:nvPr/>
        </p:nvCxnSpPr>
        <p:spPr>
          <a:xfrm>
            <a:off x="572412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5D3D0E1-830E-9726-F318-3345C42C9D0E}"/>
              </a:ext>
            </a:extLst>
          </p:cNvPr>
          <p:cNvCxnSpPr>
            <a:cxnSpLocks/>
          </p:cNvCxnSpPr>
          <p:nvPr/>
        </p:nvCxnSpPr>
        <p:spPr>
          <a:xfrm>
            <a:off x="3563888" y="278092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89E6660-1BB8-3436-1310-23616780C141}"/>
              </a:ext>
            </a:extLst>
          </p:cNvPr>
          <p:cNvCxnSpPr>
            <a:cxnSpLocks/>
          </p:cNvCxnSpPr>
          <p:nvPr/>
        </p:nvCxnSpPr>
        <p:spPr>
          <a:xfrm>
            <a:off x="3563888" y="350100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153D59E-86EA-DE06-1C5F-611106E88724}"/>
              </a:ext>
            </a:extLst>
          </p:cNvPr>
          <p:cNvCxnSpPr>
            <a:cxnSpLocks/>
          </p:cNvCxnSpPr>
          <p:nvPr/>
        </p:nvCxnSpPr>
        <p:spPr>
          <a:xfrm>
            <a:off x="3563888" y="422108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726461F-151D-44CF-8A84-E2FB36DC221C}"/>
              </a:ext>
            </a:extLst>
          </p:cNvPr>
          <p:cNvCxnSpPr>
            <a:cxnSpLocks/>
          </p:cNvCxnSpPr>
          <p:nvPr/>
        </p:nvCxnSpPr>
        <p:spPr>
          <a:xfrm>
            <a:off x="3563888" y="494116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16B48D8E-D573-1E0D-F7B4-03516E320B18}"/>
              </a:ext>
            </a:extLst>
          </p:cNvPr>
          <p:cNvSpPr/>
          <p:nvPr/>
        </p:nvSpPr>
        <p:spPr>
          <a:xfrm>
            <a:off x="356388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094887C-EA0C-3584-50C8-7F7AA479F08C}"/>
              </a:ext>
            </a:extLst>
          </p:cNvPr>
          <p:cNvSpPr/>
          <p:nvPr/>
        </p:nvSpPr>
        <p:spPr>
          <a:xfrm>
            <a:off x="428396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B6D9F10-6A45-3BAF-B31E-E4D1B8A65007}"/>
              </a:ext>
            </a:extLst>
          </p:cNvPr>
          <p:cNvSpPr txBox="1"/>
          <p:nvPr/>
        </p:nvSpPr>
        <p:spPr>
          <a:xfrm>
            <a:off x="251520" y="5085184"/>
            <a:ext cx="2492990" cy="646331"/>
          </a:xfrm>
          <a:prstGeom prst="rect">
            <a:avLst/>
          </a:prstGeom>
          <a:noFill/>
        </p:spPr>
        <p:txBody>
          <a:bodyPr wrap="none" rtlCol="0">
            <a:spAutoFit/>
          </a:bodyPr>
          <a:lstStyle/>
          <a:p>
            <a:r>
              <a:rPr kumimoji="1" lang="ja-JP" altLang="en-US"/>
              <a:t>ひとつのセルに</a:t>
            </a:r>
            <a:endParaRPr kumimoji="1" lang="en-US" altLang="ja-JP"/>
          </a:p>
          <a:p>
            <a:r>
              <a:rPr kumimoji="1" lang="ja-JP" altLang="en-US"/>
              <a:t>２つの原子は入れない</a:t>
            </a:r>
          </a:p>
        </p:txBody>
      </p:sp>
      <p:sp>
        <p:nvSpPr>
          <p:cNvPr id="24" name="矢印: 下カーブ 23">
            <a:extLst>
              <a:ext uri="{FF2B5EF4-FFF2-40B4-BE49-F238E27FC236}">
                <a16:creationId xmlns:a16="http://schemas.microsoft.com/office/drawing/2014/main" id="{A4F16FD6-2C22-BDCA-3079-0933C2FC6A64}"/>
              </a:ext>
            </a:extLst>
          </p:cNvPr>
          <p:cNvSpPr/>
          <p:nvPr/>
        </p:nvSpPr>
        <p:spPr>
          <a:xfrm>
            <a:off x="1043608" y="2348880"/>
            <a:ext cx="864096" cy="360040"/>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十字形 24">
            <a:extLst>
              <a:ext uri="{FF2B5EF4-FFF2-40B4-BE49-F238E27FC236}">
                <a16:creationId xmlns:a16="http://schemas.microsoft.com/office/drawing/2014/main" id="{6540E328-8C98-D7BC-EF56-EF8DC9060116}"/>
              </a:ext>
            </a:extLst>
          </p:cNvPr>
          <p:cNvSpPr/>
          <p:nvPr/>
        </p:nvSpPr>
        <p:spPr>
          <a:xfrm rot="2700000">
            <a:off x="1125411" y="2051053"/>
            <a:ext cx="648072" cy="648072"/>
          </a:xfrm>
          <a:prstGeom prst="plus">
            <a:avLst>
              <a:gd name="adj" fmla="val 4381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4762F8A3-BFE5-87B3-E19C-236488510018}"/>
              </a:ext>
            </a:extLst>
          </p:cNvPr>
          <p:cNvSpPr txBox="1"/>
          <p:nvPr/>
        </p:nvSpPr>
        <p:spPr>
          <a:xfrm>
            <a:off x="683568" y="1556792"/>
            <a:ext cx="2339102" cy="523220"/>
          </a:xfrm>
          <a:prstGeom prst="rect">
            <a:avLst/>
          </a:prstGeom>
          <a:noFill/>
        </p:spPr>
        <p:txBody>
          <a:bodyPr wrap="none" rtlCol="0">
            <a:spAutoFit/>
          </a:bodyPr>
          <a:lstStyle/>
          <a:p>
            <a:r>
              <a:rPr kumimoji="1" lang="ja-JP" altLang="en-US" sz="2800"/>
              <a:t>近距離で斥力</a:t>
            </a:r>
          </a:p>
        </p:txBody>
      </p:sp>
      <p:sp>
        <p:nvSpPr>
          <p:cNvPr id="27" name="テキスト ボックス 26">
            <a:extLst>
              <a:ext uri="{FF2B5EF4-FFF2-40B4-BE49-F238E27FC236}">
                <a16:creationId xmlns:a16="http://schemas.microsoft.com/office/drawing/2014/main" id="{AAF6FBF3-A5F2-DC29-BB70-A550D5F337A1}"/>
              </a:ext>
            </a:extLst>
          </p:cNvPr>
          <p:cNvSpPr txBox="1"/>
          <p:nvPr/>
        </p:nvSpPr>
        <p:spPr>
          <a:xfrm>
            <a:off x="3491880" y="1556792"/>
            <a:ext cx="2339102" cy="523220"/>
          </a:xfrm>
          <a:prstGeom prst="rect">
            <a:avLst/>
          </a:prstGeom>
          <a:noFill/>
        </p:spPr>
        <p:txBody>
          <a:bodyPr wrap="none" rtlCol="0">
            <a:spAutoFit/>
          </a:bodyPr>
          <a:lstStyle/>
          <a:p>
            <a:r>
              <a:rPr lang="ja-JP" altLang="en-US" sz="2800"/>
              <a:t>中</a:t>
            </a:r>
            <a:r>
              <a:rPr kumimoji="1" lang="ja-JP" altLang="en-US" sz="2800"/>
              <a:t>距離で引力</a:t>
            </a:r>
          </a:p>
        </p:txBody>
      </p:sp>
      <p:cxnSp>
        <p:nvCxnSpPr>
          <p:cNvPr id="28" name="直線コネクタ 27">
            <a:extLst>
              <a:ext uri="{FF2B5EF4-FFF2-40B4-BE49-F238E27FC236}">
                <a16:creationId xmlns:a16="http://schemas.microsoft.com/office/drawing/2014/main" id="{6514D02F-77B0-552D-9915-70F91E32704A}"/>
              </a:ext>
            </a:extLst>
          </p:cNvPr>
          <p:cNvCxnSpPr>
            <a:cxnSpLocks/>
          </p:cNvCxnSpPr>
          <p:nvPr/>
        </p:nvCxnSpPr>
        <p:spPr>
          <a:xfrm>
            <a:off x="644420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6DF0255-FC14-6E3A-54D8-C4038F86B5A9}"/>
              </a:ext>
            </a:extLst>
          </p:cNvPr>
          <p:cNvCxnSpPr>
            <a:cxnSpLocks/>
          </p:cNvCxnSpPr>
          <p:nvPr/>
        </p:nvCxnSpPr>
        <p:spPr>
          <a:xfrm>
            <a:off x="716428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7E4C051-B9A7-E8F9-4CAD-2289E9B07BC9}"/>
              </a:ext>
            </a:extLst>
          </p:cNvPr>
          <p:cNvCxnSpPr>
            <a:cxnSpLocks/>
          </p:cNvCxnSpPr>
          <p:nvPr/>
        </p:nvCxnSpPr>
        <p:spPr>
          <a:xfrm>
            <a:off x="788436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B5BD739-46C1-4E50-E35E-1756ED4E6EE5}"/>
              </a:ext>
            </a:extLst>
          </p:cNvPr>
          <p:cNvCxnSpPr>
            <a:cxnSpLocks/>
          </p:cNvCxnSpPr>
          <p:nvPr/>
        </p:nvCxnSpPr>
        <p:spPr>
          <a:xfrm>
            <a:off x="860444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A4ED9DA-7918-6EDA-88E5-9DF1EACC0A5C}"/>
              </a:ext>
            </a:extLst>
          </p:cNvPr>
          <p:cNvCxnSpPr>
            <a:cxnSpLocks/>
          </p:cNvCxnSpPr>
          <p:nvPr/>
        </p:nvCxnSpPr>
        <p:spPr>
          <a:xfrm>
            <a:off x="6444208" y="278092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91C444E-4514-E5F6-F456-B556197BAFA5}"/>
              </a:ext>
            </a:extLst>
          </p:cNvPr>
          <p:cNvCxnSpPr>
            <a:cxnSpLocks/>
          </p:cNvCxnSpPr>
          <p:nvPr/>
        </p:nvCxnSpPr>
        <p:spPr>
          <a:xfrm>
            <a:off x="6444208" y="350100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CD37BC0B-7BF3-3978-9B21-0F18B6B1E131}"/>
              </a:ext>
            </a:extLst>
          </p:cNvPr>
          <p:cNvCxnSpPr>
            <a:cxnSpLocks/>
          </p:cNvCxnSpPr>
          <p:nvPr/>
        </p:nvCxnSpPr>
        <p:spPr>
          <a:xfrm>
            <a:off x="6444208" y="422108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814C608-BE1C-B2D9-2222-F8C12B383AA3}"/>
              </a:ext>
            </a:extLst>
          </p:cNvPr>
          <p:cNvCxnSpPr>
            <a:cxnSpLocks/>
          </p:cNvCxnSpPr>
          <p:nvPr/>
        </p:nvCxnSpPr>
        <p:spPr>
          <a:xfrm>
            <a:off x="6444208" y="494116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ED6618FE-AFA6-65BB-07B3-782CF4EDC93C}"/>
              </a:ext>
            </a:extLst>
          </p:cNvPr>
          <p:cNvSpPr/>
          <p:nvPr/>
        </p:nvSpPr>
        <p:spPr>
          <a:xfrm>
            <a:off x="644420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C3AA4A7-F58D-8BB0-B241-E5465BA110DD}"/>
              </a:ext>
            </a:extLst>
          </p:cNvPr>
          <p:cNvSpPr/>
          <p:nvPr/>
        </p:nvSpPr>
        <p:spPr>
          <a:xfrm>
            <a:off x="7884368" y="350100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01568B25-3294-7495-8773-8F7BF302AEB1}"/>
              </a:ext>
            </a:extLst>
          </p:cNvPr>
          <p:cNvSpPr txBox="1"/>
          <p:nvPr/>
        </p:nvSpPr>
        <p:spPr>
          <a:xfrm>
            <a:off x="6372200" y="1556792"/>
            <a:ext cx="2339102" cy="954107"/>
          </a:xfrm>
          <a:prstGeom prst="rect">
            <a:avLst/>
          </a:prstGeom>
          <a:noFill/>
        </p:spPr>
        <p:txBody>
          <a:bodyPr wrap="none" rtlCol="0">
            <a:spAutoFit/>
          </a:bodyPr>
          <a:lstStyle/>
          <a:p>
            <a:r>
              <a:rPr kumimoji="1" lang="ja-JP" altLang="en-US" sz="2800"/>
              <a:t>遠距離で</a:t>
            </a:r>
            <a:endParaRPr kumimoji="1" lang="en-US" altLang="ja-JP" sz="2800"/>
          </a:p>
          <a:p>
            <a:r>
              <a:rPr kumimoji="1" lang="ja-JP" altLang="en-US" sz="2800"/>
              <a:t>相互作用無し</a:t>
            </a:r>
          </a:p>
        </p:txBody>
      </p:sp>
      <p:sp>
        <p:nvSpPr>
          <p:cNvPr id="39" name="テキスト ボックス 38">
            <a:extLst>
              <a:ext uri="{FF2B5EF4-FFF2-40B4-BE49-F238E27FC236}">
                <a16:creationId xmlns:a16="http://schemas.microsoft.com/office/drawing/2014/main" id="{948F50F1-82D3-8A3B-3E56-3E86A0A09205}"/>
              </a:ext>
            </a:extLst>
          </p:cNvPr>
          <p:cNvSpPr txBox="1"/>
          <p:nvPr/>
        </p:nvSpPr>
        <p:spPr>
          <a:xfrm>
            <a:off x="4067944" y="2204864"/>
            <a:ext cx="465192" cy="523220"/>
          </a:xfrm>
          <a:prstGeom prst="rect">
            <a:avLst/>
          </a:prstGeom>
          <a:noFill/>
        </p:spPr>
        <p:txBody>
          <a:bodyPr wrap="none" rtlCol="0">
            <a:spAutoFit/>
          </a:bodyPr>
          <a:lstStyle/>
          <a:p>
            <a:r>
              <a:rPr kumimoji="1" lang="en-US" altLang="ja-JP" sz="2800">
                <a:solidFill>
                  <a:srgbClr val="FF0000"/>
                </a:solidFill>
              </a:rPr>
              <a:t>-ε</a:t>
            </a:r>
            <a:endParaRPr kumimoji="1" lang="ja-JP" altLang="en-US" sz="2800">
              <a:solidFill>
                <a:srgbClr val="FF0000"/>
              </a:solidFill>
            </a:endParaRPr>
          </a:p>
        </p:txBody>
      </p:sp>
      <p:sp>
        <p:nvSpPr>
          <p:cNvPr id="40" name="テキスト ボックス 39">
            <a:extLst>
              <a:ext uri="{FF2B5EF4-FFF2-40B4-BE49-F238E27FC236}">
                <a16:creationId xmlns:a16="http://schemas.microsoft.com/office/drawing/2014/main" id="{CBECC123-26B5-7A82-6C8D-43678E71AD77}"/>
              </a:ext>
            </a:extLst>
          </p:cNvPr>
          <p:cNvSpPr txBox="1"/>
          <p:nvPr/>
        </p:nvSpPr>
        <p:spPr>
          <a:xfrm>
            <a:off x="3275856" y="5085184"/>
            <a:ext cx="2723823" cy="646331"/>
          </a:xfrm>
          <a:prstGeom prst="rect">
            <a:avLst/>
          </a:prstGeom>
          <a:noFill/>
        </p:spPr>
        <p:txBody>
          <a:bodyPr wrap="none" rtlCol="0">
            <a:spAutoFit/>
          </a:bodyPr>
          <a:lstStyle/>
          <a:p>
            <a:r>
              <a:rPr kumimoji="1" lang="ja-JP" altLang="en-US"/>
              <a:t>隣り合うとエネルギー</a:t>
            </a:r>
            <a:r>
              <a:rPr lang="ja-JP" altLang="en-US"/>
              <a:t>が</a:t>
            </a:r>
            <a:endParaRPr lang="en-US" altLang="ja-JP"/>
          </a:p>
          <a:p>
            <a:r>
              <a:rPr kumimoji="1" lang="en-US" altLang="ja-JP"/>
              <a:t>ε</a:t>
            </a:r>
            <a:r>
              <a:rPr kumimoji="1" lang="ja-JP" altLang="en-US"/>
              <a:t>だけ下がる</a:t>
            </a:r>
            <a:endParaRPr kumimoji="1" lang="en-US" altLang="ja-JP"/>
          </a:p>
        </p:txBody>
      </p:sp>
      <p:sp>
        <p:nvSpPr>
          <p:cNvPr id="41" name="テキスト ボックス 40">
            <a:extLst>
              <a:ext uri="{FF2B5EF4-FFF2-40B4-BE49-F238E27FC236}">
                <a16:creationId xmlns:a16="http://schemas.microsoft.com/office/drawing/2014/main" id="{9582B61E-E779-676A-7F1B-10B827A57CCE}"/>
              </a:ext>
            </a:extLst>
          </p:cNvPr>
          <p:cNvSpPr txBox="1"/>
          <p:nvPr/>
        </p:nvSpPr>
        <p:spPr>
          <a:xfrm>
            <a:off x="6429107" y="5086925"/>
            <a:ext cx="2031325" cy="646331"/>
          </a:xfrm>
          <a:prstGeom prst="rect">
            <a:avLst/>
          </a:prstGeom>
          <a:noFill/>
        </p:spPr>
        <p:txBody>
          <a:bodyPr wrap="none" rtlCol="0">
            <a:spAutoFit/>
          </a:bodyPr>
          <a:lstStyle/>
          <a:p>
            <a:r>
              <a:rPr kumimoji="1" lang="ja-JP" altLang="en-US" dirty="0"/>
              <a:t>隣接していないと</a:t>
            </a:r>
            <a:endParaRPr kumimoji="1" lang="en-US" altLang="ja-JP" dirty="0"/>
          </a:p>
          <a:p>
            <a:r>
              <a:rPr lang="ja-JP" altLang="en-US" dirty="0"/>
              <a:t>相互作用なし</a:t>
            </a:r>
            <a:endParaRPr kumimoji="1" lang="en-US" altLang="ja-JP" dirty="0"/>
          </a:p>
        </p:txBody>
      </p:sp>
    </p:spTree>
    <p:extLst>
      <p:ext uri="{BB962C8B-B14F-4D97-AF65-F5344CB8AC3E}">
        <p14:creationId xmlns:p14="http://schemas.microsoft.com/office/powerpoint/2010/main" val="349555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51DEC2-7D1B-7323-0016-A3CCDE720CDC}"/>
              </a:ext>
            </a:extLst>
          </p:cNvPr>
          <p:cNvSpPr>
            <a:spLocks noGrp="1"/>
          </p:cNvSpPr>
          <p:nvPr>
            <p:ph type="body" sz="quarter" idx="10"/>
          </p:nvPr>
        </p:nvSpPr>
        <p:spPr/>
        <p:txBody>
          <a:bodyPr/>
          <a:lstStyle/>
          <a:p>
            <a:r>
              <a:rPr lang="ja-JP" altLang="en-US"/>
              <a:t>格子ガス模型</a:t>
            </a:r>
            <a:r>
              <a:rPr lang="en-US" altLang="ja-JP"/>
              <a:t>(</a:t>
            </a:r>
            <a:r>
              <a:rPr lang="ja-JP" altLang="en-US"/>
              <a:t>復習</a:t>
            </a:r>
            <a:r>
              <a:rPr lang="en-US" altLang="ja-JP"/>
              <a:t>)</a:t>
            </a:r>
            <a:endParaRPr kumimoji="1" lang="ja-JP" altLang="en-US"/>
          </a:p>
        </p:txBody>
      </p:sp>
      <p:grpSp>
        <p:nvGrpSpPr>
          <p:cNvPr id="3" name="グループ化 2">
            <a:extLst>
              <a:ext uri="{FF2B5EF4-FFF2-40B4-BE49-F238E27FC236}">
                <a16:creationId xmlns:a16="http://schemas.microsoft.com/office/drawing/2014/main" id="{3BAAC870-EE0E-00BD-4A2C-D4C0E7618FE5}"/>
              </a:ext>
            </a:extLst>
          </p:cNvPr>
          <p:cNvGrpSpPr/>
          <p:nvPr/>
        </p:nvGrpSpPr>
        <p:grpSpPr>
          <a:xfrm>
            <a:off x="273233" y="1628800"/>
            <a:ext cx="3888432" cy="2016224"/>
            <a:chOff x="323528" y="1628800"/>
            <a:chExt cx="3888432" cy="2016224"/>
          </a:xfrm>
        </p:grpSpPr>
        <p:grpSp>
          <p:nvGrpSpPr>
            <p:cNvPr id="4" name="グループ化 3">
              <a:extLst>
                <a:ext uri="{FF2B5EF4-FFF2-40B4-BE49-F238E27FC236}">
                  <a16:creationId xmlns:a16="http://schemas.microsoft.com/office/drawing/2014/main" id="{FBFC7831-3977-CA5D-E329-162E074B94F1}"/>
                </a:ext>
              </a:extLst>
            </p:cNvPr>
            <p:cNvGrpSpPr/>
            <p:nvPr/>
          </p:nvGrpSpPr>
          <p:grpSpPr>
            <a:xfrm>
              <a:off x="467544" y="1916832"/>
              <a:ext cx="1512168" cy="1512168"/>
              <a:chOff x="971600" y="1628800"/>
              <a:chExt cx="2160240" cy="2160240"/>
            </a:xfrm>
          </p:grpSpPr>
          <p:cxnSp>
            <p:nvCxnSpPr>
              <p:cNvPr id="17" name="直線コネクタ 16">
                <a:extLst>
                  <a:ext uri="{FF2B5EF4-FFF2-40B4-BE49-F238E27FC236}">
                    <a16:creationId xmlns:a16="http://schemas.microsoft.com/office/drawing/2014/main" id="{2E446208-2648-8587-9E13-95AAE2740EB7}"/>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98713A7-E435-CD8B-749C-4DB71F22D2A6}"/>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510CDB9-CFEB-EB2B-64FF-44E8AF659693}"/>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F90B499-8956-C797-CC71-A3837C0FF7A6}"/>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6A9B29A4-9746-FDD5-7E66-749984A5D8C5}"/>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80E844-6664-3D68-6A25-6EFAA7EAC71A}"/>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24524E2-F1CE-B352-5EED-3AF91C925CAC}"/>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D650D28-4ADA-D8AE-0963-9EB1BB6AF979}"/>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CC915A05-49C5-B2A5-75D0-B59ED9F56339}"/>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990EC7B-48C4-DA0B-6895-C2CDA2690629}"/>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C7B611F-E1A7-964F-5EFC-62D5715FE75F}"/>
                </a:ext>
              </a:extLst>
            </p:cNvPr>
            <p:cNvGrpSpPr/>
            <p:nvPr/>
          </p:nvGrpSpPr>
          <p:grpSpPr>
            <a:xfrm>
              <a:off x="2411760" y="1916832"/>
              <a:ext cx="1512168" cy="1512168"/>
              <a:chOff x="971600" y="4293096"/>
              <a:chExt cx="2160240" cy="2160240"/>
            </a:xfrm>
          </p:grpSpPr>
          <p:cxnSp>
            <p:nvCxnSpPr>
              <p:cNvPr id="7" name="直線コネクタ 6">
                <a:extLst>
                  <a:ext uri="{FF2B5EF4-FFF2-40B4-BE49-F238E27FC236}">
                    <a16:creationId xmlns:a16="http://schemas.microsoft.com/office/drawing/2014/main" id="{BF8790E1-8ED4-E7E1-9E03-B2E1A3719F14}"/>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0F9B7A9-CF69-8D94-5C6F-C059094959E3}"/>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1528F48-FE6D-4730-B23F-B7A81F292386}"/>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BE4B9DE-FFA9-908C-57B8-1D239A449B84}"/>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AA0402-1ACC-D2EF-ECFA-3AFF0E3E9183}"/>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8F2D74D-AD40-FF26-1132-8C0DCC20EEF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5F928F5-EA30-628C-B222-69F57839950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DC60C0-23A9-11C6-D9E6-16CD67AE4307}"/>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E39CE0B2-3608-E9EE-C6B6-4280C024863B}"/>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80EC1D7-2E53-B772-85E0-E040929A6F95}"/>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四角形: 角を丸くする 5">
              <a:extLst>
                <a:ext uri="{FF2B5EF4-FFF2-40B4-BE49-F238E27FC236}">
                  <a16:creationId xmlns:a16="http://schemas.microsoft.com/office/drawing/2014/main" id="{E02B3D7F-369B-4AEE-E4F1-B68EDCC51E94}"/>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A409C91-DA42-00BA-7F54-C96B09E233C3}"/>
              </a:ext>
            </a:extLst>
          </p:cNvPr>
          <p:cNvGrpSpPr/>
          <p:nvPr/>
        </p:nvGrpSpPr>
        <p:grpSpPr>
          <a:xfrm>
            <a:off x="4665721" y="1628800"/>
            <a:ext cx="3888432" cy="2016224"/>
            <a:chOff x="4716016" y="1628800"/>
            <a:chExt cx="3888432" cy="2016224"/>
          </a:xfrm>
        </p:grpSpPr>
        <p:grpSp>
          <p:nvGrpSpPr>
            <p:cNvPr id="28" name="グループ化 27">
              <a:extLst>
                <a:ext uri="{FF2B5EF4-FFF2-40B4-BE49-F238E27FC236}">
                  <a16:creationId xmlns:a16="http://schemas.microsoft.com/office/drawing/2014/main" id="{B34BEF24-B59D-797B-BECC-F716FFEE8502}"/>
                </a:ext>
              </a:extLst>
            </p:cNvPr>
            <p:cNvGrpSpPr/>
            <p:nvPr/>
          </p:nvGrpSpPr>
          <p:grpSpPr>
            <a:xfrm>
              <a:off x="4932040" y="1916832"/>
              <a:ext cx="3528392" cy="1584176"/>
              <a:chOff x="4932040" y="1916832"/>
              <a:chExt cx="3528392" cy="1584176"/>
            </a:xfrm>
          </p:grpSpPr>
          <p:grpSp>
            <p:nvGrpSpPr>
              <p:cNvPr id="30" name="グループ化 29">
                <a:extLst>
                  <a:ext uri="{FF2B5EF4-FFF2-40B4-BE49-F238E27FC236}">
                    <a16:creationId xmlns:a16="http://schemas.microsoft.com/office/drawing/2014/main" id="{5287C72F-530B-1616-87FC-67AE7AE9E25A}"/>
                  </a:ext>
                </a:extLst>
              </p:cNvPr>
              <p:cNvGrpSpPr/>
              <p:nvPr/>
            </p:nvGrpSpPr>
            <p:grpSpPr>
              <a:xfrm>
                <a:off x="4932040" y="1988840"/>
                <a:ext cx="1512168" cy="1512168"/>
                <a:chOff x="5292080" y="1628800"/>
                <a:chExt cx="2160240" cy="2160240"/>
              </a:xfrm>
            </p:grpSpPr>
            <p:cxnSp>
              <p:nvCxnSpPr>
                <p:cNvPr id="42" name="直線コネクタ 41">
                  <a:extLst>
                    <a:ext uri="{FF2B5EF4-FFF2-40B4-BE49-F238E27FC236}">
                      <a16:creationId xmlns:a16="http://schemas.microsoft.com/office/drawing/2014/main" id="{C2CF932D-FCB3-FAF1-0C39-054E839D07F2}"/>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7B25B65-2904-EFA0-29BB-EBD56F96C6B6}"/>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64A3E1D-054F-1102-83E2-99C70EC57332}"/>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7D4A9D1-2777-879C-DD32-CEB60DC75245}"/>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DF72B0B-5E09-5E29-EBFC-72718054E59F}"/>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094D426-1267-9AC1-9444-E3262EE7367F}"/>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50B5107-33B5-91A4-6549-1498B14574A4}"/>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A77A654E-41CC-FF3E-FFEA-84D899D49235}"/>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9">
                  <a:extLst>
                    <a:ext uri="{FF2B5EF4-FFF2-40B4-BE49-F238E27FC236}">
                      <a16:creationId xmlns:a16="http://schemas.microsoft.com/office/drawing/2014/main" id="{A73F2A1F-F0C9-3499-FCA9-1A3C394DB887}"/>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00E12091-3A14-6913-285A-051CB98CE61B}"/>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982AC080-3A7F-B615-8B4B-522143C5FFB7}"/>
                  </a:ext>
                </a:extLst>
              </p:cNvPr>
              <p:cNvGrpSpPr/>
              <p:nvPr/>
            </p:nvGrpSpPr>
            <p:grpSpPr>
              <a:xfrm>
                <a:off x="6948264" y="1916832"/>
                <a:ext cx="1512168" cy="1512168"/>
                <a:chOff x="5292080" y="4365104"/>
                <a:chExt cx="2160240" cy="2160240"/>
              </a:xfrm>
            </p:grpSpPr>
            <p:cxnSp>
              <p:nvCxnSpPr>
                <p:cNvPr id="32" name="直線コネクタ 31">
                  <a:extLst>
                    <a:ext uri="{FF2B5EF4-FFF2-40B4-BE49-F238E27FC236}">
                      <a16:creationId xmlns:a16="http://schemas.microsoft.com/office/drawing/2014/main" id="{03C2404D-0B12-84EF-9869-DEBBFE85E2BF}"/>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2DABB7C-EC1B-008D-CE6E-0A5AE75E23AF}"/>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342760E-9A07-1F19-4466-4055DFE15A37}"/>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B429BF4-0B43-8A68-B405-159DE7AA144B}"/>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9CBA9D1-643F-DC4C-E655-94E55AAEE569}"/>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DD818CC-6AC6-B253-C849-C0EAEB8238A5}"/>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0212981-8EDA-F6E7-90F1-6B4CA1576A0A}"/>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B65ABBA-5E22-06C9-8C83-D59FC08FFE76}"/>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2ED3184D-A8B6-8C10-41BB-B4F121747EB7}"/>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4D8EDC82-6592-9C83-4095-D7A64AACFECC}"/>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四角形: 角を丸くする 28">
              <a:extLst>
                <a:ext uri="{FF2B5EF4-FFF2-40B4-BE49-F238E27FC236}">
                  <a16:creationId xmlns:a16="http://schemas.microsoft.com/office/drawing/2014/main" id="{CAC6E0B2-FC21-62B0-E087-C1B9D11A13A1}"/>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テキスト ボックス 51">
            <a:extLst>
              <a:ext uri="{FF2B5EF4-FFF2-40B4-BE49-F238E27FC236}">
                <a16:creationId xmlns:a16="http://schemas.microsoft.com/office/drawing/2014/main" id="{298929D7-5B69-4626-72E7-0C5FFD4C685B}"/>
              </a:ext>
            </a:extLst>
          </p:cNvPr>
          <p:cNvSpPr txBox="1"/>
          <p:nvPr/>
        </p:nvSpPr>
        <p:spPr>
          <a:xfrm>
            <a:off x="6033873" y="908720"/>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3" name="テキスト ボックス 52">
            <a:extLst>
              <a:ext uri="{FF2B5EF4-FFF2-40B4-BE49-F238E27FC236}">
                <a16:creationId xmlns:a16="http://schemas.microsoft.com/office/drawing/2014/main" id="{2E310BB0-8F73-2027-D5C5-A9CAD4CF54F2}"/>
              </a:ext>
            </a:extLst>
          </p:cNvPr>
          <p:cNvSpPr txBox="1"/>
          <p:nvPr/>
        </p:nvSpPr>
        <p:spPr>
          <a:xfrm>
            <a:off x="1713393" y="980728"/>
            <a:ext cx="1107996" cy="646331"/>
          </a:xfrm>
          <a:prstGeom prst="rect">
            <a:avLst/>
          </a:prstGeom>
          <a:noFill/>
        </p:spPr>
        <p:txBody>
          <a:bodyPr wrap="none" rtlCol="0">
            <a:spAutoFit/>
          </a:bodyPr>
          <a:lstStyle/>
          <a:p>
            <a:r>
              <a:rPr kumimoji="1" lang="ja-JP" altLang="en-US" sz="3600"/>
              <a:t>液相</a:t>
            </a:r>
          </a:p>
        </p:txBody>
      </p:sp>
      <p:sp>
        <p:nvSpPr>
          <p:cNvPr id="54" name="テキスト ボックス 53">
            <a:extLst>
              <a:ext uri="{FF2B5EF4-FFF2-40B4-BE49-F238E27FC236}">
                <a16:creationId xmlns:a16="http://schemas.microsoft.com/office/drawing/2014/main" id="{512BB933-EE70-C359-646B-FEA0AD5CF519}"/>
              </a:ext>
            </a:extLst>
          </p:cNvPr>
          <p:cNvSpPr txBox="1"/>
          <p:nvPr/>
        </p:nvSpPr>
        <p:spPr>
          <a:xfrm>
            <a:off x="201225" y="3717032"/>
            <a:ext cx="4536504" cy="1569660"/>
          </a:xfrm>
          <a:prstGeom prst="rect">
            <a:avLst/>
          </a:prstGeom>
          <a:noFill/>
        </p:spPr>
        <p:txBody>
          <a:bodyPr wrap="square" rtlCol="0">
            <a:spAutoFit/>
          </a:bodyPr>
          <a:lstStyle/>
          <a:p>
            <a:r>
              <a:rPr kumimoji="1" lang="ja-JP" altLang="en-US" sz="2400" dirty="0"/>
              <a:t>一つ一つの出現確率は</a:t>
            </a:r>
            <a:r>
              <a:rPr kumimoji="1" lang="ja-JP" altLang="en-US" sz="2400" dirty="0">
                <a:solidFill>
                  <a:srgbClr val="FF0000"/>
                </a:solidFill>
              </a:rPr>
              <a:t>高い</a:t>
            </a:r>
            <a:r>
              <a:rPr kumimoji="1" lang="ja-JP" altLang="en-US" sz="2400" dirty="0"/>
              <a:t>が、総数が</a:t>
            </a:r>
            <a:r>
              <a:rPr kumimoji="1" lang="ja-JP" altLang="en-US" sz="2400" dirty="0">
                <a:solidFill>
                  <a:srgbClr val="011893"/>
                </a:solidFill>
              </a:rPr>
              <a:t>少ない</a:t>
            </a:r>
            <a:endParaRPr kumimoji="1" lang="en-US" altLang="ja-JP" sz="2400" dirty="0">
              <a:solidFill>
                <a:srgbClr val="011893"/>
              </a:solidFill>
            </a:endParaRPr>
          </a:p>
          <a:p>
            <a:r>
              <a:rPr lang="ja-JP" altLang="en-US" sz="2400" dirty="0"/>
              <a:t>→</a:t>
            </a:r>
            <a:r>
              <a:rPr lang="ja-JP" altLang="en-US" sz="2400"/>
              <a:t>エネルギー重視</a:t>
            </a:r>
            <a:endParaRPr lang="en-US" altLang="ja-JP" sz="2400"/>
          </a:p>
          <a:p>
            <a:r>
              <a:rPr lang="ja-JP" altLang="en-US" sz="2400"/>
              <a:t>→低温で支配的</a:t>
            </a:r>
            <a:endParaRPr lang="en-US" altLang="ja-JP" sz="2400" dirty="0"/>
          </a:p>
        </p:txBody>
      </p:sp>
      <p:sp>
        <p:nvSpPr>
          <p:cNvPr id="55" name="テキスト ボックス 54">
            <a:extLst>
              <a:ext uri="{FF2B5EF4-FFF2-40B4-BE49-F238E27FC236}">
                <a16:creationId xmlns:a16="http://schemas.microsoft.com/office/drawing/2014/main" id="{87EFFFD7-E589-5D8E-C66E-9ADE9C8E61DE}"/>
              </a:ext>
            </a:extLst>
          </p:cNvPr>
          <p:cNvSpPr txBox="1"/>
          <p:nvPr/>
        </p:nvSpPr>
        <p:spPr>
          <a:xfrm>
            <a:off x="4572000" y="3717032"/>
            <a:ext cx="4540840" cy="1582936"/>
          </a:xfrm>
          <a:prstGeom prst="rect">
            <a:avLst/>
          </a:prstGeom>
          <a:noFill/>
        </p:spPr>
        <p:txBody>
          <a:bodyPr wrap="square">
            <a:spAutoFit/>
          </a:bodyPr>
          <a:lstStyle/>
          <a:p>
            <a:r>
              <a:rPr lang="ja-JP" altLang="en-US" sz="2400" dirty="0"/>
              <a:t>一つ一つの出現確率は</a:t>
            </a:r>
            <a:r>
              <a:rPr lang="ja-JP" altLang="en-US" sz="2400" dirty="0">
                <a:solidFill>
                  <a:srgbClr val="011893"/>
                </a:solidFill>
              </a:rPr>
              <a:t>低い</a:t>
            </a:r>
            <a:r>
              <a:rPr lang="ja-JP" altLang="en-US" sz="2400" dirty="0"/>
              <a:t>が、総数が</a:t>
            </a:r>
            <a:r>
              <a:rPr lang="ja-JP" altLang="en-US" sz="2400" dirty="0">
                <a:solidFill>
                  <a:srgbClr val="FF0000"/>
                </a:solidFill>
              </a:rPr>
              <a:t>多い</a:t>
            </a:r>
            <a:endParaRPr lang="en-US" altLang="ja-JP" sz="2400" dirty="0">
              <a:solidFill>
                <a:srgbClr val="FF0000"/>
              </a:solidFill>
            </a:endParaRPr>
          </a:p>
          <a:p>
            <a:r>
              <a:rPr kumimoji="1" lang="ja-JP" altLang="en-US" sz="2400" dirty="0"/>
              <a:t>→</a:t>
            </a:r>
            <a:r>
              <a:rPr kumimoji="1" lang="ja-JP" altLang="en-US" sz="2400"/>
              <a:t>エントロピー重視</a:t>
            </a:r>
            <a:endParaRPr kumimoji="1" lang="en-US" altLang="ja-JP" sz="2400"/>
          </a:p>
          <a:p>
            <a:r>
              <a:rPr kumimoji="1" lang="ja-JP" altLang="en-US" sz="2400"/>
              <a:t>→高温で支配的</a:t>
            </a:r>
            <a:endParaRPr kumimoji="1" lang="en-US" altLang="ja-JP"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1981BB2-4B03-F5C1-38EE-083C5D25497E}"/>
                  </a:ext>
                </a:extLst>
              </p:cNvPr>
              <p:cNvSpPr txBox="1"/>
              <p:nvPr/>
            </p:nvSpPr>
            <p:spPr>
              <a:xfrm>
                <a:off x="2339752" y="5877272"/>
                <a:ext cx="3434017"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800" b="0" i="1" smtClean="0">
                          <a:latin typeface="Cambria Math" panose="02040503050406030204" pitchFamily="18" charset="0"/>
                        </a:rPr>
                        <m:t>𝐹</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𝑈</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𝑇𝑆</m:t>
                      </m:r>
                    </m:oMath>
                  </m:oMathPara>
                </a14:m>
                <a:endParaRPr kumimoji="1" lang="ja-JP" altLang="en-US" sz="4800"/>
              </a:p>
            </p:txBody>
          </p:sp>
        </mc:Choice>
        <mc:Fallback xmlns="">
          <p:sp>
            <p:nvSpPr>
              <p:cNvPr id="56" name="テキスト ボックス 55">
                <a:extLst>
                  <a:ext uri="{FF2B5EF4-FFF2-40B4-BE49-F238E27FC236}">
                    <a16:creationId xmlns:a16="http://schemas.microsoft.com/office/drawing/2014/main" id="{11981BB2-4B03-F5C1-38EE-083C5D25497E}"/>
                  </a:ext>
                </a:extLst>
              </p:cNvPr>
              <p:cNvSpPr txBox="1">
                <a:spLocks noRot="1" noChangeAspect="1" noMove="1" noResize="1" noEditPoints="1" noAdjustHandles="1" noChangeArrowheads="1" noChangeShapeType="1" noTextEdit="1"/>
              </p:cNvSpPr>
              <p:nvPr/>
            </p:nvSpPr>
            <p:spPr>
              <a:xfrm>
                <a:off x="2339752" y="5877272"/>
                <a:ext cx="3434017" cy="830997"/>
              </a:xfrm>
              <a:prstGeom prst="rect">
                <a:avLst/>
              </a:prstGeom>
              <a:blipFill>
                <a:blip r:embed="rId2"/>
                <a:stretch>
                  <a:fillRect/>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006852DB-67AD-4692-9A19-85E2926E111D}"/>
              </a:ext>
            </a:extLst>
          </p:cNvPr>
          <p:cNvSpPr txBox="1"/>
          <p:nvPr/>
        </p:nvSpPr>
        <p:spPr>
          <a:xfrm>
            <a:off x="1043608" y="5517232"/>
            <a:ext cx="6288901" cy="523220"/>
          </a:xfrm>
          <a:prstGeom prst="rect">
            <a:avLst/>
          </a:prstGeom>
          <a:noFill/>
        </p:spPr>
        <p:txBody>
          <a:bodyPr wrap="none" rtlCol="0">
            <a:spAutoFit/>
          </a:bodyPr>
          <a:lstStyle/>
          <a:p>
            <a:r>
              <a:rPr lang="ja-JP" altLang="en-US" sz="2800"/>
              <a:t>ヘルムホルツの自由エネルギーで表す</a:t>
            </a:r>
            <a:endParaRPr kumimoji="1" lang="ja-JP" altLang="en-US" sz="2800"/>
          </a:p>
        </p:txBody>
      </p:sp>
      <p:sp>
        <p:nvSpPr>
          <p:cNvPr id="58" name="矢印: 右 57">
            <a:extLst>
              <a:ext uri="{FF2B5EF4-FFF2-40B4-BE49-F238E27FC236}">
                <a16:creationId xmlns:a16="http://schemas.microsoft.com/office/drawing/2014/main" id="{94C0616C-B0F1-68C9-697C-001C911BB729}"/>
              </a:ext>
            </a:extLst>
          </p:cNvPr>
          <p:cNvSpPr/>
          <p:nvPr/>
        </p:nvSpPr>
        <p:spPr>
          <a:xfrm>
            <a:off x="323528" y="5517232"/>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930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5160D6-28B9-2475-30E0-ED1C6932D656}"/>
              </a:ext>
            </a:extLst>
          </p:cNvPr>
          <p:cNvSpPr>
            <a:spLocks noGrp="1"/>
          </p:cNvSpPr>
          <p:nvPr>
            <p:ph type="body" sz="quarter" idx="10"/>
          </p:nvPr>
        </p:nvSpPr>
        <p:spPr/>
        <p:txBody>
          <a:bodyPr/>
          <a:lstStyle/>
          <a:p>
            <a:r>
              <a:rPr kumimoji="1" lang="ja-JP" altLang="en-US"/>
              <a:t>自由エネルギー</a:t>
            </a:r>
          </a:p>
        </p:txBody>
      </p:sp>
      <p:sp>
        <p:nvSpPr>
          <p:cNvPr id="3" name="テキスト ボックス 2">
            <a:extLst>
              <a:ext uri="{FF2B5EF4-FFF2-40B4-BE49-F238E27FC236}">
                <a16:creationId xmlns:a16="http://schemas.microsoft.com/office/drawing/2014/main" id="{5EB15DD3-6AA5-A139-4D06-525C300DC73A}"/>
              </a:ext>
            </a:extLst>
          </p:cNvPr>
          <p:cNvSpPr txBox="1"/>
          <p:nvPr/>
        </p:nvSpPr>
        <p:spPr>
          <a:xfrm>
            <a:off x="251520" y="1196752"/>
            <a:ext cx="8496944" cy="1200329"/>
          </a:xfrm>
          <a:prstGeom prst="rect">
            <a:avLst/>
          </a:prstGeom>
          <a:noFill/>
        </p:spPr>
        <p:txBody>
          <a:bodyPr wrap="square" rtlCol="0">
            <a:spAutoFit/>
          </a:bodyPr>
          <a:lstStyle/>
          <a:p>
            <a:r>
              <a:rPr lang="ja-JP" altLang="en-US" sz="3600"/>
              <a:t>自然は自由エネルギーを最小にする状態を平衡状態として実現する</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D6C361B-5FAA-ABBA-A997-EE215E8DBE66}"/>
                  </a:ext>
                </a:extLst>
              </p:cNvPr>
              <p:cNvSpPr txBox="1"/>
              <p:nvPr/>
            </p:nvSpPr>
            <p:spPr>
              <a:xfrm>
                <a:off x="2699792" y="2636912"/>
                <a:ext cx="3434017"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800" b="0" i="1" smtClean="0">
                          <a:latin typeface="Cambria Math" panose="02040503050406030204" pitchFamily="18" charset="0"/>
                        </a:rPr>
                        <m:t>𝐹</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𝑈</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𝑇𝑆</m:t>
                      </m:r>
                    </m:oMath>
                  </m:oMathPara>
                </a14:m>
                <a:endParaRPr kumimoji="1" lang="ja-JP" altLang="en-US" sz="4800"/>
              </a:p>
            </p:txBody>
          </p:sp>
        </mc:Choice>
        <mc:Fallback xmlns="">
          <p:sp>
            <p:nvSpPr>
              <p:cNvPr id="4" name="テキスト ボックス 3">
                <a:extLst>
                  <a:ext uri="{FF2B5EF4-FFF2-40B4-BE49-F238E27FC236}">
                    <a16:creationId xmlns:a16="http://schemas.microsoft.com/office/drawing/2014/main" id="{3D6C361B-5FAA-ABBA-A997-EE215E8DBE66}"/>
                  </a:ext>
                </a:extLst>
              </p:cNvPr>
              <p:cNvSpPr txBox="1">
                <a:spLocks noRot="1" noChangeAspect="1" noMove="1" noResize="1" noEditPoints="1" noAdjustHandles="1" noChangeArrowheads="1" noChangeShapeType="1" noTextEdit="1"/>
              </p:cNvSpPr>
              <p:nvPr/>
            </p:nvSpPr>
            <p:spPr>
              <a:xfrm>
                <a:off x="2699792" y="2636912"/>
                <a:ext cx="3434017" cy="830997"/>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1D07BB1-343D-123A-7CD5-1E9E4C6B38ED}"/>
              </a:ext>
            </a:extLst>
          </p:cNvPr>
          <p:cNvSpPr txBox="1"/>
          <p:nvPr/>
        </p:nvSpPr>
        <p:spPr>
          <a:xfrm>
            <a:off x="251521" y="4005064"/>
            <a:ext cx="3688830" cy="400110"/>
          </a:xfrm>
          <a:prstGeom prst="rect">
            <a:avLst/>
          </a:prstGeom>
          <a:noFill/>
        </p:spPr>
        <p:txBody>
          <a:bodyPr wrap="none" rtlCol="0">
            <a:spAutoFit/>
          </a:bodyPr>
          <a:lstStyle/>
          <a:p>
            <a:r>
              <a:rPr kumimoji="1" lang="ja-JP" altLang="en-US" sz="2000"/>
              <a:t>低温時はエネルギー重視</a:t>
            </a:r>
            <a:r>
              <a:rPr kumimoji="1" lang="en-US" altLang="ja-JP" sz="2000"/>
              <a:t>(</a:t>
            </a:r>
            <a:r>
              <a:rPr lang="ja-JP" altLang="en-US" sz="2000"/>
              <a:t>液</a:t>
            </a:r>
            <a:r>
              <a:rPr kumimoji="1" lang="ja-JP" altLang="en-US" sz="2000"/>
              <a:t>相</a:t>
            </a:r>
            <a:r>
              <a:rPr kumimoji="1" lang="en-US" altLang="ja-JP" sz="2000"/>
              <a:t>)</a:t>
            </a:r>
            <a:endParaRPr kumimoji="1" lang="ja-JP" altLang="en-US" sz="2000"/>
          </a:p>
        </p:txBody>
      </p:sp>
      <p:sp>
        <p:nvSpPr>
          <p:cNvPr id="6" name="テキスト ボックス 5">
            <a:extLst>
              <a:ext uri="{FF2B5EF4-FFF2-40B4-BE49-F238E27FC236}">
                <a16:creationId xmlns:a16="http://schemas.microsoft.com/office/drawing/2014/main" id="{9EFD909A-FF92-614B-1C78-40E726D76453}"/>
              </a:ext>
            </a:extLst>
          </p:cNvPr>
          <p:cNvSpPr txBox="1"/>
          <p:nvPr/>
        </p:nvSpPr>
        <p:spPr>
          <a:xfrm>
            <a:off x="4716016" y="4077071"/>
            <a:ext cx="3945311" cy="400110"/>
          </a:xfrm>
          <a:prstGeom prst="rect">
            <a:avLst/>
          </a:prstGeom>
          <a:noFill/>
        </p:spPr>
        <p:txBody>
          <a:bodyPr wrap="none" rtlCol="0">
            <a:spAutoFit/>
          </a:bodyPr>
          <a:lstStyle/>
          <a:p>
            <a:r>
              <a:rPr lang="ja-JP" altLang="en-US" sz="2000"/>
              <a:t>高</a:t>
            </a:r>
            <a:r>
              <a:rPr kumimoji="1" lang="ja-JP" altLang="en-US" sz="2000"/>
              <a:t>温時はエントロピー重視</a:t>
            </a:r>
            <a:r>
              <a:rPr kumimoji="1" lang="en-US" altLang="ja-JP" sz="2000"/>
              <a:t>(</a:t>
            </a:r>
            <a:r>
              <a:rPr kumimoji="1" lang="ja-JP" altLang="en-US" sz="2000"/>
              <a:t>気相</a:t>
            </a:r>
            <a:r>
              <a:rPr kumimoji="1" lang="en-US" altLang="ja-JP" sz="2000"/>
              <a:t>)</a:t>
            </a:r>
            <a:endParaRPr kumimoji="1" lang="ja-JP" altLang="en-US" sz="2000"/>
          </a:p>
        </p:txBody>
      </p:sp>
      <p:cxnSp>
        <p:nvCxnSpPr>
          <p:cNvPr id="9" name="直線コネクタ 8">
            <a:extLst>
              <a:ext uri="{FF2B5EF4-FFF2-40B4-BE49-F238E27FC236}">
                <a16:creationId xmlns:a16="http://schemas.microsoft.com/office/drawing/2014/main" id="{A48D870C-F8CD-50AC-6B55-342BC5CFC7DC}"/>
              </a:ext>
            </a:extLst>
          </p:cNvPr>
          <p:cNvCxnSpPr>
            <a:cxnSpLocks/>
          </p:cNvCxnSpPr>
          <p:nvPr/>
        </p:nvCxnSpPr>
        <p:spPr>
          <a:xfrm>
            <a:off x="3995936" y="3429000"/>
            <a:ext cx="504056" cy="0"/>
          </a:xfrm>
          <a:prstGeom prst="line">
            <a:avLst/>
          </a:prstGeom>
          <a:ln w="5715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5BFD652-1BB6-F6D9-2D42-F53912CC69A9}"/>
              </a:ext>
            </a:extLst>
          </p:cNvPr>
          <p:cNvCxnSpPr>
            <a:cxnSpLocks/>
          </p:cNvCxnSpPr>
          <p:nvPr/>
        </p:nvCxnSpPr>
        <p:spPr>
          <a:xfrm>
            <a:off x="5220072" y="3429000"/>
            <a:ext cx="64807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674B9AEF-B81F-236A-A55B-C6B9BB44335A}"/>
              </a:ext>
            </a:extLst>
          </p:cNvPr>
          <p:cNvCxnSpPr>
            <a:cxnSpLocks/>
            <a:stCxn id="16" idx="4"/>
            <a:endCxn id="5" idx="0"/>
          </p:cNvCxnSpPr>
          <p:nvPr/>
        </p:nvCxnSpPr>
        <p:spPr>
          <a:xfrm rot="5400000">
            <a:off x="2896840" y="2669624"/>
            <a:ext cx="534536" cy="213634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4F200A87-0B34-AA69-C674-30BBC365B0E6}"/>
              </a:ext>
            </a:extLst>
          </p:cNvPr>
          <p:cNvSpPr/>
          <p:nvPr/>
        </p:nvSpPr>
        <p:spPr>
          <a:xfrm>
            <a:off x="4160272" y="3326512"/>
            <a:ext cx="144016"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F797402-1F5D-97D5-E67C-553B7C6E9CBD}"/>
              </a:ext>
            </a:extLst>
          </p:cNvPr>
          <p:cNvSpPr/>
          <p:nvPr/>
        </p:nvSpPr>
        <p:spPr>
          <a:xfrm>
            <a:off x="5477624" y="3325624"/>
            <a:ext cx="144016"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コネクタ: カギ線 21">
            <a:extLst>
              <a:ext uri="{FF2B5EF4-FFF2-40B4-BE49-F238E27FC236}">
                <a16:creationId xmlns:a16="http://schemas.microsoft.com/office/drawing/2014/main" id="{8177020D-4D70-BC7A-461C-55724D6D978D}"/>
              </a:ext>
            </a:extLst>
          </p:cNvPr>
          <p:cNvCxnSpPr>
            <a:stCxn id="17" idx="4"/>
            <a:endCxn id="6" idx="0"/>
          </p:cNvCxnSpPr>
          <p:nvPr/>
        </p:nvCxnSpPr>
        <p:spPr>
          <a:xfrm rot="16200000" flipH="1">
            <a:off x="5815437" y="3203835"/>
            <a:ext cx="607431" cy="11390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5AD03306-629B-8938-AA49-6B5081B9254D}"/>
              </a:ext>
            </a:extLst>
          </p:cNvPr>
          <p:cNvGrpSpPr/>
          <p:nvPr/>
        </p:nvGrpSpPr>
        <p:grpSpPr>
          <a:xfrm>
            <a:off x="251520" y="4581128"/>
            <a:ext cx="3888432" cy="2016224"/>
            <a:chOff x="323528" y="1628800"/>
            <a:chExt cx="3888432" cy="2016224"/>
          </a:xfrm>
        </p:grpSpPr>
        <p:grpSp>
          <p:nvGrpSpPr>
            <p:cNvPr id="26" name="グループ化 25">
              <a:extLst>
                <a:ext uri="{FF2B5EF4-FFF2-40B4-BE49-F238E27FC236}">
                  <a16:creationId xmlns:a16="http://schemas.microsoft.com/office/drawing/2014/main" id="{404EF925-6FD9-5BE8-43B3-57E5D133589A}"/>
                </a:ext>
              </a:extLst>
            </p:cNvPr>
            <p:cNvGrpSpPr/>
            <p:nvPr/>
          </p:nvGrpSpPr>
          <p:grpSpPr>
            <a:xfrm>
              <a:off x="467544" y="1916832"/>
              <a:ext cx="1512168" cy="1512168"/>
              <a:chOff x="971600" y="1628800"/>
              <a:chExt cx="2160240" cy="2160240"/>
            </a:xfrm>
          </p:grpSpPr>
          <p:cxnSp>
            <p:nvCxnSpPr>
              <p:cNvPr id="39" name="直線コネクタ 38">
                <a:extLst>
                  <a:ext uri="{FF2B5EF4-FFF2-40B4-BE49-F238E27FC236}">
                    <a16:creationId xmlns:a16="http://schemas.microsoft.com/office/drawing/2014/main" id="{7BEB5CFB-0892-8ED0-6197-F9672DC10B62}"/>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6DB4858-88E5-7748-5EFA-4B911347102D}"/>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5EE3C72-E4E8-24FB-521B-6A36F57DE8D3}"/>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E490825-19C7-7805-9336-C37088C60F17}"/>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F249CB4-5A56-968D-1446-31650CD257C3}"/>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5C2330C-D8D8-BD0C-7BD7-14020905C099}"/>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8DB7473-66AF-3A4E-3DC7-9E5125D42A8F}"/>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4C313E2-4BE7-DC60-B259-7ED04C0FAD51}"/>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楕円 46">
                <a:extLst>
                  <a:ext uri="{FF2B5EF4-FFF2-40B4-BE49-F238E27FC236}">
                    <a16:creationId xmlns:a16="http://schemas.microsoft.com/office/drawing/2014/main" id="{826F725C-5347-B499-1809-0044B48A1E9C}"/>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6C995117-D788-BF0A-A701-5EB069198986}"/>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E78900F-629F-493D-0B09-6924A2545196}"/>
                </a:ext>
              </a:extLst>
            </p:cNvPr>
            <p:cNvGrpSpPr/>
            <p:nvPr/>
          </p:nvGrpSpPr>
          <p:grpSpPr>
            <a:xfrm>
              <a:off x="2411760" y="1916832"/>
              <a:ext cx="1512168" cy="1512168"/>
              <a:chOff x="971600" y="4293096"/>
              <a:chExt cx="2160240" cy="2160240"/>
            </a:xfrm>
          </p:grpSpPr>
          <p:cxnSp>
            <p:nvCxnSpPr>
              <p:cNvPr id="29" name="直線コネクタ 28">
                <a:extLst>
                  <a:ext uri="{FF2B5EF4-FFF2-40B4-BE49-F238E27FC236}">
                    <a16:creationId xmlns:a16="http://schemas.microsoft.com/office/drawing/2014/main" id="{B3508974-65BB-7181-428D-158528A111F5}"/>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6AA7972-4731-63EB-7C7C-88A213841139}"/>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D3F49B5-236D-16A5-A7B8-80A1EEDB8996}"/>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2CB3836-747A-B55B-DFA5-6B9CA9C56340}"/>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1EFD3EA-6163-906A-AF89-59242A1E3CA3}"/>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3A63653-A7B2-A0B7-AF54-A271C5AEB20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F9A74AC-F05E-7527-3A02-0C56B56BE39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61BDA75-7E0F-2CBC-AFDF-EC703AEDC925}"/>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CF0D3C32-9EE8-D15F-49F1-BE140002CAC5}"/>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FCA1B5-BDCC-8AE8-9097-73A278D410FC}"/>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四角形: 角を丸くする 27">
              <a:extLst>
                <a:ext uri="{FF2B5EF4-FFF2-40B4-BE49-F238E27FC236}">
                  <a16:creationId xmlns:a16="http://schemas.microsoft.com/office/drawing/2014/main" id="{CAA48393-60C6-B4FE-5085-3C5F817CBEC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DDD2F27-C42E-3459-F6D3-31440A4B58B1}"/>
              </a:ext>
            </a:extLst>
          </p:cNvPr>
          <p:cNvGrpSpPr/>
          <p:nvPr/>
        </p:nvGrpSpPr>
        <p:grpSpPr>
          <a:xfrm>
            <a:off x="4644008" y="4581128"/>
            <a:ext cx="3888432" cy="2016224"/>
            <a:chOff x="4716016" y="1628800"/>
            <a:chExt cx="3888432" cy="2016224"/>
          </a:xfrm>
        </p:grpSpPr>
        <p:grpSp>
          <p:nvGrpSpPr>
            <p:cNvPr id="51" name="グループ化 50">
              <a:extLst>
                <a:ext uri="{FF2B5EF4-FFF2-40B4-BE49-F238E27FC236}">
                  <a16:creationId xmlns:a16="http://schemas.microsoft.com/office/drawing/2014/main" id="{151C061F-AB3C-44A4-EAF9-921C4941DF1D}"/>
                </a:ext>
              </a:extLst>
            </p:cNvPr>
            <p:cNvGrpSpPr/>
            <p:nvPr/>
          </p:nvGrpSpPr>
          <p:grpSpPr>
            <a:xfrm>
              <a:off x="4932040" y="1916832"/>
              <a:ext cx="3528392" cy="1584176"/>
              <a:chOff x="4932040" y="1916832"/>
              <a:chExt cx="3528392" cy="1584176"/>
            </a:xfrm>
          </p:grpSpPr>
          <p:grpSp>
            <p:nvGrpSpPr>
              <p:cNvPr id="53" name="グループ化 52">
                <a:extLst>
                  <a:ext uri="{FF2B5EF4-FFF2-40B4-BE49-F238E27FC236}">
                    <a16:creationId xmlns:a16="http://schemas.microsoft.com/office/drawing/2014/main" id="{C1B55227-0F58-EC7C-3C0F-F71D571C1AF0}"/>
                  </a:ext>
                </a:extLst>
              </p:cNvPr>
              <p:cNvGrpSpPr/>
              <p:nvPr/>
            </p:nvGrpSpPr>
            <p:grpSpPr>
              <a:xfrm>
                <a:off x="4932040" y="1988840"/>
                <a:ext cx="1512168" cy="1512168"/>
                <a:chOff x="5292080" y="1628800"/>
                <a:chExt cx="2160240" cy="2160240"/>
              </a:xfrm>
            </p:grpSpPr>
            <p:cxnSp>
              <p:nvCxnSpPr>
                <p:cNvPr id="65" name="直線コネクタ 64">
                  <a:extLst>
                    <a:ext uri="{FF2B5EF4-FFF2-40B4-BE49-F238E27FC236}">
                      <a16:creationId xmlns:a16="http://schemas.microsoft.com/office/drawing/2014/main" id="{3FCF8ACE-B895-8728-765E-596310714535}"/>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BC9CD94-C1D4-EB60-CAAA-48AC99AD085E}"/>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94066D5-D711-29A7-25A2-836A6F26CE23}"/>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C85A3BA-D8F0-F169-B297-73F139AED5B6}"/>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C37D29E-A6A2-ACEC-A19E-14E8F0A9CA5C}"/>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900A918A-382A-11D0-B1C1-D2660D42D044}"/>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38F0D84-301A-DBF9-8CE3-FEE62D9BF209}"/>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18AEC9-D277-1DD3-E536-7C5B67498ECA}"/>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9B79BD00-2108-DDBA-B706-15E5E0437466}"/>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FB723670-BC6C-40C0-7549-BEB3AFBA7EC9}"/>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6FB10E06-2FC1-3E93-EC26-32B5725FB6BA}"/>
                  </a:ext>
                </a:extLst>
              </p:cNvPr>
              <p:cNvGrpSpPr/>
              <p:nvPr/>
            </p:nvGrpSpPr>
            <p:grpSpPr>
              <a:xfrm>
                <a:off x="6948264" y="1916832"/>
                <a:ext cx="1512168" cy="1512168"/>
                <a:chOff x="5292080" y="4365104"/>
                <a:chExt cx="2160240" cy="2160240"/>
              </a:xfrm>
            </p:grpSpPr>
            <p:cxnSp>
              <p:nvCxnSpPr>
                <p:cNvPr id="55" name="直線コネクタ 54">
                  <a:extLst>
                    <a:ext uri="{FF2B5EF4-FFF2-40B4-BE49-F238E27FC236}">
                      <a16:creationId xmlns:a16="http://schemas.microsoft.com/office/drawing/2014/main" id="{EDFDFF28-3544-E15C-FDAF-3F01BC105E66}"/>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C605CFF-3101-D252-06BB-314C1FE2D715}"/>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729951E-7B16-624F-7448-D1C1667A7088}"/>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BEED6CC-F9E5-7E3A-B75F-C2FF7ECE4F66}"/>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EFA302E8-15D6-D89B-C1C7-1C8E8E0721F7}"/>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A429695-6D14-41BF-1EE4-85B734DEBF3F}"/>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8BD4245-9CFF-ABF4-A48B-04026B550FCE}"/>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727708E-4513-1E85-480D-44284AA13D50}"/>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楕円 62">
                  <a:extLst>
                    <a:ext uri="{FF2B5EF4-FFF2-40B4-BE49-F238E27FC236}">
                      <a16:creationId xmlns:a16="http://schemas.microsoft.com/office/drawing/2014/main" id="{882B4620-ECDB-8DAA-9A26-B0198D6325DD}"/>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24B8E612-A436-3529-F0E2-003783F9C836}"/>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2" name="四角形: 角を丸くする 51">
              <a:extLst>
                <a:ext uri="{FF2B5EF4-FFF2-40B4-BE49-F238E27FC236}">
                  <a16:creationId xmlns:a16="http://schemas.microsoft.com/office/drawing/2014/main" id="{2B2D21C0-3286-0325-7DC5-ED6DB1250142}"/>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7340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6C06FD-7266-1D1A-C653-84EEB06BDBCF}"/>
              </a:ext>
            </a:extLst>
          </p:cNvPr>
          <p:cNvSpPr>
            <a:spLocks noGrp="1"/>
          </p:cNvSpPr>
          <p:nvPr>
            <p:ph type="body" sz="quarter" idx="10"/>
          </p:nvPr>
        </p:nvSpPr>
        <p:spPr/>
        <p:txBody>
          <a:bodyPr/>
          <a:lstStyle/>
          <a:p>
            <a:r>
              <a:rPr lang="ja-JP" altLang="en-US"/>
              <a:t>自由エネルギー</a:t>
            </a:r>
            <a:endParaRPr kumimoji="1" lang="ja-JP" altLang="en-US"/>
          </a:p>
        </p:txBody>
      </p:sp>
      <p:grpSp>
        <p:nvGrpSpPr>
          <p:cNvPr id="3" name="グループ化 2">
            <a:extLst>
              <a:ext uri="{FF2B5EF4-FFF2-40B4-BE49-F238E27FC236}">
                <a16:creationId xmlns:a16="http://schemas.microsoft.com/office/drawing/2014/main" id="{EE0AB1A3-B084-5BD8-A30A-8962936434FE}"/>
              </a:ext>
            </a:extLst>
          </p:cNvPr>
          <p:cNvGrpSpPr/>
          <p:nvPr/>
        </p:nvGrpSpPr>
        <p:grpSpPr>
          <a:xfrm>
            <a:off x="7596336" y="3717032"/>
            <a:ext cx="1224136" cy="1440160"/>
            <a:chOff x="1547664" y="2852936"/>
            <a:chExt cx="1728192" cy="2232248"/>
          </a:xfrm>
        </p:grpSpPr>
        <p:sp>
          <p:nvSpPr>
            <p:cNvPr id="4" name="楕円 3">
              <a:extLst>
                <a:ext uri="{FF2B5EF4-FFF2-40B4-BE49-F238E27FC236}">
                  <a16:creationId xmlns:a16="http://schemas.microsoft.com/office/drawing/2014/main" id="{B7DB324C-29B3-0562-67F5-E7006C6796B3}"/>
                </a:ext>
              </a:extLst>
            </p:cNvPr>
            <p:cNvSpPr/>
            <p:nvPr/>
          </p:nvSpPr>
          <p:spPr>
            <a:xfrm>
              <a:off x="1547664" y="2852936"/>
              <a:ext cx="1728192"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2E5385D-C3F7-EBC5-1B64-ED58B658E52C}"/>
                </a:ext>
              </a:extLst>
            </p:cNvPr>
            <p:cNvSpPr/>
            <p:nvPr/>
          </p:nvSpPr>
          <p:spPr>
            <a:xfrm>
              <a:off x="1835696" y="4653136"/>
              <a:ext cx="115212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A7EF62B8-05E4-69A5-B06C-0C3416E59419}"/>
                </a:ext>
              </a:extLst>
            </p:cNvPr>
            <p:cNvCxnSpPr>
              <a:stCxn id="4" idx="6"/>
              <a:endCxn id="5" idx="6"/>
            </p:cNvCxnSpPr>
            <p:nvPr/>
          </p:nvCxnSpPr>
          <p:spPr>
            <a:xfrm flipH="1">
              <a:off x="298782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694DF84-51B5-843B-FEB3-C0A20B9A1C8F}"/>
                </a:ext>
              </a:extLst>
            </p:cNvPr>
            <p:cNvCxnSpPr>
              <a:stCxn id="4" idx="2"/>
              <a:endCxn id="5" idx="2"/>
            </p:cNvCxnSpPr>
            <p:nvPr/>
          </p:nvCxnSpPr>
          <p:spPr>
            <a:xfrm>
              <a:off x="154766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411548D7-ED4B-44A8-91A1-57F37DEC3D17}"/>
                </a:ext>
              </a:extLst>
            </p:cNvPr>
            <p:cNvSpPr/>
            <p:nvPr/>
          </p:nvSpPr>
          <p:spPr>
            <a:xfrm>
              <a:off x="1876336" y="4570080"/>
              <a:ext cx="1080120" cy="43204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台形 8">
              <a:extLst>
                <a:ext uri="{FF2B5EF4-FFF2-40B4-BE49-F238E27FC236}">
                  <a16:creationId xmlns:a16="http://schemas.microsoft.com/office/drawing/2014/main" id="{202088FD-45F1-B94B-EA51-62FD13A9F769}"/>
                </a:ext>
              </a:extLst>
            </p:cNvPr>
            <p:cNvSpPr/>
            <p:nvPr/>
          </p:nvSpPr>
          <p:spPr>
            <a:xfrm flipV="1">
              <a:off x="1660312" y="3633976"/>
              <a:ext cx="1512168" cy="1152128"/>
            </a:xfrm>
            <a:prstGeom prst="trapezoid">
              <a:avLst>
                <a:gd name="adj" fmla="val 1841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A932381-3A93-C66E-48C0-F779110626BC}"/>
                </a:ext>
              </a:extLst>
            </p:cNvPr>
            <p:cNvSpPr/>
            <p:nvPr/>
          </p:nvSpPr>
          <p:spPr>
            <a:xfrm>
              <a:off x="1660312" y="3417952"/>
              <a:ext cx="1512168" cy="432048"/>
            </a:xfrm>
            <a:prstGeom prst="ellipse">
              <a:avLst/>
            </a:prstGeom>
            <a:solidFill>
              <a:srgbClr val="47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a:extLst>
              <a:ext uri="{FF2B5EF4-FFF2-40B4-BE49-F238E27FC236}">
                <a16:creationId xmlns:a16="http://schemas.microsoft.com/office/drawing/2014/main" id="{8B6405B8-451C-FA90-DD1F-DA8ADF080118}"/>
              </a:ext>
            </a:extLst>
          </p:cNvPr>
          <p:cNvSpPr txBox="1"/>
          <p:nvPr/>
        </p:nvSpPr>
        <p:spPr>
          <a:xfrm>
            <a:off x="395536" y="836712"/>
            <a:ext cx="7571303" cy="830997"/>
          </a:xfrm>
          <a:prstGeom prst="rect">
            <a:avLst/>
          </a:prstGeom>
          <a:noFill/>
        </p:spPr>
        <p:txBody>
          <a:bodyPr wrap="none" rtlCol="0">
            <a:spAutoFit/>
          </a:bodyPr>
          <a:lstStyle/>
          <a:p>
            <a:r>
              <a:rPr lang="ja-JP" altLang="en-US" sz="2400"/>
              <a:t>ヘルムホルツ自由エネルギーの</a:t>
            </a:r>
            <a:r>
              <a:rPr lang="ja-JP" altLang="en-US" sz="2400">
                <a:solidFill>
                  <a:srgbClr val="FF0000"/>
                </a:solidFill>
              </a:rPr>
              <a:t>自然な変数</a:t>
            </a:r>
            <a:r>
              <a:rPr lang="ja-JP" altLang="en-US" sz="2400"/>
              <a:t>は</a:t>
            </a:r>
            <a:r>
              <a:rPr lang="en-US" altLang="ja-JP" sz="2400"/>
              <a:t>N</a:t>
            </a:r>
            <a:r>
              <a:rPr lang="ja-JP" altLang="en-US" sz="2400"/>
              <a:t>、</a:t>
            </a:r>
            <a:r>
              <a:rPr lang="en-US" altLang="ja-JP" sz="2400"/>
              <a:t>V</a:t>
            </a:r>
            <a:r>
              <a:rPr lang="ja-JP" altLang="en-US" sz="2400"/>
              <a:t>、</a:t>
            </a:r>
            <a:r>
              <a:rPr lang="en-US" altLang="ja-JP" sz="2400"/>
              <a:t>T</a:t>
            </a:r>
          </a:p>
          <a:p>
            <a:r>
              <a:rPr lang="ja-JP" altLang="en-US" sz="2400"/>
              <a:t>すなわち「定物質量、定積、定温」条件</a:t>
            </a:r>
            <a:endParaRPr lang="en-US" altLang="ja-JP" sz="2400"/>
          </a:p>
        </p:txBody>
      </p:sp>
      <p:sp>
        <p:nvSpPr>
          <p:cNvPr id="12" name="テキスト ボックス 11">
            <a:extLst>
              <a:ext uri="{FF2B5EF4-FFF2-40B4-BE49-F238E27FC236}">
                <a16:creationId xmlns:a16="http://schemas.microsoft.com/office/drawing/2014/main" id="{A88EE1BF-56F7-BBEE-F74E-D83DD7552054}"/>
              </a:ext>
            </a:extLst>
          </p:cNvPr>
          <p:cNvSpPr txBox="1"/>
          <p:nvPr/>
        </p:nvSpPr>
        <p:spPr>
          <a:xfrm>
            <a:off x="395536" y="1844824"/>
            <a:ext cx="7366119" cy="707886"/>
          </a:xfrm>
          <a:prstGeom prst="rect">
            <a:avLst/>
          </a:prstGeom>
          <a:noFill/>
        </p:spPr>
        <p:txBody>
          <a:bodyPr wrap="none" rtlCol="0">
            <a:spAutoFit/>
          </a:bodyPr>
          <a:lstStyle/>
          <a:p>
            <a:r>
              <a:rPr lang="ja-JP" altLang="en-US" sz="2000"/>
              <a:t>我々の興味ある現象は、「定積」ではなく「定圧」条件</a:t>
            </a:r>
            <a:endParaRPr lang="en-US" altLang="ja-JP" sz="2000"/>
          </a:p>
          <a:p>
            <a:r>
              <a:rPr kumimoji="1" lang="ja-JP" altLang="en-US" sz="2000"/>
              <a:t>ヘルムホルツの自由エネルギーからギブスの自由エネルギーへ</a:t>
            </a:r>
          </a:p>
        </p:txBody>
      </p:sp>
      <p:sp>
        <p:nvSpPr>
          <p:cNvPr id="13" name="矢印: 下 12">
            <a:extLst>
              <a:ext uri="{FF2B5EF4-FFF2-40B4-BE49-F238E27FC236}">
                <a16:creationId xmlns:a16="http://schemas.microsoft.com/office/drawing/2014/main" id="{B0C55A72-73B7-C8AD-F7BE-11C23A025BCB}"/>
              </a:ext>
            </a:extLst>
          </p:cNvPr>
          <p:cNvSpPr/>
          <p:nvPr/>
        </p:nvSpPr>
        <p:spPr>
          <a:xfrm>
            <a:off x="7812360" y="3284984"/>
            <a:ext cx="792088" cy="64807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91ADB9C-36B6-8AA1-8AF5-7E9527BE6A4B}"/>
              </a:ext>
            </a:extLst>
          </p:cNvPr>
          <p:cNvSpPr txBox="1"/>
          <p:nvPr/>
        </p:nvSpPr>
        <p:spPr>
          <a:xfrm>
            <a:off x="7812360" y="2780928"/>
            <a:ext cx="800219" cy="461665"/>
          </a:xfrm>
          <a:prstGeom prst="rect">
            <a:avLst/>
          </a:prstGeom>
          <a:noFill/>
        </p:spPr>
        <p:txBody>
          <a:bodyPr wrap="none" rtlCol="0">
            <a:spAutoFit/>
          </a:bodyPr>
          <a:lstStyle/>
          <a:p>
            <a:r>
              <a:rPr kumimoji="1" lang="ja-JP" altLang="en-US" sz="2400"/>
              <a:t>気圧</a:t>
            </a:r>
          </a:p>
        </p:txBody>
      </p:sp>
      <p:sp>
        <p:nvSpPr>
          <p:cNvPr id="15" name="矢印: 下 14">
            <a:extLst>
              <a:ext uri="{FF2B5EF4-FFF2-40B4-BE49-F238E27FC236}">
                <a16:creationId xmlns:a16="http://schemas.microsoft.com/office/drawing/2014/main" id="{50A79A2B-596E-7212-46AE-0AC21A149548}"/>
              </a:ext>
            </a:extLst>
          </p:cNvPr>
          <p:cNvSpPr/>
          <p:nvPr/>
        </p:nvSpPr>
        <p:spPr>
          <a:xfrm rot="10800000">
            <a:off x="8028384" y="4149080"/>
            <a:ext cx="288032" cy="258328"/>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AD99E65-D174-E684-702E-F096E57801EA}"/>
              </a:ext>
            </a:extLst>
          </p:cNvPr>
          <p:cNvSpPr txBox="1"/>
          <p:nvPr/>
        </p:nvSpPr>
        <p:spPr>
          <a:xfrm>
            <a:off x="7884368" y="4365104"/>
            <a:ext cx="646331" cy="369332"/>
          </a:xfrm>
          <a:prstGeom prst="rect">
            <a:avLst/>
          </a:prstGeom>
          <a:noFill/>
        </p:spPr>
        <p:txBody>
          <a:bodyPr wrap="none" rtlCol="0">
            <a:spAutoFit/>
          </a:bodyPr>
          <a:lstStyle/>
          <a:p>
            <a:r>
              <a:rPr lang="ja-JP" altLang="en-US"/>
              <a:t>蒸発</a:t>
            </a: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9B7A776-D905-88B4-F974-429EF298D964}"/>
                  </a:ext>
                </a:extLst>
              </p:cNvPr>
              <p:cNvSpPr txBox="1"/>
              <p:nvPr/>
            </p:nvSpPr>
            <p:spPr>
              <a:xfrm>
                <a:off x="683568" y="3212976"/>
                <a:ext cx="6460615"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800" b="0" i="1" smtClean="0">
                          <a:latin typeface="Cambria Math" panose="02040503050406030204" pitchFamily="18" charset="0"/>
                        </a:rPr>
                        <m:t>𝐹</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𝑁</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𝑉</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𝑇</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𝐺</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𝑁</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𝑃</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𝑇</m:t>
                      </m:r>
                      <m:r>
                        <a:rPr kumimoji="1" lang="en-US" altLang="ja-JP" sz="4800" b="0" i="1" smtClean="0">
                          <a:latin typeface="Cambria Math" panose="02040503050406030204" pitchFamily="18" charset="0"/>
                        </a:rPr>
                        <m:t>)</m:t>
                      </m:r>
                    </m:oMath>
                  </m:oMathPara>
                </a14:m>
                <a:endParaRPr kumimoji="1" lang="ja-JP" altLang="en-US" sz="4800"/>
              </a:p>
            </p:txBody>
          </p:sp>
        </mc:Choice>
        <mc:Fallback xmlns="">
          <p:sp>
            <p:nvSpPr>
              <p:cNvPr id="17" name="テキスト ボックス 16">
                <a:extLst>
                  <a:ext uri="{FF2B5EF4-FFF2-40B4-BE49-F238E27FC236}">
                    <a16:creationId xmlns:a16="http://schemas.microsoft.com/office/drawing/2014/main" id="{E9B7A776-D905-88B4-F974-429EF298D964}"/>
                  </a:ext>
                </a:extLst>
              </p:cNvPr>
              <p:cNvSpPr txBox="1">
                <a:spLocks noRot="1" noChangeAspect="1" noMove="1" noResize="1" noEditPoints="1" noAdjustHandles="1" noChangeArrowheads="1" noChangeShapeType="1" noTextEdit="1"/>
              </p:cNvSpPr>
              <p:nvPr/>
            </p:nvSpPr>
            <p:spPr>
              <a:xfrm>
                <a:off x="683568" y="3212976"/>
                <a:ext cx="6460615" cy="830997"/>
              </a:xfrm>
              <a:prstGeom prst="rect">
                <a:avLst/>
              </a:prstGeom>
              <a:blipFill>
                <a:blip r:embed="rId2"/>
                <a:stretch>
                  <a:fillRect/>
                </a:stretch>
              </a:blipFill>
            </p:spPr>
            <p:txBody>
              <a:bodyPr/>
              <a:lstStyle/>
              <a:p>
                <a:r>
                  <a:rPr lang="ja-JP" altLang="en-US">
                    <a:noFill/>
                  </a:rPr>
                  <a:t> </a:t>
                </a:r>
              </a:p>
            </p:txBody>
          </p:sp>
        </mc:Fallback>
      </mc:AlternateContent>
      <p:sp>
        <p:nvSpPr>
          <p:cNvPr id="18" name="四角形: 角を丸くする 17">
            <a:extLst>
              <a:ext uri="{FF2B5EF4-FFF2-40B4-BE49-F238E27FC236}">
                <a16:creationId xmlns:a16="http://schemas.microsoft.com/office/drawing/2014/main" id="{FB8EA1FF-6FFD-04A8-3D87-7FA3C81A657F}"/>
              </a:ext>
            </a:extLst>
          </p:cNvPr>
          <p:cNvSpPr/>
          <p:nvPr/>
        </p:nvSpPr>
        <p:spPr>
          <a:xfrm>
            <a:off x="2123728" y="3356992"/>
            <a:ext cx="504056" cy="576064"/>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241CD02E-CBBF-CDD7-D11E-B33AF11756DE}"/>
              </a:ext>
            </a:extLst>
          </p:cNvPr>
          <p:cNvSpPr/>
          <p:nvPr/>
        </p:nvSpPr>
        <p:spPr>
          <a:xfrm>
            <a:off x="5652120" y="3356992"/>
            <a:ext cx="504056" cy="576064"/>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8BB742E0-2A8B-C1DB-FA3D-253564FC8CCC}"/>
              </a:ext>
            </a:extLst>
          </p:cNvPr>
          <p:cNvCxnSpPr>
            <a:cxnSpLocks/>
            <a:stCxn id="18" idx="0"/>
            <a:endCxn id="19" idx="0"/>
          </p:cNvCxnSpPr>
          <p:nvPr/>
        </p:nvCxnSpPr>
        <p:spPr>
          <a:xfrm rot="5400000" flipH="1" flipV="1">
            <a:off x="4139952" y="1592796"/>
            <a:ext cx="12700" cy="3528392"/>
          </a:xfrm>
          <a:prstGeom prst="bentConnector3">
            <a:avLst>
              <a:gd name="adj1" fmla="val 180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24642A62-4D45-41E8-187B-BE50B6D9929F}"/>
              </a:ext>
            </a:extLst>
          </p:cNvPr>
          <p:cNvSpPr txBox="1"/>
          <p:nvPr/>
        </p:nvSpPr>
        <p:spPr>
          <a:xfrm>
            <a:off x="3131840" y="2699628"/>
            <a:ext cx="2031325" cy="369332"/>
          </a:xfrm>
          <a:prstGeom prst="rect">
            <a:avLst/>
          </a:prstGeom>
          <a:noFill/>
        </p:spPr>
        <p:txBody>
          <a:bodyPr wrap="none" rtlCol="0">
            <a:spAutoFit/>
          </a:bodyPr>
          <a:lstStyle/>
          <a:p>
            <a:r>
              <a:rPr lang="ja-JP" altLang="en-US"/>
              <a:t>ルジャンドル変換</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21630272-53C2-BF8C-FAF3-8D2F2D982D9B}"/>
                  </a:ext>
                </a:extLst>
              </p:cNvPr>
              <p:cNvSpPr txBox="1"/>
              <p:nvPr/>
            </p:nvSpPr>
            <p:spPr>
              <a:xfrm>
                <a:off x="4139952" y="4509120"/>
                <a:ext cx="220310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𝐺</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𝑃𝑉</m:t>
                      </m:r>
                    </m:oMath>
                  </m:oMathPara>
                </a14:m>
                <a:endParaRPr kumimoji="1" lang="ja-JP" altLang="en-US" sz="3200"/>
              </a:p>
            </p:txBody>
          </p:sp>
        </mc:Choice>
        <mc:Fallback xmlns="">
          <p:sp>
            <p:nvSpPr>
              <p:cNvPr id="27" name="テキスト ボックス 26">
                <a:extLst>
                  <a:ext uri="{FF2B5EF4-FFF2-40B4-BE49-F238E27FC236}">
                    <a16:creationId xmlns:a16="http://schemas.microsoft.com/office/drawing/2014/main" id="{21630272-53C2-BF8C-FAF3-8D2F2D982D9B}"/>
                  </a:ext>
                </a:extLst>
              </p:cNvPr>
              <p:cNvSpPr txBox="1">
                <a:spLocks noRot="1" noChangeAspect="1" noMove="1" noResize="1" noEditPoints="1" noAdjustHandles="1" noChangeArrowheads="1" noChangeShapeType="1" noTextEdit="1"/>
              </p:cNvSpPr>
              <p:nvPr/>
            </p:nvSpPr>
            <p:spPr>
              <a:xfrm>
                <a:off x="4139952" y="4509120"/>
                <a:ext cx="2203104"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7284B81-17D9-E8DB-1A0F-BED87D9DDD92}"/>
                  </a:ext>
                </a:extLst>
              </p:cNvPr>
              <p:cNvSpPr txBox="1"/>
              <p:nvPr/>
            </p:nvSpPr>
            <p:spPr>
              <a:xfrm>
                <a:off x="1691680" y="4293096"/>
                <a:ext cx="178459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a:p>
            </p:txBody>
          </p:sp>
        </mc:Choice>
        <mc:Fallback xmlns="">
          <p:sp>
            <p:nvSpPr>
              <p:cNvPr id="28" name="テキスト ボックス 27">
                <a:extLst>
                  <a:ext uri="{FF2B5EF4-FFF2-40B4-BE49-F238E27FC236}">
                    <a16:creationId xmlns:a16="http://schemas.microsoft.com/office/drawing/2014/main" id="{87284B81-17D9-E8DB-1A0F-BED87D9DDD92}"/>
                  </a:ext>
                </a:extLst>
              </p:cNvPr>
              <p:cNvSpPr txBox="1">
                <a:spLocks noRot="1" noChangeAspect="1" noMove="1" noResize="1" noEditPoints="1" noAdjustHandles="1" noChangeArrowheads="1" noChangeShapeType="1" noTextEdit="1"/>
              </p:cNvSpPr>
              <p:nvPr/>
            </p:nvSpPr>
            <p:spPr>
              <a:xfrm>
                <a:off x="1691680" y="4293096"/>
                <a:ext cx="1784591" cy="936410"/>
              </a:xfrm>
              <a:prstGeom prst="rect">
                <a:avLst/>
              </a:prstGeom>
              <a:blipFill>
                <a:blip r:embed="rId4"/>
                <a:stretch>
                  <a:fillRect/>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F9979D7-AB51-D0D9-BF05-7E0BCA914B27}"/>
              </a:ext>
            </a:extLst>
          </p:cNvPr>
          <p:cNvSpPr txBox="1"/>
          <p:nvPr/>
        </p:nvSpPr>
        <p:spPr>
          <a:xfrm>
            <a:off x="251520" y="5589240"/>
            <a:ext cx="8186857" cy="830997"/>
          </a:xfrm>
          <a:prstGeom prst="rect">
            <a:avLst/>
          </a:prstGeom>
          <a:noFill/>
        </p:spPr>
        <p:txBody>
          <a:bodyPr wrap="none" rtlCol="0">
            <a:spAutoFit/>
          </a:bodyPr>
          <a:lstStyle/>
          <a:p>
            <a:r>
              <a:rPr lang="ja-JP" altLang="en-US" sz="2400"/>
              <a:t>定温、定圧下において、自然はギブスの自由エネルギーを</a:t>
            </a:r>
            <a:endParaRPr lang="en-US" altLang="ja-JP" sz="2400"/>
          </a:p>
          <a:p>
            <a:r>
              <a:rPr lang="ja-JP" altLang="en-US" sz="2400"/>
              <a:t>最小にする状態を平衡状態として実現する</a:t>
            </a:r>
            <a:endParaRPr kumimoji="1" lang="ja-JP" altLang="en-US" sz="2400"/>
          </a:p>
        </p:txBody>
      </p:sp>
    </p:spTree>
    <p:extLst>
      <p:ext uri="{BB962C8B-B14F-4D97-AF65-F5344CB8AC3E}">
        <p14:creationId xmlns:p14="http://schemas.microsoft.com/office/powerpoint/2010/main" val="276771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27A66-EA0F-79D5-6CAC-146AB701715B}"/>
              </a:ext>
            </a:extLst>
          </p:cNvPr>
          <p:cNvSpPr>
            <a:spLocks noGrp="1"/>
          </p:cNvSpPr>
          <p:nvPr>
            <p:ph type="body" sz="quarter" idx="10"/>
          </p:nvPr>
        </p:nvSpPr>
        <p:spPr/>
        <p:txBody>
          <a:bodyPr/>
          <a:lstStyle/>
          <a:p>
            <a:r>
              <a:rPr lang="ja-JP" altLang="en-US"/>
              <a:t>熱力学量</a:t>
            </a:r>
            <a:endParaRPr kumimoji="1" lang="ja-JP" altLang="en-US"/>
          </a:p>
        </p:txBody>
      </p:sp>
      <p:sp>
        <p:nvSpPr>
          <p:cNvPr id="5" name="テキスト ボックス 4">
            <a:extLst>
              <a:ext uri="{FF2B5EF4-FFF2-40B4-BE49-F238E27FC236}">
                <a16:creationId xmlns:a16="http://schemas.microsoft.com/office/drawing/2014/main" id="{68226011-70ED-193D-9398-D3E09185DB26}"/>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0B6ACE6-8DF9-6429-E608-7ED445AA57F9}"/>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6" name="テキスト ボックス 5">
                <a:extLst>
                  <a:ext uri="{FF2B5EF4-FFF2-40B4-BE49-F238E27FC236}">
                    <a16:creationId xmlns:a16="http://schemas.microsoft.com/office/drawing/2014/main" id="{F0B6ACE6-8DF9-6429-E608-7ED445AA57F9}"/>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80501-A21F-7C07-140E-C8F6446230C6}"/>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95D0BD7-ED78-D343-758D-1D2B0C406CF5}"/>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8" name="テキスト ボックス 7">
                <a:extLst>
                  <a:ext uri="{FF2B5EF4-FFF2-40B4-BE49-F238E27FC236}">
                    <a16:creationId xmlns:a16="http://schemas.microsoft.com/office/drawing/2014/main" id="{095D0BD7-ED78-D343-758D-1D2B0C406CF5}"/>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D4E6B8AA-99C4-9E63-EF1B-44F7B8AD5887}"/>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9729D7-B41D-7B0F-900B-7DB4AE260854}"/>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1EEC4A32-6AC6-3584-79FE-A5C21B7148F3}"/>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1507E0C-B25A-6128-ED4E-13268C8953BF}"/>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F2B336F-7E37-53A4-6E63-3C554536B9B7}"/>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1D33C4A1-913B-DF55-49CE-CD58299FABA1}"/>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0C673D0-C641-0271-8A59-00DE8B3D7DA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CC0B6DCF-7507-AEDC-8014-5E4F2306456B}"/>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矢印: 右 16">
            <a:extLst>
              <a:ext uri="{FF2B5EF4-FFF2-40B4-BE49-F238E27FC236}">
                <a16:creationId xmlns:a16="http://schemas.microsoft.com/office/drawing/2014/main" id="{B4E2037A-9625-80CE-35B4-42EB79935E17}"/>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645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FB2D9A-F49C-36C0-C113-EE109BBB5393}"/>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3A85C4B1-3664-1CF9-0F96-C43F31AE569D}"/>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6BE48658-635D-4855-ABDA-2695D1ED042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6BC5D3-18A8-E804-D845-696CCE7FB00C}"/>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566BC5D3-18A8-E804-D845-696CCE7FB00C}"/>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75923B2-6480-F0FD-E142-9A5E11DDE3F8}"/>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E75923B2-6480-F0FD-E142-9A5E11DDE3F8}"/>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5066AD1-1E23-05FA-A93F-C837DA4CF5ED}"/>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326231-41EA-5707-1D43-67482CC120A0}"/>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8" name="テキスト ボックス 7">
                <a:extLst>
                  <a:ext uri="{FF2B5EF4-FFF2-40B4-BE49-F238E27FC236}">
                    <a16:creationId xmlns:a16="http://schemas.microsoft.com/office/drawing/2014/main" id="{D3326231-41EA-5707-1D43-67482CC120A0}"/>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50795DA-6A28-92B3-5937-76F5DA215D65}"/>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B50795DA-6A28-92B3-5937-76F5DA215D65}"/>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4CE2940-E380-C3A6-37C7-A8D3374D23B4}"/>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0" name="テキスト ボックス 9">
                <a:extLst>
                  <a:ext uri="{FF2B5EF4-FFF2-40B4-BE49-F238E27FC236}">
                    <a16:creationId xmlns:a16="http://schemas.microsoft.com/office/drawing/2014/main" id="{64CE2940-E380-C3A6-37C7-A8D3374D23B4}"/>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8C38F63-2AD4-A687-12EF-0E13A980F5B5}"/>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08C38F63-2AD4-A687-12EF-0E13A980F5B5}"/>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1750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16182E-C2EB-FCE3-9AFF-C58A17912897}"/>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7894F43-666A-257B-0CC1-675EB70CB808}"/>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F7894F43-666A-257B-0CC1-675EB70CB808}"/>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DC2B477-4F9F-2937-E0C1-D8120B8F1993}"/>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DDC2B477-4F9F-2937-E0C1-D8120B8F1993}"/>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6B10BAE-D570-194D-444B-4A3F82DED2D4}"/>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F6B10BAE-D570-194D-444B-4A3F82DED2D4}"/>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BEE2DD4-2F18-BD8B-4AA2-72EED5E8841E}"/>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ABEE2DD4-2F18-BD8B-4AA2-72EED5E8841E}"/>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7" name="直線矢印コネクタ 6">
            <a:extLst>
              <a:ext uri="{FF2B5EF4-FFF2-40B4-BE49-F238E27FC236}">
                <a16:creationId xmlns:a16="http://schemas.microsoft.com/office/drawing/2014/main" id="{6FF16FC9-C7C9-C6E0-FB0A-CFEE9446B798}"/>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2551274-ED7F-E149-F7A2-89F4EB1D920A}"/>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3CAD3D3-9966-0211-973C-7A65B58FE595}"/>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2990A5A9-32EB-E732-E4BA-D064CA8793CE}"/>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566EC77-86F2-0175-BDC5-96CF03D9031F}"/>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1" name="テキスト ボックス 10">
                <a:extLst>
                  <a:ext uri="{FF2B5EF4-FFF2-40B4-BE49-F238E27FC236}">
                    <a16:creationId xmlns:a16="http://schemas.microsoft.com/office/drawing/2014/main" id="{5566EC77-86F2-0175-BDC5-96CF03D9031F}"/>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A991E2-8154-58D5-C2B7-508CA3E4D040}"/>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12" name="テキスト ボックス 11">
                <a:extLst>
                  <a:ext uri="{FF2B5EF4-FFF2-40B4-BE49-F238E27FC236}">
                    <a16:creationId xmlns:a16="http://schemas.microsoft.com/office/drawing/2014/main" id="{81A991E2-8154-58D5-C2B7-508CA3E4D040}"/>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C9A9A25-0DD0-0F9C-2245-FBE218E726FB}"/>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13" name="テキスト ボックス 12">
                <a:extLst>
                  <a:ext uri="{FF2B5EF4-FFF2-40B4-BE49-F238E27FC236}">
                    <a16:creationId xmlns:a16="http://schemas.microsoft.com/office/drawing/2014/main" id="{AC9A9A25-0DD0-0F9C-2245-FBE218E726FB}"/>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700DA98-2784-0F2F-A964-79687C50A69B}"/>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7700DA98-2784-0F2F-A964-79687C50A69B}"/>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41283E7-96C5-5752-463E-9CAE18F86CF5}"/>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141283E7-96C5-5752-463E-9CAE18F86CF5}"/>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78442456-C047-B615-0D5B-9B24B466A241}"/>
              </a:ext>
            </a:extLst>
          </p:cNvPr>
          <p:cNvCxnSpPr>
            <a:stCxn id="5" idx="2"/>
            <a:endCxn id="11"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4EB495F-C646-0C47-CA90-F65A9D10E563}"/>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17" name="テキスト ボックス 16">
                <a:extLst>
                  <a:ext uri="{FF2B5EF4-FFF2-40B4-BE49-F238E27FC236}">
                    <a16:creationId xmlns:a16="http://schemas.microsoft.com/office/drawing/2014/main" id="{14EB495F-C646-0C47-CA90-F65A9D10E563}"/>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243838DA-EA5E-8477-1BF8-29EDD4058762}"/>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19" name="四角形: 角を丸くする 18">
            <a:extLst>
              <a:ext uri="{FF2B5EF4-FFF2-40B4-BE49-F238E27FC236}">
                <a16:creationId xmlns:a16="http://schemas.microsoft.com/office/drawing/2014/main" id="{F76EEACB-28D0-912E-4C5D-3305ABD59C86}"/>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DE3EB86F-F8BC-D7EA-C725-DA90D3B287F3}"/>
              </a:ext>
            </a:extLst>
          </p:cNvPr>
          <p:cNvCxnSpPr>
            <a:stCxn id="19" idx="2"/>
            <a:endCxn id="18"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77F0475-BF78-DC92-22FB-D3CE98DA258C}"/>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22" name="直線矢印コネクタ 21">
            <a:extLst>
              <a:ext uri="{FF2B5EF4-FFF2-40B4-BE49-F238E27FC236}">
                <a16:creationId xmlns:a16="http://schemas.microsoft.com/office/drawing/2014/main" id="{010BB224-AAE1-B511-3D95-BA6401C947FC}"/>
              </a:ext>
            </a:extLst>
          </p:cNvPr>
          <p:cNvCxnSpPr>
            <a:stCxn id="21"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31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A8893F1-634B-FF6B-87E2-BFAF0ACB9A55}"/>
              </a:ext>
            </a:extLst>
          </p:cNvPr>
          <p:cNvSpPr>
            <a:spLocks noGrp="1"/>
          </p:cNvSpPr>
          <p:nvPr>
            <p:ph type="body" sz="quarter" idx="10"/>
          </p:nvPr>
        </p:nvSpPr>
        <p:spPr/>
        <p:txBody>
          <a:bodyPr/>
          <a:lstStyle/>
          <a:p>
            <a:r>
              <a:rPr kumimoji="1" lang="ja-JP" altLang="en-US"/>
              <a:t>ギブスの自由エネルギー</a:t>
            </a:r>
          </a:p>
        </p:txBody>
      </p:sp>
      <p:sp>
        <p:nvSpPr>
          <p:cNvPr id="4" name="フリーフォーム: 図形 3">
            <a:extLst>
              <a:ext uri="{FF2B5EF4-FFF2-40B4-BE49-F238E27FC236}">
                <a16:creationId xmlns:a16="http://schemas.microsoft.com/office/drawing/2014/main" id="{2A8F54D3-0CD6-7386-5F89-9E0AEBDBDB2C}"/>
              </a:ext>
            </a:extLst>
          </p:cNvPr>
          <p:cNvSpPr/>
          <p:nvPr/>
        </p:nvSpPr>
        <p:spPr>
          <a:xfrm>
            <a:off x="1763688" y="2420888"/>
            <a:ext cx="5517204" cy="2304256"/>
          </a:xfrm>
          <a:custGeom>
            <a:avLst/>
            <a:gdLst>
              <a:gd name="connsiteX0" fmla="*/ 0 w 5373188"/>
              <a:gd name="connsiteY0" fmla="*/ 2865120 h 2865120"/>
              <a:gd name="connsiteX1" fmla="*/ 2299063 w 5373188"/>
              <a:gd name="connsiteY1" fmla="*/ 853440 h 2865120"/>
              <a:gd name="connsiteX2" fmla="*/ 5373188 w 5373188"/>
              <a:gd name="connsiteY2" fmla="*/ 0 h 2865120"/>
            </a:gdLst>
            <a:ahLst/>
            <a:cxnLst>
              <a:cxn ang="0">
                <a:pos x="connsiteX0" y="connsiteY0"/>
              </a:cxn>
              <a:cxn ang="0">
                <a:pos x="connsiteX1" y="connsiteY1"/>
              </a:cxn>
              <a:cxn ang="0">
                <a:pos x="connsiteX2" y="connsiteY2"/>
              </a:cxn>
            </a:cxnLst>
            <a:rect l="l" t="t" r="r" b="b"/>
            <a:pathLst>
              <a:path w="5373188" h="2865120">
                <a:moveTo>
                  <a:pt x="0" y="2865120"/>
                </a:moveTo>
                <a:cubicBezTo>
                  <a:pt x="701766" y="2098040"/>
                  <a:pt x="1403532" y="1330960"/>
                  <a:pt x="2299063" y="853440"/>
                </a:cubicBezTo>
                <a:cubicBezTo>
                  <a:pt x="3194594" y="375920"/>
                  <a:pt x="4283891" y="187960"/>
                  <a:pt x="537318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FB31C092-24D4-E796-11C3-4A5E496762E0}"/>
              </a:ext>
            </a:extLst>
          </p:cNvPr>
          <p:cNvSpPr/>
          <p:nvPr/>
        </p:nvSpPr>
        <p:spPr>
          <a:xfrm>
            <a:off x="2267744" y="1484785"/>
            <a:ext cx="4968552" cy="3672407"/>
          </a:xfrm>
          <a:custGeom>
            <a:avLst/>
            <a:gdLst>
              <a:gd name="connsiteX0" fmla="*/ 0 w 3378926"/>
              <a:gd name="connsiteY0" fmla="*/ 4093029 h 4093029"/>
              <a:gd name="connsiteX1" fmla="*/ 1968137 w 3378926"/>
              <a:gd name="connsiteY1" fmla="*/ 888275 h 4093029"/>
              <a:gd name="connsiteX2" fmla="*/ 3378926 w 3378926"/>
              <a:gd name="connsiteY2" fmla="*/ 0 h 4093029"/>
            </a:gdLst>
            <a:ahLst/>
            <a:cxnLst>
              <a:cxn ang="0">
                <a:pos x="connsiteX0" y="connsiteY0"/>
              </a:cxn>
              <a:cxn ang="0">
                <a:pos x="connsiteX1" y="connsiteY1"/>
              </a:cxn>
              <a:cxn ang="0">
                <a:pos x="connsiteX2" y="connsiteY2"/>
              </a:cxn>
            </a:cxnLst>
            <a:rect l="l" t="t" r="r" b="b"/>
            <a:pathLst>
              <a:path w="3378926" h="4093029">
                <a:moveTo>
                  <a:pt x="0" y="4093029"/>
                </a:moveTo>
                <a:cubicBezTo>
                  <a:pt x="702491" y="2831737"/>
                  <a:pt x="1404983" y="1570446"/>
                  <a:pt x="1968137" y="888275"/>
                </a:cubicBezTo>
                <a:cubicBezTo>
                  <a:pt x="2531291" y="206103"/>
                  <a:pt x="2955108" y="103051"/>
                  <a:pt x="3378926" y="0"/>
                </a:cubicBezTo>
              </a:path>
            </a:pathLst>
          </a:cu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B6CFFE1-78E2-AA8E-CEBA-6005983EE72F}"/>
              </a:ext>
            </a:extLst>
          </p:cNvPr>
          <p:cNvSpPr txBox="1"/>
          <p:nvPr/>
        </p:nvSpPr>
        <p:spPr>
          <a:xfrm>
            <a:off x="7236296" y="1052736"/>
            <a:ext cx="1800493" cy="646331"/>
          </a:xfrm>
          <a:prstGeom prst="rect">
            <a:avLst/>
          </a:prstGeom>
          <a:noFill/>
        </p:spPr>
        <p:txBody>
          <a:bodyPr wrap="none" rtlCol="0">
            <a:spAutoFit/>
          </a:bodyPr>
          <a:lstStyle/>
          <a:p>
            <a:r>
              <a:rPr kumimoji="1" lang="ja-JP" altLang="en-US"/>
              <a:t>液相である時の</a:t>
            </a:r>
            <a:endParaRPr kumimoji="1" lang="en-US" altLang="ja-JP"/>
          </a:p>
          <a:p>
            <a:r>
              <a:rPr lang="ja-JP" altLang="en-US"/>
              <a:t>自由エネルギー</a:t>
            </a:r>
            <a:endParaRPr kumimoji="1" lang="ja-JP" altLang="en-US"/>
          </a:p>
        </p:txBody>
      </p:sp>
      <p:sp>
        <p:nvSpPr>
          <p:cNvPr id="7" name="テキスト ボックス 6">
            <a:extLst>
              <a:ext uri="{FF2B5EF4-FFF2-40B4-BE49-F238E27FC236}">
                <a16:creationId xmlns:a16="http://schemas.microsoft.com/office/drawing/2014/main" id="{0D354B47-03C6-A73B-328A-675622851B9D}"/>
              </a:ext>
            </a:extLst>
          </p:cNvPr>
          <p:cNvSpPr txBox="1"/>
          <p:nvPr/>
        </p:nvSpPr>
        <p:spPr>
          <a:xfrm>
            <a:off x="7308304" y="2132856"/>
            <a:ext cx="1800493" cy="646331"/>
          </a:xfrm>
          <a:prstGeom prst="rect">
            <a:avLst/>
          </a:prstGeom>
          <a:noFill/>
        </p:spPr>
        <p:txBody>
          <a:bodyPr wrap="none" rtlCol="0">
            <a:spAutoFit/>
          </a:bodyPr>
          <a:lstStyle/>
          <a:p>
            <a:r>
              <a:rPr lang="ja-JP" altLang="en-US"/>
              <a:t>気</a:t>
            </a:r>
            <a:r>
              <a:rPr kumimoji="1" lang="ja-JP" altLang="en-US"/>
              <a:t>相である時の</a:t>
            </a:r>
            <a:endParaRPr kumimoji="1" lang="en-US" altLang="ja-JP"/>
          </a:p>
          <a:p>
            <a:r>
              <a:rPr lang="ja-JP" altLang="en-US"/>
              <a:t>自由エネルギー</a:t>
            </a:r>
            <a:endParaRPr kumimoji="1" lang="ja-JP" altLang="en-US"/>
          </a:p>
        </p:txBody>
      </p:sp>
      <p:cxnSp>
        <p:nvCxnSpPr>
          <p:cNvPr id="9" name="直線矢印コネクタ 8">
            <a:extLst>
              <a:ext uri="{FF2B5EF4-FFF2-40B4-BE49-F238E27FC236}">
                <a16:creationId xmlns:a16="http://schemas.microsoft.com/office/drawing/2014/main" id="{FADCA20A-6E1D-85D0-9159-6543CA25687D}"/>
              </a:ext>
            </a:extLst>
          </p:cNvPr>
          <p:cNvCxnSpPr/>
          <p:nvPr/>
        </p:nvCxnSpPr>
        <p:spPr>
          <a:xfrm flipV="1">
            <a:off x="1691680" y="1340768"/>
            <a:ext cx="0" cy="4104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B4AC6331-A67C-8859-30C3-AA3180BD823B}"/>
              </a:ext>
            </a:extLst>
          </p:cNvPr>
          <p:cNvCxnSpPr/>
          <p:nvPr/>
        </p:nvCxnSpPr>
        <p:spPr>
          <a:xfrm>
            <a:off x="1259632" y="5157192"/>
            <a:ext cx="669674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7DC1300-4945-9A50-89CD-7D442B4C5A5B}"/>
              </a:ext>
            </a:extLst>
          </p:cNvPr>
          <p:cNvSpPr txBox="1"/>
          <p:nvPr/>
        </p:nvSpPr>
        <p:spPr>
          <a:xfrm>
            <a:off x="611560" y="980728"/>
            <a:ext cx="2723823" cy="369332"/>
          </a:xfrm>
          <a:prstGeom prst="rect">
            <a:avLst/>
          </a:prstGeom>
          <a:noFill/>
        </p:spPr>
        <p:txBody>
          <a:bodyPr wrap="none" rtlCol="0">
            <a:spAutoFit/>
          </a:bodyPr>
          <a:lstStyle/>
          <a:p>
            <a:r>
              <a:rPr kumimoji="1" lang="ja-JP" altLang="en-US"/>
              <a:t>ギブスの自由エネルギー</a:t>
            </a:r>
          </a:p>
        </p:txBody>
      </p:sp>
      <p:sp>
        <p:nvSpPr>
          <p:cNvPr id="13" name="テキスト ボックス 12">
            <a:extLst>
              <a:ext uri="{FF2B5EF4-FFF2-40B4-BE49-F238E27FC236}">
                <a16:creationId xmlns:a16="http://schemas.microsoft.com/office/drawing/2014/main" id="{11A3853E-183E-81B5-11F8-AFEE77FD9012}"/>
              </a:ext>
            </a:extLst>
          </p:cNvPr>
          <p:cNvSpPr txBox="1"/>
          <p:nvPr/>
        </p:nvSpPr>
        <p:spPr>
          <a:xfrm>
            <a:off x="7956376" y="5013176"/>
            <a:ext cx="646331" cy="369332"/>
          </a:xfrm>
          <a:prstGeom prst="rect">
            <a:avLst/>
          </a:prstGeom>
          <a:noFill/>
        </p:spPr>
        <p:txBody>
          <a:bodyPr wrap="none" rtlCol="0">
            <a:spAutoFit/>
          </a:bodyPr>
          <a:lstStyle/>
          <a:p>
            <a:r>
              <a:rPr kumimoji="1" lang="ja-JP" altLang="en-US"/>
              <a:t>温度</a:t>
            </a:r>
          </a:p>
        </p:txBody>
      </p:sp>
      <p:grpSp>
        <p:nvGrpSpPr>
          <p:cNvPr id="30" name="グループ化 29">
            <a:extLst>
              <a:ext uri="{FF2B5EF4-FFF2-40B4-BE49-F238E27FC236}">
                <a16:creationId xmlns:a16="http://schemas.microsoft.com/office/drawing/2014/main" id="{0FEFC99D-AFD0-8FF2-0F3D-782EE42F3452}"/>
              </a:ext>
            </a:extLst>
          </p:cNvPr>
          <p:cNvGrpSpPr/>
          <p:nvPr/>
        </p:nvGrpSpPr>
        <p:grpSpPr>
          <a:xfrm>
            <a:off x="6372200" y="2708920"/>
            <a:ext cx="1224136" cy="2376264"/>
            <a:chOff x="6516216" y="4293096"/>
            <a:chExt cx="1224136" cy="2376264"/>
          </a:xfrm>
        </p:grpSpPr>
        <p:grpSp>
          <p:nvGrpSpPr>
            <p:cNvPr id="14" name="グループ化 13">
              <a:extLst>
                <a:ext uri="{FF2B5EF4-FFF2-40B4-BE49-F238E27FC236}">
                  <a16:creationId xmlns:a16="http://schemas.microsoft.com/office/drawing/2014/main" id="{E6B7D664-65E8-478B-DDC7-2781076C05CB}"/>
                </a:ext>
              </a:extLst>
            </p:cNvPr>
            <p:cNvGrpSpPr/>
            <p:nvPr/>
          </p:nvGrpSpPr>
          <p:grpSpPr>
            <a:xfrm>
              <a:off x="6516216" y="5229200"/>
              <a:ext cx="1224136" cy="1440160"/>
              <a:chOff x="1547664" y="2852936"/>
              <a:chExt cx="1728192" cy="2232248"/>
            </a:xfrm>
          </p:grpSpPr>
          <p:sp>
            <p:nvSpPr>
              <p:cNvPr id="15" name="楕円 14">
                <a:extLst>
                  <a:ext uri="{FF2B5EF4-FFF2-40B4-BE49-F238E27FC236}">
                    <a16:creationId xmlns:a16="http://schemas.microsoft.com/office/drawing/2014/main" id="{21187186-4E0D-6623-BDE3-F618C95D8E5B}"/>
                  </a:ext>
                </a:extLst>
              </p:cNvPr>
              <p:cNvSpPr/>
              <p:nvPr/>
            </p:nvSpPr>
            <p:spPr>
              <a:xfrm>
                <a:off x="1547664" y="2852936"/>
                <a:ext cx="1728192"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752FDAC1-9939-1C1D-DD7A-C5C191C1AC3C}"/>
                  </a:ext>
                </a:extLst>
              </p:cNvPr>
              <p:cNvSpPr/>
              <p:nvPr/>
            </p:nvSpPr>
            <p:spPr>
              <a:xfrm>
                <a:off x="1835696" y="4653136"/>
                <a:ext cx="115212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2F672538-4C7F-B907-0012-F8FF2A626C81}"/>
                  </a:ext>
                </a:extLst>
              </p:cNvPr>
              <p:cNvCxnSpPr>
                <a:stCxn id="15" idx="6"/>
                <a:endCxn id="16" idx="6"/>
              </p:cNvCxnSpPr>
              <p:nvPr/>
            </p:nvCxnSpPr>
            <p:spPr>
              <a:xfrm flipH="1">
                <a:off x="298782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F6DDC6F-37CA-A246-CE60-9C6BF20CC2F2}"/>
                  </a:ext>
                </a:extLst>
              </p:cNvPr>
              <p:cNvCxnSpPr>
                <a:stCxn id="15" idx="2"/>
                <a:endCxn id="16" idx="2"/>
              </p:cNvCxnSpPr>
              <p:nvPr/>
            </p:nvCxnSpPr>
            <p:spPr>
              <a:xfrm>
                <a:off x="154766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39217705-A47D-3DC4-A0E1-92BB8D5F3663}"/>
                  </a:ext>
                </a:extLst>
              </p:cNvPr>
              <p:cNvSpPr/>
              <p:nvPr/>
            </p:nvSpPr>
            <p:spPr>
              <a:xfrm>
                <a:off x="1876336" y="4570080"/>
                <a:ext cx="1080120" cy="43204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台形 19">
                <a:extLst>
                  <a:ext uri="{FF2B5EF4-FFF2-40B4-BE49-F238E27FC236}">
                    <a16:creationId xmlns:a16="http://schemas.microsoft.com/office/drawing/2014/main" id="{BB6D94AD-5D58-CE90-9F20-D7E32E86011D}"/>
                  </a:ext>
                </a:extLst>
              </p:cNvPr>
              <p:cNvSpPr/>
              <p:nvPr/>
            </p:nvSpPr>
            <p:spPr>
              <a:xfrm flipV="1">
                <a:off x="1660312" y="3633976"/>
                <a:ext cx="1512168" cy="1152128"/>
              </a:xfrm>
              <a:prstGeom prst="trapezoid">
                <a:avLst>
                  <a:gd name="adj" fmla="val 1841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E36EB2CC-9B6E-DBD8-271F-6E0027412DA1}"/>
                  </a:ext>
                </a:extLst>
              </p:cNvPr>
              <p:cNvSpPr/>
              <p:nvPr/>
            </p:nvSpPr>
            <p:spPr>
              <a:xfrm>
                <a:off x="1660312" y="3417952"/>
                <a:ext cx="1512168" cy="432048"/>
              </a:xfrm>
              <a:prstGeom prst="ellipse">
                <a:avLst/>
              </a:prstGeom>
              <a:solidFill>
                <a:srgbClr val="47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矢印: 下 21">
              <a:extLst>
                <a:ext uri="{FF2B5EF4-FFF2-40B4-BE49-F238E27FC236}">
                  <a16:creationId xmlns:a16="http://schemas.microsoft.com/office/drawing/2014/main" id="{CA675499-FCB8-46C3-B9A0-268BFF168061}"/>
                </a:ext>
              </a:extLst>
            </p:cNvPr>
            <p:cNvSpPr/>
            <p:nvPr/>
          </p:nvSpPr>
          <p:spPr>
            <a:xfrm>
              <a:off x="6732240" y="4797152"/>
              <a:ext cx="792088" cy="64807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2E64360-93EE-BBF7-3027-AF7FCCD40ACE}"/>
                </a:ext>
              </a:extLst>
            </p:cNvPr>
            <p:cNvSpPr txBox="1"/>
            <p:nvPr/>
          </p:nvSpPr>
          <p:spPr>
            <a:xfrm>
              <a:off x="6732240" y="4293096"/>
              <a:ext cx="800219" cy="461665"/>
            </a:xfrm>
            <a:prstGeom prst="rect">
              <a:avLst/>
            </a:prstGeom>
            <a:noFill/>
          </p:spPr>
          <p:txBody>
            <a:bodyPr wrap="none" rtlCol="0">
              <a:spAutoFit/>
            </a:bodyPr>
            <a:lstStyle/>
            <a:p>
              <a:r>
                <a:rPr kumimoji="1" lang="ja-JP" altLang="en-US" sz="2400"/>
                <a:t>気圧</a:t>
              </a:r>
            </a:p>
          </p:txBody>
        </p:sp>
        <p:sp>
          <p:nvSpPr>
            <p:cNvPr id="24" name="矢印: 下 23">
              <a:extLst>
                <a:ext uri="{FF2B5EF4-FFF2-40B4-BE49-F238E27FC236}">
                  <a16:creationId xmlns:a16="http://schemas.microsoft.com/office/drawing/2014/main" id="{195761EC-721B-EF63-FF52-A29BFE6B1D6A}"/>
                </a:ext>
              </a:extLst>
            </p:cNvPr>
            <p:cNvSpPr/>
            <p:nvPr/>
          </p:nvSpPr>
          <p:spPr>
            <a:xfrm rot="10800000">
              <a:off x="6948264" y="5661248"/>
              <a:ext cx="288032" cy="258328"/>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46D86B03-82C6-A52B-5567-98E671F96E7D}"/>
                </a:ext>
              </a:extLst>
            </p:cNvPr>
            <p:cNvSpPr txBox="1"/>
            <p:nvPr/>
          </p:nvSpPr>
          <p:spPr>
            <a:xfrm>
              <a:off x="6804248" y="5877272"/>
              <a:ext cx="646331" cy="369332"/>
            </a:xfrm>
            <a:prstGeom prst="rect">
              <a:avLst/>
            </a:prstGeom>
            <a:noFill/>
          </p:spPr>
          <p:txBody>
            <a:bodyPr wrap="none" rtlCol="0">
              <a:spAutoFit/>
            </a:bodyPr>
            <a:lstStyle/>
            <a:p>
              <a:r>
                <a:rPr lang="ja-JP" altLang="en-US"/>
                <a:t>蒸発</a:t>
              </a:r>
              <a:endParaRPr kumimoji="1" lang="ja-JP" altLang="en-US"/>
            </a:p>
          </p:txBody>
        </p:sp>
      </p:grpSp>
      <p:cxnSp>
        <p:nvCxnSpPr>
          <p:cNvPr id="27" name="直線コネクタ 26">
            <a:extLst>
              <a:ext uri="{FF2B5EF4-FFF2-40B4-BE49-F238E27FC236}">
                <a16:creationId xmlns:a16="http://schemas.microsoft.com/office/drawing/2014/main" id="{4F6A310E-52CC-AD02-EDE0-BDBA9899B9A7}"/>
              </a:ext>
            </a:extLst>
          </p:cNvPr>
          <p:cNvCxnSpPr/>
          <p:nvPr/>
        </p:nvCxnSpPr>
        <p:spPr>
          <a:xfrm>
            <a:off x="5292080" y="1268760"/>
            <a:ext cx="0" cy="40324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C374264-8C12-970D-43F1-9BA230E22F21}"/>
              </a:ext>
            </a:extLst>
          </p:cNvPr>
          <p:cNvSpPr txBox="1"/>
          <p:nvPr/>
        </p:nvSpPr>
        <p:spPr>
          <a:xfrm>
            <a:off x="4979662" y="5373216"/>
            <a:ext cx="646331" cy="369332"/>
          </a:xfrm>
          <a:prstGeom prst="rect">
            <a:avLst/>
          </a:prstGeom>
          <a:noFill/>
        </p:spPr>
        <p:txBody>
          <a:bodyPr wrap="none" rtlCol="0">
            <a:spAutoFit/>
          </a:bodyPr>
          <a:lstStyle/>
          <a:p>
            <a:r>
              <a:rPr kumimoji="1" lang="ja-JP" altLang="en-US"/>
              <a:t>室温</a:t>
            </a:r>
          </a:p>
        </p:txBody>
      </p:sp>
      <p:sp>
        <p:nvSpPr>
          <p:cNvPr id="29" name="テキスト ボックス 28">
            <a:extLst>
              <a:ext uri="{FF2B5EF4-FFF2-40B4-BE49-F238E27FC236}">
                <a16:creationId xmlns:a16="http://schemas.microsoft.com/office/drawing/2014/main" id="{77FE244F-60A1-422B-A270-651095D2E322}"/>
              </a:ext>
            </a:extLst>
          </p:cNvPr>
          <p:cNvSpPr txBox="1"/>
          <p:nvPr/>
        </p:nvSpPr>
        <p:spPr>
          <a:xfrm>
            <a:off x="611560" y="5877272"/>
            <a:ext cx="6340197" cy="707886"/>
          </a:xfrm>
          <a:prstGeom prst="rect">
            <a:avLst/>
          </a:prstGeom>
          <a:noFill/>
        </p:spPr>
        <p:txBody>
          <a:bodyPr wrap="none" rtlCol="0">
            <a:spAutoFit/>
          </a:bodyPr>
          <a:lstStyle/>
          <a:p>
            <a:r>
              <a:rPr lang="ja-JP" altLang="en-US" sz="2000"/>
              <a:t>その温度、圧力では、液相でいるより気相でいる方が</a:t>
            </a:r>
            <a:endParaRPr lang="en-US" altLang="ja-JP" sz="2000"/>
          </a:p>
          <a:p>
            <a:r>
              <a:rPr kumimoji="1" lang="ja-JP" altLang="en-US" sz="2000"/>
              <a:t>自由エネルギーが低い→</a:t>
            </a:r>
            <a:r>
              <a:rPr kumimoji="1" lang="ja-JP" altLang="en-US" sz="2000">
                <a:solidFill>
                  <a:srgbClr val="FF0000"/>
                </a:solidFill>
              </a:rPr>
              <a:t>蒸発</a:t>
            </a:r>
          </a:p>
        </p:txBody>
      </p:sp>
    </p:spTree>
    <p:extLst>
      <p:ext uri="{BB962C8B-B14F-4D97-AF65-F5344CB8AC3E}">
        <p14:creationId xmlns:p14="http://schemas.microsoft.com/office/powerpoint/2010/main" val="3463075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60380C-28FB-1F80-D663-4C9BA71ECCF5}"/>
              </a:ext>
            </a:extLst>
          </p:cNvPr>
          <p:cNvSpPr>
            <a:spLocks noGrp="1"/>
          </p:cNvSpPr>
          <p:nvPr>
            <p:ph type="body" sz="quarter" idx="10"/>
          </p:nvPr>
        </p:nvSpPr>
        <p:spPr/>
        <p:txBody>
          <a:bodyPr/>
          <a:lstStyle/>
          <a:p>
            <a:r>
              <a:rPr lang="ja-JP" altLang="en-US"/>
              <a:t>蒸発と沸騰</a:t>
            </a:r>
            <a:endParaRPr kumimoji="1" lang="ja-JP" altLang="en-US"/>
          </a:p>
        </p:txBody>
      </p:sp>
      <p:sp>
        <p:nvSpPr>
          <p:cNvPr id="3" name="テキスト ボックス 2">
            <a:extLst>
              <a:ext uri="{FF2B5EF4-FFF2-40B4-BE49-F238E27FC236}">
                <a16:creationId xmlns:a16="http://schemas.microsoft.com/office/drawing/2014/main" id="{B1F6C76E-A6B2-03C4-8152-A67F07AD6A51}"/>
              </a:ext>
            </a:extLst>
          </p:cNvPr>
          <p:cNvSpPr txBox="1"/>
          <p:nvPr/>
        </p:nvSpPr>
        <p:spPr>
          <a:xfrm>
            <a:off x="323528" y="1124744"/>
            <a:ext cx="1107996" cy="646331"/>
          </a:xfrm>
          <a:prstGeom prst="rect">
            <a:avLst/>
          </a:prstGeom>
          <a:noFill/>
        </p:spPr>
        <p:txBody>
          <a:bodyPr wrap="none" rtlCol="0">
            <a:spAutoFit/>
          </a:bodyPr>
          <a:lstStyle/>
          <a:p>
            <a:r>
              <a:rPr lang="ja-JP" altLang="en-US" sz="3600">
                <a:solidFill>
                  <a:srgbClr val="011893"/>
                </a:solidFill>
              </a:rPr>
              <a:t>蒸発</a:t>
            </a:r>
            <a:endParaRPr kumimoji="1" lang="ja-JP" altLang="en-US" sz="3600">
              <a:solidFill>
                <a:srgbClr val="011893"/>
              </a:solidFill>
            </a:endParaRPr>
          </a:p>
        </p:txBody>
      </p:sp>
      <p:sp>
        <p:nvSpPr>
          <p:cNvPr id="4" name="テキスト ボックス 3">
            <a:extLst>
              <a:ext uri="{FF2B5EF4-FFF2-40B4-BE49-F238E27FC236}">
                <a16:creationId xmlns:a16="http://schemas.microsoft.com/office/drawing/2014/main" id="{E6704519-0E04-C632-E85D-794AC874439C}"/>
              </a:ext>
            </a:extLst>
          </p:cNvPr>
          <p:cNvSpPr txBox="1"/>
          <p:nvPr/>
        </p:nvSpPr>
        <p:spPr>
          <a:xfrm>
            <a:off x="899592" y="1916832"/>
            <a:ext cx="7848872" cy="1200329"/>
          </a:xfrm>
          <a:prstGeom prst="rect">
            <a:avLst/>
          </a:prstGeom>
          <a:noFill/>
        </p:spPr>
        <p:txBody>
          <a:bodyPr wrap="square" rtlCol="0">
            <a:spAutoFit/>
          </a:bodyPr>
          <a:lstStyle/>
          <a:p>
            <a:r>
              <a:rPr kumimoji="1" lang="ja-JP" altLang="en-US" sz="2400"/>
              <a:t>与えられた環境での温度、圧力において、液相のギブス自由エネルギーよりも気相のギブス自由エネルギーの方が低い場合に、</a:t>
            </a:r>
            <a:r>
              <a:rPr kumimoji="1" lang="ja-JP" altLang="en-US" sz="2400">
                <a:solidFill>
                  <a:srgbClr val="FF0000"/>
                </a:solidFill>
              </a:rPr>
              <a:t>液相表面</a:t>
            </a:r>
            <a:r>
              <a:rPr kumimoji="1" lang="ja-JP" altLang="en-US" sz="2400"/>
              <a:t>から気化する現象のこと</a:t>
            </a:r>
          </a:p>
        </p:txBody>
      </p:sp>
      <p:sp>
        <p:nvSpPr>
          <p:cNvPr id="5" name="テキスト ボックス 4">
            <a:extLst>
              <a:ext uri="{FF2B5EF4-FFF2-40B4-BE49-F238E27FC236}">
                <a16:creationId xmlns:a16="http://schemas.microsoft.com/office/drawing/2014/main" id="{54749378-C2A0-B27D-A65B-337DA4232FC8}"/>
              </a:ext>
            </a:extLst>
          </p:cNvPr>
          <p:cNvSpPr txBox="1"/>
          <p:nvPr/>
        </p:nvSpPr>
        <p:spPr>
          <a:xfrm>
            <a:off x="323528" y="3501008"/>
            <a:ext cx="1107996" cy="646331"/>
          </a:xfrm>
          <a:prstGeom prst="rect">
            <a:avLst/>
          </a:prstGeom>
          <a:noFill/>
        </p:spPr>
        <p:txBody>
          <a:bodyPr wrap="none" rtlCol="0">
            <a:spAutoFit/>
          </a:bodyPr>
          <a:lstStyle/>
          <a:p>
            <a:r>
              <a:rPr kumimoji="1" lang="ja-JP" altLang="en-US" sz="3600">
                <a:solidFill>
                  <a:srgbClr val="011893"/>
                </a:solidFill>
              </a:rPr>
              <a:t>沸騰</a:t>
            </a:r>
          </a:p>
        </p:txBody>
      </p:sp>
      <p:sp>
        <p:nvSpPr>
          <p:cNvPr id="6" name="テキスト ボックス 5">
            <a:extLst>
              <a:ext uri="{FF2B5EF4-FFF2-40B4-BE49-F238E27FC236}">
                <a16:creationId xmlns:a16="http://schemas.microsoft.com/office/drawing/2014/main" id="{F840B0EC-6057-2683-8CCF-AF98C0FAA327}"/>
              </a:ext>
            </a:extLst>
          </p:cNvPr>
          <p:cNvSpPr txBox="1"/>
          <p:nvPr/>
        </p:nvSpPr>
        <p:spPr>
          <a:xfrm>
            <a:off x="899592" y="4293096"/>
            <a:ext cx="7992888" cy="830997"/>
          </a:xfrm>
          <a:prstGeom prst="rect">
            <a:avLst/>
          </a:prstGeom>
          <a:noFill/>
        </p:spPr>
        <p:txBody>
          <a:bodyPr wrap="square" rtlCol="0">
            <a:spAutoFit/>
          </a:bodyPr>
          <a:lstStyle/>
          <a:p>
            <a:r>
              <a:rPr kumimoji="1" lang="ja-JP" altLang="en-US" sz="2400">
                <a:solidFill>
                  <a:srgbClr val="FF0000"/>
                </a:solidFill>
              </a:rPr>
              <a:t>飽和蒸気圧</a:t>
            </a:r>
            <a:r>
              <a:rPr kumimoji="1" lang="ja-JP" altLang="en-US" sz="2400"/>
              <a:t>が外気圧と等しくなった時に、</a:t>
            </a:r>
            <a:r>
              <a:rPr kumimoji="1" lang="ja-JP" altLang="en-US" sz="2400">
                <a:solidFill>
                  <a:srgbClr val="FF0000"/>
                </a:solidFill>
              </a:rPr>
              <a:t>液相内部</a:t>
            </a:r>
            <a:r>
              <a:rPr kumimoji="1" lang="ja-JP" altLang="en-US" sz="2400"/>
              <a:t>から気化する現象のこと</a:t>
            </a:r>
          </a:p>
        </p:txBody>
      </p:sp>
      <p:sp>
        <p:nvSpPr>
          <p:cNvPr id="7" name="テキスト ボックス 6">
            <a:extLst>
              <a:ext uri="{FF2B5EF4-FFF2-40B4-BE49-F238E27FC236}">
                <a16:creationId xmlns:a16="http://schemas.microsoft.com/office/drawing/2014/main" id="{63216F40-1DA4-7C8B-91BD-76E116120F06}"/>
              </a:ext>
            </a:extLst>
          </p:cNvPr>
          <p:cNvSpPr txBox="1"/>
          <p:nvPr/>
        </p:nvSpPr>
        <p:spPr>
          <a:xfrm>
            <a:off x="1763688" y="5661248"/>
            <a:ext cx="4852610" cy="523220"/>
          </a:xfrm>
          <a:prstGeom prst="rect">
            <a:avLst/>
          </a:prstGeom>
          <a:noFill/>
        </p:spPr>
        <p:txBody>
          <a:bodyPr wrap="none" rtlCol="0">
            <a:spAutoFit/>
          </a:bodyPr>
          <a:lstStyle/>
          <a:p>
            <a:r>
              <a:rPr lang="ja-JP" altLang="en-US" sz="2800"/>
              <a:t>飽和蒸気圧とはなんだろう？</a:t>
            </a:r>
            <a:endParaRPr kumimoji="1" lang="ja-JP" altLang="en-US" sz="2800"/>
          </a:p>
        </p:txBody>
      </p:sp>
    </p:spTree>
    <p:extLst>
      <p:ext uri="{BB962C8B-B14F-4D97-AF65-F5344CB8AC3E}">
        <p14:creationId xmlns:p14="http://schemas.microsoft.com/office/powerpoint/2010/main" val="329972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954107"/>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相転移や相図の決定方法</a:t>
            </a:r>
            <a:endParaRPr lang="en-US" altLang="ja-JP" sz="2800"/>
          </a:p>
          <a:p>
            <a:pPr marL="571500" indent="-571500">
              <a:buFont typeface="Arial" panose="020B0604020202020204" pitchFamily="34" charset="0"/>
              <a:buChar char="•"/>
            </a:pPr>
            <a:r>
              <a:rPr lang="ja-JP" altLang="en-US" sz="2800"/>
              <a:t>相転移を伴うダイナミクスの理論と数値計算</a:t>
            </a:r>
            <a:endParaRPr lang="en-US" altLang="ja-JP" sz="2800" dirty="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4493538" cy="523220"/>
          </a:xfrm>
          <a:prstGeom prst="rect">
            <a:avLst/>
          </a:prstGeom>
          <a:noFill/>
        </p:spPr>
        <p:txBody>
          <a:bodyPr wrap="none" rtlCol="0">
            <a:spAutoFit/>
          </a:bodyPr>
          <a:lstStyle/>
          <a:p>
            <a:r>
              <a:rPr lang="ja-JP" altLang="en-US" sz="2800">
                <a:solidFill>
                  <a:srgbClr val="011893"/>
                </a:solidFill>
              </a:rPr>
              <a:t>分子動力学法でできること</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分子動力学法は原子の位置と速度の時間発展を追う手法</a:t>
            </a:r>
            <a:endParaRPr kumimoji="1" lang="en-US" altLang="ja-JP" sz="2800"/>
          </a:p>
          <a:p>
            <a:pPr marL="457200" indent="-457200">
              <a:buFont typeface="Arial" panose="020B0604020202020204" pitchFamily="34" charset="0"/>
              <a:buChar char="•"/>
            </a:pPr>
            <a:r>
              <a:rPr kumimoji="1" lang="ja-JP" altLang="en-US" sz="2800"/>
              <a:t>それで何ができるのか？</a:t>
            </a:r>
            <a:endParaRPr kumimoji="1" lang="en-US" altLang="ja-JP" sz="2800"/>
          </a:p>
          <a:p>
            <a:pPr marL="457200" indent="-457200">
              <a:buFont typeface="Arial" panose="020B0604020202020204" pitchFamily="34" charset="0"/>
              <a:buChar char="•"/>
            </a:pPr>
            <a:r>
              <a:rPr kumimoji="1" lang="ja-JP" altLang="en-US" sz="2800"/>
              <a:t>どんな新しい物理を追えるのか？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4E575BB9-074E-A475-9137-C5EAAD71087F}"/>
              </a:ext>
            </a:extLst>
          </p:cNvPr>
          <p:cNvSpPr/>
          <p:nvPr/>
        </p:nvSpPr>
        <p:spPr>
          <a:xfrm>
            <a:off x="6012160" y="2636912"/>
            <a:ext cx="1440160" cy="11521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386185D2-1815-E71B-816A-FC88FF89584B}"/>
              </a:ext>
            </a:extLst>
          </p:cNvPr>
          <p:cNvSpPr>
            <a:spLocks noGrp="1"/>
          </p:cNvSpPr>
          <p:nvPr>
            <p:ph type="body" sz="quarter" idx="10"/>
          </p:nvPr>
        </p:nvSpPr>
        <p:spPr/>
        <p:txBody>
          <a:bodyPr/>
          <a:lstStyle/>
          <a:p>
            <a:r>
              <a:rPr lang="ja-JP" altLang="en-US"/>
              <a:t>飽和蒸気圧</a:t>
            </a:r>
            <a:endParaRPr kumimoji="1" lang="ja-JP" altLang="en-US"/>
          </a:p>
        </p:txBody>
      </p:sp>
      <p:sp>
        <p:nvSpPr>
          <p:cNvPr id="3" name="正方形/長方形 2">
            <a:extLst>
              <a:ext uri="{FF2B5EF4-FFF2-40B4-BE49-F238E27FC236}">
                <a16:creationId xmlns:a16="http://schemas.microsoft.com/office/drawing/2014/main" id="{EA7D67EC-5053-D001-0EFC-7064D6AE6229}"/>
              </a:ext>
            </a:extLst>
          </p:cNvPr>
          <p:cNvSpPr/>
          <p:nvPr/>
        </p:nvSpPr>
        <p:spPr>
          <a:xfrm>
            <a:off x="1691680" y="2564904"/>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5C12CE7-00C0-C76D-5B10-01D049C304D3}"/>
              </a:ext>
            </a:extLst>
          </p:cNvPr>
          <p:cNvSpPr/>
          <p:nvPr/>
        </p:nvSpPr>
        <p:spPr>
          <a:xfrm>
            <a:off x="1691680" y="3645024"/>
            <a:ext cx="1440160" cy="10801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36F69FA-6F6F-99D6-B741-A8F5EEEE8E4E}"/>
              </a:ext>
            </a:extLst>
          </p:cNvPr>
          <p:cNvSpPr txBox="1"/>
          <p:nvPr/>
        </p:nvSpPr>
        <p:spPr>
          <a:xfrm>
            <a:off x="827584" y="1412776"/>
            <a:ext cx="3262432" cy="830997"/>
          </a:xfrm>
          <a:prstGeom prst="rect">
            <a:avLst/>
          </a:prstGeom>
          <a:noFill/>
        </p:spPr>
        <p:txBody>
          <a:bodyPr wrap="none" rtlCol="0">
            <a:spAutoFit/>
          </a:bodyPr>
          <a:lstStyle/>
          <a:p>
            <a:r>
              <a:rPr kumimoji="1" lang="ja-JP" altLang="en-US" sz="2400"/>
              <a:t>密閉容器に水を入れて</a:t>
            </a:r>
            <a:endParaRPr kumimoji="1" lang="en-US" altLang="ja-JP" sz="2400"/>
          </a:p>
          <a:p>
            <a:r>
              <a:rPr lang="ja-JP" altLang="en-US" sz="2400"/>
              <a:t>定温に保つ</a:t>
            </a:r>
            <a:endParaRPr kumimoji="1" lang="ja-JP" altLang="en-US" sz="2400"/>
          </a:p>
        </p:txBody>
      </p:sp>
      <p:sp>
        <p:nvSpPr>
          <p:cNvPr id="6" name="矢印: 右 5">
            <a:extLst>
              <a:ext uri="{FF2B5EF4-FFF2-40B4-BE49-F238E27FC236}">
                <a16:creationId xmlns:a16="http://schemas.microsoft.com/office/drawing/2014/main" id="{D3D5AF36-C85E-2FB1-B58C-700031EA37D1}"/>
              </a:ext>
            </a:extLst>
          </p:cNvPr>
          <p:cNvSpPr/>
          <p:nvPr/>
        </p:nvSpPr>
        <p:spPr>
          <a:xfrm>
            <a:off x="4283968" y="3140968"/>
            <a:ext cx="978408"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FE460CC-2B29-F59C-682D-C643E708A5D4}"/>
              </a:ext>
            </a:extLst>
          </p:cNvPr>
          <p:cNvSpPr txBox="1"/>
          <p:nvPr/>
        </p:nvSpPr>
        <p:spPr>
          <a:xfrm>
            <a:off x="2195736" y="4005064"/>
            <a:ext cx="415498" cy="369332"/>
          </a:xfrm>
          <a:prstGeom prst="rect">
            <a:avLst/>
          </a:prstGeom>
          <a:solidFill>
            <a:schemeClr val="bg1"/>
          </a:solidFill>
        </p:spPr>
        <p:txBody>
          <a:bodyPr wrap="none" rtlCol="0">
            <a:spAutoFit/>
          </a:bodyPr>
          <a:lstStyle/>
          <a:p>
            <a:r>
              <a:rPr kumimoji="1" lang="ja-JP" altLang="en-US"/>
              <a:t>水</a:t>
            </a:r>
          </a:p>
        </p:txBody>
      </p:sp>
      <p:sp>
        <p:nvSpPr>
          <p:cNvPr id="8" name="テキスト ボックス 7">
            <a:extLst>
              <a:ext uri="{FF2B5EF4-FFF2-40B4-BE49-F238E27FC236}">
                <a16:creationId xmlns:a16="http://schemas.microsoft.com/office/drawing/2014/main" id="{045CF04B-A379-AE08-FDC2-6D152A0A219F}"/>
              </a:ext>
            </a:extLst>
          </p:cNvPr>
          <p:cNvSpPr txBox="1"/>
          <p:nvPr/>
        </p:nvSpPr>
        <p:spPr>
          <a:xfrm>
            <a:off x="2053461" y="2924944"/>
            <a:ext cx="646331" cy="369332"/>
          </a:xfrm>
          <a:prstGeom prst="rect">
            <a:avLst/>
          </a:prstGeom>
          <a:noFill/>
        </p:spPr>
        <p:txBody>
          <a:bodyPr wrap="none" rtlCol="0">
            <a:spAutoFit/>
          </a:bodyPr>
          <a:lstStyle/>
          <a:p>
            <a:r>
              <a:rPr lang="ja-JP" altLang="en-US"/>
              <a:t>真空</a:t>
            </a:r>
            <a:endParaRPr kumimoji="1" lang="ja-JP" altLang="en-US"/>
          </a:p>
        </p:txBody>
      </p:sp>
      <p:sp>
        <p:nvSpPr>
          <p:cNvPr id="9" name="正方形/長方形 8">
            <a:extLst>
              <a:ext uri="{FF2B5EF4-FFF2-40B4-BE49-F238E27FC236}">
                <a16:creationId xmlns:a16="http://schemas.microsoft.com/office/drawing/2014/main" id="{1D8B6994-3BAD-97FC-D9B3-4A6C96872D6D}"/>
              </a:ext>
            </a:extLst>
          </p:cNvPr>
          <p:cNvSpPr/>
          <p:nvPr/>
        </p:nvSpPr>
        <p:spPr>
          <a:xfrm>
            <a:off x="6012160" y="2636912"/>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D4AEBC9-B13A-8154-A68C-292ABC7C3438}"/>
              </a:ext>
            </a:extLst>
          </p:cNvPr>
          <p:cNvSpPr/>
          <p:nvPr/>
        </p:nvSpPr>
        <p:spPr>
          <a:xfrm>
            <a:off x="6012160" y="3789040"/>
            <a:ext cx="1440160" cy="100811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B85CAB-49C6-B0A1-B695-47F8649FC320}"/>
              </a:ext>
            </a:extLst>
          </p:cNvPr>
          <p:cNvSpPr txBox="1"/>
          <p:nvPr/>
        </p:nvSpPr>
        <p:spPr>
          <a:xfrm>
            <a:off x="6516216" y="4077072"/>
            <a:ext cx="415498" cy="369332"/>
          </a:xfrm>
          <a:prstGeom prst="rect">
            <a:avLst/>
          </a:prstGeom>
          <a:solidFill>
            <a:schemeClr val="bg1"/>
          </a:solidFill>
        </p:spPr>
        <p:txBody>
          <a:bodyPr wrap="none" rtlCol="0">
            <a:spAutoFit/>
          </a:bodyPr>
          <a:lstStyle/>
          <a:p>
            <a:r>
              <a:rPr kumimoji="1" lang="ja-JP" altLang="en-US"/>
              <a:t>水</a:t>
            </a:r>
          </a:p>
        </p:txBody>
      </p:sp>
      <p:sp>
        <p:nvSpPr>
          <p:cNvPr id="12" name="テキスト ボックス 11">
            <a:extLst>
              <a:ext uri="{FF2B5EF4-FFF2-40B4-BE49-F238E27FC236}">
                <a16:creationId xmlns:a16="http://schemas.microsoft.com/office/drawing/2014/main" id="{4CD44A73-8DB3-71A5-DC17-A1D3AD22CFAB}"/>
              </a:ext>
            </a:extLst>
          </p:cNvPr>
          <p:cNvSpPr txBox="1"/>
          <p:nvPr/>
        </p:nvSpPr>
        <p:spPr>
          <a:xfrm>
            <a:off x="6300192" y="2996952"/>
            <a:ext cx="877163" cy="369332"/>
          </a:xfrm>
          <a:prstGeom prst="rect">
            <a:avLst/>
          </a:prstGeom>
          <a:noFill/>
        </p:spPr>
        <p:txBody>
          <a:bodyPr wrap="none" rtlCol="0">
            <a:spAutoFit/>
          </a:bodyPr>
          <a:lstStyle/>
          <a:p>
            <a:r>
              <a:rPr kumimoji="1" lang="ja-JP" altLang="en-US"/>
              <a:t>水蒸気</a:t>
            </a:r>
          </a:p>
        </p:txBody>
      </p:sp>
      <p:sp>
        <p:nvSpPr>
          <p:cNvPr id="14" name="テキスト ボックス 13">
            <a:extLst>
              <a:ext uri="{FF2B5EF4-FFF2-40B4-BE49-F238E27FC236}">
                <a16:creationId xmlns:a16="http://schemas.microsoft.com/office/drawing/2014/main" id="{A28E223E-D935-010A-B80B-2DE730E65410}"/>
              </a:ext>
            </a:extLst>
          </p:cNvPr>
          <p:cNvSpPr txBox="1"/>
          <p:nvPr/>
        </p:nvSpPr>
        <p:spPr>
          <a:xfrm>
            <a:off x="5436096" y="1412776"/>
            <a:ext cx="3262432" cy="830997"/>
          </a:xfrm>
          <a:prstGeom prst="rect">
            <a:avLst/>
          </a:prstGeom>
          <a:noFill/>
        </p:spPr>
        <p:txBody>
          <a:bodyPr wrap="none" rtlCol="0">
            <a:spAutoFit/>
          </a:bodyPr>
          <a:lstStyle/>
          <a:p>
            <a:r>
              <a:rPr kumimoji="1" lang="ja-JP" altLang="en-US" sz="2400"/>
              <a:t>水が蒸発して、やがて</a:t>
            </a:r>
            <a:endParaRPr kumimoji="1" lang="en-US" altLang="ja-JP" sz="2400"/>
          </a:p>
          <a:p>
            <a:r>
              <a:rPr lang="ja-JP" altLang="en-US" sz="2400">
                <a:solidFill>
                  <a:srgbClr val="FF0000"/>
                </a:solidFill>
              </a:rPr>
              <a:t>釣り合う</a:t>
            </a:r>
            <a:endParaRPr kumimoji="1" lang="ja-JP" altLang="en-US" sz="2400">
              <a:solidFill>
                <a:srgbClr val="FF0000"/>
              </a:solidFill>
            </a:endParaRPr>
          </a:p>
        </p:txBody>
      </p:sp>
      <p:sp>
        <p:nvSpPr>
          <p:cNvPr id="15" name="テキスト ボックス 14">
            <a:extLst>
              <a:ext uri="{FF2B5EF4-FFF2-40B4-BE49-F238E27FC236}">
                <a16:creationId xmlns:a16="http://schemas.microsoft.com/office/drawing/2014/main" id="{C382AB7C-ACB8-D1B7-451D-0F7EB3645EDD}"/>
              </a:ext>
            </a:extLst>
          </p:cNvPr>
          <p:cNvSpPr txBox="1"/>
          <p:nvPr/>
        </p:nvSpPr>
        <p:spPr>
          <a:xfrm>
            <a:off x="899592" y="5157192"/>
            <a:ext cx="6750566" cy="584775"/>
          </a:xfrm>
          <a:prstGeom prst="rect">
            <a:avLst/>
          </a:prstGeom>
          <a:noFill/>
        </p:spPr>
        <p:txBody>
          <a:bodyPr wrap="none" rtlCol="0">
            <a:spAutoFit/>
          </a:bodyPr>
          <a:lstStyle/>
          <a:p>
            <a:r>
              <a:rPr kumimoji="1" lang="ja-JP" altLang="en-US" sz="3200"/>
              <a:t>この時の水蒸気の圧力が飽和蒸気圧</a:t>
            </a:r>
          </a:p>
        </p:txBody>
      </p:sp>
      <p:cxnSp>
        <p:nvCxnSpPr>
          <p:cNvPr id="17" name="コネクタ: カギ線 16">
            <a:extLst>
              <a:ext uri="{FF2B5EF4-FFF2-40B4-BE49-F238E27FC236}">
                <a16:creationId xmlns:a16="http://schemas.microsoft.com/office/drawing/2014/main" id="{41AB5174-6941-B416-90BF-F7D4A077C17B}"/>
              </a:ext>
            </a:extLst>
          </p:cNvPr>
          <p:cNvCxnSpPr>
            <a:stCxn id="15" idx="3"/>
            <a:endCxn id="13" idx="3"/>
          </p:cNvCxnSpPr>
          <p:nvPr/>
        </p:nvCxnSpPr>
        <p:spPr>
          <a:xfrm flipH="1" flipV="1">
            <a:off x="7452320" y="3212976"/>
            <a:ext cx="197838" cy="2236604"/>
          </a:xfrm>
          <a:prstGeom prst="bentConnector3">
            <a:avLst>
              <a:gd name="adj1" fmla="val -1155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1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8077E0A-D067-D17E-4F84-95B208545DFC}"/>
              </a:ext>
            </a:extLst>
          </p:cNvPr>
          <p:cNvSpPr>
            <a:spLocks noGrp="1"/>
          </p:cNvSpPr>
          <p:nvPr>
            <p:ph type="body" sz="quarter" idx="10"/>
          </p:nvPr>
        </p:nvSpPr>
        <p:spPr/>
        <p:txBody>
          <a:bodyPr/>
          <a:lstStyle/>
          <a:p>
            <a:r>
              <a:rPr lang="ja-JP" altLang="en-US"/>
              <a:t>飽和蒸気圧</a:t>
            </a:r>
            <a:endParaRPr kumimoji="1" lang="ja-JP" altLang="en-US"/>
          </a:p>
        </p:txBody>
      </p:sp>
      <p:sp>
        <p:nvSpPr>
          <p:cNvPr id="3" name="正方形/長方形 2">
            <a:extLst>
              <a:ext uri="{FF2B5EF4-FFF2-40B4-BE49-F238E27FC236}">
                <a16:creationId xmlns:a16="http://schemas.microsoft.com/office/drawing/2014/main" id="{DA8A1E8D-9120-094B-1820-7B82230BA546}"/>
              </a:ext>
            </a:extLst>
          </p:cNvPr>
          <p:cNvSpPr/>
          <p:nvPr/>
        </p:nvSpPr>
        <p:spPr>
          <a:xfrm>
            <a:off x="971600" y="2348880"/>
            <a:ext cx="1440160" cy="11521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2E09B4B8-1A7E-2BD7-D069-CDEA5277383F}"/>
              </a:ext>
            </a:extLst>
          </p:cNvPr>
          <p:cNvSpPr/>
          <p:nvPr/>
        </p:nvSpPr>
        <p:spPr>
          <a:xfrm>
            <a:off x="971600"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FFC58BA-EADD-73AD-FBA7-7CF0C7A1651F}"/>
              </a:ext>
            </a:extLst>
          </p:cNvPr>
          <p:cNvSpPr/>
          <p:nvPr/>
        </p:nvSpPr>
        <p:spPr>
          <a:xfrm>
            <a:off x="971600" y="3501008"/>
            <a:ext cx="1440160" cy="100811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239F68-27F8-66E0-005A-5C9FAD50CCBB}"/>
              </a:ext>
            </a:extLst>
          </p:cNvPr>
          <p:cNvSpPr txBox="1"/>
          <p:nvPr/>
        </p:nvSpPr>
        <p:spPr>
          <a:xfrm>
            <a:off x="1475656" y="3789040"/>
            <a:ext cx="415498" cy="369332"/>
          </a:xfrm>
          <a:prstGeom prst="rect">
            <a:avLst/>
          </a:prstGeom>
          <a:solidFill>
            <a:schemeClr val="bg1"/>
          </a:solidFill>
        </p:spPr>
        <p:txBody>
          <a:bodyPr wrap="none" rtlCol="0">
            <a:spAutoFit/>
          </a:bodyPr>
          <a:lstStyle/>
          <a:p>
            <a:r>
              <a:rPr kumimoji="1" lang="ja-JP" altLang="en-US"/>
              <a:t>水</a:t>
            </a:r>
          </a:p>
        </p:txBody>
      </p:sp>
      <p:sp>
        <p:nvSpPr>
          <p:cNvPr id="7" name="テキスト ボックス 6">
            <a:extLst>
              <a:ext uri="{FF2B5EF4-FFF2-40B4-BE49-F238E27FC236}">
                <a16:creationId xmlns:a16="http://schemas.microsoft.com/office/drawing/2014/main" id="{6A30F16D-4A2F-5DCE-1EAC-795B0F6E08CB}"/>
              </a:ext>
            </a:extLst>
          </p:cNvPr>
          <p:cNvSpPr txBox="1"/>
          <p:nvPr/>
        </p:nvSpPr>
        <p:spPr>
          <a:xfrm>
            <a:off x="1259632" y="2708920"/>
            <a:ext cx="877163" cy="369332"/>
          </a:xfrm>
          <a:prstGeom prst="rect">
            <a:avLst/>
          </a:prstGeom>
          <a:noFill/>
        </p:spPr>
        <p:txBody>
          <a:bodyPr wrap="none" rtlCol="0">
            <a:spAutoFit/>
          </a:bodyPr>
          <a:lstStyle/>
          <a:p>
            <a:r>
              <a:rPr kumimoji="1" lang="ja-JP" altLang="en-US"/>
              <a:t>水蒸気</a:t>
            </a:r>
          </a:p>
        </p:txBody>
      </p:sp>
      <p:sp>
        <p:nvSpPr>
          <p:cNvPr id="8" name="正方形/長方形 7">
            <a:extLst>
              <a:ext uri="{FF2B5EF4-FFF2-40B4-BE49-F238E27FC236}">
                <a16:creationId xmlns:a16="http://schemas.microsoft.com/office/drawing/2014/main" id="{725BA9D7-A115-494B-71B9-C115EB21CB33}"/>
              </a:ext>
            </a:extLst>
          </p:cNvPr>
          <p:cNvSpPr/>
          <p:nvPr/>
        </p:nvSpPr>
        <p:spPr>
          <a:xfrm>
            <a:off x="4067944" y="2348880"/>
            <a:ext cx="1440160" cy="129614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E37E25B-30B2-EA1F-31DE-B147EF148078}"/>
              </a:ext>
            </a:extLst>
          </p:cNvPr>
          <p:cNvSpPr/>
          <p:nvPr/>
        </p:nvSpPr>
        <p:spPr>
          <a:xfrm>
            <a:off x="4067944"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3C07169-D63A-7D5B-7F16-D7DCB7762C5E}"/>
              </a:ext>
            </a:extLst>
          </p:cNvPr>
          <p:cNvSpPr/>
          <p:nvPr/>
        </p:nvSpPr>
        <p:spPr>
          <a:xfrm>
            <a:off x="4067944" y="3645024"/>
            <a:ext cx="1440160" cy="86409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2E444CD-2D3D-84A0-ADDF-2B8F7C225514}"/>
              </a:ext>
            </a:extLst>
          </p:cNvPr>
          <p:cNvSpPr txBox="1"/>
          <p:nvPr/>
        </p:nvSpPr>
        <p:spPr>
          <a:xfrm>
            <a:off x="4572000" y="3789040"/>
            <a:ext cx="415498" cy="369332"/>
          </a:xfrm>
          <a:prstGeom prst="rect">
            <a:avLst/>
          </a:prstGeom>
          <a:solidFill>
            <a:schemeClr val="bg1"/>
          </a:solidFill>
        </p:spPr>
        <p:txBody>
          <a:bodyPr wrap="none" rtlCol="0">
            <a:spAutoFit/>
          </a:bodyPr>
          <a:lstStyle/>
          <a:p>
            <a:r>
              <a:rPr kumimoji="1" lang="ja-JP" altLang="en-US"/>
              <a:t>水</a:t>
            </a:r>
          </a:p>
        </p:txBody>
      </p:sp>
      <p:sp>
        <p:nvSpPr>
          <p:cNvPr id="12" name="テキスト ボックス 11">
            <a:extLst>
              <a:ext uri="{FF2B5EF4-FFF2-40B4-BE49-F238E27FC236}">
                <a16:creationId xmlns:a16="http://schemas.microsoft.com/office/drawing/2014/main" id="{145BEBA9-801A-658F-8B2A-92C84358EAF7}"/>
              </a:ext>
            </a:extLst>
          </p:cNvPr>
          <p:cNvSpPr txBox="1"/>
          <p:nvPr/>
        </p:nvSpPr>
        <p:spPr>
          <a:xfrm>
            <a:off x="4355976" y="2708920"/>
            <a:ext cx="877163" cy="369332"/>
          </a:xfrm>
          <a:prstGeom prst="rect">
            <a:avLst/>
          </a:prstGeom>
          <a:noFill/>
        </p:spPr>
        <p:txBody>
          <a:bodyPr wrap="none" rtlCol="0">
            <a:spAutoFit/>
          </a:bodyPr>
          <a:lstStyle/>
          <a:p>
            <a:r>
              <a:rPr kumimoji="1" lang="ja-JP" altLang="en-US"/>
              <a:t>水蒸気</a:t>
            </a:r>
          </a:p>
        </p:txBody>
      </p:sp>
      <p:sp>
        <p:nvSpPr>
          <p:cNvPr id="13" name="正方形/長方形 12">
            <a:extLst>
              <a:ext uri="{FF2B5EF4-FFF2-40B4-BE49-F238E27FC236}">
                <a16:creationId xmlns:a16="http://schemas.microsoft.com/office/drawing/2014/main" id="{0BC04EA3-63FC-CD74-73D0-E30D93796CAD}"/>
              </a:ext>
            </a:extLst>
          </p:cNvPr>
          <p:cNvSpPr/>
          <p:nvPr/>
        </p:nvSpPr>
        <p:spPr>
          <a:xfrm>
            <a:off x="6948264" y="2348880"/>
            <a:ext cx="1440160" cy="151216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B060918-8F69-796A-062B-B18CEFE9A571}"/>
              </a:ext>
            </a:extLst>
          </p:cNvPr>
          <p:cNvSpPr/>
          <p:nvPr/>
        </p:nvSpPr>
        <p:spPr>
          <a:xfrm>
            <a:off x="6948264"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F52763E-04D7-239B-5474-F80D82D6503D}"/>
              </a:ext>
            </a:extLst>
          </p:cNvPr>
          <p:cNvSpPr/>
          <p:nvPr/>
        </p:nvSpPr>
        <p:spPr>
          <a:xfrm>
            <a:off x="6948264" y="3861048"/>
            <a:ext cx="1440160" cy="64807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149D43A-7F7F-766C-399C-57841168F02B}"/>
              </a:ext>
            </a:extLst>
          </p:cNvPr>
          <p:cNvSpPr txBox="1"/>
          <p:nvPr/>
        </p:nvSpPr>
        <p:spPr>
          <a:xfrm>
            <a:off x="7452320" y="3995772"/>
            <a:ext cx="415498" cy="369332"/>
          </a:xfrm>
          <a:prstGeom prst="rect">
            <a:avLst/>
          </a:prstGeom>
          <a:solidFill>
            <a:schemeClr val="bg1"/>
          </a:solidFill>
        </p:spPr>
        <p:txBody>
          <a:bodyPr wrap="none" rtlCol="0">
            <a:spAutoFit/>
          </a:bodyPr>
          <a:lstStyle/>
          <a:p>
            <a:r>
              <a:rPr kumimoji="1" lang="ja-JP" altLang="en-US"/>
              <a:t>水</a:t>
            </a:r>
          </a:p>
        </p:txBody>
      </p:sp>
      <p:sp>
        <p:nvSpPr>
          <p:cNvPr id="17" name="テキスト ボックス 16">
            <a:extLst>
              <a:ext uri="{FF2B5EF4-FFF2-40B4-BE49-F238E27FC236}">
                <a16:creationId xmlns:a16="http://schemas.microsoft.com/office/drawing/2014/main" id="{22D65971-E1C1-4A25-A564-A8DE9D560A83}"/>
              </a:ext>
            </a:extLst>
          </p:cNvPr>
          <p:cNvSpPr txBox="1"/>
          <p:nvPr/>
        </p:nvSpPr>
        <p:spPr>
          <a:xfrm>
            <a:off x="7236296" y="2708920"/>
            <a:ext cx="877163" cy="369332"/>
          </a:xfrm>
          <a:prstGeom prst="rect">
            <a:avLst/>
          </a:prstGeom>
          <a:noFill/>
        </p:spPr>
        <p:txBody>
          <a:bodyPr wrap="none" rtlCol="0">
            <a:spAutoFit/>
          </a:bodyPr>
          <a:lstStyle/>
          <a:p>
            <a:r>
              <a:rPr kumimoji="1" lang="ja-JP" altLang="en-US"/>
              <a:t>水蒸気</a:t>
            </a:r>
          </a:p>
        </p:txBody>
      </p:sp>
      <p:sp>
        <p:nvSpPr>
          <p:cNvPr id="18" name="テキスト ボックス 17">
            <a:extLst>
              <a:ext uri="{FF2B5EF4-FFF2-40B4-BE49-F238E27FC236}">
                <a16:creationId xmlns:a16="http://schemas.microsoft.com/office/drawing/2014/main" id="{F2543FA0-A51A-7BE3-CF2B-E942444162A5}"/>
              </a:ext>
            </a:extLst>
          </p:cNvPr>
          <p:cNvSpPr txBox="1"/>
          <p:nvPr/>
        </p:nvSpPr>
        <p:spPr>
          <a:xfrm>
            <a:off x="683568" y="1412776"/>
            <a:ext cx="1980029" cy="523220"/>
          </a:xfrm>
          <a:prstGeom prst="rect">
            <a:avLst/>
          </a:prstGeom>
          <a:noFill/>
        </p:spPr>
        <p:txBody>
          <a:bodyPr wrap="none" rtlCol="0">
            <a:spAutoFit/>
          </a:bodyPr>
          <a:lstStyle/>
          <a:p>
            <a:r>
              <a:rPr lang="ja-JP" altLang="en-US" sz="2800"/>
              <a:t>圧力が低い</a:t>
            </a:r>
            <a:endParaRPr lang="en-US" altLang="ja-JP" sz="2800"/>
          </a:p>
        </p:txBody>
      </p:sp>
      <p:sp>
        <p:nvSpPr>
          <p:cNvPr id="19" name="テキスト ボックス 18">
            <a:extLst>
              <a:ext uri="{FF2B5EF4-FFF2-40B4-BE49-F238E27FC236}">
                <a16:creationId xmlns:a16="http://schemas.microsoft.com/office/drawing/2014/main" id="{D81F81FE-E2B5-BCFE-F5A6-A01113401704}"/>
              </a:ext>
            </a:extLst>
          </p:cNvPr>
          <p:cNvSpPr txBox="1"/>
          <p:nvPr/>
        </p:nvSpPr>
        <p:spPr>
          <a:xfrm>
            <a:off x="3851920" y="1268760"/>
            <a:ext cx="2339102" cy="954107"/>
          </a:xfrm>
          <a:prstGeom prst="rect">
            <a:avLst/>
          </a:prstGeom>
          <a:noFill/>
        </p:spPr>
        <p:txBody>
          <a:bodyPr wrap="none" rtlCol="0">
            <a:spAutoFit/>
          </a:bodyPr>
          <a:lstStyle/>
          <a:p>
            <a:r>
              <a:rPr lang="ja-JP" altLang="en-US" sz="2800"/>
              <a:t>圧力が</a:t>
            </a:r>
            <a:endParaRPr lang="en-US" altLang="ja-JP" sz="2800"/>
          </a:p>
          <a:p>
            <a:r>
              <a:rPr lang="ja-JP" altLang="en-US" sz="2800"/>
              <a:t>ちょうど良い</a:t>
            </a:r>
            <a:endParaRPr lang="en-US" altLang="ja-JP" sz="2800"/>
          </a:p>
        </p:txBody>
      </p:sp>
      <p:sp>
        <p:nvSpPr>
          <p:cNvPr id="20" name="テキスト ボックス 19">
            <a:extLst>
              <a:ext uri="{FF2B5EF4-FFF2-40B4-BE49-F238E27FC236}">
                <a16:creationId xmlns:a16="http://schemas.microsoft.com/office/drawing/2014/main" id="{6D18253D-737A-53F0-26CF-B50FA740DC0B}"/>
              </a:ext>
            </a:extLst>
          </p:cNvPr>
          <p:cNvSpPr txBox="1"/>
          <p:nvPr/>
        </p:nvSpPr>
        <p:spPr>
          <a:xfrm>
            <a:off x="6732240" y="1249596"/>
            <a:ext cx="1980029" cy="523220"/>
          </a:xfrm>
          <a:prstGeom prst="rect">
            <a:avLst/>
          </a:prstGeom>
          <a:noFill/>
        </p:spPr>
        <p:txBody>
          <a:bodyPr wrap="none" rtlCol="0">
            <a:spAutoFit/>
          </a:bodyPr>
          <a:lstStyle/>
          <a:p>
            <a:r>
              <a:rPr lang="ja-JP" altLang="en-US" sz="2800"/>
              <a:t>圧力が高い</a:t>
            </a:r>
            <a:endParaRPr lang="en-US" altLang="ja-JP" sz="2800"/>
          </a:p>
        </p:txBody>
      </p:sp>
      <p:sp>
        <p:nvSpPr>
          <p:cNvPr id="21" name="テキスト ボックス 20">
            <a:extLst>
              <a:ext uri="{FF2B5EF4-FFF2-40B4-BE49-F238E27FC236}">
                <a16:creationId xmlns:a16="http://schemas.microsoft.com/office/drawing/2014/main" id="{6E90B7BA-954D-1190-FFD3-10A41EAA528C}"/>
              </a:ext>
            </a:extLst>
          </p:cNvPr>
          <p:cNvSpPr txBox="1"/>
          <p:nvPr/>
        </p:nvSpPr>
        <p:spPr>
          <a:xfrm>
            <a:off x="611560" y="4941168"/>
            <a:ext cx="7007046" cy="954107"/>
          </a:xfrm>
          <a:prstGeom prst="rect">
            <a:avLst/>
          </a:prstGeom>
          <a:noFill/>
        </p:spPr>
        <p:txBody>
          <a:bodyPr wrap="none" rtlCol="0">
            <a:spAutoFit/>
          </a:bodyPr>
          <a:lstStyle/>
          <a:p>
            <a:r>
              <a:rPr kumimoji="1" lang="ja-JP" altLang="en-US" sz="2800"/>
              <a:t>これらすべての状態は、温度と圧力が一様</a:t>
            </a:r>
            <a:endParaRPr kumimoji="1" lang="en-US" altLang="ja-JP" sz="2800"/>
          </a:p>
          <a:p>
            <a:r>
              <a:rPr lang="ja-JP" altLang="en-US" sz="2800"/>
              <a:t>でも実現する平衡状態は一つだけ</a:t>
            </a:r>
            <a:endParaRPr kumimoji="1" lang="ja-JP" altLang="en-US" sz="2800"/>
          </a:p>
        </p:txBody>
      </p:sp>
      <p:sp>
        <p:nvSpPr>
          <p:cNvPr id="22" name="矢印: 右 21">
            <a:extLst>
              <a:ext uri="{FF2B5EF4-FFF2-40B4-BE49-F238E27FC236}">
                <a16:creationId xmlns:a16="http://schemas.microsoft.com/office/drawing/2014/main" id="{65243C46-6705-5D85-72DD-8C9875AC77C6}"/>
              </a:ext>
            </a:extLst>
          </p:cNvPr>
          <p:cNvSpPr/>
          <p:nvPr/>
        </p:nvSpPr>
        <p:spPr>
          <a:xfrm>
            <a:off x="1547664" y="6093296"/>
            <a:ext cx="79208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B53E9E0-754C-E0F6-C5D0-F7C41DAB5DDC}"/>
              </a:ext>
            </a:extLst>
          </p:cNvPr>
          <p:cNvSpPr txBox="1"/>
          <p:nvPr/>
        </p:nvSpPr>
        <p:spPr>
          <a:xfrm>
            <a:off x="2555776" y="6165304"/>
            <a:ext cx="5724644" cy="461665"/>
          </a:xfrm>
          <a:prstGeom prst="rect">
            <a:avLst/>
          </a:prstGeom>
          <a:noFill/>
        </p:spPr>
        <p:txBody>
          <a:bodyPr wrap="none" rtlCol="0">
            <a:spAutoFit/>
          </a:bodyPr>
          <a:lstStyle/>
          <a:p>
            <a:r>
              <a:rPr lang="ja-JP" altLang="en-US" sz="2400"/>
              <a:t>平衡状態では何が釣り合っているのか？</a:t>
            </a:r>
            <a:endParaRPr kumimoji="1" lang="ja-JP" altLang="en-US" sz="2400"/>
          </a:p>
        </p:txBody>
      </p:sp>
      <p:cxnSp>
        <p:nvCxnSpPr>
          <p:cNvPr id="25" name="直線矢印コネクタ 24">
            <a:extLst>
              <a:ext uri="{FF2B5EF4-FFF2-40B4-BE49-F238E27FC236}">
                <a16:creationId xmlns:a16="http://schemas.microsoft.com/office/drawing/2014/main" id="{BA390FAA-A69E-4486-414E-78145DDA8555}"/>
              </a:ext>
            </a:extLst>
          </p:cNvPr>
          <p:cNvCxnSpPr/>
          <p:nvPr/>
        </p:nvCxnSpPr>
        <p:spPr>
          <a:xfrm>
            <a:off x="2699792" y="3429000"/>
            <a:ext cx="10081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6F41C05-95E4-FDCA-1881-9C508EFCC293}"/>
              </a:ext>
            </a:extLst>
          </p:cNvPr>
          <p:cNvSpPr txBox="1"/>
          <p:nvPr/>
        </p:nvSpPr>
        <p:spPr>
          <a:xfrm>
            <a:off x="2771800" y="2638653"/>
            <a:ext cx="877163" cy="646331"/>
          </a:xfrm>
          <a:prstGeom prst="rect">
            <a:avLst/>
          </a:prstGeom>
          <a:noFill/>
        </p:spPr>
        <p:txBody>
          <a:bodyPr wrap="none" rtlCol="0">
            <a:spAutoFit/>
          </a:bodyPr>
          <a:lstStyle/>
          <a:p>
            <a:r>
              <a:rPr kumimoji="1" lang="ja-JP" altLang="en-US"/>
              <a:t>もっと</a:t>
            </a:r>
            <a:endParaRPr kumimoji="1" lang="en-US" altLang="ja-JP"/>
          </a:p>
          <a:p>
            <a:r>
              <a:rPr lang="ja-JP" altLang="en-US"/>
              <a:t>蒸発</a:t>
            </a:r>
            <a:endParaRPr kumimoji="1" lang="ja-JP" altLang="en-US"/>
          </a:p>
        </p:txBody>
      </p:sp>
      <p:cxnSp>
        <p:nvCxnSpPr>
          <p:cNvPr id="27" name="直線矢印コネクタ 26">
            <a:extLst>
              <a:ext uri="{FF2B5EF4-FFF2-40B4-BE49-F238E27FC236}">
                <a16:creationId xmlns:a16="http://schemas.microsoft.com/office/drawing/2014/main" id="{99FEAAB3-0948-AE2E-D3A9-EDB165B24E41}"/>
              </a:ext>
            </a:extLst>
          </p:cNvPr>
          <p:cNvCxnSpPr/>
          <p:nvPr/>
        </p:nvCxnSpPr>
        <p:spPr>
          <a:xfrm>
            <a:off x="5724128" y="3356992"/>
            <a:ext cx="10081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4743BCA-516E-B9AB-C515-EB313B76A99A}"/>
              </a:ext>
            </a:extLst>
          </p:cNvPr>
          <p:cNvSpPr txBox="1"/>
          <p:nvPr/>
        </p:nvSpPr>
        <p:spPr>
          <a:xfrm>
            <a:off x="5796136" y="2566645"/>
            <a:ext cx="877163" cy="646331"/>
          </a:xfrm>
          <a:prstGeom prst="rect">
            <a:avLst/>
          </a:prstGeom>
          <a:noFill/>
        </p:spPr>
        <p:txBody>
          <a:bodyPr wrap="none" rtlCol="0">
            <a:spAutoFit/>
          </a:bodyPr>
          <a:lstStyle/>
          <a:p>
            <a:r>
              <a:rPr kumimoji="1" lang="ja-JP" altLang="en-US"/>
              <a:t>もっと</a:t>
            </a:r>
            <a:endParaRPr kumimoji="1" lang="en-US" altLang="ja-JP"/>
          </a:p>
          <a:p>
            <a:r>
              <a:rPr lang="ja-JP" altLang="en-US"/>
              <a:t>蒸発</a:t>
            </a:r>
            <a:endParaRPr kumimoji="1" lang="ja-JP" altLang="en-US"/>
          </a:p>
        </p:txBody>
      </p:sp>
    </p:spTree>
    <p:extLst>
      <p:ext uri="{BB962C8B-B14F-4D97-AF65-F5344CB8AC3E}">
        <p14:creationId xmlns:p14="http://schemas.microsoft.com/office/powerpoint/2010/main" val="864547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A5373C-6BD3-6C73-338E-32E079A5DDB0}"/>
              </a:ext>
            </a:extLst>
          </p:cNvPr>
          <p:cNvSpPr>
            <a:spLocks noGrp="1"/>
          </p:cNvSpPr>
          <p:nvPr>
            <p:ph type="body" sz="quarter" idx="10"/>
          </p:nvPr>
        </p:nvSpPr>
        <p:spPr/>
        <p:txBody>
          <a:bodyPr/>
          <a:lstStyle/>
          <a:p>
            <a:r>
              <a:rPr kumimoji="1" lang="ja-JP" altLang="en-US"/>
              <a:t>平衡状態</a:t>
            </a:r>
          </a:p>
        </p:txBody>
      </p:sp>
      <p:sp>
        <p:nvSpPr>
          <p:cNvPr id="3" name="テキスト ボックス 2">
            <a:extLst>
              <a:ext uri="{FF2B5EF4-FFF2-40B4-BE49-F238E27FC236}">
                <a16:creationId xmlns:a16="http://schemas.microsoft.com/office/drawing/2014/main" id="{6905A35C-4420-490A-FD64-067D6F8F9BEE}"/>
              </a:ext>
            </a:extLst>
          </p:cNvPr>
          <p:cNvSpPr txBox="1"/>
          <p:nvPr/>
        </p:nvSpPr>
        <p:spPr>
          <a:xfrm>
            <a:off x="1255422" y="2420888"/>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7172C602-9646-4326-30EE-DC88CE57649E}"/>
              </a:ext>
            </a:extLst>
          </p:cNvPr>
          <p:cNvSpPr txBox="1"/>
          <p:nvPr/>
        </p:nvSpPr>
        <p:spPr>
          <a:xfrm>
            <a:off x="5459130" y="2420888"/>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B921C50-1481-3F2B-005B-FE14AB64E90F}"/>
                  </a:ext>
                </a:extLst>
              </p:cNvPr>
              <p:cNvSpPr txBox="1"/>
              <p:nvPr/>
            </p:nvSpPr>
            <p:spPr>
              <a:xfrm>
                <a:off x="1462882" y="3212976"/>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AB921C50-1481-3F2B-005B-FE14AB64E90F}"/>
                  </a:ext>
                </a:extLst>
              </p:cNvPr>
              <p:cNvSpPr txBox="1">
                <a:spLocks noRot="1" noChangeAspect="1" noMove="1" noResize="1" noEditPoints="1" noAdjustHandles="1" noChangeArrowheads="1" noChangeShapeType="1" noTextEdit="1"/>
              </p:cNvSpPr>
              <p:nvPr/>
            </p:nvSpPr>
            <p:spPr>
              <a:xfrm>
                <a:off x="1462882" y="3212976"/>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7B7CF0-8202-ADEC-8F98-83BC3DB6B8F5}"/>
                  </a:ext>
                </a:extLst>
              </p:cNvPr>
              <p:cNvSpPr txBox="1"/>
              <p:nvPr/>
            </p:nvSpPr>
            <p:spPr>
              <a:xfrm>
                <a:off x="5669091" y="3212976"/>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0A7B7CF0-8202-ADEC-8F98-83BC3DB6B8F5}"/>
                  </a:ext>
                </a:extLst>
              </p:cNvPr>
              <p:cNvSpPr txBox="1">
                <a:spLocks noRot="1" noChangeAspect="1" noMove="1" noResize="1" noEditPoints="1" noAdjustHandles="1" noChangeArrowheads="1" noChangeShapeType="1" noTextEdit="1"/>
              </p:cNvSpPr>
              <p:nvPr/>
            </p:nvSpPr>
            <p:spPr>
              <a:xfrm>
                <a:off x="5669091" y="3212976"/>
                <a:ext cx="1406219" cy="646331"/>
              </a:xfrm>
              <a:prstGeom prst="rect">
                <a:avLst/>
              </a:prstGeom>
              <a:blipFill>
                <a:blip r:embed="rId3"/>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9A4E8DF-792F-750A-45EC-9776B5C86007}"/>
                  </a:ext>
                </a:extLst>
              </p:cNvPr>
              <p:cNvSpPr txBox="1"/>
              <p:nvPr/>
            </p:nvSpPr>
            <p:spPr>
              <a:xfrm>
                <a:off x="5669091" y="4365104"/>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8" name="テキスト ボックス 7">
                <a:extLst>
                  <a:ext uri="{FF2B5EF4-FFF2-40B4-BE49-F238E27FC236}">
                    <a16:creationId xmlns:a16="http://schemas.microsoft.com/office/drawing/2014/main" id="{49A4E8DF-792F-750A-45EC-9776B5C86007}"/>
                  </a:ext>
                </a:extLst>
              </p:cNvPr>
              <p:cNvSpPr txBox="1">
                <a:spLocks noRot="1" noChangeAspect="1" noMove="1" noResize="1" noEditPoints="1" noAdjustHandles="1" noChangeArrowheads="1" noChangeShapeType="1" noTextEdit="1"/>
              </p:cNvSpPr>
              <p:nvPr/>
            </p:nvSpPr>
            <p:spPr>
              <a:xfrm>
                <a:off x="5669091" y="4365104"/>
                <a:ext cx="1406219" cy="646331"/>
              </a:xfrm>
              <a:prstGeom prst="rect">
                <a:avLst/>
              </a:prstGeom>
              <a:blipFill>
                <a:blip r:embed="rId4"/>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A36ED8B-A5C6-2AB9-D7A3-D2943E97DB0C}"/>
                  </a:ext>
                </a:extLst>
              </p:cNvPr>
              <p:cNvSpPr txBox="1"/>
              <p:nvPr/>
            </p:nvSpPr>
            <p:spPr>
              <a:xfrm>
                <a:off x="539552" y="4365104"/>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3A36ED8B-A5C6-2AB9-D7A3-D2943E97DB0C}"/>
                  </a:ext>
                </a:extLst>
              </p:cNvPr>
              <p:cNvSpPr txBox="1">
                <a:spLocks noRot="1" noChangeAspect="1" noMove="1" noResize="1" noEditPoints="1" noAdjustHandles="1" noChangeArrowheads="1" noChangeShapeType="1" noTextEdit="1"/>
              </p:cNvSpPr>
              <p:nvPr/>
            </p:nvSpPr>
            <p:spPr>
              <a:xfrm>
                <a:off x="539552" y="4365104"/>
                <a:ext cx="3257880" cy="646331"/>
              </a:xfrm>
              <a:prstGeom prst="rect">
                <a:avLst/>
              </a:prstGeom>
              <a:blipFill>
                <a:blip r:embed="rId5"/>
                <a:stretch>
                  <a:fillRect l="-5805"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BC92EB-19DD-77EC-A689-1F4D8B29F187}"/>
                  </a:ext>
                </a:extLst>
              </p:cNvPr>
              <p:cNvSpPr txBox="1"/>
              <p:nvPr/>
            </p:nvSpPr>
            <p:spPr>
              <a:xfrm>
                <a:off x="1208902" y="5517232"/>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0" name="テキスト ボックス 9">
                <a:extLst>
                  <a:ext uri="{FF2B5EF4-FFF2-40B4-BE49-F238E27FC236}">
                    <a16:creationId xmlns:a16="http://schemas.microsoft.com/office/drawing/2014/main" id="{09BC92EB-19DD-77EC-A689-1F4D8B29F187}"/>
                  </a:ext>
                </a:extLst>
              </p:cNvPr>
              <p:cNvSpPr txBox="1">
                <a:spLocks noRot="1" noChangeAspect="1" noMove="1" noResize="1" noEditPoints="1" noAdjustHandles="1" noChangeArrowheads="1" noChangeShapeType="1" noTextEdit="1"/>
              </p:cNvSpPr>
              <p:nvPr/>
            </p:nvSpPr>
            <p:spPr>
              <a:xfrm>
                <a:off x="1208902" y="5517232"/>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E283523-CE4C-6416-C60B-601F496FB500}"/>
                  </a:ext>
                </a:extLst>
              </p:cNvPr>
              <p:cNvSpPr txBox="1"/>
              <p:nvPr/>
            </p:nvSpPr>
            <p:spPr>
              <a:xfrm>
                <a:off x="4283968" y="5517232"/>
                <a:ext cx="4176464" cy="646331"/>
              </a:xfrm>
              <a:prstGeom prst="rect">
                <a:avLst/>
              </a:prstGeom>
              <a:noFill/>
            </p:spPr>
            <p:txBody>
              <a:bodyPr wrap="square" rtlCol="0">
                <a:spAutoFit/>
              </a:bodyPr>
              <a:lstStyle/>
              <a:p>
                <a:r>
                  <a:rPr kumimoji="1" lang="ja-JP" altLang="en-US" sz="3600">
                    <a:solidFill>
                      <a:srgbClr val="FF0000"/>
                    </a:solidFill>
                  </a:rPr>
                  <a:t>化学ポテンシャル</a:t>
                </a:r>
                <a14:m>
                  <m:oMath xmlns:m="http://schemas.openxmlformats.org/officeDocument/2006/math">
                    <m:r>
                      <a:rPr kumimoji="1" lang="en-US" altLang="ja-JP" sz="3600" b="0" i="1" smtClean="0">
                        <a:solidFill>
                          <a:srgbClr val="FF0000"/>
                        </a:solidFill>
                        <a:latin typeface="Cambria Math" panose="02040503050406030204" pitchFamily="18" charset="0"/>
                      </a:rPr>
                      <m:t>𝜇</m:t>
                    </m:r>
                  </m:oMath>
                </a14:m>
                <a:endParaRPr kumimoji="1" lang="ja-JP" altLang="en-US" sz="3600">
                  <a:solidFill>
                    <a:srgbClr val="FF0000"/>
                  </a:solidFill>
                </a:endParaRPr>
              </a:p>
            </p:txBody>
          </p:sp>
        </mc:Choice>
        <mc:Fallback xmlns="">
          <p:sp>
            <p:nvSpPr>
              <p:cNvPr id="11" name="テキスト ボックス 10">
                <a:extLst>
                  <a:ext uri="{FF2B5EF4-FFF2-40B4-BE49-F238E27FC236}">
                    <a16:creationId xmlns:a16="http://schemas.microsoft.com/office/drawing/2014/main" id="{6E283523-CE4C-6416-C60B-601F496FB500}"/>
                  </a:ext>
                </a:extLst>
              </p:cNvPr>
              <p:cNvSpPr txBox="1">
                <a:spLocks noRot="1" noChangeAspect="1" noMove="1" noResize="1" noEditPoints="1" noAdjustHandles="1" noChangeArrowheads="1" noChangeShapeType="1" noTextEdit="1"/>
              </p:cNvSpPr>
              <p:nvPr/>
            </p:nvSpPr>
            <p:spPr>
              <a:xfrm>
                <a:off x="4283968" y="5517232"/>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25766D32-E748-25C1-0677-1B4753255B30}"/>
              </a:ext>
            </a:extLst>
          </p:cNvPr>
          <p:cNvSpPr txBox="1"/>
          <p:nvPr/>
        </p:nvSpPr>
        <p:spPr>
          <a:xfrm>
            <a:off x="395536" y="1268760"/>
            <a:ext cx="7981672" cy="584775"/>
          </a:xfrm>
          <a:prstGeom prst="rect">
            <a:avLst/>
          </a:prstGeom>
          <a:noFill/>
        </p:spPr>
        <p:txBody>
          <a:bodyPr wrap="none" rtlCol="0">
            <a:spAutoFit/>
          </a:bodyPr>
          <a:lstStyle/>
          <a:p>
            <a:r>
              <a:rPr kumimoji="1" lang="ja-JP" altLang="en-US" sz="3200"/>
              <a:t>平衡状態では、系の示強変数が一様になる</a:t>
            </a:r>
          </a:p>
        </p:txBody>
      </p:sp>
    </p:spTree>
    <p:extLst>
      <p:ext uri="{BB962C8B-B14F-4D97-AF65-F5344CB8AC3E}">
        <p14:creationId xmlns:p14="http://schemas.microsoft.com/office/powerpoint/2010/main" val="4048602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8A17E38-DBCD-37B9-0650-05881DCEFD43}"/>
              </a:ext>
            </a:extLst>
          </p:cNvPr>
          <p:cNvSpPr>
            <a:spLocks noGrp="1"/>
          </p:cNvSpPr>
          <p:nvPr>
            <p:ph type="body" sz="quarter" idx="10"/>
          </p:nvPr>
        </p:nvSpPr>
        <p:spPr/>
        <p:txBody>
          <a:bodyPr/>
          <a:lstStyle/>
          <a:p>
            <a:r>
              <a:rPr kumimoji="1" lang="ja-JP" altLang="en-US"/>
              <a:t>化学ポテンシャル</a:t>
            </a:r>
          </a:p>
        </p:txBody>
      </p:sp>
      <p:grpSp>
        <p:nvGrpSpPr>
          <p:cNvPr id="29" name="グループ化 28">
            <a:extLst>
              <a:ext uri="{FF2B5EF4-FFF2-40B4-BE49-F238E27FC236}">
                <a16:creationId xmlns:a16="http://schemas.microsoft.com/office/drawing/2014/main" id="{753F4455-D945-738A-E7AB-FF9ACEE15B3E}"/>
              </a:ext>
            </a:extLst>
          </p:cNvPr>
          <p:cNvGrpSpPr/>
          <p:nvPr/>
        </p:nvGrpSpPr>
        <p:grpSpPr>
          <a:xfrm>
            <a:off x="971600" y="2348880"/>
            <a:ext cx="1440160" cy="2160240"/>
            <a:chOff x="971600" y="2348880"/>
            <a:chExt cx="1440160" cy="2160240"/>
          </a:xfrm>
        </p:grpSpPr>
        <p:sp>
          <p:nvSpPr>
            <p:cNvPr id="3" name="正方形/長方形 2">
              <a:extLst>
                <a:ext uri="{FF2B5EF4-FFF2-40B4-BE49-F238E27FC236}">
                  <a16:creationId xmlns:a16="http://schemas.microsoft.com/office/drawing/2014/main" id="{A9635ADB-98CB-65FC-B879-F8FBB1822DB6}"/>
                </a:ext>
              </a:extLst>
            </p:cNvPr>
            <p:cNvSpPr/>
            <p:nvPr/>
          </p:nvSpPr>
          <p:spPr>
            <a:xfrm>
              <a:off x="971600" y="2348880"/>
              <a:ext cx="1440160" cy="11521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59B14A2-650B-D429-FB5F-48B32D0E79B2}"/>
                </a:ext>
              </a:extLst>
            </p:cNvPr>
            <p:cNvSpPr/>
            <p:nvPr/>
          </p:nvSpPr>
          <p:spPr>
            <a:xfrm>
              <a:off x="971600"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BF788A2-5C06-20A3-5479-35483BE3902D}"/>
                </a:ext>
              </a:extLst>
            </p:cNvPr>
            <p:cNvSpPr/>
            <p:nvPr/>
          </p:nvSpPr>
          <p:spPr>
            <a:xfrm>
              <a:off x="971600" y="3501008"/>
              <a:ext cx="1440160" cy="100811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7970011-D2FD-258C-1A1B-368014DD0C5E}"/>
                </a:ext>
              </a:extLst>
            </p:cNvPr>
            <p:cNvSpPr txBox="1"/>
            <p:nvPr/>
          </p:nvSpPr>
          <p:spPr>
            <a:xfrm>
              <a:off x="1475656" y="3789040"/>
              <a:ext cx="415498" cy="369332"/>
            </a:xfrm>
            <a:prstGeom prst="rect">
              <a:avLst/>
            </a:prstGeom>
            <a:solidFill>
              <a:schemeClr val="bg1"/>
            </a:solidFill>
          </p:spPr>
          <p:txBody>
            <a:bodyPr wrap="none" rtlCol="0">
              <a:spAutoFit/>
            </a:bodyPr>
            <a:lstStyle/>
            <a:p>
              <a:r>
                <a:rPr kumimoji="1" lang="ja-JP" altLang="en-US"/>
                <a:t>水</a:t>
              </a:r>
            </a:p>
          </p:txBody>
        </p:sp>
        <p:sp>
          <p:nvSpPr>
            <p:cNvPr id="7" name="テキスト ボックス 6">
              <a:extLst>
                <a:ext uri="{FF2B5EF4-FFF2-40B4-BE49-F238E27FC236}">
                  <a16:creationId xmlns:a16="http://schemas.microsoft.com/office/drawing/2014/main" id="{A9C0080E-A5AA-1E6C-3A8A-E049DFF85210}"/>
                </a:ext>
              </a:extLst>
            </p:cNvPr>
            <p:cNvSpPr txBox="1"/>
            <p:nvPr/>
          </p:nvSpPr>
          <p:spPr>
            <a:xfrm>
              <a:off x="1259632" y="2708920"/>
              <a:ext cx="877163" cy="369332"/>
            </a:xfrm>
            <a:prstGeom prst="rect">
              <a:avLst/>
            </a:prstGeom>
            <a:noFill/>
          </p:spPr>
          <p:txBody>
            <a:bodyPr wrap="none" rtlCol="0">
              <a:spAutoFit/>
            </a:bodyPr>
            <a:lstStyle/>
            <a:p>
              <a:r>
                <a:rPr kumimoji="1" lang="ja-JP" altLang="en-US"/>
                <a:t>水蒸気</a:t>
              </a:r>
            </a:p>
          </p:txBody>
        </p:sp>
      </p:grpSp>
      <p:sp>
        <p:nvSpPr>
          <p:cNvPr id="8" name="正方形/長方形 7">
            <a:extLst>
              <a:ext uri="{FF2B5EF4-FFF2-40B4-BE49-F238E27FC236}">
                <a16:creationId xmlns:a16="http://schemas.microsoft.com/office/drawing/2014/main" id="{A276033C-5C29-F589-F65F-22EDB7BBBF3D}"/>
              </a:ext>
            </a:extLst>
          </p:cNvPr>
          <p:cNvSpPr/>
          <p:nvPr/>
        </p:nvSpPr>
        <p:spPr>
          <a:xfrm>
            <a:off x="4067944" y="2348880"/>
            <a:ext cx="1440160" cy="129614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AE4CDF-1660-6541-B429-6251BDE7ACAD}"/>
              </a:ext>
            </a:extLst>
          </p:cNvPr>
          <p:cNvSpPr/>
          <p:nvPr/>
        </p:nvSpPr>
        <p:spPr>
          <a:xfrm>
            <a:off x="4067944"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4ACDA8E-C6D7-0E7B-002E-A0A628B4EA02}"/>
              </a:ext>
            </a:extLst>
          </p:cNvPr>
          <p:cNvSpPr/>
          <p:nvPr/>
        </p:nvSpPr>
        <p:spPr>
          <a:xfrm>
            <a:off x="4067944" y="3645024"/>
            <a:ext cx="1440160" cy="86409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1C701E2-E2A4-0BDB-048A-CB83C4F90A4A}"/>
              </a:ext>
            </a:extLst>
          </p:cNvPr>
          <p:cNvSpPr txBox="1"/>
          <p:nvPr/>
        </p:nvSpPr>
        <p:spPr>
          <a:xfrm>
            <a:off x="4572000" y="3789040"/>
            <a:ext cx="415498" cy="369332"/>
          </a:xfrm>
          <a:prstGeom prst="rect">
            <a:avLst/>
          </a:prstGeom>
          <a:solidFill>
            <a:schemeClr val="bg1"/>
          </a:solidFill>
        </p:spPr>
        <p:txBody>
          <a:bodyPr wrap="none" rtlCol="0">
            <a:spAutoFit/>
          </a:bodyPr>
          <a:lstStyle/>
          <a:p>
            <a:r>
              <a:rPr kumimoji="1" lang="ja-JP" altLang="en-US"/>
              <a:t>水</a:t>
            </a:r>
          </a:p>
        </p:txBody>
      </p:sp>
      <p:sp>
        <p:nvSpPr>
          <p:cNvPr id="12" name="テキスト ボックス 11">
            <a:extLst>
              <a:ext uri="{FF2B5EF4-FFF2-40B4-BE49-F238E27FC236}">
                <a16:creationId xmlns:a16="http://schemas.microsoft.com/office/drawing/2014/main" id="{7AD5BB02-BDBC-D383-C993-2885093925F5}"/>
              </a:ext>
            </a:extLst>
          </p:cNvPr>
          <p:cNvSpPr txBox="1"/>
          <p:nvPr/>
        </p:nvSpPr>
        <p:spPr>
          <a:xfrm>
            <a:off x="4355976" y="2708920"/>
            <a:ext cx="877163" cy="369332"/>
          </a:xfrm>
          <a:prstGeom prst="rect">
            <a:avLst/>
          </a:prstGeom>
          <a:noFill/>
        </p:spPr>
        <p:txBody>
          <a:bodyPr wrap="none" rtlCol="0">
            <a:spAutoFit/>
          </a:bodyPr>
          <a:lstStyle/>
          <a:p>
            <a:r>
              <a:rPr kumimoji="1" lang="ja-JP" altLang="en-US"/>
              <a:t>水蒸気</a:t>
            </a:r>
          </a:p>
        </p:txBody>
      </p:sp>
      <p:sp>
        <p:nvSpPr>
          <p:cNvPr id="13" name="正方形/長方形 12">
            <a:extLst>
              <a:ext uri="{FF2B5EF4-FFF2-40B4-BE49-F238E27FC236}">
                <a16:creationId xmlns:a16="http://schemas.microsoft.com/office/drawing/2014/main" id="{4A487BF5-108A-D6ED-FF9E-0A3547683027}"/>
              </a:ext>
            </a:extLst>
          </p:cNvPr>
          <p:cNvSpPr/>
          <p:nvPr/>
        </p:nvSpPr>
        <p:spPr>
          <a:xfrm>
            <a:off x="6948264" y="2348880"/>
            <a:ext cx="1440160" cy="151216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3BFC551-0F14-352B-D9F9-04FCBDC7C0D7}"/>
              </a:ext>
            </a:extLst>
          </p:cNvPr>
          <p:cNvSpPr/>
          <p:nvPr/>
        </p:nvSpPr>
        <p:spPr>
          <a:xfrm>
            <a:off x="6948264"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1E225E3-7198-F6A1-5B18-F8971031A98D}"/>
              </a:ext>
            </a:extLst>
          </p:cNvPr>
          <p:cNvSpPr/>
          <p:nvPr/>
        </p:nvSpPr>
        <p:spPr>
          <a:xfrm>
            <a:off x="6948264" y="3861048"/>
            <a:ext cx="1440160" cy="64807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98C2920-BA6D-0018-B82D-F26B65AF01EF}"/>
              </a:ext>
            </a:extLst>
          </p:cNvPr>
          <p:cNvSpPr txBox="1"/>
          <p:nvPr/>
        </p:nvSpPr>
        <p:spPr>
          <a:xfrm>
            <a:off x="7452320" y="3995772"/>
            <a:ext cx="415498" cy="369332"/>
          </a:xfrm>
          <a:prstGeom prst="rect">
            <a:avLst/>
          </a:prstGeom>
          <a:solidFill>
            <a:schemeClr val="bg1"/>
          </a:solidFill>
        </p:spPr>
        <p:txBody>
          <a:bodyPr wrap="none" rtlCol="0">
            <a:spAutoFit/>
          </a:bodyPr>
          <a:lstStyle/>
          <a:p>
            <a:r>
              <a:rPr kumimoji="1" lang="ja-JP" altLang="en-US"/>
              <a:t>水</a:t>
            </a:r>
          </a:p>
        </p:txBody>
      </p:sp>
      <p:sp>
        <p:nvSpPr>
          <p:cNvPr id="17" name="テキスト ボックス 16">
            <a:extLst>
              <a:ext uri="{FF2B5EF4-FFF2-40B4-BE49-F238E27FC236}">
                <a16:creationId xmlns:a16="http://schemas.microsoft.com/office/drawing/2014/main" id="{A1FB6F21-9C96-1A9C-900D-279916CAED09}"/>
              </a:ext>
            </a:extLst>
          </p:cNvPr>
          <p:cNvSpPr txBox="1"/>
          <p:nvPr/>
        </p:nvSpPr>
        <p:spPr>
          <a:xfrm>
            <a:off x="7236296" y="2708920"/>
            <a:ext cx="877163" cy="369332"/>
          </a:xfrm>
          <a:prstGeom prst="rect">
            <a:avLst/>
          </a:prstGeom>
          <a:noFill/>
        </p:spPr>
        <p:txBody>
          <a:bodyPr wrap="none" rtlCol="0">
            <a:spAutoFit/>
          </a:bodyPr>
          <a:lstStyle/>
          <a:p>
            <a:r>
              <a:rPr kumimoji="1" lang="ja-JP" altLang="en-US"/>
              <a:t>水蒸気</a:t>
            </a:r>
          </a:p>
        </p:txBody>
      </p:sp>
      <p:sp>
        <p:nvSpPr>
          <p:cNvPr id="18" name="テキスト ボックス 17">
            <a:extLst>
              <a:ext uri="{FF2B5EF4-FFF2-40B4-BE49-F238E27FC236}">
                <a16:creationId xmlns:a16="http://schemas.microsoft.com/office/drawing/2014/main" id="{9332E24E-3B31-6307-6806-63390C5BF3F2}"/>
              </a:ext>
            </a:extLst>
          </p:cNvPr>
          <p:cNvSpPr txBox="1"/>
          <p:nvPr/>
        </p:nvSpPr>
        <p:spPr>
          <a:xfrm>
            <a:off x="683568" y="1412776"/>
            <a:ext cx="1980029" cy="523220"/>
          </a:xfrm>
          <a:prstGeom prst="rect">
            <a:avLst/>
          </a:prstGeom>
          <a:noFill/>
        </p:spPr>
        <p:txBody>
          <a:bodyPr wrap="none" rtlCol="0">
            <a:spAutoFit/>
          </a:bodyPr>
          <a:lstStyle/>
          <a:p>
            <a:r>
              <a:rPr lang="ja-JP" altLang="en-US" sz="2800"/>
              <a:t>圧力が低い</a:t>
            </a:r>
            <a:endParaRPr lang="en-US" altLang="ja-JP" sz="2800"/>
          </a:p>
        </p:txBody>
      </p:sp>
      <p:sp>
        <p:nvSpPr>
          <p:cNvPr id="19" name="テキスト ボックス 18">
            <a:extLst>
              <a:ext uri="{FF2B5EF4-FFF2-40B4-BE49-F238E27FC236}">
                <a16:creationId xmlns:a16="http://schemas.microsoft.com/office/drawing/2014/main" id="{859E004C-2359-22E9-827D-02F6AB7700FA}"/>
              </a:ext>
            </a:extLst>
          </p:cNvPr>
          <p:cNvSpPr txBox="1"/>
          <p:nvPr/>
        </p:nvSpPr>
        <p:spPr>
          <a:xfrm>
            <a:off x="3851920" y="1268760"/>
            <a:ext cx="2339102" cy="954107"/>
          </a:xfrm>
          <a:prstGeom prst="rect">
            <a:avLst/>
          </a:prstGeom>
          <a:noFill/>
        </p:spPr>
        <p:txBody>
          <a:bodyPr wrap="none" rtlCol="0">
            <a:spAutoFit/>
          </a:bodyPr>
          <a:lstStyle/>
          <a:p>
            <a:r>
              <a:rPr lang="ja-JP" altLang="en-US" sz="2800"/>
              <a:t>圧力が</a:t>
            </a:r>
            <a:endParaRPr lang="en-US" altLang="ja-JP" sz="2800"/>
          </a:p>
          <a:p>
            <a:r>
              <a:rPr lang="ja-JP" altLang="en-US" sz="2800"/>
              <a:t>ちょうど良い</a:t>
            </a:r>
            <a:endParaRPr lang="en-US" altLang="ja-JP" sz="2800"/>
          </a:p>
        </p:txBody>
      </p:sp>
      <p:sp>
        <p:nvSpPr>
          <p:cNvPr id="20" name="テキスト ボックス 19">
            <a:extLst>
              <a:ext uri="{FF2B5EF4-FFF2-40B4-BE49-F238E27FC236}">
                <a16:creationId xmlns:a16="http://schemas.microsoft.com/office/drawing/2014/main" id="{C1D7F103-7D79-626F-5215-005060656E88}"/>
              </a:ext>
            </a:extLst>
          </p:cNvPr>
          <p:cNvSpPr txBox="1"/>
          <p:nvPr/>
        </p:nvSpPr>
        <p:spPr>
          <a:xfrm>
            <a:off x="6732240" y="1249596"/>
            <a:ext cx="1980029" cy="523220"/>
          </a:xfrm>
          <a:prstGeom prst="rect">
            <a:avLst/>
          </a:prstGeom>
          <a:noFill/>
        </p:spPr>
        <p:txBody>
          <a:bodyPr wrap="none" rtlCol="0">
            <a:spAutoFit/>
          </a:bodyPr>
          <a:lstStyle/>
          <a:p>
            <a:r>
              <a:rPr lang="ja-JP" altLang="en-US" sz="2800"/>
              <a:t>圧力が高い</a:t>
            </a:r>
            <a:endParaRPr lang="en-US" altLang="ja-JP" sz="2800"/>
          </a:p>
        </p:txBody>
      </p:sp>
      <p:cxnSp>
        <p:nvCxnSpPr>
          <p:cNvPr id="21" name="直線矢印コネクタ 20">
            <a:extLst>
              <a:ext uri="{FF2B5EF4-FFF2-40B4-BE49-F238E27FC236}">
                <a16:creationId xmlns:a16="http://schemas.microsoft.com/office/drawing/2014/main" id="{FFD168F9-52F2-7005-41C7-175F59C966C1}"/>
              </a:ext>
            </a:extLst>
          </p:cNvPr>
          <p:cNvCxnSpPr/>
          <p:nvPr/>
        </p:nvCxnSpPr>
        <p:spPr>
          <a:xfrm>
            <a:off x="2699792" y="3429000"/>
            <a:ext cx="10081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2D0C1E95-B8E9-535F-29F9-4C5DC04B4994}"/>
              </a:ext>
            </a:extLst>
          </p:cNvPr>
          <p:cNvSpPr txBox="1"/>
          <p:nvPr/>
        </p:nvSpPr>
        <p:spPr>
          <a:xfrm>
            <a:off x="2771800" y="2638653"/>
            <a:ext cx="877163" cy="646331"/>
          </a:xfrm>
          <a:prstGeom prst="rect">
            <a:avLst/>
          </a:prstGeom>
          <a:noFill/>
        </p:spPr>
        <p:txBody>
          <a:bodyPr wrap="none" rtlCol="0">
            <a:spAutoFit/>
          </a:bodyPr>
          <a:lstStyle/>
          <a:p>
            <a:r>
              <a:rPr kumimoji="1" lang="ja-JP" altLang="en-US"/>
              <a:t>もっと</a:t>
            </a:r>
            <a:endParaRPr kumimoji="1" lang="en-US" altLang="ja-JP"/>
          </a:p>
          <a:p>
            <a:r>
              <a:rPr lang="ja-JP" altLang="en-US"/>
              <a:t>蒸発</a:t>
            </a:r>
            <a:endParaRPr kumimoji="1" lang="ja-JP" altLang="en-US"/>
          </a:p>
        </p:txBody>
      </p:sp>
      <p:cxnSp>
        <p:nvCxnSpPr>
          <p:cNvPr id="23" name="直線矢印コネクタ 22">
            <a:extLst>
              <a:ext uri="{FF2B5EF4-FFF2-40B4-BE49-F238E27FC236}">
                <a16:creationId xmlns:a16="http://schemas.microsoft.com/office/drawing/2014/main" id="{C392EA22-30E9-51B9-7697-A88C6802A337}"/>
              </a:ext>
            </a:extLst>
          </p:cNvPr>
          <p:cNvCxnSpPr/>
          <p:nvPr/>
        </p:nvCxnSpPr>
        <p:spPr>
          <a:xfrm>
            <a:off x="5724128" y="3356992"/>
            <a:ext cx="10081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660EFE-FC1E-E001-19BD-A746A9030A7D}"/>
              </a:ext>
            </a:extLst>
          </p:cNvPr>
          <p:cNvSpPr txBox="1"/>
          <p:nvPr/>
        </p:nvSpPr>
        <p:spPr>
          <a:xfrm>
            <a:off x="5796136" y="2566645"/>
            <a:ext cx="877163" cy="646331"/>
          </a:xfrm>
          <a:prstGeom prst="rect">
            <a:avLst/>
          </a:prstGeom>
          <a:noFill/>
        </p:spPr>
        <p:txBody>
          <a:bodyPr wrap="none" rtlCol="0">
            <a:spAutoFit/>
          </a:bodyPr>
          <a:lstStyle/>
          <a:p>
            <a:r>
              <a:rPr kumimoji="1" lang="ja-JP" altLang="en-US"/>
              <a:t>もっと</a:t>
            </a:r>
            <a:endParaRPr kumimoji="1" lang="en-US" altLang="ja-JP"/>
          </a:p>
          <a:p>
            <a:r>
              <a:rPr lang="ja-JP" altLang="en-US"/>
              <a:t>蒸発</a:t>
            </a: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ECC11A3-AA11-C0A4-79FC-4D734FBB71C2}"/>
                  </a:ext>
                </a:extLst>
              </p:cNvPr>
              <p:cNvSpPr txBox="1"/>
              <p:nvPr/>
            </p:nvSpPr>
            <p:spPr>
              <a:xfrm>
                <a:off x="899592" y="4725144"/>
                <a:ext cx="170367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𝐺</m:t>
                          </m:r>
                        </m:sub>
                      </m:sSub>
                      <m:r>
                        <a:rPr kumimoji="1" lang="en-US" altLang="ja-JP" sz="3600" b="0" i="1" smtClean="0">
                          <a:latin typeface="Cambria Math" panose="02040503050406030204" pitchFamily="18" charset="0"/>
                        </a:rPr>
                        <m:t>&lt;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𝐿</m:t>
                          </m:r>
                        </m:sub>
                      </m:sSub>
                    </m:oMath>
                  </m:oMathPara>
                </a14:m>
                <a:endParaRPr kumimoji="1" lang="ja-JP" altLang="en-US" sz="3600"/>
              </a:p>
            </p:txBody>
          </p:sp>
        </mc:Choice>
        <mc:Fallback xmlns="">
          <p:sp>
            <p:nvSpPr>
              <p:cNvPr id="25" name="テキスト ボックス 24">
                <a:extLst>
                  <a:ext uri="{FF2B5EF4-FFF2-40B4-BE49-F238E27FC236}">
                    <a16:creationId xmlns:a16="http://schemas.microsoft.com/office/drawing/2014/main" id="{4ECC11A3-AA11-C0A4-79FC-4D734FBB71C2}"/>
                  </a:ext>
                </a:extLst>
              </p:cNvPr>
              <p:cNvSpPr txBox="1">
                <a:spLocks noRot="1" noChangeAspect="1" noMove="1" noResize="1" noEditPoints="1" noAdjustHandles="1" noChangeArrowheads="1" noChangeShapeType="1" noTextEdit="1"/>
              </p:cNvSpPr>
              <p:nvPr/>
            </p:nvSpPr>
            <p:spPr>
              <a:xfrm>
                <a:off x="899592" y="4725144"/>
                <a:ext cx="1703672"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F8CEB00-2BBD-CCBE-D4F7-9FA400C98B8A}"/>
                  </a:ext>
                </a:extLst>
              </p:cNvPr>
              <p:cNvSpPr txBox="1"/>
              <p:nvPr/>
            </p:nvSpPr>
            <p:spPr>
              <a:xfrm>
                <a:off x="3995936" y="4725144"/>
                <a:ext cx="170367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𝐺</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𝐿</m:t>
                          </m:r>
                        </m:sub>
                      </m:sSub>
                    </m:oMath>
                  </m:oMathPara>
                </a14:m>
                <a:endParaRPr kumimoji="1" lang="ja-JP" altLang="en-US" sz="3600"/>
              </a:p>
            </p:txBody>
          </p:sp>
        </mc:Choice>
        <mc:Fallback xmlns="">
          <p:sp>
            <p:nvSpPr>
              <p:cNvPr id="26" name="テキスト ボックス 25">
                <a:extLst>
                  <a:ext uri="{FF2B5EF4-FFF2-40B4-BE49-F238E27FC236}">
                    <a16:creationId xmlns:a16="http://schemas.microsoft.com/office/drawing/2014/main" id="{1F8CEB00-2BBD-CCBE-D4F7-9FA400C98B8A}"/>
                  </a:ext>
                </a:extLst>
              </p:cNvPr>
              <p:cNvSpPr txBox="1">
                <a:spLocks noRot="1" noChangeAspect="1" noMove="1" noResize="1" noEditPoints="1" noAdjustHandles="1" noChangeArrowheads="1" noChangeShapeType="1" noTextEdit="1"/>
              </p:cNvSpPr>
              <p:nvPr/>
            </p:nvSpPr>
            <p:spPr>
              <a:xfrm>
                <a:off x="3995936" y="4725144"/>
                <a:ext cx="1703672" cy="55399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87542D8-58DD-BBA7-5630-4884C91B8D2A}"/>
                  </a:ext>
                </a:extLst>
              </p:cNvPr>
              <p:cNvSpPr txBox="1"/>
              <p:nvPr/>
            </p:nvSpPr>
            <p:spPr>
              <a:xfrm>
                <a:off x="6876256" y="4797152"/>
                <a:ext cx="170367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𝐺</m:t>
                          </m:r>
                        </m:sub>
                      </m:sSub>
                      <m:r>
                        <a:rPr kumimoji="1" lang="en-US" altLang="ja-JP" sz="3600" b="0" i="1" smtClean="0">
                          <a:latin typeface="Cambria Math" panose="02040503050406030204" pitchFamily="18" charset="0"/>
                        </a:rPr>
                        <m:t>&gt;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𝐿</m:t>
                          </m:r>
                        </m:sub>
                      </m:sSub>
                    </m:oMath>
                  </m:oMathPara>
                </a14:m>
                <a:endParaRPr kumimoji="1" lang="ja-JP" altLang="en-US" sz="3600"/>
              </a:p>
            </p:txBody>
          </p:sp>
        </mc:Choice>
        <mc:Fallback xmlns="">
          <p:sp>
            <p:nvSpPr>
              <p:cNvPr id="27" name="テキスト ボックス 26">
                <a:extLst>
                  <a:ext uri="{FF2B5EF4-FFF2-40B4-BE49-F238E27FC236}">
                    <a16:creationId xmlns:a16="http://schemas.microsoft.com/office/drawing/2014/main" id="{B87542D8-58DD-BBA7-5630-4884C91B8D2A}"/>
                  </a:ext>
                </a:extLst>
              </p:cNvPr>
              <p:cNvSpPr txBox="1">
                <a:spLocks noRot="1" noChangeAspect="1" noMove="1" noResize="1" noEditPoints="1" noAdjustHandles="1" noChangeArrowheads="1" noChangeShapeType="1" noTextEdit="1"/>
              </p:cNvSpPr>
              <p:nvPr/>
            </p:nvSpPr>
            <p:spPr>
              <a:xfrm>
                <a:off x="6876256" y="4797152"/>
                <a:ext cx="1703672" cy="553998"/>
              </a:xfrm>
              <a:prstGeom prst="rect">
                <a:avLst/>
              </a:prstGeom>
              <a:blipFill>
                <a:blip r:embed="rId4"/>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6F918C0B-FD5C-2F31-D7BD-A6285D343628}"/>
              </a:ext>
            </a:extLst>
          </p:cNvPr>
          <p:cNvSpPr txBox="1"/>
          <p:nvPr/>
        </p:nvSpPr>
        <p:spPr>
          <a:xfrm>
            <a:off x="683568" y="5805264"/>
            <a:ext cx="6853158" cy="707886"/>
          </a:xfrm>
          <a:prstGeom prst="rect">
            <a:avLst/>
          </a:prstGeom>
          <a:noFill/>
        </p:spPr>
        <p:txBody>
          <a:bodyPr wrap="none" rtlCol="0">
            <a:spAutoFit/>
          </a:bodyPr>
          <a:lstStyle/>
          <a:p>
            <a:r>
              <a:rPr kumimoji="1" lang="ja-JP" altLang="en-US" sz="2000"/>
              <a:t>圧力に依存して化学ポテンシャルが変化する</a:t>
            </a:r>
            <a:endParaRPr kumimoji="1" lang="en-US" altLang="ja-JP" sz="2000"/>
          </a:p>
          <a:p>
            <a:r>
              <a:rPr lang="ja-JP" altLang="en-US" sz="2000"/>
              <a:t>どこかの圧力で液相と気相の化学ポテンシャルが釣り合う</a:t>
            </a:r>
            <a:endParaRPr kumimoji="1" lang="ja-JP" altLang="en-US" sz="2000"/>
          </a:p>
        </p:txBody>
      </p:sp>
    </p:spTree>
    <p:extLst>
      <p:ext uri="{BB962C8B-B14F-4D97-AF65-F5344CB8AC3E}">
        <p14:creationId xmlns:p14="http://schemas.microsoft.com/office/powerpoint/2010/main" val="2946389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360275A-8BFE-344F-70BD-B734F5D7771C}"/>
              </a:ext>
            </a:extLst>
          </p:cNvPr>
          <p:cNvSpPr>
            <a:spLocks noGrp="1"/>
          </p:cNvSpPr>
          <p:nvPr>
            <p:ph type="body" sz="quarter" idx="10"/>
          </p:nvPr>
        </p:nvSpPr>
        <p:spPr/>
        <p:txBody>
          <a:bodyPr/>
          <a:lstStyle/>
          <a:p>
            <a:r>
              <a:rPr kumimoji="1" lang="ja-JP" altLang="en-US"/>
              <a:t>化学ポテンシャル</a:t>
            </a:r>
          </a:p>
        </p:txBody>
      </p:sp>
      <p:sp>
        <p:nvSpPr>
          <p:cNvPr id="3" name="フリーフォーム: 図形 2">
            <a:extLst>
              <a:ext uri="{FF2B5EF4-FFF2-40B4-BE49-F238E27FC236}">
                <a16:creationId xmlns:a16="http://schemas.microsoft.com/office/drawing/2014/main" id="{9F6717F4-1C97-F8BA-723B-FD64E20F5FD7}"/>
              </a:ext>
            </a:extLst>
          </p:cNvPr>
          <p:cNvSpPr/>
          <p:nvPr/>
        </p:nvSpPr>
        <p:spPr>
          <a:xfrm>
            <a:off x="1691680" y="2204864"/>
            <a:ext cx="5517204" cy="2304256"/>
          </a:xfrm>
          <a:custGeom>
            <a:avLst/>
            <a:gdLst>
              <a:gd name="connsiteX0" fmla="*/ 0 w 5373188"/>
              <a:gd name="connsiteY0" fmla="*/ 2865120 h 2865120"/>
              <a:gd name="connsiteX1" fmla="*/ 2299063 w 5373188"/>
              <a:gd name="connsiteY1" fmla="*/ 853440 h 2865120"/>
              <a:gd name="connsiteX2" fmla="*/ 5373188 w 5373188"/>
              <a:gd name="connsiteY2" fmla="*/ 0 h 2865120"/>
            </a:gdLst>
            <a:ahLst/>
            <a:cxnLst>
              <a:cxn ang="0">
                <a:pos x="connsiteX0" y="connsiteY0"/>
              </a:cxn>
              <a:cxn ang="0">
                <a:pos x="connsiteX1" y="connsiteY1"/>
              </a:cxn>
              <a:cxn ang="0">
                <a:pos x="connsiteX2" y="connsiteY2"/>
              </a:cxn>
            </a:cxnLst>
            <a:rect l="l" t="t" r="r" b="b"/>
            <a:pathLst>
              <a:path w="5373188" h="2865120">
                <a:moveTo>
                  <a:pt x="0" y="2865120"/>
                </a:moveTo>
                <a:cubicBezTo>
                  <a:pt x="701766" y="2098040"/>
                  <a:pt x="1403532" y="1330960"/>
                  <a:pt x="2299063" y="853440"/>
                </a:cubicBezTo>
                <a:cubicBezTo>
                  <a:pt x="3194594" y="375920"/>
                  <a:pt x="4283891" y="187960"/>
                  <a:pt x="537318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F0B05074-70E3-EE83-479D-10B39242FC2B}"/>
              </a:ext>
            </a:extLst>
          </p:cNvPr>
          <p:cNvSpPr/>
          <p:nvPr/>
        </p:nvSpPr>
        <p:spPr>
          <a:xfrm>
            <a:off x="2267744" y="1556792"/>
            <a:ext cx="4968552" cy="3672407"/>
          </a:xfrm>
          <a:custGeom>
            <a:avLst/>
            <a:gdLst>
              <a:gd name="connsiteX0" fmla="*/ 0 w 3378926"/>
              <a:gd name="connsiteY0" fmla="*/ 4093029 h 4093029"/>
              <a:gd name="connsiteX1" fmla="*/ 1968137 w 3378926"/>
              <a:gd name="connsiteY1" fmla="*/ 888275 h 4093029"/>
              <a:gd name="connsiteX2" fmla="*/ 3378926 w 3378926"/>
              <a:gd name="connsiteY2" fmla="*/ 0 h 4093029"/>
            </a:gdLst>
            <a:ahLst/>
            <a:cxnLst>
              <a:cxn ang="0">
                <a:pos x="connsiteX0" y="connsiteY0"/>
              </a:cxn>
              <a:cxn ang="0">
                <a:pos x="connsiteX1" y="connsiteY1"/>
              </a:cxn>
              <a:cxn ang="0">
                <a:pos x="connsiteX2" y="connsiteY2"/>
              </a:cxn>
            </a:cxnLst>
            <a:rect l="l" t="t" r="r" b="b"/>
            <a:pathLst>
              <a:path w="3378926" h="4093029">
                <a:moveTo>
                  <a:pt x="0" y="4093029"/>
                </a:moveTo>
                <a:cubicBezTo>
                  <a:pt x="702491" y="2831737"/>
                  <a:pt x="1404983" y="1570446"/>
                  <a:pt x="1968137" y="888275"/>
                </a:cubicBezTo>
                <a:cubicBezTo>
                  <a:pt x="2531291" y="206103"/>
                  <a:pt x="2955108" y="103051"/>
                  <a:pt x="3378926" y="0"/>
                </a:cubicBezTo>
              </a:path>
            </a:pathLst>
          </a:cu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5E09BF5-FF94-B9F1-D1AB-7D5ED3401F2B}"/>
              </a:ext>
            </a:extLst>
          </p:cNvPr>
          <p:cNvSpPr txBox="1"/>
          <p:nvPr/>
        </p:nvSpPr>
        <p:spPr>
          <a:xfrm>
            <a:off x="6804248" y="2348880"/>
            <a:ext cx="1569660" cy="646331"/>
          </a:xfrm>
          <a:prstGeom prst="rect">
            <a:avLst/>
          </a:prstGeom>
          <a:noFill/>
        </p:spPr>
        <p:txBody>
          <a:bodyPr wrap="none" rtlCol="0">
            <a:spAutoFit/>
          </a:bodyPr>
          <a:lstStyle/>
          <a:p>
            <a:r>
              <a:rPr kumimoji="1" lang="ja-JP" altLang="en-US"/>
              <a:t>液相の化学</a:t>
            </a:r>
            <a:endParaRPr kumimoji="1" lang="en-US" altLang="ja-JP"/>
          </a:p>
          <a:p>
            <a:r>
              <a:rPr lang="ja-JP" altLang="en-US"/>
              <a:t>ポテンシャル</a:t>
            </a:r>
            <a:endParaRPr kumimoji="1" lang="en-US" altLang="ja-JP"/>
          </a:p>
        </p:txBody>
      </p:sp>
      <p:sp>
        <p:nvSpPr>
          <p:cNvPr id="6" name="テキスト ボックス 5">
            <a:extLst>
              <a:ext uri="{FF2B5EF4-FFF2-40B4-BE49-F238E27FC236}">
                <a16:creationId xmlns:a16="http://schemas.microsoft.com/office/drawing/2014/main" id="{1395ADA0-9178-A717-D9BD-2707645ACD5F}"/>
              </a:ext>
            </a:extLst>
          </p:cNvPr>
          <p:cNvSpPr txBox="1"/>
          <p:nvPr/>
        </p:nvSpPr>
        <p:spPr>
          <a:xfrm>
            <a:off x="6660232" y="1196752"/>
            <a:ext cx="1569660" cy="646331"/>
          </a:xfrm>
          <a:prstGeom prst="rect">
            <a:avLst/>
          </a:prstGeom>
          <a:noFill/>
        </p:spPr>
        <p:txBody>
          <a:bodyPr wrap="none" rtlCol="0">
            <a:spAutoFit/>
          </a:bodyPr>
          <a:lstStyle/>
          <a:p>
            <a:r>
              <a:rPr lang="ja-JP" altLang="en-US"/>
              <a:t>気</a:t>
            </a:r>
            <a:r>
              <a:rPr kumimoji="1" lang="ja-JP" altLang="en-US"/>
              <a:t>相の化学</a:t>
            </a:r>
            <a:endParaRPr kumimoji="1" lang="en-US" altLang="ja-JP"/>
          </a:p>
          <a:p>
            <a:r>
              <a:rPr kumimoji="1" lang="ja-JP" altLang="en-US"/>
              <a:t>ポテンシャル</a:t>
            </a:r>
          </a:p>
        </p:txBody>
      </p:sp>
      <p:cxnSp>
        <p:nvCxnSpPr>
          <p:cNvPr id="7" name="直線矢印コネクタ 6">
            <a:extLst>
              <a:ext uri="{FF2B5EF4-FFF2-40B4-BE49-F238E27FC236}">
                <a16:creationId xmlns:a16="http://schemas.microsoft.com/office/drawing/2014/main" id="{FDEB4286-4067-ED43-8B6A-7F3D7665FCE6}"/>
              </a:ext>
            </a:extLst>
          </p:cNvPr>
          <p:cNvCxnSpPr/>
          <p:nvPr/>
        </p:nvCxnSpPr>
        <p:spPr>
          <a:xfrm flipV="1">
            <a:off x="1691680" y="1340768"/>
            <a:ext cx="0" cy="4104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79CBEB1-C12C-E62E-5E49-D7AFDD38868F}"/>
              </a:ext>
            </a:extLst>
          </p:cNvPr>
          <p:cNvCxnSpPr/>
          <p:nvPr/>
        </p:nvCxnSpPr>
        <p:spPr>
          <a:xfrm>
            <a:off x="1259632" y="5157192"/>
            <a:ext cx="669674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9C8B822-E319-5F56-6C78-049A3DD00825}"/>
              </a:ext>
            </a:extLst>
          </p:cNvPr>
          <p:cNvSpPr txBox="1"/>
          <p:nvPr/>
        </p:nvSpPr>
        <p:spPr>
          <a:xfrm>
            <a:off x="611560" y="980728"/>
            <a:ext cx="2031325" cy="369332"/>
          </a:xfrm>
          <a:prstGeom prst="rect">
            <a:avLst/>
          </a:prstGeom>
          <a:noFill/>
        </p:spPr>
        <p:txBody>
          <a:bodyPr wrap="none" rtlCol="0">
            <a:spAutoFit/>
          </a:bodyPr>
          <a:lstStyle/>
          <a:p>
            <a:r>
              <a:rPr kumimoji="1" lang="ja-JP" altLang="en-US"/>
              <a:t>化学ポテンシャル</a:t>
            </a:r>
          </a:p>
        </p:txBody>
      </p:sp>
      <p:sp>
        <p:nvSpPr>
          <p:cNvPr id="10" name="テキスト ボックス 9">
            <a:extLst>
              <a:ext uri="{FF2B5EF4-FFF2-40B4-BE49-F238E27FC236}">
                <a16:creationId xmlns:a16="http://schemas.microsoft.com/office/drawing/2014/main" id="{95AC71B8-AB19-2D3A-159A-51ED516D4650}"/>
              </a:ext>
            </a:extLst>
          </p:cNvPr>
          <p:cNvSpPr txBox="1"/>
          <p:nvPr/>
        </p:nvSpPr>
        <p:spPr>
          <a:xfrm>
            <a:off x="7956376" y="5013176"/>
            <a:ext cx="646331" cy="369332"/>
          </a:xfrm>
          <a:prstGeom prst="rect">
            <a:avLst/>
          </a:prstGeom>
          <a:noFill/>
        </p:spPr>
        <p:txBody>
          <a:bodyPr wrap="none" rtlCol="0">
            <a:spAutoFit/>
          </a:bodyPr>
          <a:lstStyle/>
          <a:p>
            <a:r>
              <a:rPr lang="ja-JP" altLang="en-US"/>
              <a:t>圧力</a:t>
            </a:r>
            <a:endParaRPr kumimoji="1" lang="ja-JP" altLang="en-US"/>
          </a:p>
        </p:txBody>
      </p:sp>
      <p:cxnSp>
        <p:nvCxnSpPr>
          <p:cNvPr id="24" name="直線コネクタ 23">
            <a:extLst>
              <a:ext uri="{FF2B5EF4-FFF2-40B4-BE49-F238E27FC236}">
                <a16:creationId xmlns:a16="http://schemas.microsoft.com/office/drawing/2014/main" id="{6826BA22-C948-0D8E-F812-387E54DA3F24}"/>
              </a:ext>
            </a:extLst>
          </p:cNvPr>
          <p:cNvCxnSpPr>
            <a:cxnSpLocks/>
            <a:endCxn id="65" idx="0"/>
          </p:cNvCxnSpPr>
          <p:nvPr/>
        </p:nvCxnSpPr>
        <p:spPr>
          <a:xfrm>
            <a:off x="4788024" y="1340768"/>
            <a:ext cx="0" cy="39604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7" name="グループ化 56">
            <a:extLst>
              <a:ext uri="{FF2B5EF4-FFF2-40B4-BE49-F238E27FC236}">
                <a16:creationId xmlns:a16="http://schemas.microsoft.com/office/drawing/2014/main" id="{09E1A181-147E-3160-60D8-D5682B4DCA4B}"/>
              </a:ext>
            </a:extLst>
          </p:cNvPr>
          <p:cNvGrpSpPr/>
          <p:nvPr/>
        </p:nvGrpSpPr>
        <p:grpSpPr>
          <a:xfrm>
            <a:off x="2123728" y="1484784"/>
            <a:ext cx="1080120" cy="1620180"/>
            <a:chOff x="1835696" y="4697760"/>
            <a:chExt cx="1440160" cy="2160240"/>
          </a:xfrm>
        </p:grpSpPr>
        <p:sp>
          <p:nvSpPr>
            <p:cNvPr id="53" name="正方形/長方形 52">
              <a:extLst>
                <a:ext uri="{FF2B5EF4-FFF2-40B4-BE49-F238E27FC236}">
                  <a16:creationId xmlns:a16="http://schemas.microsoft.com/office/drawing/2014/main" id="{0EA3E50D-8966-4BEF-C2A3-91657917E057}"/>
                </a:ext>
              </a:extLst>
            </p:cNvPr>
            <p:cNvSpPr/>
            <p:nvPr/>
          </p:nvSpPr>
          <p:spPr>
            <a:xfrm>
              <a:off x="1835696" y="469776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8F1E2606-CE07-5906-CD45-028EC11EEE98}"/>
                </a:ext>
              </a:extLst>
            </p:cNvPr>
            <p:cNvSpPr/>
            <p:nvPr/>
          </p:nvSpPr>
          <p:spPr>
            <a:xfrm>
              <a:off x="1835696" y="5777880"/>
              <a:ext cx="1440160" cy="10801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6D968FCA-CDB0-C9FE-0DA6-109583DF72EE}"/>
                </a:ext>
              </a:extLst>
            </p:cNvPr>
            <p:cNvSpPr txBox="1"/>
            <p:nvPr/>
          </p:nvSpPr>
          <p:spPr>
            <a:xfrm>
              <a:off x="2197477" y="5118760"/>
              <a:ext cx="543739" cy="307777"/>
            </a:xfrm>
            <a:prstGeom prst="rect">
              <a:avLst/>
            </a:prstGeom>
            <a:noFill/>
          </p:spPr>
          <p:txBody>
            <a:bodyPr wrap="none" rtlCol="0">
              <a:spAutoFit/>
            </a:bodyPr>
            <a:lstStyle/>
            <a:p>
              <a:r>
                <a:rPr lang="ja-JP" altLang="en-US" sz="1400"/>
                <a:t>真空</a:t>
              </a:r>
              <a:endParaRPr kumimoji="1" lang="ja-JP" altLang="en-US" sz="1400"/>
            </a:p>
          </p:txBody>
        </p:sp>
      </p:grpSp>
      <p:sp>
        <p:nvSpPr>
          <p:cNvPr id="58" name="矢印: 上 57">
            <a:extLst>
              <a:ext uri="{FF2B5EF4-FFF2-40B4-BE49-F238E27FC236}">
                <a16:creationId xmlns:a16="http://schemas.microsoft.com/office/drawing/2014/main" id="{DA1C3FB0-B330-5818-9F82-0BD74EB8142E}"/>
              </a:ext>
            </a:extLst>
          </p:cNvPr>
          <p:cNvSpPr/>
          <p:nvPr/>
        </p:nvSpPr>
        <p:spPr>
          <a:xfrm>
            <a:off x="2195736" y="5301208"/>
            <a:ext cx="432048" cy="576064"/>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7EC19554-644F-7271-37B9-7A8A6D1ECA1F}"/>
              </a:ext>
            </a:extLst>
          </p:cNvPr>
          <p:cNvSpPr txBox="1"/>
          <p:nvPr/>
        </p:nvSpPr>
        <p:spPr>
          <a:xfrm>
            <a:off x="1879828" y="6023029"/>
            <a:ext cx="1107996" cy="646331"/>
          </a:xfrm>
          <a:prstGeom prst="rect">
            <a:avLst/>
          </a:prstGeom>
          <a:noFill/>
        </p:spPr>
        <p:txBody>
          <a:bodyPr wrap="none" rtlCol="0">
            <a:spAutoFit/>
          </a:bodyPr>
          <a:lstStyle/>
          <a:p>
            <a:r>
              <a:rPr kumimoji="1" lang="ja-JP" altLang="en-US"/>
              <a:t>ここから</a:t>
            </a:r>
            <a:endParaRPr kumimoji="1" lang="en-US" altLang="ja-JP"/>
          </a:p>
          <a:p>
            <a:r>
              <a:rPr kumimoji="1" lang="ja-JP" altLang="en-US"/>
              <a:t>スタート</a:t>
            </a:r>
          </a:p>
        </p:txBody>
      </p:sp>
      <p:sp>
        <p:nvSpPr>
          <p:cNvPr id="61" name="正方形/長方形 60">
            <a:extLst>
              <a:ext uri="{FF2B5EF4-FFF2-40B4-BE49-F238E27FC236}">
                <a16:creationId xmlns:a16="http://schemas.microsoft.com/office/drawing/2014/main" id="{252814C9-09AF-85BC-6EE7-8BB2FA686797}"/>
              </a:ext>
            </a:extLst>
          </p:cNvPr>
          <p:cNvSpPr/>
          <p:nvPr/>
        </p:nvSpPr>
        <p:spPr>
          <a:xfrm>
            <a:off x="5004048" y="3068960"/>
            <a:ext cx="1080120" cy="16201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38DB094A-CFEE-EB4F-0A5B-F98E03745274}"/>
              </a:ext>
            </a:extLst>
          </p:cNvPr>
          <p:cNvSpPr/>
          <p:nvPr/>
        </p:nvSpPr>
        <p:spPr>
          <a:xfrm>
            <a:off x="5004048" y="4005064"/>
            <a:ext cx="1080120" cy="68407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68E3CE4A-4222-DAFC-C611-AD30D02EC402}"/>
              </a:ext>
            </a:extLst>
          </p:cNvPr>
          <p:cNvSpPr/>
          <p:nvPr/>
        </p:nvSpPr>
        <p:spPr>
          <a:xfrm>
            <a:off x="5004048" y="3068960"/>
            <a:ext cx="1080120" cy="9361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矢印: 上 64">
            <a:extLst>
              <a:ext uri="{FF2B5EF4-FFF2-40B4-BE49-F238E27FC236}">
                <a16:creationId xmlns:a16="http://schemas.microsoft.com/office/drawing/2014/main" id="{A7E7938C-E79F-714F-6F56-96A3F34C85F5}"/>
              </a:ext>
            </a:extLst>
          </p:cNvPr>
          <p:cNvSpPr/>
          <p:nvPr/>
        </p:nvSpPr>
        <p:spPr>
          <a:xfrm>
            <a:off x="4572000" y="5301208"/>
            <a:ext cx="432048" cy="576064"/>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D014B76-6ACF-875C-20EB-BD301856FE5A}"/>
              </a:ext>
            </a:extLst>
          </p:cNvPr>
          <p:cNvSpPr txBox="1"/>
          <p:nvPr/>
        </p:nvSpPr>
        <p:spPr>
          <a:xfrm>
            <a:off x="4211960" y="6021288"/>
            <a:ext cx="1800493" cy="646331"/>
          </a:xfrm>
          <a:prstGeom prst="rect">
            <a:avLst/>
          </a:prstGeom>
          <a:noFill/>
        </p:spPr>
        <p:txBody>
          <a:bodyPr wrap="none" rtlCol="0">
            <a:spAutoFit/>
          </a:bodyPr>
          <a:lstStyle/>
          <a:p>
            <a:r>
              <a:rPr kumimoji="1" lang="ja-JP" altLang="en-US"/>
              <a:t>ここで釣り合う</a:t>
            </a:r>
            <a:endParaRPr kumimoji="1" lang="en-US" altLang="ja-JP"/>
          </a:p>
          <a:p>
            <a:r>
              <a:rPr lang="ja-JP" altLang="en-US">
                <a:solidFill>
                  <a:srgbClr val="FF0000"/>
                </a:solidFill>
              </a:rPr>
              <a:t>飽和蒸気圧</a:t>
            </a:r>
            <a:endParaRPr kumimoji="1" lang="ja-JP" altLang="en-US">
              <a:solidFill>
                <a:srgbClr val="FF0000"/>
              </a:solidFill>
            </a:endParaRPr>
          </a:p>
        </p:txBody>
      </p:sp>
    </p:spTree>
    <p:extLst>
      <p:ext uri="{BB962C8B-B14F-4D97-AF65-F5344CB8AC3E}">
        <p14:creationId xmlns:p14="http://schemas.microsoft.com/office/powerpoint/2010/main" val="436972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4DB576-6C0E-F003-A172-F4A94BCDB085}"/>
              </a:ext>
            </a:extLst>
          </p:cNvPr>
          <p:cNvSpPr>
            <a:spLocks noGrp="1"/>
          </p:cNvSpPr>
          <p:nvPr>
            <p:ph type="body" sz="quarter" idx="10"/>
          </p:nvPr>
        </p:nvSpPr>
        <p:spPr/>
        <p:txBody>
          <a:bodyPr/>
          <a:lstStyle/>
          <a:p>
            <a:r>
              <a:rPr kumimoji="1" lang="ja-JP" altLang="en-US"/>
              <a:t>沸騰</a:t>
            </a:r>
          </a:p>
        </p:txBody>
      </p:sp>
      <p:sp>
        <p:nvSpPr>
          <p:cNvPr id="3" name="正方形/長方形 2">
            <a:extLst>
              <a:ext uri="{FF2B5EF4-FFF2-40B4-BE49-F238E27FC236}">
                <a16:creationId xmlns:a16="http://schemas.microsoft.com/office/drawing/2014/main" id="{A404BC9D-D30D-14D1-7185-A987F4FFB5B0}"/>
              </a:ext>
            </a:extLst>
          </p:cNvPr>
          <p:cNvSpPr/>
          <p:nvPr/>
        </p:nvSpPr>
        <p:spPr>
          <a:xfrm>
            <a:off x="971600" y="1988840"/>
            <a:ext cx="2880320" cy="28803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026AA855-D35E-B729-11CE-E882B5A0B168}"/>
              </a:ext>
            </a:extLst>
          </p:cNvPr>
          <p:cNvSpPr/>
          <p:nvPr/>
        </p:nvSpPr>
        <p:spPr>
          <a:xfrm>
            <a:off x="1835696" y="285293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上 4">
            <a:extLst>
              <a:ext uri="{FF2B5EF4-FFF2-40B4-BE49-F238E27FC236}">
                <a16:creationId xmlns:a16="http://schemas.microsoft.com/office/drawing/2014/main" id="{DBD295CB-5678-A104-483A-2931BB94FFCF}"/>
              </a:ext>
            </a:extLst>
          </p:cNvPr>
          <p:cNvSpPr/>
          <p:nvPr/>
        </p:nvSpPr>
        <p:spPr>
          <a:xfrm>
            <a:off x="2195736" y="4077072"/>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 8">
            <a:extLst>
              <a:ext uri="{FF2B5EF4-FFF2-40B4-BE49-F238E27FC236}">
                <a16:creationId xmlns:a16="http://schemas.microsoft.com/office/drawing/2014/main" id="{076B8D90-0C54-D54C-41CA-627A3CCFCB97}"/>
              </a:ext>
            </a:extLst>
          </p:cNvPr>
          <p:cNvSpPr/>
          <p:nvPr/>
        </p:nvSpPr>
        <p:spPr>
          <a:xfrm rot="5400000">
            <a:off x="1331640" y="3212976"/>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 9">
            <a:extLst>
              <a:ext uri="{FF2B5EF4-FFF2-40B4-BE49-F238E27FC236}">
                <a16:creationId xmlns:a16="http://schemas.microsoft.com/office/drawing/2014/main" id="{769305A4-2A0D-5EE7-8291-4F1295D9330E}"/>
              </a:ext>
            </a:extLst>
          </p:cNvPr>
          <p:cNvSpPr/>
          <p:nvPr/>
        </p:nvSpPr>
        <p:spPr>
          <a:xfrm rot="16200000">
            <a:off x="3131840" y="3212976"/>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 10">
            <a:extLst>
              <a:ext uri="{FF2B5EF4-FFF2-40B4-BE49-F238E27FC236}">
                <a16:creationId xmlns:a16="http://schemas.microsoft.com/office/drawing/2014/main" id="{E19BB833-8C52-00D5-DBA7-B00BEB4DDB76}"/>
              </a:ext>
            </a:extLst>
          </p:cNvPr>
          <p:cNvSpPr/>
          <p:nvPr/>
        </p:nvSpPr>
        <p:spPr>
          <a:xfrm rot="10800000">
            <a:off x="2195736" y="2348880"/>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上 11">
            <a:extLst>
              <a:ext uri="{FF2B5EF4-FFF2-40B4-BE49-F238E27FC236}">
                <a16:creationId xmlns:a16="http://schemas.microsoft.com/office/drawing/2014/main" id="{F226E6B3-D5F9-091A-50E5-E0834AC9AE45}"/>
              </a:ext>
            </a:extLst>
          </p:cNvPr>
          <p:cNvSpPr/>
          <p:nvPr/>
        </p:nvSpPr>
        <p:spPr>
          <a:xfrm rot="16200000">
            <a:off x="1979712"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6A854D23-70A6-7153-04EB-8860920A1012}"/>
              </a:ext>
            </a:extLst>
          </p:cNvPr>
          <p:cNvSpPr/>
          <p:nvPr/>
        </p:nvSpPr>
        <p:spPr>
          <a:xfrm rot="5400000">
            <a:off x="2555776"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37FB7D50-1B3D-2186-213D-E434177EFB12}"/>
              </a:ext>
            </a:extLst>
          </p:cNvPr>
          <p:cNvSpPr/>
          <p:nvPr/>
        </p:nvSpPr>
        <p:spPr>
          <a:xfrm rot="10800000">
            <a:off x="2267745" y="3573016"/>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486769D4-4854-451E-0DE9-601E3367C8E5}"/>
              </a:ext>
            </a:extLst>
          </p:cNvPr>
          <p:cNvSpPr/>
          <p:nvPr/>
        </p:nvSpPr>
        <p:spPr>
          <a:xfrm>
            <a:off x="2267744" y="2996952"/>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AF91FF-DF6F-FE03-7AFE-258939D71FFE}"/>
              </a:ext>
            </a:extLst>
          </p:cNvPr>
          <p:cNvSpPr txBox="1"/>
          <p:nvPr/>
        </p:nvSpPr>
        <p:spPr>
          <a:xfrm>
            <a:off x="539552" y="1196752"/>
            <a:ext cx="4852610" cy="523220"/>
          </a:xfrm>
          <a:prstGeom prst="rect">
            <a:avLst/>
          </a:prstGeom>
          <a:noFill/>
        </p:spPr>
        <p:txBody>
          <a:bodyPr wrap="none" rtlCol="0">
            <a:spAutoFit/>
          </a:bodyPr>
          <a:lstStyle/>
          <a:p>
            <a:r>
              <a:rPr kumimoji="1" lang="ja-JP" altLang="en-US" sz="2800"/>
              <a:t>液相の中で泡ができたとする</a:t>
            </a:r>
          </a:p>
        </p:txBody>
      </p:sp>
      <p:sp>
        <p:nvSpPr>
          <p:cNvPr id="17" name="テキスト ボックス 16">
            <a:extLst>
              <a:ext uri="{FF2B5EF4-FFF2-40B4-BE49-F238E27FC236}">
                <a16:creationId xmlns:a16="http://schemas.microsoft.com/office/drawing/2014/main" id="{68CD9745-1D6E-CEC4-BA3F-0E3494EB6C9C}"/>
              </a:ext>
            </a:extLst>
          </p:cNvPr>
          <p:cNvSpPr txBox="1"/>
          <p:nvPr/>
        </p:nvSpPr>
        <p:spPr>
          <a:xfrm>
            <a:off x="395536" y="5085184"/>
            <a:ext cx="8443337" cy="954107"/>
          </a:xfrm>
          <a:prstGeom prst="rect">
            <a:avLst/>
          </a:prstGeom>
          <a:noFill/>
        </p:spPr>
        <p:txBody>
          <a:bodyPr wrap="none" rtlCol="0">
            <a:spAutoFit/>
          </a:bodyPr>
          <a:lstStyle/>
          <a:p>
            <a:r>
              <a:rPr kumimoji="1" lang="ja-JP" altLang="en-US" sz="2800"/>
              <a:t>その温度での飽和蒸気圧が、外気圧より小さければ</a:t>
            </a:r>
            <a:endParaRPr kumimoji="1" lang="en-US" altLang="ja-JP" sz="2800"/>
          </a:p>
          <a:p>
            <a:r>
              <a:rPr lang="ja-JP" altLang="en-US" sz="2800"/>
              <a:t>泡は潰れてしまう</a:t>
            </a:r>
            <a:endParaRPr kumimoji="1" lang="ja-JP" altLang="en-US" sz="2800"/>
          </a:p>
        </p:txBody>
      </p:sp>
      <p:sp>
        <p:nvSpPr>
          <p:cNvPr id="18" name="正方形/長方形 17">
            <a:extLst>
              <a:ext uri="{FF2B5EF4-FFF2-40B4-BE49-F238E27FC236}">
                <a16:creationId xmlns:a16="http://schemas.microsoft.com/office/drawing/2014/main" id="{A7D5C07C-9E25-C631-D5DC-3793DF1F9A06}"/>
              </a:ext>
            </a:extLst>
          </p:cNvPr>
          <p:cNvSpPr/>
          <p:nvPr/>
        </p:nvSpPr>
        <p:spPr>
          <a:xfrm>
            <a:off x="5292080" y="1988840"/>
            <a:ext cx="2880320" cy="28803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BF524BD-8B14-BC35-FFE5-90EFFA65823A}"/>
              </a:ext>
            </a:extLst>
          </p:cNvPr>
          <p:cNvSpPr/>
          <p:nvPr/>
        </p:nvSpPr>
        <p:spPr>
          <a:xfrm>
            <a:off x="6444208" y="3140968"/>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上 19">
            <a:extLst>
              <a:ext uri="{FF2B5EF4-FFF2-40B4-BE49-F238E27FC236}">
                <a16:creationId xmlns:a16="http://schemas.microsoft.com/office/drawing/2014/main" id="{8C28D02C-5107-9056-251C-93070B12671C}"/>
              </a:ext>
            </a:extLst>
          </p:cNvPr>
          <p:cNvSpPr/>
          <p:nvPr/>
        </p:nvSpPr>
        <p:spPr>
          <a:xfrm>
            <a:off x="6516216" y="3861048"/>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上 20">
            <a:extLst>
              <a:ext uri="{FF2B5EF4-FFF2-40B4-BE49-F238E27FC236}">
                <a16:creationId xmlns:a16="http://schemas.microsoft.com/office/drawing/2014/main" id="{1BF2269D-6174-4677-B1D5-1BB3513A2BE0}"/>
              </a:ext>
            </a:extLst>
          </p:cNvPr>
          <p:cNvSpPr/>
          <p:nvPr/>
        </p:nvSpPr>
        <p:spPr>
          <a:xfrm rot="5400000">
            <a:off x="5940152" y="3212976"/>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上 21">
            <a:extLst>
              <a:ext uri="{FF2B5EF4-FFF2-40B4-BE49-F238E27FC236}">
                <a16:creationId xmlns:a16="http://schemas.microsoft.com/office/drawing/2014/main" id="{5C9E4D06-F040-1CB7-F94D-C028398BF278}"/>
              </a:ext>
            </a:extLst>
          </p:cNvPr>
          <p:cNvSpPr/>
          <p:nvPr/>
        </p:nvSpPr>
        <p:spPr>
          <a:xfrm rot="16200000">
            <a:off x="7092280" y="3212976"/>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 22">
            <a:extLst>
              <a:ext uri="{FF2B5EF4-FFF2-40B4-BE49-F238E27FC236}">
                <a16:creationId xmlns:a16="http://schemas.microsoft.com/office/drawing/2014/main" id="{BE1D8233-1F6A-4BA7-7CDE-9C0405736E40}"/>
              </a:ext>
            </a:extLst>
          </p:cNvPr>
          <p:cNvSpPr/>
          <p:nvPr/>
        </p:nvSpPr>
        <p:spPr>
          <a:xfrm rot="10800000">
            <a:off x="6516216" y="2636912"/>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E52281ED-816B-9E17-08F4-A73648C6EA59}"/>
              </a:ext>
            </a:extLst>
          </p:cNvPr>
          <p:cNvSpPr/>
          <p:nvPr/>
        </p:nvSpPr>
        <p:spPr>
          <a:xfrm>
            <a:off x="4139952" y="3140968"/>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9283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29951C-E82F-872F-65B4-5D4EA76C0BC2}"/>
              </a:ext>
            </a:extLst>
          </p:cNvPr>
          <p:cNvSpPr>
            <a:spLocks noGrp="1"/>
          </p:cNvSpPr>
          <p:nvPr>
            <p:ph type="body" sz="quarter" idx="10"/>
          </p:nvPr>
        </p:nvSpPr>
        <p:spPr/>
        <p:txBody>
          <a:bodyPr/>
          <a:lstStyle/>
          <a:p>
            <a:r>
              <a:rPr kumimoji="1" lang="ja-JP" altLang="en-US"/>
              <a:t>沸騰</a:t>
            </a:r>
          </a:p>
        </p:txBody>
      </p:sp>
      <p:sp>
        <p:nvSpPr>
          <p:cNvPr id="3" name="正方形/長方形 2">
            <a:extLst>
              <a:ext uri="{FF2B5EF4-FFF2-40B4-BE49-F238E27FC236}">
                <a16:creationId xmlns:a16="http://schemas.microsoft.com/office/drawing/2014/main" id="{93F9FE5F-D59A-3708-EFDB-9E000B5CFEC5}"/>
              </a:ext>
            </a:extLst>
          </p:cNvPr>
          <p:cNvSpPr/>
          <p:nvPr/>
        </p:nvSpPr>
        <p:spPr>
          <a:xfrm>
            <a:off x="971600" y="1988840"/>
            <a:ext cx="2880320" cy="28803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568FD534-4A92-F320-A78A-06B15FEC1C00}"/>
              </a:ext>
            </a:extLst>
          </p:cNvPr>
          <p:cNvSpPr/>
          <p:nvPr/>
        </p:nvSpPr>
        <p:spPr>
          <a:xfrm>
            <a:off x="1835696" y="285293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上 7">
            <a:extLst>
              <a:ext uri="{FF2B5EF4-FFF2-40B4-BE49-F238E27FC236}">
                <a16:creationId xmlns:a16="http://schemas.microsoft.com/office/drawing/2014/main" id="{F58B73E1-C17E-6D4D-64BB-1CB98B1A410F}"/>
              </a:ext>
            </a:extLst>
          </p:cNvPr>
          <p:cNvSpPr/>
          <p:nvPr/>
        </p:nvSpPr>
        <p:spPr>
          <a:xfrm rot="10800000">
            <a:off x="2267744" y="2492895"/>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 8">
            <a:extLst>
              <a:ext uri="{FF2B5EF4-FFF2-40B4-BE49-F238E27FC236}">
                <a16:creationId xmlns:a16="http://schemas.microsoft.com/office/drawing/2014/main" id="{9CFDDAAC-3C83-55AA-2729-D3B801E4CE66}"/>
              </a:ext>
            </a:extLst>
          </p:cNvPr>
          <p:cNvSpPr/>
          <p:nvPr/>
        </p:nvSpPr>
        <p:spPr>
          <a:xfrm rot="16200000">
            <a:off x="1979712"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 9">
            <a:extLst>
              <a:ext uri="{FF2B5EF4-FFF2-40B4-BE49-F238E27FC236}">
                <a16:creationId xmlns:a16="http://schemas.microsoft.com/office/drawing/2014/main" id="{435E4F58-11DD-EF65-38B3-C96C4C86DC89}"/>
              </a:ext>
            </a:extLst>
          </p:cNvPr>
          <p:cNvSpPr/>
          <p:nvPr/>
        </p:nvSpPr>
        <p:spPr>
          <a:xfrm rot="5400000">
            <a:off x="2555776"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 10">
            <a:extLst>
              <a:ext uri="{FF2B5EF4-FFF2-40B4-BE49-F238E27FC236}">
                <a16:creationId xmlns:a16="http://schemas.microsoft.com/office/drawing/2014/main" id="{DBDF8146-FFFF-C2CF-D765-F31223057262}"/>
              </a:ext>
            </a:extLst>
          </p:cNvPr>
          <p:cNvSpPr/>
          <p:nvPr/>
        </p:nvSpPr>
        <p:spPr>
          <a:xfrm rot="10800000">
            <a:off x="2267745" y="3573016"/>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上 11">
            <a:extLst>
              <a:ext uri="{FF2B5EF4-FFF2-40B4-BE49-F238E27FC236}">
                <a16:creationId xmlns:a16="http://schemas.microsoft.com/office/drawing/2014/main" id="{2748C91F-6411-8D4F-4EA5-371845F2670A}"/>
              </a:ext>
            </a:extLst>
          </p:cNvPr>
          <p:cNvSpPr/>
          <p:nvPr/>
        </p:nvSpPr>
        <p:spPr>
          <a:xfrm>
            <a:off x="2267744" y="2996952"/>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A295732B-4162-BE91-9335-2CB824CD249A}"/>
              </a:ext>
            </a:extLst>
          </p:cNvPr>
          <p:cNvSpPr txBox="1"/>
          <p:nvPr/>
        </p:nvSpPr>
        <p:spPr>
          <a:xfrm>
            <a:off x="539552" y="1196752"/>
            <a:ext cx="4852610" cy="523220"/>
          </a:xfrm>
          <a:prstGeom prst="rect">
            <a:avLst/>
          </a:prstGeom>
          <a:noFill/>
        </p:spPr>
        <p:txBody>
          <a:bodyPr wrap="none" rtlCol="0">
            <a:spAutoFit/>
          </a:bodyPr>
          <a:lstStyle/>
          <a:p>
            <a:r>
              <a:rPr kumimoji="1" lang="ja-JP" altLang="en-US" sz="2800"/>
              <a:t>液相の中で泡ができたとする</a:t>
            </a:r>
          </a:p>
        </p:txBody>
      </p:sp>
      <p:sp>
        <p:nvSpPr>
          <p:cNvPr id="14" name="正方形/長方形 13">
            <a:extLst>
              <a:ext uri="{FF2B5EF4-FFF2-40B4-BE49-F238E27FC236}">
                <a16:creationId xmlns:a16="http://schemas.microsoft.com/office/drawing/2014/main" id="{36C16283-1C01-D7CF-5FEB-3EEE7AE02E97}"/>
              </a:ext>
            </a:extLst>
          </p:cNvPr>
          <p:cNvSpPr/>
          <p:nvPr/>
        </p:nvSpPr>
        <p:spPr>
          <a:xfrm>
            <a:off x="5292080" y="1988840"/>
            <a:ext cx="2880320" cy="28803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03BD8B8-C184-C482-AFAC-0573004B5730}"/>
              </a:ext>
            </a:extLst>
          </p:cNvPr>
          <p:cNvSpPr/>
          <p:nvPr/>
        </p:nvSpPr>
        <p:spPr>
          <a:xfrm>
            <a:off x="5796136" y="2492896"/>
            <a:ext cx="1872208" cy="1872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B5B251D9-1845-27F2-0CC5-F4E494D184D6}"/>
              </a:ext>
            </a:extLst>
          </p:cNvPr>
          <p:cNvSpPr/>
          <p:nvPr/>
        </p:nvSpPr>
        <p:spPr>
          <a:xfrm>
            <a:off x="4139952" y="3140968"/>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上 20">
            <a:extLst>
              <a:ext uri="{FF2B5EF4-FFF2-40B4-BE49-F238E27FC236}">
                <a16:creationId xmlns:a16="http://schemas.microsoft.com/office/drawing/2014/main" id="{6F574ED8-3AD1-CBD6-D00D-B2034B4A39C5}"/>
              </a:ext>
            </a:extLst>
          </p:cNvPr>
          <p:cNvSpPr/>
          <p:nvPr/>
        </p:nvSpPr>
        <p:spPr>
          <a:xfrm>
            <a:off x="2267744" y="4149080"/>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上 21">
            <a:extLst>
              <a:ext uri="{FF2B5EF4-FFF2-40B4-BE49-F238E27FC236}">
                <a16:creationId xmlns:a16="http://schemas.microsoft.com/office/drawing/2014/main" id="{45B02A44-02B7-AD57-306F-3C7937EFCF31}"/>
              </a:ext>
            </a:extLst>
          </p:cNvPr>
          <p:cNvSpPr/>
          <p:nvPr/>
        </p:nvSpPr>
        <p:spPr>
          <a:xfrm rot="5400000">
            <a:off x="1475656" y="3284984"/>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 22">
            <a:extLst>
              <a:ext uri="{FF2B5EF4-FFF2-40B4-BE49-F238E27FC236}">
                <a16:creationId xmlns:a16="http://schemas.microsoft.com/office/drawing/2014/main" id="{DAF2DDC9-84E1-A821-5CEC-ACE84C5785AB}"/>
              </a:ext>
            </a:extLst>
          </p:cNvPr>
          <p:cNvSpPr/>
          <p:nvPr/>
        </p:nvSpPr>
        <p:spPr>
          <a:xfrm rot="16200000">
            <a:off x="3131840" y="3284984"/>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上 23">
            <a:extLst>
              <a:ext uri="{FF2B5EF4-FFF2-40B4-BE49-F238E27FC236}">
                <a16:creationId xmlns:a16="http://schemas.microsoft.com/office/drawing/2014/main" id="{9CED6F3F-19B8-BB74-6F4B-EE447ECBD3C1}"/>
              </a:ext>
            </a:extLst>
          </p:cNvPr>
          <p:cNvSpPr/>
          <p:nvPr/>
        </p:nvSpPr>
        <p:spPr>
          <a:xfrm>
            <a:off x="6588224" y="256490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 24">
            <a:extLst>
              <a:ext uri="{FF2B5EF4-FFF2-40B4-BE49-F238E27FC236}">
                <a16:creationId xmlns:a16="http://schemas.microsoft.com/office/drawing/2014/main" id="{8EC26C9D-C9B6-3D87-0378-6B3D72A10AB7}"/>
              </a:ext>
            </a:extLst>
          </p:cNvPr>
          <p:cNvSpPr/>
          <p:nvPr/>
        </p:nvSpPr>
        <p:spPr>
          <a:xfrm rot="10800000">
            <a:off x="6588224" y="400506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上 25">
            <a:extLst>
              <a:ext uri="{FF2B5EF4-FFF2-40B4-BE49-F238E27FC236}">
                <a16:creationId xmlns:a16="http://schemas.microsoft.com/office/drawing/2014/main" id="{5DA91221-8399-4C62-77A7-CEDA61A60127}"/>
              </a:ext>
            </a:extLst>
          </p:cNvPr>
          <p:cNvSpPr/>
          <p:nvPr/>
        </p:nvSpPr>
        <p:spPr>
          <a:xfrm rot="5400000">
            <a:off x="7236296"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上 26">
            <a:extLst>
              <a:ext uri="{FF2B5EF4-FFF2-40B4-BE49-F238E27FC236}">
                <a16:creationId xmlns:a16="http://schemas.microsoft.com/office/drawing/2014/main" id="{8BEB2339-7A7E-A958-6FC4-B776453A0C82}"/>
              </a:ext>
            </a:extLst>
          </p:cNvPr>
          <p:cNvSpPr/>
          <p:nvPr/>
        </p:nvSpPr>
        <p:spPr>
          <a:xfrm rot="16200000">
            <a:off x="5868144"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上 27">
            <a:extLst>
              <a:ext uri="{FF2B5EF4-FFF2-40B4-BE49-F238E27FC236}">
                <a16:creationId xmlns:a16="http://schemas.microsoft.com/office/drawing/2014/main" id="{40501C58-0973-248B-FFEC-7B3646847059}"/>
              </a:ext>
            </a:extLst>
          </p:cNvPr>
          <p:cNvSpPr/>
          <p:nvPr/>
        </p:nvSpPr>
        <p:spPr>
          <a:xfrm rot="10800000">
            <a:off x="6588224" y="2132856"/>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上 28">
            <a:extLst>
              <a:ext uri="{FF2B5EF4-FFF2-40B4-BE49-F238E27FC236}">
                <a16:creationId xmlns:a16="http://schemas.microsoft.com/office/drawing/2014/main" id="{8BBCB1D0-7F04-C795-B8F1-E473F4BC32A3}"/>
              </a:ext>
            </a:extLst>
          </p:cNvPr>
          <p:cNvSpPr/>
          <p:nvPr/>
        </p:nvSpPr>
        <p:spPr>
          <a:xfrm rot="5400000">
            <a:off x="5436096" y="3284984"/>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上 29">
            <a:extLst>
              <a:ext uri="{FF2B5EF4-FFF2-40B4-BE49-F238E27FC236}">
                <a16:creationId xmlns:a16="http://schemas.microsoft.com/office/drawing/2014/main" id="{452D7450-7F7D-8395-DFDD-36D3CEA7674F}"/>
              </a:ext>
            </a:extLst>
          </p:cNvPr>
          <p:cNvSpPr/>
          <p:nvPr/>
        </p:nvSpPr>
        <p:spPr>
          <a:xfrm rot="16200000">
            <a:off x="7740352" y="3284984"/>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上 30">
            <a:extLst>
              <a:ext uri="{FF2B5EF4-FFF2-40B4-BE49-F238E27FC236}">
                <a16:creationId xmlns:a16="http://schemas.microsoft.com/office/drawing/2014/main" id="{FB05A4CC-AEF9-4942-4342-6D01A17FA27C}"/>
              </a:ext>
            </a:extLst>
          </p:cNvPr>
          <p:cNvSpPr/>
          <p:nvPr/>
        </p:nvSpPr>
        <p:spPr>
          <a:xfrm>
            <a:off x="6588224" y="4437112"/>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6371AF4-4DB5-3970-A65A-31CE264BE802}"/>
              </a:ext>
            </a:extLst>
          </p:cNvPr>
          <p:cNvSpPr txBox="1"/>
          <p:nvPr/>
        </p:nvSpPr>
        <p:spPr>
          <a:xfrm>
            <a:off x="395536" y="5085184"/>
            <a:ext cx="8443337" cy="954107"/>
          </a:xfrm>
          <a:prstGeom prst="rect">
            <a:avLst/>
          </a:prstGeom>
          <a:noFill/>
        </p:spPr>
        <p:txBody>
          <a:bodyPr wrap="none" rtlCol="0">
            <a:spAutoFit/>
          </a:bodyPr>
          <a:lstStyle/>
          <a:p>
            <a:r>
              <a:rPr kumimoji="1" lang="ja-JP" altLang="en-US" sz="2800"/>
              <a:t>その温度での飽和蒸気圧が、外気圧より</a:t>
            </a:r>
            <a:r>
              <a:rPr lang="ja-JP" altLang="en-US" sz="2800"/>
              <a:t>大きければ</a:t>
            </a:r>
            <a:endParaRPr lang="en-US" altLang="ja-JP" sz="2800"/>
          </a:p>
          <a:p>
            <a:r>
              <a:rPr kumimoji="1" lang="ja-JP" altLang="en-US" sz="2800"/>
              <a:t>泡は成長する→沸騰</a:t>
            </a:r>
          </a:p>
        </p:txBody>
      </p:sp>
      <p:sp>
        <p:nvSpPr>
          <p:cNvPr id="33" name="テキスト ボックス 32">
            <a:extLst>
              <a:ext uri="{FF2B5EF4-FFF2-40B4-BE49-F238E27FC236}">
                <a16:creationId xmlns:a16="http://schemas.microsoft.com/office/drawing/2014/main" id="{24FF9BEE-7FE4-6220-672D-6FFE3252ECE9}"/>
              </a:ext>
            </a:extLst>
          </p:cNvPr>
          <p:cNvSpPr txBox="1"/>
          <p:nvPr/>
        </p:nvSpPr>
        <p:spPr>
          <a:xfrm>
            <a:off x="4427984" y="6309320"/>
            <a:ext cx="3877985" cy="369332"/>
          </a:xfrm>
          <a:prstGeom prst="rect">
            <a:avLst/>
          </a:prstGeom>
          <a:noFill/>
        </p:spPr>
        <p:txBody>
          <a:bodyPr wrap="none" rtlCol="0">
            <a:spAutoFit/>
          </a:bodyPr>
          <a:lstStyle/>
          <a:p>
            <a:r>
              <a:rPr lang="en-US" altLang="ja-JP"/>
              <a:t>※</a:t>
            </a:r>
            <a:r>
              <a:rPr lang="ja-JP" altLang="en-US"/>
              <a:t>水圧と界面張力は無視しています</a:t>
            </a:r>
            <a:endParaRPr kumimoji="1" lang="ja-JP" altLang="en-US"/>
          </a:p>
        </p:txBody>
      </p:sp>
    </p:spTree>
    <p:extLst>
      <p:ext uri="{BB962C8B-B14F-4D97-AF65-F5344CB8AC3E}">
        <p14:creationId xmlns:p14="http://schemas.microsoft.com/office/powerpoint/2010/main" val="1014369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027FB7-1F15-80C1-C843-EB3479B1447A}"/>
              </a:ext>
            </a:extLst>
          </p:cNvPr>
          <p:cNvSpPr>
            <a:spLocks noGrp="1"/>
          </p:cNvSpPr>
          <p:nvPr>
            <p:ph type="body" sz="quarter" idx="10"/>
          </p:nvPr>
        </p:nvSpPr>
        <p:spPr/>
        <p:txBody>
          <a:bodyPr/>
          <a:lstStyle/>
          <a:p>
            <a:r>
              <a:rPr kumimoji="1" lang="ja-JP" altLang="en-US"/>
              <a:t>蒸発と沸騰</a:t>
            </a:r>
          </a:p>
        </p:txBody>
      </p:sp>
      <p:sp>
        <p:nvSpPr>
          <p:cNvPr id="3" name="テキスト ボックス 2">
            <a:extLst>
              <a:ext uri="{FF2B5EF4-FFF2-40B4-BE49-F238E27FC236}">
                <a16:creationId xmlns:a16="http://schemas.microsoft.com/office/drawing/2014/main" id="{4784B76C-3093-05A6-6567-03A9DCFC255C}"/>
              </a:ext>
            </a:extLst>
          </p:cNvPr>
          <p:cNvSpPr txBox="1"/>
          <p:nvPr/>
        </p:nvSpPr>
        <p:spPr>
          <a:xfrm>
            <a:off x="323528" y="1124744"/>
            <a:ext cx="1107996" cy="646331"/>
          </a:xfrm>
          <a:prstGeom prst="rect">
            <a:avLst/>
          </a:prstGeom>
          <a:noFill/>
        </p:spPr>
        <p:txBody>
          <a:bodyPr wrap="none" rtlCol="0">
            <a:spAutoFit/>
          </a:bodyPr>
          <a:lstStyle/>
          <a:p>
            <a:r>
              <a:rPr lang="ja-JP" altLang="en-US" sz="3600">
                <a:solidFill>
                  <a:srgbClr val="011893"/>
                </a:solidFill>
              </a:rPr>
              <a:t>蒸発</a:t>
            </a:r>
            <a:endParaRPr kumimoji="1" lang="ja-JP" altLang="en-US" sz="3600">
              <a:solidFill>
                <a:srgbClr val="011893"/>
              </a:solidFill>
            </a:endParaRPr>
          </a:p>
        </p:txBody>
      </p:sp>
      <p:sp>
        <p:nvSpPr>
          <p:cNvPr id="4" name="テキスト ボックス 3">
            <a:extLst>
              <a:ext uri="{FF2B5EF4-FFF2-40B4-BE49-F238E27FC236}">
                <a16:creationId xmlns:a16="http://schemas.microsoft.com/office/drawing/2014/main" id="{DDE782E4-CB20-0C10-BB5A-7306DDDE627D}"/>
              </a:ext>
            </a:extLst>
          </p:cNvPr>
          <p:cNvSpPr txBox="1"/>
          <p:nvPr/>
        </p:nvSpPr>
        <p:spPr>
          <a:xfrm>
            <a:off x="611560" y="1844824"/>
            <a:ext cx="7848872"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定圧定温条件下では、ギブスの自由エネルギーを最小とする状態が平衡状態となる</a:t>
            </a:r>
            <a:endParaRPr lang="en-US" altLang="ja-JP" sz="2400"/>
          </a:p>
          <a:p>
            <a:pPr marL="342900" indent="-342900">
              <a:buFont typeface="Arial" panose="020B0604020202020204" pitchFamily="34" charset="0"/>
              <a:buChar char="•"/>
            </a:pPr>
            <a:r>
              <a:rPr kumimoji="1" lang="ja-JP" altLang="en-US" sz="2400"/>
              <a:t>与えられた環境での温度、圧力において、液相のギブス自由エネルギーよりも気相のギブス自由エネルギーの方が低い場合に、</a:t>
            </a:r>
            <a:r>
              <a:rPr kumimoji="1" lang="ja-JP" altLang="en-US" sz="2400">
                <a:solidFill>
                  <a:srgbClr val="FF0000"/>
                </a:solidFill>
              </a:rPr>
              <a:t>液相表面</a:t>
            </a:r>
            <a:r>
              <a:rPr kumimoji="1" lang="ja-JP" altLang="en-US" sz="2400"/>
              <a:t>から気化する現象のこと</a:t>
            </a:r>
          </a:p>
        </p:txBody>
      </p:sp>
      <p:sp>
        <p:nvSpPr>
          <p:cNvPr id="5" name="テキスト ボックス 4">
            <a:extLst>
              <a:ext uri="{FF2B5EF4-FFF2-40B4-BE49-F238E27FC236}">
                <a16:creationId xmlns:a16="http://schemas.microsoft.com/office/drawing/2014/main" id="{D10FE23B-9EF7-801D-0825-8B6F6DAF25D5}"/>
              </a:ext>
            </a:extLst>
          </p:cNvPr>
          <p:cNvSpPr txBox="1"/>
          <p:nvPr/>
        </p:nvSpPr>
        <p:spPr>
          <a:xfrm>
            <a:off x="323528" y="3861048"/>
            <a:ext cx="1107996" cy="646331"/>
          </a:xfrm>
          <a:prstGeom prst="rect">
            <a:avLst/>
          </a:prstGeom>
          <a:noFill/>
        </p:spPr>
        <p:txBody>
          <a:bodyPr wrap="none" rtlCol="0">
            <a:spAutoFit/>
          </a:bodyPr>
          <a:lstStyle/>
          <a:p>
            <a:r>
              <a:rPr kumimoji="1" lang="ja-JP" altLang="en-US" sz="3600">
                <a:solidFill>
                  <a:srgbClr val="011893"/>
                </a:solidFill>
              </a:rPr>
              <a:t>沸騰</a:t>
            </a:r>
          </a:p>
        </p:txBody>
      </p:sp>
      <p:sp>
        <p:nvSpPr>
          <p:cNvPr id="6" name="テキスト ボックス 5">
            <a:extLst>
              <a:ext uri="{FF2B5EF4-FFF2-40B4-BE49-F238E27FC236}">
                <a16:creationId xmlns:a16="http://schemas.microsoft.com/office/drawing/2014/main" id="{713DE393-D50B-1ABD-B632-773B19D2225A}"/>
              </a:ext>
            </a:extLst>
          </p:cNvPr>
          <p:cNvSpPr txBox="1"/>
          <p:nvPr/>
        </p:nvSpPr>
        <p:spPr>
          <a:xfrm>
            <a:off x="611560" y="4725144"/>
            <a:ext cx="799288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気相と液相の化学ポテンシャルが等しくなる圧力を飽和蒸気圧と呼ぶ</a:t>
            </a:r>
            <a:endParaRPr kumimoji="1" lang="en-US" altLang="ja-JP" sz="2400">
              <a:solidFill>
                <a:srgbClr val="FF0000"/>
              </a:solidFill>
            </a:endParaRPr>
          </a:p>
          <a:p>
            <a:pPr marL="342900" indent="-342900">
              <a:buFont typeface="Arial" panose="020B0604020202020204" pitchFamily="34" charset="0"/>
              <a:buChar char="•"/>
            </a:pPr>
            <a:r>
              <a:rPr kumimoji="1" lang="ja-JP" altLang="en-US" sz="2400"/>
              <a:t>飽和蒸気圧が外気圧と等しくなった時に、</a:t>
            </a:r>
            <a:r>
              <a:rPr kumimoji="1" lang="ja-JP" altLang="en-US" sz="2400">
                <a:solidFill>
                  <a:srgbClr val="FF0000"/>
                </a:solidFill>
              </a:rPr>
              <a:t>液相内部</a:t>
            </a:r>
            <a:r>
              <a:rPr kumimoji="1" lang="ja-JP" altLang="en-US" sz="2400"/>
              <a:t>から気化する現象のこと</a:t>
            </a:r>
          </a:p>
        </p:txBody>
      </p:sp>
    </p:spTree>
    <p:extLst>
      <p:ext uri="{BB962C8B-B14F-4D97-AF65-F5344CB8AC3E}">
        <p14:creationId xmlns:p14="http://schemas.microsoft.com/office/powerpoint/2010/main" val="1907071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7E8A52-6C78-DC75-1CE5-0BCD21F4891A}"/>
              </a:ext>
            </a:extLst>
          </p:cNvPr>
          <p:cNvSpPr>
            <a:spLocks noGrp="1"/>
          </p:cNvSpPr>
          <p:nvPr>
            <p:ph type="body" sz="quarter" idx="10"/>
          </p:nvPr>
        </p:nvSpPr>
        <p:spPr/>
        <p:txBody>
          <a:bodyPr/>
          <a:lstStyle/>
          <a:p>
            <a:r>
              <a:rPr lang="ja-JP" altLang="en-US"/>
              <a:t>余談：「</a:t>
            </a:r>
            <a:r>
              <a:rPr lang="en-US" altLang="ja-JP"/>
              <a:t>Web3</a:t>
            </a:r>
            <a:r>
              <a:rPr lang="ja-JP" altLang="en-US"/>
              <a:t>の教本」回収事件</a:t>
            </a:r>
            <a:endParaRPr kumimoji="1" lang="ja-JP" altLang="en-US"/>
          </a:p>
        </p:txBody>
      </p:sp>
      <p:sp>
        <p:nvSpPr>
          <p:cNvPr id="4" name="テキスト ボックス 3">
            <a:extLst>
              <a:ext uri="{FF2B5EF4-FFF2-40B4-BE49-F238E27FC236}">
                <a16:creationId xmlns:a16="http://schemas.microsoft.com/office/drawing/2014/main" id="{BA950554-6736-9EF3-82D5-AE5D2E50F27D}"/>
              </a:ext>
            </a:extLst>
          </p:cNvPr>
          <p:cNvSpPr txBox="1"/>
          <p:nvPr/>
        </p:nvSpPr>
        <p:spPr>
          <a:xfrm>
            <a:off x="827584" y="6165304"/>
            <a:ext cx="4943231" cy="369332"/>
          </a:xfrm>
          <a:prstGeom prst="rect">
            <a:avLst/>
          </a:prstGeom>
          <a:noFill/>
        </p:spPr>
        <p:txBody>
          <a:bodyPr wrap="square">
            <a:spAutoFit/>
          </a:bodyPr>
          <a:lstStyle/>
          <a:p>
            <a:r>
              <a:rPr lang="ja-JP" altLang="en-US" dirty="0"/>
              <a:t>https://book.impress.co.jp/info/20220725.html</a:t>
            </a:r>
          </a:p>
        </p:txBody>
      </p:sp>
      <p:sp>
        <p:nvSpPr>
          <p:cNvPr id="5" name="テキスト ボックス 4">
            <a:extLst>
              <a:ext uri="{FF2B5EF4-FFF2-40B4-BE49-F238E27FC236}">
                <a16:creationId xmlns:a16="http://schemas.microsoft.com/office/drawing/2014/main" id="{93A70640-0DA4-6BE1-875E-7F23FE7B56E2}"/>
              </a:ext>
            </a:extLst>
          </p:cNvPr>
          <p:cNvSpPr txBox="1"/>
          <p:nvPr/>
        </p:nvSpPr>
        <p:spPr>
          <a:xfrm>
            <a:off x="683568" y="908720"/>
            <a:ext cx="7541846" cy="646331"/>
          </a:xfrm>
          <a:prstGeom prst="rect">
            <a:avLst/>
          </a:prstGeom>
          <a:noFill/>
        </p:spPr>
        <p:txBody>
          <a:bodyPr wrap="square" rtlCol="0">
            <a:spAutoFit/>
          </a:bodyPr>
          <a:lstStyle/>
          <a:p>
            <a:r>
              <a:rPr lang="en-US" altLang="ja-JP" dirty="0"/>
              <a:t>7</a:t>
            </a:r>
            <a:r>
              <a:rPr lang="ja-JP" altLang="en-US" dirty="0"/>
              <a:t>月</a:t>
            </a:r>
            <a:r>
              <a:rPr lang="en-US" altLang="ja-JP" dirty="0"/>
              <a:t>25</a:t>
            </a:r>
            <a:r>
              <a:rPr lang="ja-JP" altLang="en-US" dirty="0"/>
              <a:t>日にインプレスから出版されていた「いちばんやさしい</a:t>
            </a:r>
            <a:r>
              <a:rPr lang="en-US" altLang="ja-JP" dirty="0"/>
              <a:t>Web3</a:t>
            </a:r>
            <a:r>
              <a:rPr lang="ja-JP" altLang="en-US" dirty="0"/>
              <a:t>の教本 人気講師が教える</a:t>
            </a:r>
            <a:r>
              <a:rPr lang="en-US" altLang="ja-JP" dirty="0"/>
              <a:t>NFT</a:t>
            </a:r>
            <a:r>
              <a:rPr lang="ja-JP" altLang="en-US" dirty="0"/>
              <a:t>、</a:t>
            </a:r>
            <a:r>
              <a:rPr lang="en-US" altLang="ja-JP" dirty="0"/>
              <a:t>DAO</a:t>
            </a:r>
            <a:r>
              <a:rPr lang="ja-JP" altLang="en-US" dirty="0"/>
              <a:t>、</a:t>
            </a:r>
            <a:r>
              <a:rPr lang="en-US" altLang="ja-JP" dirty="0" err="1"/>
              <a:t>DeFi</a:t>
            </a:r>
            <a:r>
              <a:rPr lang="ja-JP" altLang="en-US" dirty="0"/>
              <a:t>が織りなす新世界」が回収</a:t>
            </a:r>
            <a:endParaRPr lang="en-US" altLang="ja-JP" dirty="0"/>
          </a:p>
        </p:txBody>
      </p:sp>
      <p:pic>
        <p:nvPicPr>
          <p:cNvPr id="11" name="図 10">
            <a:extLst>
              <a:ext uri="{FF2B5EF4-FFF2-40B4-BE49-F238E27FC236}">
                <a16:creationId xmlns:a16="http://schemas.microsoft.com/office/drawing/2014/main" id="{762A1E1B-C81C-CC60-94EC-ED1FAC2AA45E}"/>
              </a:ext>
            </a:extLst>
          </p:cNvPr>
          <p:cNvPicPr>
            <a:picLocks noChangeAspect="1"/>
          </p:cNvPicPr>
          <p:nvPr/>
        </p:nvPicPr>
        <p:blipFill>
          <a:blip r:embed="rId2"/>
          <a:stretch>
            <a:fillRect/>
          </a:stretch>
        </p:blipFill>
        <p:spPr>
          <a:xfrm>
            <a:off x="323528" y="1844824"/>
            <a:ext cx="5256584" cy="4172095"/>
          </a:xfrm>
          <a:prstGeom prst="rect">
            <a:avLst/>
          </a:prstGeom>
        </p:spPr>
      </p:pic>
      <p:pic>
        <p:nvPicPr>
          <p:cNvPr id="1026" name="Picture 2" descr="書籍『いちばんやさしいWeb3の教本 人気講師が教えるNFT、DAO、DeFiが織りなす新世界』">
            <a:extLst>
              <a:ext uri="{FF2B5EF4-FFF2-40B4-BE49-F238E27FC236}">
                <a16:creationId xmlns:a16="http://schemas.microsoft.com/office/drawing/2014/main" id="{B7DB21DD-D633-0291-C39C-78C427E9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988840"/>
            <a:ext cx="2743473" cy="38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148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6257CB-1AB8-0F53-732E-C07AFACCFDB2}"/>
              </a:ext>
            </a:extLst>
          </p:cNvPr>
          <p:cNvSpPr>
            <a:spLocks noGrp="1"/>
          </p:cNvSpPr>
          <p:nvPr>
            <p:ph type="body" sz="quarter" idx="10"/>
          </p:nvPr>
        </p:nvSpPr>
        <p:spPr/>
        <p:txBody>
          <a:bodyPr/>
          <a:lstStyle/>
          <a:p>
            <a:r>
              <a:rPr lang="ja-JP" altLang="en-US"/>
              <a:t>時系列</a:t>
            </a:r>
            <a:endParaRPr kumimoji="1" lang="ja-JP" altLang="en-US"/>
          </a:p>
        </p:txBody>
      </p:sp>
      <p:sp>
        <p:nvSpPr>
          <p:cNvPr id="3" name="テキスト ボックス 2">
            <a:extLst>
              <a:ext uri="{FF2B5EF4-FFF2-40B4-BE49-F238E27FC236}">
                <a16:creationId xmlns:a16="http://schemas.microsoft.com/office/drawing/2014/main" id="{7D1DDA6A-3B6D-A917-E545-518A81500626}"/>
              </a:ext>
            </a:extLst>
          </p:cNvPr>
          <p:cNvSpPr txBox="1"/>
          <p:nvPr/>
        </p:nvSpPr>
        <p:spPr>
          <a:xfrm>
            <a:off x="251520" y="1340768"/>
            <a:ext cx="8239369" cy="2308324"/>
          </a:xfrm>
          <a:prstGeom prst="rect">
            <a:avLst/>
          </a:prstGeom>
          <a:noFill/>
        </p:spPr>
        <p:txBody>
          <a:bodyPr wrap="square">
            <a:spAutoFit/>
          </a:bodyPr>
          <a:lstStyle/>
          <a:p>
            <a:r>
              <a:rPr lang="en-US" altLang="ja-JP" sz="2400" dirty="0"/>
              <a:t>7</a:t>
            </a:r>
            <a:r>
              <a:rPr lang="ja-JP" altLang="en-US" sz="2400" dirty="0"/>
              <a:t>月</a:t>
            </a:r>
            <a:r>
              <a:rPr lang="en-US" altLang="ja-JP" sz="2400" dirty="0"/>
              <a:t>19</a:t>
            </a:r>
            <a:r>
              <a:rPr lang="ja-JP" altLang="en-US" sz="2400" dirty="0"/>
              <a:t>日：インプレスから「いちばんやさしい</a:t>
            </a:r>
            <a:r>
              <a:rPr lang="en-US" altLang="ja-JP" sz="2400" dirty="0"/>
              <a:t>Web3</a:t>
            </a:r>
            <a:r>
              <a:rPr lang="ja-JP" altLang="en-US" sz="2400" dirty="0"/>
              <a:t>の教本 人気講師が教える</a:t>
            </a:r>
            <a:r>
              <a:rPr lang="en-US" altLang="ja-JP" sz="2400" dirty="0"/>
              <a:t>NFT</a:t>
            </a:r>
            <a:r>
              <a:rPr lang="ja-JP" altLang="en-US" sz="2400" dirty="0"/>
              <a:t>、</a:t>
            </a:r>
            <a:r>
              <a:rPr lang="en-US" altLang="ja-JP" sz="2400" dirty="0"/>
              <a:t>DAO</a:t>
            </a:r>
            <a:r>
              <a:rPr lang="ja-JP" altLang="en-US" sz="2400" dirty="0"/>
              <a:t>、</a:t>
            </a:r>
            <a:r>
              <a:rPr lang="en-US" altLang="ja-JP" sz="2400" dirty="0" err="1"/>
              <a:t>DeFi</a:t>
            </a:r>
            <a:r>
              <a:rPr lang="ja-JP" altLang="en-US" sz="2400" dirty="0"/>
              <a:t>が織りなす新世界」の出版キャンペーンとして第</a:t>
            </a:r>
            <a:r>
              <a:rPr lang="en-US" altLang="ja-JP" sz="2400" dirty="0"/>
              <a:t>1</a:t>
            </a:r>
            <a:r>
              <a:rPr lang="ja-JP" altLang="en-US" sz="2400" dirty="0"/>
              <a:t>章と第</a:t>
            </a:r>
            <a:r>
              <a:rPr lang="en-US" altLang="ja-JP" sz="2400" dirty="0"/>
              <a:t>2</a:t>
            </a:r>
            <a:r>
              <a:rPr lang="ja-JP" altLang="en-US" sz="2400" dirty="0"/>
              <a:t>章を無料公開</a:t>
            </a:r>
            <a:endParaRPr lang="en-US" altLang="ja-JP" sz="2400" dirty="0"/>
          </a:p>
          <a:p>
            <a:r>
              <a:rPr lang="en-US" altLang="ja-JP" sz="2400" dirty="0"/>
              <a:t>7</a:t>
            </a:r>
            <a:r>
              <a:rPr lang="ja-JP" altLang="en-US" sz="2400" dirty="0"/>
              <a:t>月</a:t>
            </a:r>
            <a:r>
              <a:rPr lang="en-US" altLang="ja-JP" sz="2400" dirty="0"/>
              <a:t>20</a:t>
            </a:r>
            <a:r>
              <a:rPr lang="ja-JP" altLang="en-US" sz="2400" dirty="0"/>
              <a:t>日：出版</a:t>
            </a:r>
            <a:endParaRPr lang="en-US" altLang="ja-JP" sz="2400" dirty="0"/>
          </a:p>
          <a:p>
            <a:r>
              <a:rPr lang="en-US" altLang="ja-JP" sz="2400" dirty="0"/>
              <a:t>7</a:t>
            </a:r>
            <a:r>
              <a:rPr lang="ja-JP" altLang="en-US" sz="2400" dirty="0"/>
              <a:t>月</a:t>
            </a:r>
            <a:r>
              <a:rPr lang="en-US" altLang="ja-JP" sz="2400" dirty="0"/>
              <a:t>20</a:t>
            </a:r>
            <a:r>
              <a:rPr lang="ja-JP" altLang="en-US" sz="2400" dirty="0"/>
              <a:t>～</a:t>
            </a:r>
            <a:r>
              <a:rPr lang="en-US" altLang="ja-JP" sz="2400" dirty="0"/>
              <a:t>21</a:t>
            </a:r>
            <a:r>
              <a:rPr lang="ja-JP" altLang="en-US" sz="2400" dirty="0"/>
              <a:t>日にかけて：</a:t>
            </a:r>
            <a:r>
              <a:rPr lang="en-US" altLang="ja-JP" sz="2400" dirty="0">
                <a:solidFill>
                  <a:srgbClr val="FF0000"/>
                </a:solidFill>
              </a:rPr>
              <a:t>SNS</a:t>
            </a:r>
            <a:r>
              <a:rPr lang="ja-JP" altLang="en-US" sz="2400" dirty="0">
                <a:solidFill>
                  <a:srgbClr val="FF0000"/>
                </a:solidFill>
              </a:rPr>
              <a:t>で批判が続出</a:t>
            </a:r>
            <a:endParaRPr lang="en-US" altLang="ja-JP" sz="2400" dirty="0">
              <a:solidFill>
                <a:srgbClr val="FF0000"/>
              </a:solidFill>
            </a:endParaRPr>
          </a:p>
          <a:p>
            <a:r>
              <a:rPr lang="en-US" altLang="ja-JP" sz="2400" dirty="0"/>
              <a:t>7</a:t>
            </a:r>
            <a:r>
              <a:rPr lang="ja-JP" altLang="en-US" sz="2400" dirty="0"/>
              <a:t>月</a:t>
            </a:r>
            <a:r>
              <a:rPr lang="en-US" altLang="ja-JP" sz="2400" dirty="0"/>
              <a:t>25</a:t>
            </a:r>
            <a:r>
              <a:rPr lang="ja-JP" altLang="en-US" sz="2400" dirty="0"/>
              <a:t>日：出版社が出版停止、回収を発表</a:t>
            </a:r>
            <a:endParaRPr lang="en-US" altLang="ja-JP" sz="2400" dirty="0"/>
          </a:p>
        </p:txBody>
      </p:sp>
      <p:sp>
        <p:nvSpPr>
          <p:cNvPr id="4" name="テキスト ボックス 3">
            <a:extLst>
              <a:ext uri="{FF2B5EF4-FFF2-40B4-BE49-F238E27FC236}">
                <a16:creationId xmlns:a16="http://schemas.microsoft.com/office/drawing/2014/main" id="{4DFB0DCA-CA2F-DFB5-E7D6-453C04DCCA27}"/>
              </a:ext>
            </a:extLst>
          </p:cNvPr>
          <p:cNvSpPr txBox="1"/>
          <p:nvPr/>
        </p:nvSpPr>
        <p:spPr>
          <a:xfrm>
            <a:off x="611560" y="4941168"/>
            <a:ext cx="7879080" cy="707886"/>
          </a:xfrm>
          <a:prstGeom prst="rect">
            <a:avLst/>
          </a:prstGeom>
          <a:noFill/>
        </p:spPr>
        <p:txBody>
          <a:bodyPr wrap="none" rtlCol="0">
            <a:spAutoFit/>
          </a:bodyPr>
          <a:lstStyle/>
          <a:p>
            <a:r>
              <a:rPr lang="ja-JP" altLang="en-US" sz="2000" dirty="0"/>
              <a:t>技術書が「内容が間違っている」ことが理由で回収されるのは異例</a:t>
            </a:r>
            <a:endParaRPr lang="en-US" altLang="ja-JP" sz="2000" dirty="0"/>
          </a:p>
          <a:p>
            <a:r>
              <a:rPr kumimoji="1" lang="ja-JP" altLang="en-US" sz="2000" dirty="0"/>
              <a:t>→何が起きたのか？</a:t>
            </a:r>
          </a:p>
        </p:txBody>
      </p:sp>
    </p:spTree>
    <p:extLst>
      <p:ext uri="{BB962C8B-B14F-4D97-AF65-F5344CB8AC3E}">
        <p14:creationId xmlns:p14="http://schemas.microsoft.com/office/powerpoint/2010/main" val="227411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FB30446-3A88-8762-2F21-CEF37443630C}"/>
              </a:ext>
            </a:extLst>
          </p:cNvPr>
          <p:cNvSpPr>
            <a:spLocks noGrp="1"/>
          </p:cNvSpPr>
          <p:nvPr>
            <p:ph type="body" sz="quarter" idx="10"/>
          </p:nvPr>
        </p:nvSpPr>
        <p:spPr/>
        <p:txBody>
          <a:bodyPr/>
          <a:lstStyle/>
          <a:p>
            <a:r>
              <a:rPr lang="ja-JP" altLang="en-US"/>
              <a:t>分子動力学法でできること</a:t>
            </a:r>
            <a:endParaRPr kumimoji="1" lang="ja-JP" altLang="en-US"/>
          </a:p>
        </p:txBody>
      </p:sp>
      <p:sp>
        <p:nvSpPr>
          <p:cNvPr id="5" name="テキスト ボックス 4">
            <a:extLst>
              <a:ext uri="{FF2B5EF4-FFF2-40B4-BE49-F238E27FC236}">
                <a16:creationId xmlns:a16="http://schemas.microsoft.com/office/drawing/2014/main" id="{63686924-B66F-7A42-7698-32B486CA213A}"/>
              </a:ext>
            </a:extLst>
          </p:cNvPr>
          <p:cNvSpPr txBox="1"/>
          <p:nvPr/>
        </p:nvSpPr>
        <p:spPr>
          <a:xfrm>
            <a:off x="179512" y="980728"/>
            <a:ext cx="1620957" cy="523220"/>
          </a:xfrm>
          <a:prstGeom prst="rect">
            <a:avLst/>
          </a:prstGeom>
          <a:noFill/>
        </p:spPr>
        <p:txBody>
          <a:bodyPr wrap="none" rtlCol="0">
            <a:spAutoFit/>
          </a:bodyPr>
          <a:lstStyle/>
          <a:p>
            <a:r>
              <a:rPr lang="ja-JP" altLang="en-US" sz="2800"/>
              <a:t>創薬分野</a:t>
            </a:r>
            <a:endParaRPr kumimoji="1" lang="ja-JP" altLang="en-US" sz="2800"/>
          </a:p>
        </p:txBody>
      </p:sp>
      <p:pic>
        <p:nvPicPr>
          <p:cNvPr id="1026" name="Picture 2" descr="figure1">
            <a:extLst>
              <a:ext uri="{FF2B5EF4-FFF2-40B4-BE49-F238E27FC236}">
                <a16:creationId xmlns:a16="http://schemas.microsoft.com/office/drawing/2014/main" id="{668A0A00-2584-9EC2-5D57-ED756DD90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564904"/>
            <a:ext cx="5724128" cy="374950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DCD8A01-B474-4D8A-9ECA-3DF3D9F4B02C}"/>
              </a:ext>
            </a:extLst>
          </p:cNvPr>
          <p:cNvSpPr txBox="1"/>
          <p:nvPr/>
        </p:nvSpPr>
        <p:spPr>
          <a:xfrm>
            <a:off x="1259632" y="6309320"/>
            <a:ext cx="5886400" cy="369332"/>
          </a:xfrm>
          <a:prstGeom prst="rect">
            <a:avLst/>
          </a:prstGeom>
          <a:noFill/>
        </p:spPr>
        <p:txBody>
          <a:bodyPr wrap="square">
            <a:spAutoFit/>
          </a:bodyPr>
          <a:lstStyle/>
          <a:p>
            <a:r>
              <a:rPr lang="ja-JP" altLang="en-US"/>
              <a:t>http://www.scls.riken.jp/newsletter/Vol.14/openup02.html</a:t>
            </a:r>
          </a:p>
        </p:txBody>
      </p:sp>
      <p:sp>
        <p:nvSpPr>
          <p:cNvPr id="7" name="テキスト ボックス 6">
            <a:extLst>
              <a:ext uri="{FF2B5EF4-FFF2-40B4-BE49-F238E27FC236}">
                <a16:creationId xmlns:a16="http://schemas.microsoft.com/office/drawing/2014/main" id="{5BF14A1A-AFC4-D7C2-33E9-A95CC22E3E26}"/>
              </a:ext>
            </a:extLst>
          </p:cNvPr>
          <p:cNvSpPr txBox="1"/>
          <p:nvPr/>
        </p:nvSpPr>
        <p:spPr>
          <a:xfrm>
            <a:off x="539552" y="1556792"/>
            <a:ext cx="8494633" cy="830997"/>
          </a:xfrm>
          <a:prstGeom prst="rect">
            <a:avLst/>
          </a:prstGeom>
          <a:noFill/>
        </p:spPr>
        <p:txBody>
          <a:bodyPr wrap="none" rtlCol="0">
            <a:spAutoFit/>
          </a:bodyPr>
          <a:lstStyle/>
          <a:p>
            <a:r>
              <a:rPr kumimoji="1" lang="ja-JP" altLang="en-US" sz="2400"/>
              <a:t>癌標的タンパク質と薬剤候補の結合ー乖離シミュレーション</a:t>
            </a:r>
            <a:endParaRPr kumimoji="1" lang="en-US" altLang="ja-JP" sz="2400"/>
          </a:p>
          <a:p>
            <a:r>
              <a:rPr kumimoji="1" lang="ja-JP" altLang="en-US" sz="2400"/>
              <a:t>東京大学先端技術研究センター　藤谷氏 他</a:t>
            </a:r>
          </a:p>
        </p:txBody>
      </p:sp>
    </p:spTree>
    <p:extLst>
      <p:ext uri="{BB962C8B-B14F-4D97-AF65-F5344CB8AC3E}">
        <p14:creationId xmlns:p14="http://schemas.microsoft.com/office/powerpoint/2010/main" val="1707362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E2BBA03-456C-53EF-8B9F-BDF0F299DFF3}"/>
              </a:ext>
            </a:extLst>
          </p:cNvPr>
          <p:cNvSpPr>
            <a:spLocks noGrp="1"/>
          </p:cNvSpPr>
          <p:nvPr>
            <p:ph type="body" sz="quarter" idx="10"/>
          </p:nvPr>
        </p:nvSpPr>
        <p:spPr/>
        <p:txBody>
          <a:bodyPr/>
          <a:lstStyle/>
          <a:p>
            <a:r>
              <a:rPr kumimoji="1" lang="ja-JP" altLang="en-US"/>
              <a:t>そもそも</a:t>
            </a:r>
            <a:r>
              <a:rPr kumimoji="1" lang="en-US" altLang="ja-JP"/>
              <a:t>Web3</a:t>
            </a:r>
            <a:r>
              <a:rPr kumimoji="1" lang="ja-JP" altLang="en-US"/>
              <a:t>とは何か？</a:t>
            </a:r>
          </a:p>
        </p:txBody>
      </p:sp>
      <p:sp>
        <p:nvSpPr>
          <p:cNvPr id="3" name="テキスト ボックス 2">
            <a:extLst>
              <a:ext uri="{FF2B5EF4-FFF2-40B4-BE49-F238E27FC236}">
                <a16:creationId xmlns:a16="http://schemas.microsoft.com/office/drawing/2014/main" id="{D05CE3EF-E7DC-603C-A1F0-6A7E5E62CA97}"/>
              </a:ext>
            </a:extLst>
          </p:cNvPr>
          <p:cNvSpPr txBox="1"/>
          <p:nvPr/>
        </p:nvSpPr>
        <p:spPr>
          <a:xfrm>
            <a:off x="2516554" y="1312985"/>
            <a:ext cx="4288353" cy="707886"/>
          </a:xfrm>
          <a:prstGeom prst="rect">
            <a:avLst/>
          </a:prstGeom>
          <a:noFill/>
        </p:spPr>
        <p:txBody>
          <a:bodyPr wrap="none" rtlCol="0">
            <a:spAutoFit/>
          </a:bodyPr>
          <a:lstStyle/>
          <a:p>
            <a:r>
              <a:rPr kumimoji="1" lang="ja-JP" altLang="en-US" sz="4000" dirty="0">
                <a:solidFill>
                  <a:srgbClr val="FF0000"/>
                </a:solidFill>
              </a:rPr>
              <a:t>明確な定義はない</a:t>
            </a:r>
          </a:p>
        </p:txBody>
      </p:sp>
      <p:sp>
        <p:nvSpPr>
          <p:cNvPr id="4" name="テキスト ボックス 3">
            <a:extLst>
              <a:ext uri="{FF2B5EF4-FFF2-40B4-BE49-F238E27FC236}">
                <a16:creationId xmlns:a16="http://schemas.microsoft.com/office/drawing/2014/main" id="{1B18614D-7354-2F24-6D3D-9D53134E5687}"/>
              </a:ext>
            </a:extLst>
          </p:cNvPr>
          <p:cNvSpPr txBox="1"/>
          <p:nvPr/>
        </p:nvSpPr>
        <p:spPr>
          <a:xfrm>
            <a:off x="273538" y="2375877"/>
            <a:ext cx="8494633" cy="830997"/>
          </a:xfrm>
          <a:prstGeom prst="rect">
            <a:avLst/>
          </a:prstGeom>
          <a:noFill/>
        </p:spPr>
        <p:txBody>
          <a:bodyPr wrap="none" rtlCol="0">
            <a:spAutoFit/>
          </a:bodyPr>
          <a:lstStyle/>
          <a:p>
            <a:r>
              <a:rPr kumimoji="1" lang="ja-JP" altLang="en-US" sz="2400" dirty="0"/>
              <a:t>狭義にはブロックチェーン技術を応用したサービス群を指す</a:t>
            </a:r>
            <a:endParaRPr kumimoji="1" lang="en-US" altLang="ja-JP" sz="2400" dirty="0"/>
          </a:p>
          <a:p>
            <a:r>
              <a:rPr lang="ja-JP" altLang="en-US" sz="2400" dirty="0"/>
              <a:t>広義にはこれまでの中央集権型から分散型への変換をさす</a:t>
            </a:r>
            <a:endParaRPr kumimoji="1" lang="ja-JP" altLang="en-US" sz="2400" dirty="0"/>
          </a:p>
        </p:txBody>
      </p:sp>
      <p:sp>
        <p:nvSpPr>
          <p:cNvPr id="5" name="テキスト ボックス 4">
            <a:extLst>
              <a:ext uri="{FF2B5EF4-FFF2-40B4-BE49-F238E27FC236}">
                <a16:creationId xmlns:a16="http://schemas.microsoft.com/office/drawing/2014/main" id="{DD7FD874-46DE-FFFC-1A12-BDCBB65196AE}"/>
              </a:ext>
            </a:extLst>
          </p:cNvPr>
          <p:cNvSpPr txBox="1"/>
          <p:nvPr/>
        </p:nvSpPr>
        <p:spPr>
          <a:xfrm>
            <a:off x="171939" y="3477847"/>
            <a:ext cx="4134465" cy="523220"/>
          </a:xfrm>
          <a:prstGeom prst="rect">
            <a:avLst/>
          </a:prstGeom>
          <a:noFill/>
        </p:spPr>
        <p:txBody>
          <a:bodyPr wrap="none" rtlCol="0">
            <a:spAutoFit/>
          </a:bodyPr>
          <a:lstStyle/>
          <a:p>
            <a:r>
              <a:rPr kumimoji="1" lang="ja-JP" altLang="en-US" sz="2800" dirty="0"/>
              <a:t>よく使われるキーワード</a:t>
            </a:r>
          </a:p>
        </p:txBody>
      </p:sp>
      <p:sp>
        <p:nvSpPr>
          <p:cNvPr id="6" name="テキスト ボックス 5">
            <a:extLst>
              <a:ext uri="{FF2B5EF4-FFF2-40B4-BE49-F238E27FC236}">
                <a16:creationId xmlns:a16="http://schemas.microsoft.com/office/drawing/2014/main" id="{FCD645D5-49F2-12D5-5C7E-22DF6A775CA7}"/>
              </a:ext>
            </a:extLst>
          </p:cNvPr>
          <p:cNvSpPr txBox="1"/>
          <p:nvPr/>
        </p:nvSpPr>
        <p:spPr>
          <a:xfrm>
            <a:off x="508001" y="4165601"/>
            <a:ext cx="7507440" cy="1015663"/>
          </a:xfrm>
          <a:prstGeom prst="rect">
            <a:avLst/>
          </a:prstGeom>
          <a:noFill/>
        </p:spPr>
        <p:txBody>
          <a:bodyPr wrap="none" rtlCol="0">
            <a:spAutoFit/>
          </a:bodyPr>
          <a:lstStyle/>
          <a:p>
            <a:r>
              <a:rPr kumimoji="1" lang="en-US" altLang="ja-JP" sz="2000" dirty="0"/>
              <a:t>NFT (Non-Fungible Token, </a:t>
            </a:r>
            <a:r>
              <a:rPr kumimoji="1" lang="ja-JP" altLang="en-US" sz="2000" dirty="0"/>
              <a:t>非代替性トークン</a:t>
            </a:r>
            <a:r>
              <a:rPr kumimoji="1" lang="en-US" altLang="ja-JP" sz="2000" dirty="0"/>
              <a:t>)</a:t>
            </a:r>
          </a:p>
          <a:p>
            <a:r>
              <a:rPr lang="en-US" altLang="ja-JP" sz="2000" dirty="0"/>
              <a:t>DAO (Decentralized Autonomous Organization, </a:t>
            </a:r>
            <a:r>
              <a:rPr lang="ja-JP" altLang="en-US" sz="2000" dirty="0"/>
              <a:t>分散型自立組織</a:t>
            </a:r>
            <a:r>
              <a:rPr lang="en-US" altLang="ja-JP" sz="2000" dirty="0"/>
              <a:t>)</a:t>
            </a:r>
          </a:p>
          <a:p>
            <a:r>
              <a:rPr lang="en-US" altLang="ja-JP" sz="2000" dirty="0" err="1"/>
              <a:t>DeFi</a:t>
            </a:r>
            <a:r>
              <a:rPr lang="en-US" altLang="ja-JP" sz="2000" dirty="0"/>
              <a:t> (Decentralized Finance, </a:t>
            </a:r>
            <a:r>
              <a:rPr lang="ja-JP" altLang="en-US" sz="2000" dirty="0"/>
              <a:t>分散型金融</a:t>
            </a:r>
            <a:r>
              <a:rPr lang="en-US" altLang="ja-JP" sz="2000" dirty="0"/>
              <a:t>) </a:t>
            </a:r>
          </a:p>
        </p:txBody>
      </p:sp>
      <p:sp>
        <p:nvSpPr>
          <p:cNvPr id="7" name="テキスト ボックス 6">
            <a:extLst>
              <a:ext uri="{FF2B5EF4-FFF2-40B4-BE49-F238E27FC236}">
                <a16:creationId xmlns:a16="http://schemas.microsoft.com/office/drawing/2014/main" id="{CFCF6517-6283-8986-F4F1-8E50B5DBEE60}"/>
              </a:ext>
            </a:extLst>
          </p:cNvPr>
          <p:cNvSpPr txBox="1"/>
          <p:nvPr/>
        </p:nvSpPr>
        <p:spPr>
          <a:xfrm>
            <a:off x="414214" y="5681785"/>
            <a:ext cx="7973850" cy="400110"/>
          </a:xfrm>
          <a:prstGeom prst="rect">
            <a:avLst/>
          </a:prstGeom>
          <a:noFill/>
        </p:spPr>
        <p:txBody>
          <a:bodyPr wrap="none" rtlCol="0">
            <a:spAutoFit/>
          </a:bodyPr>
          <a:lstStyle/>
          <a:p>
            <a:r>
              <a:rPr lang="en-US" altLang="ja-JP" sz="2000" dirty="0"/>
              <a:t>Web2.0</a:t>
            </a:r>
            <a:r>
              <a:rPr lang="ja-JP" altLang="en-US" sz="2000" dirty="0"/>
              <a:t>や</a:t>
            </a:r>
            <a:r>
              <a:rPr lang="en-US" altLang="ja-JP" sz="2000" dirty="0"/>
              <a:t>Society 5.0</a:t>
            </a:r>
            <a:r>
              <a:rPr lang="ja-JP" altLang="en-US" sz="2000" dirty="0"/>
              <a:t>など「ほげほげ＋数字」はおおむねバズワード</a:t>
            </a:r>
            <a:endParaRPr kumimoji="1" lang="ja-JP" altLang="en-US" sz="2000" dirty="0"/>
          </a:p>
        </p:txBody>
      </p:sp>
    </p:spTree>
    <p:extLst>
      <p:ext uri="{BB962C8B-B14F-4D97-AF65-F5344CB8AC3E}">
        <p14:creationId xmlns:p14="http://schemas.microsoft.com/office/powerpoint/2010/main" val="4070167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A37C18-D0BA-71F3-D777-532AD63B453F}"/>
              </a:ext>
            </a:extLst>
          </p:cNvPr>
          <p:cNvSpPr>
            <a:spLocks noGrp="1"/>
          </p:cNvSpPr>
          <p:nvPr>
            <p:ph type="body" sz="quarter" idx="10"/>
          </p:nvPr>
        </p:nvSpPr>
        <p:spPr/>
        <p:txBody>
          <a:bodyPr/>
          <a:lstStyle/>
          <a:p>
            <a:r>
              <a:rPr kumimoji="1" lang="ja-JP" altLang="en-US"/>
              <a:t>そもそも</a:t>
            </a:r>
            <a:r>
              <a:rPr kumimoji="1" lang="en-US" altLang="ja-JP"/>
              <a:t>Web3</a:t>
            </a:r>
            <a:r>
              <a:rPr kumimoji="1" lang="ja-JP" altLang="en-US"/>
              <a:t>とは何か？</a:t>
            </a:r>
          </a:p>
        </p:txBody>
      </p:sp>
      <p:sp>
        <p:nvSpPr>
          <p:cNvPr id="3" name="テキスト ボックス 2">
            <a:extLst>
              <a:ext uri="{FF2B5EF4-FFF2-40B4-BE49-F238E27FC236}">
                <a16:creationId xmlns:a16="http://schemas.microsoft.com/office/drawing/2014/main" id="{DBB841A7-E298-C201-3F15-A15A0BB77AE0}"/>
              </a:ext>
            </a:extLst>
          </p:cNvPr>
          <p:cNvSpPr txBox="1"/>
          <p:nvPr/>
        </p:nvSpPr>
        <p:spPr>
          <a:xfrm>
            <a:off x="234462" y="1078523"/>
            <a:ext cx="1826141" cy="584775"/>
          </a:xfrm>
          <a:prstGeom prst="rect">
            <a:avLst/>
          </a:prstGeom>
          <a:noFill/>
        </p:spPr>
        <p:txBody>
          <a:bodyPr wrap="none" rtlCol="0">
            <a:spAutoFit/>
          </a:bodyPr>
          <a:lstStyle/>
          <a:p>
            <a:r>
              <a:rPr lang="ja-JP" altLang="en-US" sz="3200" dirty="0"/>
              <a:t>法定通貨</a:t>
            </a:r>
            <a:endParaRPr kumimoji="1" lang="ja-JP" altLang="en-US" sz="3200" dirty="0"/>
          </a:p>
        </p:txBody>
      </p:sp>
      <p:sp>
        <p:nvSpPr>
          <p:cNvPr id="4" name="テキスト ボックス 3">
            <a:extLst>
              <a:ext uri="{FF2B5EF4-FFF2-40B4-BE49-F238E27FC236}">
                <a16:creationId xmlns:a16="http://schemas.microsoft.com/office/drawing/2014/main" id="{F5E3AA92-3094-1E85-C194-BF2A2FC327FD}"/>
              </a:ext>
            </a:extLst>
          </p:cNvPr>
          <p:cNvSpPr txBox="1"/>
          <p:nvPr/>
        </p:nvSpPr>
        <p:spPr>
          <a:xfrm>
            <a:off x="640863" y="1617785"/>
            <a:ext cx="7916983" cy="2308324"/>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日本円や、アメリカドルなど</a:t>
            </a:r>
            <a:endParaRPr kumimoji="1" lang="en-US" altLang="ja-JP" sz="2400" dirty="0"/>
          </a:p>
          <a:p>
            <a:pPr marL="457200" indent="-457200">
              <a:buFont typeface="Arial" panose="020B0604020202020204" pitchFamily="34" charset="0"/>
              <a:buChar char="•"/>
            </a:pPr>
            <a:r>
              <a:rPr lang="ja-JP" altLang="en-US" sz="2400" dirty="0"/>
              <a:t>価値や信頼性は国が保証する</a:t>
            </a:r>
            <a:endParaRPr lang="en-US" altLang="ja-JP" sz="2400" dirty="0"/>
          </a:p>
          <a:p>
            <a:pPr marL="457200" indent="-457200">
              <a:buFont typeface="Arial" panose="020B0604020202020204" pitchFamily="34" charset="0"/>
              <a:buChar char="•"/>
            </a:pPr>
            <a:r>
              <a:rPr lang="ja-JP" altLang="en-US" sz="2400" dirty="0"/>
              <a:t>発行できる機関は限定されている</a:t>
            </a:r>
            <a:r>
              <a:rPr lang="en-US" altLang="ja-JP" sz="2400" dirty="0"/>
              <a:t>(</a:t>
            </a:r>
            <a:r>
              <a:rPr lang="ja-JP" altLang="en-US" sz="2400" dirty="0">
                <a:solidFill>
                  <a:srgbClr val="FF0000"/>
                </a:solidFill>
              </a:rPr>
              <a:t>中央集権型</a:t>
            </a:r>
            <a:r>
              <a:rPr lang="en-US" altLang="ja-JP" sz="2400" dirty="0"/>
              <a:t>)</a:t>
            </a:r>
          </a:p>
          <a:p>
            <a:pPr marL="457200" indent="-457200">
              <a:buFont typeface="Arial" panose="020B0604020202020204" pitchFamily="34" charset="0"/>
              <a:buChar char="•"/>
            </a:pPr>
            <a:r>
              <a:rPr lang="ja-JP" altLang="en-US" sz="2400" dirty="0"/>
              <a:t>日本では、</a:t>
            </a:r>
            <a:r>
              <a:rPr lang="ja-JP" altLang="en-US" sz="2400" dirty="0">
                <a:solidFill>
                  <a:srgbClr val="FF0000"/>
                </a:solidFill>
              </a:rPr>
              <a:t>日本銀行</a:t>
            </a:r>
            <a:r>
              <a:rPr lang="ja-JP" altLang="en-US" sz="2400" dirty="0"/>
              <a:t>が発行する日本銀行券</a:t>
            </a:r>
            <a:r>
              <a:rPr lang="en-US" altLang="ja-JP" sz="2400" dirty="0"/>
              <a:t>(</a:t>
            </a:r>
            <a:r>
              <a:rPr lang="ja-JP" altLang="en-US" sz="2400" dirty="0"/>
              <a:t>紙幣</a:t>
            </a:r>
            <a:r>
              <a:rPr lang="en-US" altLang="ja-JP" sz="2400" dirty="0"/>
              <a:t>)</a:t>
            </a:r>
            <a:r>
              <a:rPr lang="ja-JP" altLang="en-US" sz="2400" dirty="0"/>
              <a:t>及び</a:t>
            </a:r>
            <a:r>
              <a:rPr lang="ja-JP" altLang="en-US" sz="2400" dirty="0">
                <a:solidFill>
                  <a:srgbClr val="FF0000"/>
                </a:solidFill>
              </a:rPr>
              <a:t>造幣局</a:t>
            </a:r>
            <a:r>
              <a:rPr lang="ja-JP" altLang="en-US" sz="2400" dirty="0"/>
              <a:t>が製造する貨幣</a:t>
            </a:r>
            <a:r>
              <a:rPr lang="en-US" altLang="ja-JP" sz="2400" dirty="0"/>
              <a:t>(</a:t>
            </a:r>
            <a:r>
              <a:rPr lang="ja-JP" altLang="en-US" sz="2400" dirty="0"/>
              <a:t>硬貨</a:t>
            </a:r>
            <a:r>
              <a:rPr lang="en-US" altLang="ja-JP" sz="2400" dirty="0"/>
              <a:t>)</a:t>
            </a:r>
            <a:r>
              <a:rPr lang="ja-JP" altLang="en-US" sz="2400" dirty="0"/>
              <a:t>のみが法定通貨として認められている</a:t>
            </a:r>
            <a:endParaRPr lang="en-US" altLang="ja-JP" sz="2400" dirty="0"/>
          </a:p>
        </p:txBody>
      </p:sp>
      <p:sp>
        <p:nvSpPr>
          <p:cNvPr id="5" name="テキスト ボックス 4">
            <a:extLst>
              <a:ext uri="{FF2B5EF4-FFF2-40B4-BE49-F238E27FC236}">
                <a16:creationId xmlns:a16="http://schemas.microsoft.com/office/drawing/2014/main" id="{0A084C4E-2F92-10A8-FBC1-CFF0E13772C0}"/>
              </a:ext>
            </a:extLst>
          </p:cNvPr>
          <p:cNvSpPr txBox="1"/>
          <p:nvPr/>
        </p:nvSpPr>
        <p:spPr>
          <a:xfrm>
            <a:off x="183660" y="4083538"/>
            <a:ext cx="2646878" cy="584775"/>
          </a:xfrm>
          <a:prstGeom prst="rect">
            <a:avLst/>
          </a:prstGeom>
          <a:noFill/>
        </p:spPr>
        <p:txBody>
          <a:bodyPr wrap="none" rtlCol="0">
            <a:spAutoFit/>
          </a:bodyPr>
          <a:lstStyle/>
          <a:p>
            <a:r>
              <a:rPr kumimoji="1" lang="ja-JP" altLang="en-US" sz="3200" dirty="0"/>
              <a:t>デジタル通貨</a:t>
            </a:r>
          </a:p>
        </p:txBody>
      </p:sp>
      <p:sp>
        <p:nvSpPr>
          <p:cNvPr id="6" name="テキスト ボックス 5">
            <a:extLst>
              <a:ext uri="{FF2B5EF4-FFF2-40B4-BE49-F238E27FC236}">
                <a16:creationId xmlns:a16="http://schemas.microsoft.com/office/drawing/2014/main" id="{82CC0940-66EA-0F63-FD9E-48185CCC0741}"/>
              </a:ext>
            </a:extLst>
          </p:cNvPr>
          <p:cNvSpPr txBox="1"/>
          <p:nvPr/>
        </p:nvSpPr>
        <p:spPr>
          <a:xfrm>
            <a:off x="664309" y="4759569"/>
            <a:ext cx="6789038" cy="1200329"/>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ビットコイン</a:t>
            </a:r>
            <a:r>
              <a:rPr kumimoji="1" lang="en-US" altLang="ja-JP" sz="2400" dirty="0"/>
              <a:t>(BTC)</a:t>
            </a:r>
            <a:r>
              <a:rPr kumimoji="1" lang="ja-JP" altLang="en-US" sz="2400" dirty="0"/>
              <a:t>、イーサリアム</a:t>
            </a:r>
            <a:r>
              <a:rPr kumimoji="1" lang="en-US" altLang="ja-JP" sz="2400" dirty="0"/>
              <a:t>(ETH)</a:t>
            </a:r>
            <a:r>
              <a:rPr kumimoji="1" lang="ja-JP" altLang="en-US" sz="2400" dirty="0"/>
              <a:t>など</a:t>
            </a:r>
            <a:endParaRPr kumimoji="1" lang="en-US" altLang="ja-JP" sz="2400" dirty="0"/>
          </a:p>
          <a:p>
            <a:pPr marL="342900" indent="-342900">
              <a:buFont typeface="Arial" panose="020B0604020202020204" pitchFamily="34" charset="0"/>
              <a:buChar char="•"/>
            </a:pPr>
            <a:r>
              <a:rPr lang="ja-JP" altLang="en-US" sz="2400" dirty="0"/>
              <a:t>中央銀行を持たない</a:t>
            </a:r>
            <a:r>
              <a:rPr lang="en-US" altLang="ja-JP" sz="2400" dirty="0"/>
              <a:t>(</a:t>
            </a:r>
            <a:r>
              <a:rPr lang="ja-JP" altLang="en-US" sz="2400" dirty="0">
                <a:solidFill>
                  <a:srgbClr val="FF0000"/>
                </a:solidFill>
              </a:rPr>
              <a:t>分散型</a:t>
            </a:r>
            <a:r>
              <a:rPr lang="en-US" altLang="ja-JP" sz="2400" dirty="0"/>
              <a:t>)</a:t>
            </a:r>
          </a:p>
          <a:p>
            <a:pPr marL="342900" indent="-342900">
              <a:buFont typeface="Arial" panose="020B0604020202020204" pitchFamily="34" charset="0"/>
              <a:buChar char="•"/>
            </a:pPr>
            <a:r>
              <a:rPr kumimoji="1" lang="ja-JP" altLang="en-US" sz="2400" dirty="0"/>
              <a:t>トランザクション全体で正当性を保証する</a:t>
            </a:r>
          </a:p>
        </p:txBody>
      </p:sp>
    </p:spTree>
    <p:extLst>
      <p:ext uri="{BB962C8B-B14F-4D97-AF65-F5344CB8AC3E}">
        <p14:creationId xmlns:p14="http://schemas.microsoft.com/office/powerpoint/2010/main" val="1866448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1BCB8D-ABFE-6474-3F00-22B9874FE93F}"/>
              </a:ext>
            </a:extLst>
          </p:cNvPr>
          <p:cNvSpPr>
            <a:spLocks noGrp="1"/>
          </p:cNvSpPr>
          <p:nvPr>
            <p:ph type="body" sz="quarter" idx="10"/>
          </p:nvPr>
        </p:nvSpPr>
        <p:spPr/>
        <p:txBody>
          <a:bodyPr/>
          <a:lstStyle/>
          <a:p>
            <a:r>
              <a:rPr kumimoji="1" lang="ja-JP" altLang="en-US"/>
              <a:t>どの辺がおかしかったのか？</a:t>
            </a:r>
          </a:p>
        </p:txBody>
      </p:sp>
      <p:pic>
        <p:nvPicPr>
          <p:cNvPr id="3" name="Picture 2" descr="画像">
            <a:extLst>
              <a:ext uri="{FF2B5EF4-FFF2-40B4-BE49-F238E27FC236}">
                <a16:creationId xmlns:a16="http://schemas.microsoft.com/office/drawing/2014/main" id="{3BAFBB24-2D16-0D89-8240-7FA1F61F1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50" y="1610120"/>
            <a:ext cx="6033966" cy="413365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F8AC877-6538-CDB2-2252-B56BF09185A9}"/>
              </a:ext>
            </a:extLst>
          </p:cNvPr>
          <p:cNvSpPr txBox="1"/>
          <p:nvPr/>
        </p:nvSpPr>
        <p:spPr>
          <a:xfrm>
            <a:off x="312617" y="1180122"/>
            <a:ext cx="7491346" cy="400110"/>
          </a:xfrm>
          <a:prstGeom prst="rect">
            <a:avLst/>
          </a:prstGeom>
          <a:noFill/>
        </p:spPr>
        <p:txBody>
          <a:bodyPr wrap="none" rtlCol="0">
            <a:spAutoFit/>
          </a:bodyPr>
          <a:lstStyle/>
          <a:p>
            <a:r>
              <a:rPr lang="ja-JP" altLang="en-US" sz="2000" dirty="0"/>
              <a:t>「</a:t>
            </a:r>
            <a:r>
              <a:rPr kumimoji="1" lang="en-US" altLang="ja-JP" sz="2000" dirty="0"/>
              <a:t>Web2</a:t>
            </a:r>
            <a:r>
              <a:rPr kumimoji="1" lang="ja-JP" altLang="en-US" sz="2000" dirty="0"/>
              <a:t>ではプロトコルが</a:t>
            </a:r>
            <a:r>
              <a:rPr kumimoji="1" lang="en-US" altLang="ja-JP" sz="2000" dirty="0"/>
              <a:t>Google</a:t>
            </a:r>
            <a:r>
              <a:rPr kumimoji="1" lang="ja-JP" altLang="en-US" sz="2000" dirty="0"/>
              <a:t>や</a:t>
            </a:r>
            <a:r>
              <a:rPr kumimoji="1" lang="en-US" altLang="ja-JP" sz="2000" dirty="0"/>
              <a:t>Amazon</a:t>
            </a:r>
            <a:r>
              <a:rPr kumimoji="1" lang="ja-JP" altLang="en-US" sz="2000" dirty="0"/>
              <a:t>に独占されている」</a:t>
            </a:r>
          </a:p>
        </p:txBody>
      </p:sp>
      <p:sp>
        <p:nvSpPr>
          <p:cNvPr id="5" name="テキスト ボックス 4">
            <a:extLst>
              <a:ext uri="{FF2B5EF4-FFF2-40B4-BE49-F238E27FC236}">
                <a16:creationId xmlns:a16="http://schemas.microsoft.com/office/drawing/2014/main" id="{7EA1788B-56E1-67F1-2513-E7D12D4C42D4}"/>
              </a:ext>
            </a:extLst>
          </p:cNvPr>
          <p:cNvSpPr txBox="1"/>
          <p:nvPr/>
        </p:nvSpPr>
        <p:spPr>
          <a:xfrm>
            <a:off x="539262" y="5924062"/>
            <a:ext cx="7571303" cy="646331"/>
          </a:xfrm>
          <a:prstGeom prst="rect">
            <a:avLst/>
          </a:prstGeom>
          <a:noFill/>
        </p:spPr>
        <p:txBody>
          <a:bodyPr wrap="none" rtlCol="0">
            <a:spAutoFit/>
          </a:bodyPr>
          <a:lstStyle/>
          <a:p>
            <a:r>
              <a:rPr lang="en-US" altLang="ja-JP" dirty="0"/>
              <a:t>TCP/IP</a:t>
            </a:r>
            <a:r>
              <a:rPr lang="ja-JP" altLang="en-US" dirty="0"/>
              <a:t>や</a:t>
            </a:r>
            <a:r>
              <a:rPr lang="en-US" altLang="ja-JP" dirty="0"/>
              <a:t>SMTP</a:t>
            </a:r>
            <a:r>
              <a:rPr lang="ja-JP" altLang="en-US" dirty="0"/>
              <a:t>、</a:t>
            </a:r>
            <a:r>
              <a:rPr lang="en-US" altLang="ja-JP" dirty="0"/>
              <a:t>HTTP</a:t>
            </a:r>
            <a:r>
              <a:rPr lang="ja-JP" altLang="en-US" dirty="0"/>
              <a:t>といったプロトコルは</a:t>
            </a:r>
            <a:r>
              <a:rPr lang="en-US" altLang="ja-JP" dirty="0"/>
              <a:t>RFC</a:t>
            </a:r>
            <a:r>
              <a:rPr lang="ja-JP" altLang="en-US" dirty="0"/>
              <a:t>というオープンな</a:t>
            </a:r>
            <a:endParaRPr lang="en-US" altLang="ja-JP" dirty="0"/>
          </a:p>
          <a:p>
            <a:r>
              <a:rPr kumimoji="1" lang="ja-JP" altLang="en-US" dirty="0"/>
              <a:t>規格で決まっており、「プロトコルを独占する」という言葉はおかしい</a:t>
            </a:r>
          </a:p>
        </p:txBody>
      </p:sp>
    </p:spTree>
    <p:extLst>
      <p:ext uri="{BB962C8B-B14F-4D97-AF65-F5344CB8AC3E}">
        <p14:creationId xmlns:p14="http://schemas.microsoft.com/office/powerpoint/2010/main" val="3293115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65024B-60A8-310E-2681-87CEFAE204FA}"/>
              </a:ext>
            </a:extLst>
          </p:cNvPr>
          <p:cNvSpPr>
            <a:spLocks noGrp="1"/>
          </p:cNvSpPr>
          <p:nvPr>
            <p:ph type="body" sz="quarter" idx="10"/>
          </p:nvPr>
        </p:nvSpPr>
        <p:spPr/>
        <p:txBody>
          <a:bodyPr/>
          <a:lstStyle/>
          <a:p>
            <a:r>
              <a:rPr kumimoji="1" lang="ja-JP" altLang="en-US"/>
              <a:t>どの辺がおかしかったのか？</a:t>
            </a:r>
          </a:p>
        </p:txBody>
      </p:sp>
      <p:pic>
        <p:nvPicPr>
          <p:cNvPr id="3" name="Picture 2">
            <a:extLst>
              <a:ext uri="{FF2B5EF4-FFF2-40B4-BE49-F238E27FC236}">
                <a16:creationId xmlns:a16="http://schemas.microsoft.com/office/drawing/2014/main" id="{8D86C3F9-9DD7-F62B-37A8-496E7C426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742913"/>
            <a:ext cx="8682892" cy="33450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255DF3A-8CE3-AE4D-F0B8-E2BE48404D53}"/>
              </a:ext>
            </a:extLst>
          </p:cNvPr>
          <p:cNvSpPr txBox="1"/>
          <p:nvPr/>
        </p:nvSpPr>
        <p:spPr>
          <a:xfrm>
            <a:off x="508000" y="1086338"/>
            <a:ext cx="7883890" cy="523220"/>
          </a:xfrm>
          <a:prstGeom prst="rect">
            <a:avLst/>
          </a:prstGeom>
          <a:noFill/>
        </p:spPr>
        <p:txBody>
          <a:bodyPr wrap="none" rtlCol="0">
            <a:spAutoFit/>
          </a:bodyPr>
          <a:lstStyle/>
          <a:p>
            <a:r>
              <a:rPr kumimoji="1" lang="ja-JP" altLang="en-US" sz="2800" dirty="0"/>
              <a:t>「</a:t>
            </a:r>
            <a:r>
              <a:rPr kumimoji="1" lang="en-US" altLang="ja-JP" sz="2800" dirty="0"/>
              <a:t>OS</a:t>
            </a:r>
            <a:r>
              <a:rPr kumimoji="1" lang="ja-JP" altLang="en-US" sz="2800" dirty="0"/>
              <a:t>としてはイーサリアムの方が適している」</a:t>
            </a:r>
          </a:p>
        </p:txBody>
      </p:sp>
      <p:sp>
        <p:nvSpPr>
          <p:cNvPr id="5" name="テキスト ボックス 4">
            <a:extLst>
              <a:ext uri="{FF2B5EF4-FFF2-40B4-BE49-F238E27FC236}">
                <a16:creationId xmlns:a16="http://schemas.microsoft.com/office/drawing/2014/main" id="{B39BC6B5-254B-BFED-5F63-DFB25AB8E28E}"/>
              </a:ext>
            </a:extLst>
          </p:cNvPr>
          <p:cNvSpPr txBox="1"/>
          <p:nvPr/>
        </p:nvSpPr>
        <p:spPr>
          <a:xfrm>
            <a:off x="187569" y="5142523"/>
            <a:ext cx="7992894" cy="1015663"/>
          </a:xfrm>
          <a:prstGeom prst="rect">
            <a:avLst/>
          </a:prstGeom>
          <a:noFill/>
        </p:spPr>
        <p:txBody>
          <a:bodyPr wrap="none" rtlCol="0">
            <a:spAutoFit/>
          </a:bodyPr>
          <a:lstStyle/>
          <a:p>
            <a:r>
              <a:rPr lang="ja-JP" altLang="en-US" sz="2000" dirty="0"/>
              <a:t>全くの別概念である</a:t>
            </a:r>
            <a:r>
              <a:rPr lang="en-US" altLang="ja-JP" sz="2000" dirty="0"/>
              <a:t>OS</a:t>
            </a:r>
            <a:r>
              <a:rPr lang="ja-JP" altLang="en-US" sz="2000" dirty="0"/>
              <a:t>とインターネットプロトコルを混同している</a:t>
            </a:r>
            <a:endParaRPr lang="en-US" altLang="ja-JP" sz="2000" dirty="0"/>
          </a:p>
          <a:p>
            <a:r>
              <a:rPr lang="ja-JP" altLang="en-US" sz="2000" dirty="0"/>
              <a:t>全く無関係な</a:t>
            </a:r>
            <a:r>
              <a:rPr lang="en-US" altLang="ja-JP" sz="2000" dirty="0"/>
              <a:t>OS</a:t>
            </a:r>
            <a:r>
              <a:rPr lang="ja-JP" altLang="en-US" sz="2000" dirty="0"/>
              <a:t>とブロックチェーンをごっちゃにしている</a:t>
            </a:r>
            <a:endParaRPr lang="en-US" altLang="ja-JP" sz="2000" dirty="0"/>
          </a:p>
          <a:p>
            <a:r>
              <a:rPr lang="ja-JP" altLang="en-US" sz="2000" dirty="0"/>
              <a:t>この文脈で</a:t>
            </a:r>
            <a:r>
              <a:rPr lang="en-US" altLang="ja-JP" sz="2000" dirty="0"/>
              <a:t>OSS</a:t>
            </a:r>
            <a:r>
              <a:rPr lang="ja-JP" altLang="en-US" sz="2000" dirty="0"/>
              <a:t>な</a:t>
            </a:r>
            <a:r>
              <a:rPr lang="en-US" altLang="ja-JP" sz="2000" dirty="0"/>
              <a:t>OS</a:t>
            </a:r>
            <a:r>
              <a:rPr lang="ja-JP" altLang="en-US" sz="2000" dirty="0"/>
              <a:t>である</a:t>
            </a:r>
            <a:r>
              <a:rPr lang="en-US" altLang="ja-JP" sz="2000" dirty="0"/>
              <a:t>Linux</a:t>
            </a:r>
            <a:r>
              <a:rPr lang="ja-JP" altLang="en-US" sz="2000" dirty="0"/>
              <a:t>に触れていないのもおかしい</a:t>
            </a:r>
            <a:endParaRPr kumimoji="1" lang="en-US" altLang="ja-JP" sz="2000" dirty="0"/>
          </a:p>
        </p:txBody>
      </p:sp>
    </p:spTree>
    <p:extLst>
      <p:ext uri="{BB962C8B-B14F-4D97-AF65-F5344CB8AC3E}">
        <p14:creationId xmlns:p14="http://schemas.microsoft.com/office/powerpoint/2010/main" val="4023784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5B06D0-F185-7C83-CE24-16B0706F0D0B}"/>
              </a:ext>
            </a:extLst>
          </p:cNvPr>
          <p:cNvSpPr>
            <a:spLocks noGrp="1"/>
          </p:cNvSpPr>
          <p:nvPr>
            <p:ph type="body" sz="quarter" idx="10"/>
          </p:nvPr>
        </p:nvSpPr>
        <p:spPr/>
        <p:txBody>
          <a:bodyPr/>
          <a:lstStyle/>
          <a:p>
            <a:r>
              <a:rPr kumimoji="1" lang="ja-JP" altLang="en-US"/>
              <a:t>作者は</a:t>
            </a:r>
            <a:r>
              <a:rPr lang="ja-JP" altLang="en-US"/>
              <a:t>どんな人</a:t>
            </a:r>
            <a:r>
              <a:rPr kumimoji="1" lang="ja-JP" altLang="en-US"/>
              <a:t>？</a:t>
            </a:r>
          </a:p>
        </p:txBody>
      </p:sp>
      <p:sp>
        <p:nvSpPr>
          <p:cNvPr id="3" name="テキスト ボックス 2">
            <a:extLst>
              <a:ext uri="{FF2B5EF4-FFF2-40B4-BE49-F238E27FC236}">
                <a16:creationId xmlns:a16="http://schemas.microsoft.com/office/drawing/2014/main" id="{5709CC61-4F73-0DBB-EC2D-601012E75A47}"/>
              </a:ext>
            </a:extLst>
          </p:cNvPr>
          <p:cNvSpPr txBox="1"/>
          <p:nvPr/>
        </p:nvSpPr>
        <p:spPr>
          <a:xfrm>
            <a:off x="136769" y="1104872"/>
            <a:ext cx="2950308" cy="646331"/>
          </a:xfrm>
          <a:prstGeom prst="rect">
            <a:avLst/>
          </a:prstGeom>
          <a:noFill/>
        </p:spPr>
        <p:txBody>
          <a:bodyPr wrap="square">
            <a:spAutoFit/>
          </a:bodyPr>
          <a:lstStyle/>
          <a:p>
            <a:r>
              <a:rPr lang="ja-JP" altLang="en-US" sz="3600" dirty="0"/>
              <a:t>田上 智裕氏</a:t>
            </a:r>
          </a:p>
        </p:txBody>
      </p:sp>
      <p:sp>
        <p:nvSpPr>
          <p:cNvPr id="4" name="テキスト ボックス 3">
            <a:extLst>
              <a:ext uri="{FF2B5EF4-FFF2-40B4-BE49-F238E27FC236}">
                <a16:creationId xmlns:a16="http://schemas.microsoft.com/office/drawing/2014/main" id="{918F544F-6D44-859B-65DF-3A924455DFAE}"/>
              </a:ext>
            </a:extLst>
          </p:cNvPr>
          <p:cNvSpPr txBox="1"/>
          <p:nvPr/>
        </p:nvSpPr>
        <p:spPr>
          <a:xfrm>
            <a:off x="251520" y="2060848"/>
            <a:ext cx="8745415" cy="2585323"/>
          </a:xfrm>
          <a:prstGeom prst="rect">
            <a:avLst/>
          </a:prstGeom>
          <a:noFill/>
        </p:spPr>
        <p:txBody>
          <a:bodyPr wrap="square" rtlCol="0">
            <a:spAutoFit/>
          </a:bodyPr>
          <a:lstStyle/>
          <a:p>
            <a:r>
              <a:rPr lang="ja-JP" altLang="en-US" b="0" i="0" dirty="0">
                <a:solidFill>
                  <a:srgbClr val="0F1111"/>
                </a:solidFill>
                <a:effectLst/>
                <a:latin typeface="Hiragino Kaku Gothic ProN"/>
              </a:rPr>
              <a:t>株式会社</a:t>
            </a:r>
            <a:r>
              <a:rPr lang="en-US" altLang="ja-JP" b="0" i="0" dirty="0" err="1">
                <a:solidFill>
                  <a:srgbClr val="0F1111"/>
                </a:solidFill>
                <a:effectLst/>
                <a:latin typeface="Hiragino Kaku Gothic ProN"/>
              </a:rPr>
              <a:t>techtec</a:t>
            </a:r>
            <a:r>
              <a:rPr lang="en-US" altLang="ja-JP" b="0" i="0" dirty="0">
                <a:solidFill>
                  <a:srgbClr val="0F1111"/>
                </a:solidFill>
                <a:effectLst/>
                <a:latin typeface="Hiragino Kaku Gothic ProN"/>
              </a:rPr>
              <a:t> </a:t>
            </a:r>
            <a:r>
              <a:rPr lang="ja-JP" altLang="en-US" b="0" i="0" dirty="0">
                <a:solidFill>
                  <a:srgbClr val="0F1111"/>
                </a:solidFill>
                <a:effectLst/>
                <a:latin typeface="Hiragino Kaku Gothic ProN"/>
              </a:rPr>
              <a:t>代表取締役</a:t>
            </a:r>
            <a:br>
              <a:rPr lang="ja-JP" altLang="en-US" dirty="0"/>
            </a:br>
            <a:r>
              <a:rPr lang="en-US" altLang="ja-JP" b="0" i="0" dirty="0">
                <a:solidFill>
                  <a:srgbClr val="0F1111"/>
                </a:solidFill>
                <a:effectLst/>
                <a:latin typeface="Hiragino Kaku Gothic ProN"/>
              </a:rPr>
              <a:t>KAGEROU Lab Pte. Ltd. CEO</a:t>
            </a:r>
            <a:br>
              <a:rPr lang="ja-JP" altLang="en-US" dirty="0"/>
            </a:br>
            <a:r>
              <a:rPr lang="ja-JP" altLang="en-US" b="0" i="0" dirty="0">
                <a:solidFill>
                  <a:srgbClr val="0F1111"/>
                </a:solidFill>
                <a:effectLst/>
                <a:latin typeface="Hiragino Kaku Gothic ProN"/>
              </a:rPr>
              <a:t>愛知県名古屋市出身、シンガポール在住。チームラボやリクルートホールディングスを経て</a:t>
            </a:r>
            <a:r>
              <a:rPr lang="en-US" altLang="ja-JP" b="0" i="0" dirty="0">
                <a:solidFill>
                  <a:srgbClr val="0F1111"/>
                </a:solidFill>
                <a:effectLst/>
                <a:latin typeface="Hiragino Kaku Gothic ProN"/>
              </a:rPr>
              <a:t>2018</a:t>
            </a:r>
            <a:r>
              <a:rPr lang="ja-JP" altLang="en-US" b="0" i="0" dirty="0">
                <a:solidFill>
                  <a:srgbClr val="0F1111"/>
                </a:solidFill>
                <a:effectLst/>
                <a:latin typeface="Hiragino Kaku Gothic ProN"/>
              </a:rPr>
              <a:t>年に株式会社</a:t>
            </a:r>
            <a:r>
              <a:rPr lang="en-US" altLang="ja-JP" b="0" i="0" dirty="0" err="1">
                <a:solidFill>
                  <a:srgbClr val="0F1111"/>
                </a:solidFill>
                <a:effectLst/>
                <a:latin typeface="Hiragino Kaku Gothic ProN"/>
              </a:rPr>
              <a:t>techtec</a:t>
            </a:r>
            <a:r>
              <a:rPr lang="ja-JP" altLang="en-US" b="0" i="0" dirty="0">
                <a:solidFill>
                  <a:srgbClr val="0F1111"/>
                </a:solidFill>
                <a:effectLst/>
                <a:latin typeface="Hiragino Kaku Gothic ProN"/>
              </a:rPr>
              <a:t>を創業。学びながらトークンを獲得できる学習サービス「</a:t>
            </a:r>
            <a:r>
              <a:rPr lang="en-US" altLang="ja-JP" b="0" i="0" dirty="0" err="1">
                <a:solidFill>
                  <a:srgbClr val="0F1111"/>
                </a:solidFill>
                <a:effectLst/>
                <a:latin typeface="Hiragino Kaku Gothic ProN"/>
              </a:rPr>
              <a:t>PoL</a:t>
            </a:r>
            <a:r>
              <a:rPr lang="en-US" altLang="ja-JP" b="0" i="0" dirty="0">
                <a:solidFill>
                  <a:srgbClr val="0F1111"/>
                </a:solidFill>
                <a:effectLst/>
                <a:latin typeface="Hiragino Kaku Gothic ProN"/>
              </a:rPr>
              <a:t>(</a:t>
            </a:r>
            <a:r>
              <a:rPr lang="ja-JP" altLang="en-US" b="0" i="0" dirty="0">
                <a:solidFill>
                  <a:srgbClr val="0F1111"/>
                </a:solidFill>
                <a:effectLst/>
                <a:latin typeface="Hiragino Kaku Gothic ProN"/>
              </a:rPr>
              <a:t>ポル</a:t>
            </a:r>
            <a:r>
              <a:rPr lang="en-US" altLang="ja-JP" b="0" i="0" dirty="0">
                <a:solidFill>
                  <a:srgbClr val="0F1111"/>
                </a:solidFill>
                <a:effectLst/>
                <a:latin typeface="Hiragino Kaku Gothic ProN"/>
              </a:rPr>
              <a:t>)</a:t>
            </a:r>
            <a:r>
              <a:rPr lang="ja-JP" altLang="en-US" b="0" i="0" dirty="0">
                <a:solidFill>
                  <a:srgbClr val="0F1111"/>
                </a:solidFill>
                <a:effectLst/>
                <a:latin typeface="Hiragino Kaku Gothic ProN"/>
              </a:rPr>
              <a:t>」を手掛ける。</a:t>
            </a:r>
            <a:r>
              <a:rPr lang="en-US" altLang="ja-JP" b="0" i="0" dirty="0">
                <a:solidFill>
                  <a:srgbClr val="0F1111"/>
                </a:solidFill>
                <a:effectLst/>
                <a:latin typeface="Hiragino Kaku Gothic ProN"/>
              </a:rPr>
              <a:t>2020</a:t>
            </a:r>
            <a:r>
              <a:rPr lang="ja-JP" altLang="en-US" b="0" i="0" dirty="0">
                <a:solidFill>
                  <a:srgbClr val="0F1111"/>
                </a:solidFill>
                <a:effectLst/>
                <a:latin typeface="Hiragino Kaku Gothic ProN"/>
              </a:rPr>
              <a:t>年</a:t>
            </a:r>
            <a:r>
              <a:rPr lang="en-US" altLang="ja-JP" b="0" i="0" dirty="0">
                <a:solidFill>
                  <a:srgbClr val="0F1111"/>
                </a:solidFill>
                <a:effectLst/>
                <a:latin typeface="Hiragino Kaku Gothic ProN"/>
              </a:rPr>
              <a:t>10</a:t>
            </a:r>
            <a:r>
              <a:rPr lang="ja-JP" altLang="en-US" b="0" i="0" dirty="0">
                <a:solidFill>
                  <a:srgbClr val="0F1111"/>
                </a:solidFill>
                <a:effectLst/>
                <a:latin typeface="Hiragino Kaku Gothic ProN"/>
              </a:rPr>
              <a:t>月には英企業から日本初となる</a:t>
            </a:r>
            <a:r>
              <a:rPr lang="en-US" altLang="ja-JP" b="0" i="0" dirty="0" err="1">
                <a:solidFill>
                  <a:srgbClr val="0F1111"/>
                </a:solidFill>
                <a:effectLst/>
                <a:latin typeface="Hiragino Kaku Gothic ProN"/>
              </a:rPr>
              <a:t>DeFi</a:t>
            </a:r>
            <a:r>
              <a:rPr lang="ja-JP" altLang="en-US" b="0" i="0" dirty="0">
                <a:solidFill>
                  <a:srgbClr val="0F1111"/>
                </a:solidFill>
                <a:effectLst/>
                <a:latin typeface="Hiragino Kaku Gothic ProN"/>
              </a:rPr>
              <a:t>関連の資金調達を実施。</a:t>
            </a:r>
            <a:r>
              <a:rPr lang="ja-JP" altLang="en-US" b="0" i="0" dirty="0">
                <a:solidFill>
                  <a:srgbClr val="FF0000"/>
                </a:solidFill>
                <a:effectLst/>
                <a:latin typeface="Hiragino Kaku Gothic ProN"/>
              </a:rPr>
              <a:t>内閣官房「ブロックチェーンに関する関係府省庁連絡会議」</a:t>
            </a:r>
            <a:r>
              <a:rPr lang="ja-JP" altLang="en-US" b="0" i="0" dirty="0">
                <a:solidFill>
                  <a:srgbClr val="0F1111"/>
                </a:solidFill>
                <a:effectLst/>
                <a:latin typeface="Hiragino Kaku Gothic ProN"/>
              </a:rPr>
              <a:t>および</a:t>
            </a:r>
            <a:r>
              <a:rPr lang="ja-JP" altLang="en-US" b="0" i="0" dirty="0">
                <a:solidFill>
                  <a:srgbClr val="FF0000"/>
                </a:solidFill>
                <a:effectLst/>
                <a:latin typeface="Hiragino Kaku Gothic ProN"/>
              </a:rPr>
              <a:t>「ブロックチェーン官民推進会合」へ有識者兼オブザーバーとして参画。</a:t>
            </a:r>
            <a:r>
              <a:rPr lang="ja-JP" altLang="en-US" b="0" i="0" dirty="0">
                <a:solidFill>
                  <a:srgbClr val="0F1111"/>
                </a:solidFill>
                <a:effectLst/>
                <a:latin typeface="Hiragino Kaku Gothic ProN"/>
              </a:rPr>
              <a:t>日本における</a:t>
            </a:r>
            <a:r>
              <a:rPr lang="en-US" altLang="ja-JP" b="0" i="0" dirty="0">
                <a:solidFill>
                  <a:srgbClr val="0F1111"/>
                </a:solidFill>
                <a:effectLst/>
                <a:latin typeface="Hiragino Kaku Gothic ProN"/>
              </a:rPr>
              <a:t>Web3</a:t>
            </a:r>
            <a:r>
              <a:rPr lang="ja-JP" altLang="en-US" b="0" i="0" dirty="0">
                <a:solidFill>
                  <a:srgbClr val="0F1111"/>
                </a:solidFill>
                <a:effectLst/>
                <a:latin typeface="Hiragino Kaku Gothic ProN"/>
              </a:rPr>
              <a:t>、</a:t>
            </a:r>
            <a:r>
              <a:rPr lang="en-US" altLang="ja-JP" b="0" i="0" dirty="0" err="1">
                <a:solidFill>
                  <a:srgbClr val="0F1111"/>
                </a:solidFill>
                <a:effectLst/>
                <a:latin typeface="Hiragino Kaku Gothic ProN"/>
              </a:rPr>
              <a:t>DeFi</a:t>
            </a:r>
            <a:r>
              <a:rPr lang="ja-JP" altLang="en-US" b="0" i="0" dirty="0">
                <a:solidFill>
                  <a:srgbClr val="0F1111"/>
                </a:solidFill>
                <a:effectLst/>
                <a:latin typeface="Hiragino Kaku Gothic ProN"/>
              </a:rPr>
              <a:t>の規制環境を整備すべく、</a:t>
            </a:r>
            <a:r>
              <a:rPr lang="en-US" altLang="ja-JP" b="0" i="0" dirty="0">
                <a:solidFill>
                  <a:srgbClr val="0F1111"/>
                </a:solidFill>
                <a:effectLst/>
                <a:latin typeface="Hiragino Kaku Gothic ProN"/>
              </a:rPr>
              <a:t>2021</a:t>
            </a:r>
            <a:r>
              <a:rPr lang="ja-JP" altLang="en-US" b="0" i="0" dirty="0">
                <a:solidFill>
                  <a:srgbClr val="0F1111"/>
                </a:solidFill>
                <a:effectLst/>
                <a:latin typeface="Hiragino Kaku Gothic ProN"/>
              </a:rPr>
              <a:t>年</a:t>
            </a:r>
            <a:r>
              <a:rPr lang="en-US" altLang="ja-JP" b="0" i="0" dirty="0">
                <a:solidFill>
                  <a:srgbClr val="0F1111"/>
                </a:solidFill>
                <a:effectLst/>
                <a:latin typeface="Hiragino Kaku Gothic ProN"/>
              </a:rPr>
              <a:t>2</a:t>
            </a:r>
            <a:r>
              <a:rPr lang="ja-JP" altLang="en-US" b="0" i="0" dirty="0">
                <a:solidFill>
                  <a:srgbClr val="0F1111"/>
                </a:solidFill>
                <a:effectLst/>
                <a:latin typeface="Hiragino Kaku Gothic ProN"/>
              </a:rPr>
              <a:t>月に</a:t>
            </a:r>
            <a:r>
              <a:rPr lang="en-US" altLang="ja-JP" b="0" i="0" dirty="0">
                <a:solidFill>
                  <a:srgbClr val="0F1111"/>
                </a:solidFill>
                <a:effectLst/>
                <a:latin typeface="Hiragino Kaku Gothic ProN"/>
              </a:rPr>
              <a:t>Japan </a:t>
            </a:r>
            <a:r>
              <a:rPr lang="en-US" altLang="ja-JP" b="0" i="0" dirty="0" err="1">
                <a:solidFill>
                  <a:srgbClr val="0F1111"/>
                </a:solidFill>
                <a:effectLst/>
                <a:latin typeface="Hiragino Kaku Gothic ProN"/>
              </a:rPr>
              <a:t>DeFi</a:t>
            </a:r>
            <a:r>
              <a:rPr lang="en-US" altLang="ja-JP" b="0" i="0" dirty="0">
                <a:solidFill>
                  <a:srgbClr val="0F1111"/>
                </a:solidFill>
                <a:effectLst/>
                <a:latin typeface="Hiragino Kaku Gothic ProN"/>
              </a:rPr>
              <a:t> Alliance(</a:t>
            </a:r>
            <a:r>
              <a:rPr lang="ja-JP" altLang="en-US" b="0" i="0" dirty="0">
                <a:solidFill>
                  <a:srgbClr val="0F1111"/>
                </a:solidFill>
                <a:effectLst/>
                <a:latin typeface="Hiragino Kaku Gothic ProN"/>
              </a:rPr>
              <a:t>一般社団法人</a:t>
            </a:r>
            <a:r>
              <a:rPr lang="en-US" altLang="ja-JP" b="0" i="0" dirty="0" err="1">
                <a:solidFill>
                  <a:srgbClr val="0F1111"/>
                </a:solidFill>
                <a:effectLst/>
                <a:latin typeface="Hiragino Kaku Gothic ProN"/>
              </a:rPr>
              <a:t>DeFi</a:t>
            </a:r>
            <a:r>
              <a:rPr lang="ja-JP" altLang="en-US" b="0" i="0" dirty="0">
                <a:solidFill>
                  <a:srgbClr val="0F1111"/>
                </a:solidFill>
                <a:effectLst/>
                <a:latin typeface="Hiragino Kaku Gothic ProN"/>
              </a:rPr>
              <a:t>協会</a:t>
            </a:r>
            <a:r>
              <a:rPr lang="en-US" altLang="ja-JP" b="0" i="0" dirty="0">
                <a:solidFill>
                  <a:srgbClr val="0F1111"/>
                </a:solidFill>
                <a:effectLst/>
                <a:latin typeface="Hiragino Kaku Gothic ProN"/>
              </a:rPr>
              <a:t>)</a:t>
            </a:r>
            <a:r>
              <a:rPr lang="ja-JP" altLang="en-US" b="0" i="0" dirty="0">
                <a:solidFill>
                  <a:srgbClr val="0F1111"/>
                </a:solidFill>
                <a:effectLst/>
                <a:latin typeface="Hiragino Kaku Gothic ProN"/>
              </a:rPr>
              <a:t>を設立。</a:t>
            </a:r>
            <a:endParaRPr kumimoji="1" lang="ja-JP" altLang="en-US" dirty="0"/>
          </a:p>
        </p:txBody>
      </p:sp>
    </p:spTree>
    <p:extLst>
      <p:ext uri="{BB962C8B-B14F-4D97-AF65-F5344CB8AC3E}">
        <p14:creationId xmlns:p14="http://schemas.microsoft.com/office/powerpoint/2010/main" val="2349662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3CE4B5-2BD0-9A6A-703E-49CA50EAD23C}"/>
              </a:ext>
            </a:extLst>
          </p:cNvPr>
          <p:cNvSpPr>
            <a:spLocks noGrp="1"/>
          </p:cNvSpPr>
          <p:nvPr>
            <p:ph type="body" sz="quarter" idx="10"/>
          </p:nvPr>
        </p:nvSpPr>
        <p:spPr/>
        <p:txBody>
          <a:bodyPr/>
          <a:lstStyle/>
          <a:p>
            <a:r>
              <a:rPr lang="ja-JP" altLang="en-US"/>
              <a:t>過去にはこんな投稿も</a:t>
            </a:r>
            <a:endParaRPr kumimoji="1" lang="ja-JP" altLang="en-US"/>
          </a:p>
        </p:txBody>
      </p:sp>
      <p:pic>
        <p:nvPicPr>
          <p:cNvPr id="3" name="図 2">
            <a:extLst>
              <a:ext uri="{FF2B5EF4-FFF2-40B4-BE49-F238E27FC236}">
                <a16:creationId xmlns:a16="http://schemas.microsoft.com/office/drawing/2014/main" id="{AD40F7FA-6ED4-31F6-24D6-55FA62618C86}"/>
              </a:ext>
            </a:extLst>
          </p:cNvPr>
          <p:cNvPicPr>
            <a:picLocks noChangeAspect="1"/>
          </p:cNvPicPr>
          <p:nvPr/>
        </p:nvPicPr>
        <p:blipFill>
          <a:blip r:embed="rId2"/>
          <a:stretch>
            <a:fillRect/>
          </a:stretch>
        </p:blipFill>
        <p:spPr>
          <a:xfrm>
            <a:off x="1403648" y="1628800"/>
            <a:ext cx="4836599" cy="3617565"/>
          </a:xfrm>
          <a:prstGeom prst="rect">
            <a:avLst/>
          </a:prstGeom>
        </p:spPr>
      </p:pic>
      <p:sp>
        <p:nvSpPr>
          <p:cNvPr id="4" name="テキスト ボックス 3">
            <a:extLst>
              <a:ext uri="{FF2B5EF4-FFF2-40B4-BE49-F238E27FC236}">
                <a16:creationId xmlns:a16="http://schemas.microsoft.com/office/drawing/2014/main" id="{A6664944-B16F-9BAA-BBD0-29191D89BDC6}"/>
              </a:ext>
            </a:extLst>
          </p:cNvPr>
          <p:cNvSpPr txBox="1"/>
          <p:nvPr/>
        </p:nvSpPr>
        <p:spPr>
          <a:xfrm>
            <a:off x="969906" y="5282969"/>
            <a:ext cx="5756031" cy="369332"/>
          </a:xfrm>
          <a:prstGeom prst="rect">
            <a:avLst/>
          </a:prstGeom>
          <a:noFill/>
        </p:spPr>
        <p:txBody>
          <a:bodyPr wrap="square">
            <a:spAutoFit/>
          </a:bodyPr>
          <a:lstStyle/>
          <a:p>
            <a:r>
              <a:rPr lang="ja-JP" altLang="en-US" dirty="0"/>
              <a:t>https://note.com/tomohiro_tagami/n/nc8a6977a4060</a:t>
            </a:r>
          </a:p>
        </p:txBody>
      </p:sp>
      <p:sp>
        <p:nvSpPr>
          <p:cNvPr id="5" name="テキスト ボックス 4">
            <a:extLst>
              <a:ext uri="{FF2B5EF4-FFF2-40B4-BE49-F238E27FC236}">
                <a16:creationId xmlns:a16="http://schemas.microsoft.com/office/drawing/2014/main" id="{5D01D4BB-C528-2834-6972-7CFD8753AA57}"/>
              </a:ext>
            </a:extLst>
          </p:cNvPr>
          <p:cNvSpPr txBox="1"/>
          <p:nvPr/>
        </p:nvSpPr>
        <p:spPr>
          <a:xfrm>
            <a:off x="0" y="980728"/>
            <a:ext cx="8837676" cy="461665"/>
          </a:xfrm>
          <a:prstGeom prst="rect">
            <a:avLst/>
          </a:prstGeom>
          <a:noFill/>
        </p:spPr>
        <p:txBody>
          <a:bodyPr wrap="none" rtlCol="0">
            <a:spAutoFit/>
          </a:bodyPr>
          <a:lstStyle/>
          <a:p>
            <a:r>
              <a:rPr lang="ja-JP" altLang="en-US" sz="2400" dirty="0"/>
              <a:t>「</a:t>
            </a:r>
            <a:r>
              <a:rPr kumimoji="1" lang="ja-JP" altLang="en-US" sz="2400" dirty="0"/>
              <a:t>資本主義における</a:t>
            </a:r>
            <a:r>
              <a:rPr kumimoji="1" lang="en-US" altLang="ja-JP" sz="2400" dirty="0"/>
              <a:t>21</a:t>
            </a:r>
            <a:r>
              <a:rPr kumimoji="1" lang="ja-JP" altLang="en-US" sz="2400" dirty="0"/>
              <a:t>世紀最大の発明は間違いなく株式会社」</a:t>
            </a:r>
          </a:p>
        </p:txBody>
      </p:sp>
      <p:sp>
        <p:nvSpPr>
          <p:cNvPr id="6" name="テキスト ボックス 5">
            <a:extLst>
              <a:ext uri="{FF2B5EF4-FFF2-40B4-BE49-F238E27FC236}">
                <a16:creationId xmlns:a16="http://schemas.microsoft.com/office/drawing/2014/main" id="{3DD8D375-FA9E-C0C7-6797-DAD0FD95314A}"/>
              </a:ext>
            </a:extLst>
          </p:cNvPr>
          <p:cNvSpPr txBox="1"/>
          <p:nvPr/>
        </p:nvSpPr>
        <p:spPr>
          <a:xfrm>
            <a:off x="278245" y="5824964"/>
            <a:ext cx="7963877" cy="707886"/>
          </a:xfrm>
          <a:prstGeom prst="rect">
            <a:avLst/>
          </a:prstGeom>
          <a:noFill/>
        </p:spPr>
        <p:txBody>
          <a:bodyPr wrap="square" rtlCol="0">
            <a:spAutoFit/>
          </a:bodyPr>
          <a:lstStyle/>
          <a:p>
            <a:r>
              <a:rPr kumimoji="1" lang="ja-JP" altLang="en-US" sz="2000" dirty="0"/>
              <a:t>少し調べれば、株式会社の起源は</a:t>
            </a:r>
            <a:r>
              <a:rPr kumimoji="1" lang="en-US" altLang="ja-JP" sz="2000" dirty="0"/>
              <a:t>17</a:t>
            </a:r>
            <a:r>
              <a:rPr kumimoji="1" lang="ja-JP" altLang="en-US" sz="2000" dirty="0"/>
              <a:t>世紀、</a:t>
            </a:r>
            <a:r>
              <a:rPr lang="ja-JP" altLang="en-US" sz="2000" dirty="0"/>
              <a:t>遅くとも</a:t>
            </a:r>
            <a:r>
              <a:rPr lang="en-US" altLang="ja-JP" sz="2000" dirty="0"/>
              <a:t>19</a:t>
            </a:r>
            <a:r>
              <a:rPr lang="ja-JP" altLang="en-US" sz="2000" dirty="0"/>
              <a:t>世紀には制度が確立していることがわかるはず</a:t>
            </a:r>
            <a:endParaRPr kumimoji="1" lang="ja-JP" altLang="en-US" sz="2000" dirty="0"/>
          </a:p>
        </p:txBody>
      </p:sp>
    </p:spTree>
    <p:extLst>
      <p:ext uri="{BB962C8B-B14F-4D97-AF65-F5344CB8AC3E}">
        <p14:creationId xmlns:p14="http://schemas.microsoft.com/office/powerpoint/2010/main" val="1666530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843866-0C76-79FB-1C7C-CFF6C3D7DFE9}"/>
              </a:ext>
            </a:extLst>
          </p:cNvPr>
          <p:cNvSpPr>
            <a:spLocks noGrp="1"/>
          </p:cNvSpPr>
          <p:nvPr>
            <p:ph type="body" sz="quarter" idx="10"/>
          </p:nvPr>
        </p:nvSpPr>
        <p:spPr/>
        <p:txBody>
          <a:bodyPr/>
          <a:lstStyle/>
          <a:p>
            <a:r>
              <a:rPr lang="ja-JP" altLang="en-US"/>
              <a:t>何が問題か？</a:t>
            </a:r>
            <a:endParaRPr kumimoji="1" lang="ja-JP" altLang="en-US"/>
          </a:p>
        </p:txBody>
      </p:sp>
      <p:sp>
        <p:nvSpPr>
          <p:cNvPr id="3" name="テキスト ボックス 2">
            <a:extLst>
              <a:ext uri="{FF2B5EF4-FFF2-40B4-BE49-F238E27FC236}">
                <a16:creationId xmlns:a16="http://schemas.microsoft.com/office/drawing/2014/main" id="{2AEB5A26-EDF5-4CFF-8955-4608DAF2019B}"/>
              </a:ext>
            </a:extLst>
          </p:cNvPr>
          <p:cNvSpPr txBox="1"/>
          <p:nvPr/>
        </p:nvSpPr>
        <p:spPr>
          <a:xfrm>
            <a:off x="101601" y="1055077"/>
            <a:ext cx="4288353" cy="707886"/>
          </a:xfrm>
          <a:prstGeom prst="rect">
            <a:avLst/>
          </a:prstGeom>
          <a:noFill/>
        </p:spPr>
        <p:txBody>
          <a:bodyPr wrap="none" rtlCol="0">
            <a:spAutoFit/>
          </a:bodyPr>
          <a:lstStyle/>
          <a:p>
            <a:r>
              <a:rPr kumimoji="1" lang="ja-JP" altLang="en-US" sz="4000" dirty="0"/>
              <a:t>無知は罪ではない</a:t>
            </a:r>
          </a:p>
        </p:txBody>
      </p:sp>
      <p:sp>
        <p:nvSpPr>
          <p:cNvPr id="4" name="テキスト ボックス 3">
            <a:extLst>
              <a:ext uri="{FF2B5EF4-FFF2-40B4-BE49-F238E27FC236}">
                <a16:creationId xmlns:a16="http://schemas.microsoft.com/office/drawing/2014/main" id="{1D0337D2-A71B-6D93-A7EF-E753B1766A09}"/>
              </a:ext>
            </a:extLst>
          </p:cNvPr>
          <p:cNvSpPr txBox="1"/>
          <p:nvPr/>
        </p:nvSpPr>
        <p:spPr>
          <a:xfrm>
            <a:off x="341590" y="2024185"/>
            <a:ext cx="8802410" cy="461665"/>
          </a:xfrm>
          <a:prstGeom prst="rect">
            <a:avLst/>
          </a:prstGeom>
          <a:noFill/>
        </p:spPr>
        <p:txBody>
          <a:bodyPr wrap="none" rtlCol="0">
            <a:spAutoFit/>
          </a:bodyPr>
          <a:lstStyle/>
          <a:p>
            <a:r>
              <a:rPr kumimoji="1" lang="ja-JP" altLang="en-US" sz="2400" dirty="0"/>
              <a:t>「株式会社の起源が何世紀かを知らない」ことは全く問題ない</a:t>
            </a:r>
          </a:p>
        </p:txBody>
      </p:sp>
      <p:sp>
        <p:nvSpPr>
          <p:cNvPr id="5" name="テキスト ボックス 4">
            <a:extLst>
              <a:ext uri="{FF2B5EF4-FFF2-40B4-BE49-F238E27FC236}">
                <a16:creationId xmlns:a16="http://schemas.microsoft.com/office/drawing/2014/main" id="{CA53D0CE-0615-8E26-ADEA-931484765ADE}"/>
              </a:ext>
            </a:extLst>
          </p:cNvPr>
          <p:cNvSpPr txBox="1"/>
          <p:nvPr/>
        </p:nvSpPr>
        <p:spPr>
          <a:xfrm>
            <a:off x="109416" y="3075354"/>
            <a:ext cx="6853158" cy="707886"/>
          </a:xfrm>
          <a:prstGeom prst="rect">
            <a:avLst/>
          </a:prstGeom>
          <a:noFill/>
        </p:spPr>
        <p:txBody>
          <a:bodyPr wrap="none" rtlCol="0">
            <a:spAutoFit/>
          </a:bodyPr>
          <a:lstStyle/>
          <a:p>
            <a:r>
              <a:rPr kumimoji="1" lang="ja-JP" altLang="en-US" sz="4000" dirty="0"/>
              <a:t>無知に無自覚であることは罪</a:t>
            </a:r>
          </a:p>
        </p:txBody>
      </p:sp>
      <p:sp>
        <p:nvSpPr>
          <p:cNvPr id="6" name="テキスト ボックス 5">
            <a:extLst>
              <a:ext uri="{FF2B5EF4-FFF2-40B4-BE49-F238E27FC236}">
                <a16:creationId xmlns:a16="http://schemas.microsoft.com/office/drawing/2014/main" id="{930B3EE3-23D7-2D90-3A89-24519D9A4213}"/>
              </a:ext>
            </a:extLst>
          </p:cNvPr>
          <p:cNvSpPr txBox="1"/>
          <p:nvPr/>
        </p:nvSpPr>
        <p:spPr>
          <a:xfrm>
            <a:off x="203200" y="3884247"/>
            <a:ext cx="8837676" cy="830997"/>
          </a:xfrm>
          <a:prstGeom prst="rect">
            <a:avLst/>
          </a:prstGeom>
          <a:noFill/>
        </p:spPr>
        <p:txBody>
          <a:bodyPr wrap="none" rtlCol="0">
            <a:spAutoFit/>
          </a:bodyPr>
          <a:lstStyle/>
          <a:p>
            <a:r>
              <a:rPr lang="ja-JP" altLang="en-US" sz="2400" dirty="0"/>
              <a:t>「</a:t>
            </a:r>
            <a:r>
              <a:rPr kumimoji="1" lang="ja-JP" altLang="en-US" sz="2400" dirty="0"/>
              <a:t>資本主義における</a:t>
            </a:r>
            <a:r>
              <a:rPr kumimoji="1" lang="en-US" altLang="ja-JP" sz="2400" dirty="0"/>
              <a:t>21</a:t>
            </a:r>
            <a:r>
              <a:rPr kumimoji="1" lang="ja-JP" altLang="en-US" sz="2400" dirty="0"/>
              <a:t>世紀最大の発明は間違いなく株式会社」</a:t>
            </a:r>
            <a:endParaRPr kumimoji="1" lang="en-US" altLang="ja-JP" sz="2400" dirty="0"/>
          </a:p>
          <a:p>
            <a:r>
              <a:rPr lang="ja-JP" altLang="en-US" sz="2400" dirty="0"/>
              <a:t>と書く前に、ちょっと調べて欲しい</a:t>
            </a:r>
            <a:endParaRPr kumimoji="1" lang="ja-JP" altLang="en-US" sz="2400" dirty="0"/>
          </a:p>
        </p:txBody>
      </p:sp>
    </p:spTree>
    <p:extLst>
      <p:ext uri="{BB962C8B-B14F-4D97-AF65-F5344CB8AC3E}">
        <p14:creationId xmlns:p14="http://schemas.microsoft.com/office/powerpoint/2010/main" val="2481281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D85477-9820-FC30-B0EF-B4EF0A308A98}"/>
              </a:ext>
            </a:extLst>
          </p:cNvPr>
          <p:cNvSpPr>
            <a:spLocks noGrp="1"/>
          </p:cNvSpPr>
          <p:nvPr>
            <p:ph type="body" sz="quarter" idx="10"/>
          </p:nvPr>
        </p:nvSpPr>
        <p:spPr/>
        <p:txBody>
          <a:bodyPr/>
          <a:lstStyle/>
          <a:p>
            <a:r>
              <a:rPr lang="ja-JP" altLang="en-US"/>
              <a:t>ダニング＝クルーガー効果</a:t>
            </a:r>
            <a:endParaRPr kumimoji="1" lang="ja-JP" altLang="en-US"/>
          </a:p>
        </p:txBody>
      </p:sp>
      <p:cxnSp>
        <p:nvCxnSpPr>
          <p:cNvPr id="3" name="直線矢印コネクタ 2">
            <a:extLst>
              <a:ext uri="{FF2B5EF4-FFF2-40B4-BE49-F238E27FC236}">
                <a16:creationId xmlns:a16="http://schemas.microsoft.com/office/drawing/2014/main" id="{B725A19F-D66B-BB99-4949-EC5573B2A631}"/>
              </a:ext>
            </a:extLst>
          </p:cNvPr>
          <p:cNvCxnSpPr/>
          <p:nvPr/>
        </p:nvCxnSpPr>
        <p:spPr>
          <a:xfrm>
            <a:off x="380970" y="5452241"/>
            <a:ext cx="694006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99CC908F-FE38-71A9-3ED1-D1320F26186D}"/>
              </a:ext>
            </a:extLst>
          </p:cNvPr>
          <p:cNvCxnSpPr/>
          <p:nvPr/>
        </p:nvCxnSpPr>
        <p:spPr>
          <a:xfrm flipV="1">
            <a:off x="1099986" y="2060364"/>
            <a:ext cx="0" cy="402492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655292BC-E34D-EBB5-5952-AEA9214D0C13}"/>
              </a:ext>
            </a:extLst>
          </p:cNvPr>
          <p:cNvSpPr txBox="1"/>
          <p:nvPr/>
        </p:nvSpPr>
        <p:spPr>
          <a:xfrm>
            <a:off x="803001" y="1536733"/>
            <a:ext cx="646331" cy="369332"/>
          </a:xfrm>
          <a:prstGeom prst="rect">
            <a:avLst/>
          </a:prstGeom>
          <a:noFill/>
        </p:spPr>
        <p:txBody>
          <a:bodyPr wrap="none" rtlCol="0">
            <a:spAutoFit/>
          </a:bodyPr>
          <a:lstStyle/>
          <a:p>
            <a:r>
              <a:rPr kumimoji="1" lang="ja-JP" altLang="en-US" dirty="0"/>
              <a:t>自信</a:t>
            </a:r>
          </a:p>
        </p:txBody>
      </p:sp>
      <p:sp>
        <p:nvSpPr>
          <p:cNvPr id="6" name="テキスト ボックス 5">
            <a:extLst>
              <a:ext uri="{FF2B5EF4-FFF2-40B4-BE49-F238E27FC236}">
                <a16:creationId xmlns:a16="http://schemas.microsoft.com/office/drawing/2014/main" id="{A8E2ABE0-E73C-3087-BF1C-508CA3213635}"/>
              </a:ext>
            </a:extLst>
          </p:cNvPr>
          <p:cNvSpPr txBox="1"/>
          <p:nvPr/>
        </p:nvSpPr>
        <p:spPr>
          <a:xfrm>
            <a:off x="7434357" y="5213871"/>
            <a:ext cx="1107996" cy="369332"/>
          </a:xfrm>
          <a:prstGeom prst="rect">
            <a:avLst/>
          </a:prstGeom>
          <a:noFill/>
        </p:spPr>
        <p:txBody>
          <a:bodyPr wrap="none" rtlCol="0">
            <a:spAutoFit/>
          </a:bodyPr>
          <a:lstStyle/>
          <a:p>
            <a:r>
              <a:rPr kumimoji="1" lang="ja-JP" altLang="en-US" dirty="0"/>
              <a:t>学習進度</a:t>
            </a:r>
          </a:p>
        </p:txBody>
      </p:sp>
      <p:sp>
        <p:nvSpPr>
          <p:cNvPr id="7" name="フリーフォーム: 図形 6">
            <a:extLst>
              <a:ext uri="{FF2B5EF4-FFF2-40B4-BE49-F238E27FC236}">
                <a16:creationId xmlns:a16="http://schemas.microsoft.com/office/drawing/2014/main" id="{86D332D1-8FC6-DEC8-9500-815C8C7D9735}"/>
              </a:ext>
            </a:extLst>
          </p:cNvPr>
          <p:cNvSpPr/>
          <p:nvPr/>
        </p:nvSpPr>
        <p:spPr>
          <a:xfrm>
            <a:off x="1115616" y="2204864"/>
            <a:ext cx="5728677" cy="3239561"/>
          </a:xfrm>
          <a:custGeom>
            <a:avLst/>
            <a:gdLst>
              <a:gd name="connsiteX0" fmla="*/ 0 w 5728677"/>
              <a:gd name="connsiteY0" fmla="*/ 3239561 h 3239561"/>
              <a:gd name="connsiteX1" fmla="*/ 867508 w 5728677"/>
              <a:gd name="connsiteY1" fmla="*/ 3992 h 3239561"/>
              <a:gd name="connsiteX2" fmla="*/ 2313354 w 5728677"/>
              <a:gd name="connsiteY2" fmla="*/ 2567438 h 3239561"/>
              <a:gd name="connsiteX3" fmla="*/ 4704862 w 5728677"/>
              <a:gd name="connsiteY3" fmla="*/ 2379869 h 3239561"/>
              <a:gd name="connsiteX4" fmla="*/ 5728677 w 5728677"/>
              <a:gd name="connsiteY4" fmla="*/ 855869 h 323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8677" h="3239561">
                <a:moveTo>
                  <a:pt x="0" y="3239561"/>
                </a:moveTo>
                <a:cubicBezTo>
                  <a:pt x="240974" y="1677786"/>
                  <a:pt x="481949" y="116012"/>
                  <a:pt x="867508" y="3992"/>
                </a:cubicBezTo>
                <a:cubicBezTo>
                  <a:pt x="1253067" y="-108028"/>
                  <a:pt x="1673795" y="2171459"/>
                  <a:pt x="2313354" y="2567438"/>
                </a:cubicBezTo>
                <a:cubicBezTo>
                  <a:pt x="2952913" y="2963417"/>
                  <a:pt x="4135642" y="2665130"/>
                  <a:pt x="4704862" y="2379869"/>
                </a:cubicBezTo>
                <a:cubicBezTo>
                  <a:pt x="5274082" y="2094608"/>
                  <a:pt x="5501379" y="1475238"/>
                  <a:pt x="5728677" y="85586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DFE2231-0A39-B9F9-2691-032CD5906B9A}"/>
              </a:ext>
            </a:extLst>
          </p:cNvPr>
          <p:cNvSpPr txBox="1"/>
          <p:nvPr/>
        </p:nvSpPr>
        <p:spPr>
          <a:xfrm>
            <a:off x="1693955" y="1567994"/>
            <a:ext cx="1800493" cy="369332"/>
          </a:xfrm>
          <a:prstGeom prst="rect">
            <a:avLst/>
          </a:prstGeom>
          <a:noFill/>
        </p:spPr>
        <p:txBody>
          <a:bodyPr wrap="none" rtlCol="0">
            <a:spAutoFit/>
          </a:bodyPr>
          <a:lstStyle/>
          <a:p>
            <a:r>
              <a:rPr kumimoji="1" lang="ja-JP" altLang="en-US" dirty="0"/>
              <a:t>分かったつもり</a:t>
            </a:r>
          </a:p>
        </p:txBody>
      </p:sp>
      <p:sp>
        <p:nvSpPr>
          <p:cNvPr id="9" name="テキスト ボックス 8">
            <a:extLst>
              <a:ext uri="{FF2B5EF4-FFF2-40B4-BE49-F238E27FC236}">
                <a16:creationId xmlns:a16="http://schemas.microsoft.com/office/drawing/2014/main" id="{640FC230-8A84-8587-B94B-45836DC2705E}"/>
              </a:ext>
            </a:extLst>
          </p:cNvPr>
          <p:cNvSpPr txBox="1"/>
          <p:nvPr/>
        </p:nvSpPr>
        <p:spPr>
          <a:xfrm>
            <a:off x="2915816" y="5013176"/>
            <a:ext cx="3416320" cy="369332"/>
          </a:xfrm>
          <a:prstGeom prst="rect">
            <a:avLst/>
          </a:prstGeom>
          <a:noFill/>
        </p:spPr>
        <p:txBody>
          <a:bodyPr wrap="none" rtlCol="0">
            <a:spAutoFit/>
          </a:bodyPr>
          <a:lstStyle/>
          <a:p>
            <a:r>
              <a:rPr kumimoji="1" lang="ja-JP" altLang="en-US" dirty="0">
                <a:solidFill>
                  <a:srgbClr val="FF0000"/>
                </a:solidFill>
              </a:rPr>
              <a:t>分かっ</a:t>
            </a:r>
            <a:r>
              <a:rPr lang="ja-JP" altLang="en-US" dirty="0">
                <a:solidFill>
                  <a:srgbClr val="FF0000"/>
                </a:solidFill>
              </a:rPr>
              <a:t>てなかったことがわかる</a:t>
            </a:r>
            <a:endParaRPr kumimoji="1" lang="en-US" altLang="ja-JP" dirty="0">
              <a:solidFill>
                <a:srgbClr val="FF0000"/>
              </a:solidFill>
            </a:endParaRPr>
          </a:p>
        </p:txBody>
      </p:sp>
      <p:sp>
        <p:nvSpPr>
          <p:cNvPr id="10" name="テキスト ボックス 9">
            <a:extLst>
              <a:ext uri="{FF2B5EF4-FFF2-40B4-BE49-F238E27FC236}">
                <a16:creationId xmlns:a16="http://schemas.microsoft.com/office/drawing/2014/main" id="{2E43F510-0EFD-9BEE-CC93-6BBAED2B42F0}"/>
              </a:ext>
            </a:extLst>
          </p:cNvPr>
          <p:cNvSpPr txBox="1"/>
          <p:nvPr/>
        </p:nvSpPr>
        <p:spPr>
          <a:xfrm>
            <a:off x="5492232" y="2435502"/>
            <a:ext cx="2262158" cy="369332"/>
          </a:xfrm>
          <a:prstGeom prst="rect">
            <a:avLst/>
          </a:prstGeom>
          <a:noFill/>
        </p:spPr>
        <p:txBody>
          <a:bodyPr wrap="none" rtlCol="0">
            <a:spAutoFit/>
          </a:bodyPr>
          <a:lstStyle/>
          <a:p>
            <a:r>
              <a:rPr kumimoji="1" lang="ja-JP" altLang="en-US" dirty="0"/>
              <a:t>だいぶわかってきた</a:t>
            </a:r>
            <a:endParaRPr kumimoji="1" lang="en-US" altLang="ja-JP" dirty="0"/>
          </a:p>
        </p:txBody>
      </p:sp>
    </p:spTree>
    <p:extLst>
      <p:ext uri="{BB962C8B-B14F-4D97-AF65-F5344CB8AC3E}">
        <p14:creationId xmlns:p14="http://schemas.microsoft.com/office/powerpoint/2010/main" val="60513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56348B7-F878-2EE8-4868-1A00D3625BFA}"/>
              </a:ext>
            </a:extLst>
          </p:cNvPr>
          <p:cNvSpPr>
            <a:spLocks noGrp="1"/>
          </p:cNvSpPr>
          <p:nvPr>
            <p:ph type="body" sz="quarter" idx="10"/>
          </p:nvPr>
        </p:nvSpPr>
        <p:spPr/>
        <p:txBody>
          <a:bodyPr/>
          <a:lstStyle/>
          <a:p>
            <a:r>
              <a:rPr lang="ja-JP" altLang="en-US"/>
              <a:t>ダニング＝クルーガー効果</a:t>
            </a:r>
            <a:endParaRPr kumimoji="1" lang="ja-JP" altLang="en-US"/>
          </a:p>
        </p:txBody>
      </p:sp>
      <p:sp>
        <p:nvSpPr>
          <p:cNvPr id="3" name="テキスト ボックス 2">
            <a:extLst>
              <a:ext uri="{FF2B5EF4-FFF2-40B4-BE49-F238E27FC236}">
                <a16:creationId xmlns:a16="http://schemas.microsoft.com/office/drawing/2014/main" id="{C630FFFF-DC0A-F325-54CD-5F8D0EBCC780}"/>
              </a:ext>
            </a:extLst>
          </p:cNvPr>
          <p:cNvSpPr txBox="1"/>
          <p:nvPr/>
        </p:nvSpPr>
        <p:spPr>
          <a:xfrm>
            <a:off x="414215" y="1086339"/>
            <a:ext cx="3467616" cy="584775"/>
          </a:xfrm>
          <a:prstGeom prst="rect">
            <a:avLst/>
          </a:prstGeom>
          <a:noFill/>
        </p:spPr>
        <p:txBody>
          <a:bodyPr wrap="none" rtlCol="0">
            <a:spAutoFit/>
          </a:bodyPr>
          <a:lstStyle/>
          <a:p>
            <a:r>
              <a:rPr kumimoji="1" lang="ja-JP" altLang="en-US" sz="3200" dirty="0"/>
              <a:t>沸騰と蒸発の違い</a:t>
            </a:r>
          </a:p>
        </p:txBody>
      </p:sp>
      <p:cxnSp>
        <p:nvCxnSpPr>
          <p:cNvPr id="4" name="直線矢印コネクタ 3">
            <a:extLst>
              <a:ext uri="{FF2B5EF4-FFF2-40B4-BE49-F238E27FC236}">
                <a16:creationId xmlns:a16="http://schemas.microsoft.com/office/drawing/2014/main" id="{FB1740CC-3B36-16CF-675D-0BD9C354A48C}"/>
              </a:ext>
            </a:extLst>
          </p:cNvPr>
          <p:cNvCxnSpPr/>
          <p:nvPr/>
        </p:nvCxnSpPr>
        <p:spPr>
          <a:xfrm>
            <a:off x="1016000" y="2102339"/>
            <a:ext cx="0" cy="415778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1159F95-EAA4-7AF9-0556-14094B0C4F7E}"/>
              </a:ext>
            </a:extLst>
          </p:cNvPr>
          <p:cNvSpPr txBox="1"/>
          <p:nvPr/>
        </p:nvSpPr>
        <p:spPr>
          <a:xfrm>
            <a:off x="1187624" y="2060848"/>
            <a:ext cx="7366119" cy="830997"/>
          </a:xfrm>
          <a:prstGeom prst="rect">
            <a:avLst/>
          </a:prstGeom>
          <a:noFill/>
        </p:spPr>
        <p:txBody>
          <a:bodyPr wrap="none" rtlCol="0">
            <a:spAutoFit/>
          </a:bodyPr>
          <a:lstStyle/>
          <a:p>
            <a:r>
              <a:rPr kumimoji="1" lang="ja-JP" altLang="en-US" sz="2800" dirty="0">
                <a:solidFill>
                  <a:srgbClr val="011893"/>
                </a:solidFill>
              </a:rPr>
              <a:t>分かったつもり</a:t>
            </a:r>
            <a:endParaRPr kumimoji="1" lang="en-US" altLang="ja-JP" sz="2800" dirty="0">
              <a:solidFill>
                <a:srgbClr val="011893"/>
              </a:solidFill>
            </a:endParaRPr>
          </a:p>
          <a:p>
            <a:r>
              <a:rPr lang="ja-JP" altLang="en-US" sz="2000" dirty="0"/>
              <a:t>・液体表面から起きるのが蒸発、液体内部から起きるのが沸騰</a:t>
            </a:r>
            <a:endParaRPr lang="en-US" altLang="ja-JP" sz="2000" dirty="0"/>
          </a:p>
        </p:txBody>
      </p:sp>
      <p:sp>
        <p:nvSpPr>
          <p:cNvPr id="6" name="テキスト ボックス 5">
            <a:extLst>
              <a:ext uri="{FF2B5EF4-FFF2-40B4-BE49-F238E27FC236}">
                <a16:creationId xmlns:a16="http://schemas.microsoft.com/office/drawing/2014/main" id="{A66AC1A6-8C36-2995-4ADB-E8A723EE2616}"/>
              </a:ext>
            </a:extLst>
          </p:cNvPr>
          <p:cNvSpPr txBox="1"/>
          <p:nvPr/>
        </p:nvSpPr>
        <p:spPr>
          <a:xfrm>
            <a:off x="1187624" y="3501008"/>
            <a:ext cx="5955476" cy="1077218"/>
          </a:xfrm>
          <a:prstGeom prst="rect">
            <a:avLst/>
          </a:prstGeom>
          <a:noFill/>
        </p:spPr>
        <p:txBody>
          <a:bodyPr wrap="none" rtlCol="0">
            <a:spAutoFit/>
          </a:bodyPr>
          <a:lstStyle/>
          <a:p>
            <a:r>
              <a:rPr kumimoji="1" lang="ja-JP" altLang="en-US" sz="2800" dirty="0">
                <a:solidFill>
                  <a:srgbClr val="011893"/>
                </a:solidFill>
              </a:rPr>
              <a:t>分かってなかった</a:t>
            </a:r>
            <a:endParaRPr kumimoji="1" lang="en-US" altLang="ja-JP" sz="2800" dirty="0">
              <a:solidFill>
                <a:srgbClr val="011893"/>
              </a:solidFill>
            </a:endParaRPr>
          </a:p>
          <a:p>
            <a:r>
              <a:rPr lang="ja-JP" altLang="en-US" dirty="0"/>
              <a:t>・沸点とは？蒸発とは？</a:t>
            </a:r>
            <a:endParaRPr lang="en-US" altLang="ja-JP" dirty="0"/>
          </a:p>
          <a:p>
            <a:r>
              <a:rPr lang="ja-JP" altLang="en-US" dirty="0"/>
              <a:t>・何が沸点を決めているのか？蒸発はなぜ起きるのか？</a:t>
            </a:r>
            <a:endParaRPr lang="en-US" altLang="ja-JP" dirty="0"/>
          </a:p>
        </p:txBody>
      </p:sp>
      <p:sp>
        <p:nvSpPr>
          <p:cNvPr id="7" name="テキスト ボックス 6">
            <a:extLst>
              <a:ext uri="{FF2B5EF4-FFF2-40B4-BE49-F238E27FC236}">
                <a16:creationId xmlns:a16="http://schemas.microsoft.com/office/drawing/2014/main" id="{80C11019-8DB8-274A-225F-D25502EC4DC8}"/>
              </a:ext>
            </a:extLst>
          </p:cNvPr>
          <p:cNvSpPr txBox="1"/>
          <p:nvPr/>
        </p:nvSpPr>
        <p:spPr>
          <a:xfrm>
            <a:off x="1259632" y="5013176"/>
            <a:ext cx="7571303" cy="1077218"/>
          </a:xfrm>
          <a:prstGeom prst="rect">
            <a:avLst/>
          </a:prstGeom>
          <a:noFill/>
        </p:spPr>
        <p:txBody>
          <a:bodyPr wrap="none" rtlCol="0">
            <a:spAutoFit/>
          </a:bodyPr>
          <a:lstStyle/>
          <a:p>
            <a:r>
              <a:rPr kumimoji="1" lang="ja-JP" altLang="en-US" sz="2800" dirty="0">
                <a:solidFill>
                  <a:srgbClr val="011893"/>
                </a:solidFill>
              </a:rPr>
              <a:t>だいぶわかってきた</a:t>
            </a:r>
            <a:endParaRPr kumimoji="1" lang="en-US" altLang="ja-JP" sz="2800" dirty="0">
              <a:solidFill>
                <a:srgbClr val="011893"/>
              </a:solidFill>
            </a:endParaRPr>
          </a:p>
          <a:p>
            <a:r>
              <a:rPr lang="ja-JP" altLang="en-US"/>
              <a:t>・気相の方が液相よりギブスの自由エネルギーが低いと起きるのが蒸発</a:t>
            </a:r>
            <a:endParaRPr lang="en-US" altLang="ja-JP"/>
          </a:p>
          <a:p>
            <a:r>
              <a:rPr lang="ja-JP" altLang="en-US"/>
              <a:t>・飽和</a:t>
            </a:r>
            <a:r>
              <a:rPr lang="ja-JP" altLang="en-US" dirty="0"/>
              <a:t>蒸気圧が大気圧に一致する時</a:t>
            </a:r>
            <a:r>
              <a:rPr lang="ja-JP" altLang="en-US"/>
              <a:t>が沸騰</a:t>
            </a:r>
            <a:endParaRPr lang="en-US" altLang="ja-JP" dirty="0"/>
          </a:p>
        </p:txBody>
      </p:sp>
    </p:spTree>
    <p:extLst>
      <p:ext uri="{BB962C8B-B14F-4D97-AF65-F5344CB8AC3E}">
        <p14:creationId xmlns:p14="http://schemas.microsoft.com/office/powerpoint/2010/main" val="1866931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部分円 6">
            <a:extLst>
              <a:ext uri="{FF2B5EF4-FFF2-40B4-BE49-F238E27FC236}">
                <a16:creationId xmlns:a16="http://schemas.microsoft.com/office/drawing/2014/main" id="{168C78AE-048E-3E57-904E-718B7143C005}"/>
              </a:ext>
            </a:extLst>
          </p:cNvPr>
          <p:cNvSpPr/>
          <p:nvPr/>
        </p:nvSpPr>
        <p:spPr>
          <a:xfrm>
            <a:off x="1547664" y="4409447"/>
            <a:ext cx="4176464" cy="4497730"/>
          </a:xfrm>
          <a:prstGeom prst="pie">
            <a:avLst>
              <a:gd name="adj1" fmla="val 10799734"/>
              <a:gd name="adj2" fmla="val 21599999"/>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プレースホルダー 1">
            <a:extLst>
              <a:ext uri="{FF2B5EF4-FFF2-40B4-BE49-F238E27FC236}">
                <a16:creationId xmlns:a16="http://schemas.microsoft.com/office/drawing/2014/main" id="{EC198A01-0A58-3582-2EB5-4E96D36698FD}"/>
              </a:ext>
            </a:extLst>
          </p:cNvPr>
          <p:cNvSpPr>
            <a:spLocks noGrp="1"/>
          </p:cNvSpPr>
          <p:nvPr>
            <p:ph type="body" sz="quarter" idx="10"/>
          </p:nvPr>
        </p:nvSpPr>
        <p:spPr/>
        <p:txBody>
          <a:bodyPr/>
          <a:lstStyle/>
          <a:p>
            <a:r>
              <a:rPr kumimoji="1" lang="ja-JP" altLang="en-US"/>
              <a:t>大学で学ぶ意義</a:t>
            </a:r>
          </a:p>
        </p:txBody>
      </p:sp>
      <p:sp>
        <p:nvSpPr>
          <p:cNvPr id="3" name="テキスト ボックス 2">
            <a:extLst>
              <a:ext uri="{FF2B5EF4-FFF2-40B4-BE49-F238E27FC236}">
                <a16:creationId xmlns:a16="http://schemas.microsoft.com/office/drawing/2014/main" id="{7FB6997C-A250-581E-0C0B-E84C947F3F57}"/>
              </a:ext>
            </a:extLst>
          </p:cNvPr>
          <p:cNvSpPr txBox="1"/>
          <p:nvPr/>
        </p:nvSpPr>
        <p:spPr>
          <a:xfrm>
            <a:off x="315654" y="1484784"/>
            <a:ext cx="8802410" cy="584775"/>
          </a:xfrm>
          <a:prstGeom prst="rect">
            <a:avLst/>
          </a:prstGeom>
          <a:noFill/>
        </p:spPr>
        <p:txBody>
          <a:bodyPr wrap="none" rtlCol="0">
            <a:spAutoFit/>
          </a:bodyPr>
          <a:lstStyle/>
          <a:p>
            <a:r>
              <a:rPr kumimoji="1" lang="ja-JP" altLang="en-US" sz="3200"/>
              <a:t>知識やスキルを身につけるのが主目的</a:t>
            </a:r>
            <a:r>
              <a:rPr kumimoji="1" lang="ja-JP" altLang="en-US" sz="3200">
                <a:solidFill>
                  <a:srgbClr val="FF0000"/>
                </a:solidFill>
              </a:rPr>
              <a:t>ではない</a:t>
            </a:r>
          </a:p>
        </p:txBody>
      </p:sp>
      <p:sp>
        <p:nvSpPr>
          <p:cNvPr id="4" name="テキスト ボックス 3">
            <a:extLst>
              <a:ext uri="{FF2B5EF4-FFF2-40B4-BE49-F238E27FC236}">
                <a16:creationId xmlns:a16="http://schemas.microsoft.com/office/drawing/2014/main" id="{DA5B1A65-0DD7-9D67-00A4-1BEEC286E453}"/>
              </a:ext>
            </a:extLst>
          </p:cNvPr>
          <p:cNvSpPr txBox="1"/>
          <p:nvPr/>
        </p:nvSpPr>
        <p:spPr>
          <a:xfrm>
            <a:off x="323528" y="2276872"/>
            <a:ext cx="8136904" cy="1077218"/>
          </a:xfrm>
          <a:prstGeom prst="rect">
            <a:avLst/>
          </a:prstGeom>
          <a:noFill/>
        </p:spPr>
        <p:txBody>
          <a:bodyPr wrap="square" rtlCol="0">
            <a:spAutoFit/>
          </a:bodyPr>
          <a:lstStyle/>
          <a:p>
            <a:r>
              <a:rPr kumimoji="1" lang="ja-JP" altLang="en-US" sz="3200"/>
              <a:t>自分が今「何を知っていて」「何を知らないか」を区別するための訓練の場</a:t>
            </a:r>
          </a:p>
        </p:txBody>
      </p:sp>
      <p:sp>
        <p:nvSpPr>
          <p:cNvPr id="6" name="部分円 5">
            <a:extLst>
              <a:ext uri="{FF2B5EF4-FFF2-40B4-BE49-F238E27FC236}">
                <a16:creationId xmlns:a16="http://schemas.microsoft.com/office/drawing/2014/main" id="{B7643C53-2154-7F9F-7BA5-89110E9E927E}"/>
              </a:ext>
            </a:extLst>
          </p:cNvPr>
          <p:cNvSpPr/>
          <p:nvPr/>
        </p:nvSpPr>
        <p:spPr>
          <a:xfrm>
            <a:off x="2699792" y="5661248"/>
            <a:ext cx="1872208" cy="2016224"/>
          </a:xfrm>
          <a:prstGeom prst="pie">
            <a:avLst>
              <a:gd name="adj1" fmla="val 10799734"/>
              <a:gd name="adj2" fmla="val 21599999"/>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747FE6C9-23CF-5B57-0357-2A5BEF565407}"/>
              </a:ext>
            </a:extLst>
          </p:cNvPr>
          <p:cNvSpPr/>
          <p:nvPr/>
        </p:nvSpPr>
        <p:spPr>
          <a:xfrm rot="13524270">
            <a:off x="2005885" y="5273554"/>
            <a:ext cx="1255875" cy="39666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0CB6A02-CDB3-132D-A35A-1DD8A5E85848}"/>
              </a:ext>
            </a:extLst>
          </p:cNvPr>
          <p:cNvSpPr txBox="1"/>
          <p:nvPr/>
        </p:nvSpPr>
        <p:spPr>
          <a:xfrm>
            <a:off x="3059833" y="6165304"/>
            <a:ext cx="1107996" cy="369332"/>
          </a:xfrm>
          <a:prstGeom prst="rect">
            <a:avLst/>
          </a:prstGeom>
          <a:noFill/>
        </p:spPr>
        <p:txBody>
          <a:bodyPr wrap="none" rtlCol="0">
            <a:spAutoFit/>
          </a:bodyPr>
          <a:lstStyle/>
          <a:p>
            <a:r>
              <a:rPr lang="ja-JP" altLang="en-US"/>
              <a:t>共通知識</a:t>
            </a:r>
            <a:endParaRPr kumimoji="1" lang="ja-JP" altLang="en-US"/>
          </a:p>
        </p:txBody>
      </p:sp>
      <p:sp>
        <p:nvSpPr>
          <p:cNvPr id="10" name="テキスト ボックス 9">
            <a:extLst>
              <a:ext uri="{FF2B5EF4-FFF2-40B4-BE49-F238E27FC236}">
                <a16:creationId xmlns:a16="http://schemas.microsoft.com/office/drawing/2014/main" id="{F9B86714-916E-D0CB-3799-FB7EA9FFA244}"/>
              </a:ext>
            </a:extLst>
          </p:cNvPr>
          <p:cNvSpPr txBox="1"/>
          <p:nvPr/>
        </p:nvSpPr>
        <p:spPr>
          <a:xfrm rot="2728830">
            <a:off x="2089837" y="5312135"/>
            <a:ext cx="1107996" cy="369332"/>
          </a:xfrm>
          <a:prstGeom prst="rect">
            <a:avLst/>
          </a:prstGeom>
          <a:noFill/>
        </p:spPr>
        <p:txBody>
          <a:bodyPr wrap="none" rtlCol="0">
            <a:spAutoFit/>
          </a:bodyPr>
          <a:lstStyle/>
          <a:p>
            <a:r>
              <a:rPr lang="ja-JP" altLang="en-US"/>
              <a:t>専門知識</a:t>
            </a:r>
            <a:endParaRPr kumimoji="1" lang="ja-JP" altLang="en-US"/>
          </a:p>
        </p:txBody>
      </p:sp>
      <p:cxnSp>
        <p:nvCxnSpPr>
          <p:cNvPr id="12" name="直線矢印コネクタ 11">
            <a:extLst>
              <a:ext uri="{FF2B5EF4-FFF2-40B4-BE49-F238E27FC236}">
                <a16:creationId xmlns:a16="http://schemas.microsoft.com/office/drawing/2014/main" id="{C8AA2130-8D48-2E18-CF91-A8148B3964B0}"/>
              </a:ext>
            </a:extLst>
          </p:cNvPr>
          <p:cNvCxnSpPr>
            <a:cxnSpLocks/>
          </p:cNvCxnSpPr>
          <p:nvPr/>
        </p:nvCxnSpPr>
        <p:spPr>
          <a:xfrm flipH="1">
            <a:off x="4644009" y="4653136"/>
            <a:ext cx="1296144"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80BDCCA-C63A-43C2-4096-2529C4F7D900}"/>
              </a:ext>
            </a:extLst>
          </p:cNvPr>
          <p:cNvSpPr txBox="1"/>
          <p:nvPr/>
        </p:nvSpPr>
        <p:spPr>
          <a:xfrm>
            <a:off x="6084169" y="4149080"/>
            <a:ext cx="2492990" cy="646331"/>
          </a:xfrm>
          <a:prstGeom prst="rect">
            <a:avLst/>
          </a:prstGeom>
          <a:noFill/>
        </p:spPr>
        <p:txBody>
          <a:bodyPr wrap="none" rtlCol="0">
            <a:spAutoFit/>
          </a:bodyPr>
          <a:lstStyle/>
          <a:p>
            <a:r>
              <a:rPr kumimoji="1" lang="ja-JP" altLang="en-US">
                <a:solidFill>
                  <a:srgbClr val="FF0000"/>
                </a:solidFill>
              </a:rPr>
              <a:t>自分が「知らない」と</a:t>
            </a:r>
            <a:endParaRPr kumimoji="1" lang="en-US" altLang="ja-JP">
              <a:solidFill>
                <a:srgbClr val="FF0000"/>
              </a:solidFill>
            </a:endParaRPr>
          </a:p>
          <a:p>
            <a:r>
              <a:rPr lang="ja-JP" altLang="en-US">
                <a:solidFill>
                  <a:srgbClr val="FF0000"/>
                </a:solidFill>
              </a:rPr>
              <a:t>予想できる領域</a:t>
            </a:r>
            <a:endParaRPr kumimoji="1" lang="ja-JP" altLang="en-US">
              <a:solidFill>
                <a:srgbClr val="FF0000"/>
              </a:solidFill>
            </a:endParaRPr>
          </a:p>
        </p:txBody>
      </p:sp>
    </p:spTree>
    <p:extLst>
      <p:ext uri="{BB962C8B-B14F-4D97-AF65-F5344CB8AC3E}">
        <p14:creationId xmlns:p14="http://schemas.microsoft.com/office/powerpoint/2010/main" val="226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9A7575-97AF-1C4E-6F1D-6265878B9AE6}"/>
              </a:ext>
            </a:extLst>
          </p:cNvPr>
          <p:cNvSpPr>
            <a:spLocks noGrp="1"/>
          </p:cNvSpPr>
          <p:nvPr>
            <p:ph type="body" sz="quarter" idx="10"/>
          </p:nvPr>
        </p:nvSpPr>
        <p:spPr/>
        <p:txBody>
          <a:bodyPr/>
          <a:lstStyle/>
          <a:p>
            <a:r>
              <a:rPr lang="ja-JP" altLang="en-US"/>
              <a:t>分子動力学法でできること</a:t>
            </a:r>
            <a:endParaRPr kumimoji="1" lang="ja-JP" altLang="en-US"/>
          </a:p>
        </p:txBody>
      </p:sp>
      <p:sp>
        <p:nvSpPr>
          <p:cNvPr id="3" name="テキスト ボックス 2">
            <a:extLst>
              <a:ext uri="{FF2B5EF4-FFF2-40B4-BE49-F238E27FC236}">
                <a16:creationId xmlns:a16="http://schemas.microsoft.com/office/drawing/2014/main" id="{E2908A71-DFEA-BA66-D5C9-D412D5348496}"/>
              </a:ext>
            </a:extLst>
          </p:cNvPr>
          <p:cNvSpPr txBox="1"/>
          <p:nvPr/>
        </p:nvSpPr>
        <p:spPr>
          <a:xfrm>
            <a:off x="323528" y="980728"/>
            <a:ext cx="2339102" cy="523220"/>
          </a:xfrm>
          <a:prstGeom prst="rect">
            <a:avLst/>
          </a:prstGeom>
          <a:noFill/>
        </p:spPr>
        <p:txBody>
          <a:bodyPr wrap="none" rtlCol="0">
            <a:spAutoFit/>
          </a:bodyPr>
          <a:lstStyle/>
          <a:p>
            <a:r>
              <a:rPr kumimoji="1" lang="ja-JP" altLang="en-US" sz="2800"/>
              <a:t>デバイス開発</a:t>
            </a:r>
          </a:p>
        </p:txBody>
      </p:sp>
      <p:sp>
        <p:nvSpPr>
          <p:cNvPr id="5" name="テキスト ボックス 4">
            <a:extLst>
              <a:ext uri="{FF2B5EF4-FFF2-40B4-BE49-F238E27FC236}">
                <a16:creationId xmlns:a16="http://schemas.microsoft.com/office/drawing/2014/main" id="{DCEC9967-841A-29B3-AE12-DE59639AC8B4}"/>
              </a:ext>
            </a:extLst>
          </p:cNvPr>
          <p:cNvSpPr txBox="1"/>
          <p:nvPr/>
        </p:nvSpPr>
        <p:spPr>
          <a:xfrm>
            <a:off x="1115616" y="6093296"/>
            <a:ext cx="6624736" cy="646331"/>
          </a:xfrm>
          <a:prstGeom prst="rect">
            <a:avLst/>
          </a:prstGeom>
          <a:noFill/>
        </p:spPr>
        <p:txBody>
          <a:bodyPr wrap="square">
            <a:spAutoFit/>
          </a:bodyPr>
          <a:lstStyle/>
          <a:p>
            <a:r>
              <a:rPr lang="ja-JP" altLang="en-US"/>
              <a:t>https://www.nims.go.jp/news/press/2014/07/p201407030.html</a:t>
            </a:r>
            <a:endParaRPr lang="en-US" altLang="ja-JP"/>
          </a:p>
          <a:p>
            <a:r>
              <a:rPr lang="en-US" altLang="ja-JP" b="0" i="1">
                <a:solidFill>
                  <a:srgbClr val="000000"/>
                </a:solidFill>
                <a:effectLst/>
                <a:latin typeface="Roboto" panose="02000000000000000000" pitchFamily="2" charset="0"/>
              </a:rPr>
              <a:t>Chem. Mater.</a:t>
            </a:r>
            <a:r>
              <a:rPr lang="en-US" altLang="ja-JP" b="0" i="0">
                <a:solidFill>
                  <a:srgbClr val="000000"/>
                </a:solidFill>
                <a:effectLst/>
                <a:latin typeface="Roboto" panose="02000000000000000000" pitchFamily="2" charset="0"/>
              </a:rPr>
              <a:t> 2014, 26, 14, 4248–4255</a:t>
            </a:r>
            <a:endParaRPr lang="ja-JP" altLang="en-US"/>
          </a:p>
        </p:txBody>
      </p:sp>
      <p:sp>
        <p:nvSpPr>
          <p:cNvPr id="6" name="テキスト ボックス 5">
            <a:extLst>
              <a:ext uri="{FF2B5EF4-FFF2-40B4-BE49-F238E27FC236}">
                <a16:creationId xmlns:a16="http://schemas.microsoft.com/office/drawing/2014/main" id="{8C9BF58B-6F03-C17A-1F64-8620DF2ECF82}"/>
              </a:ext>
            </a:extLst>
          </p:cNvPr>
          <p:cNvSpPr txBox="1"/>
          <p:nvPr/>
        </p:nvSpPr>
        <p:spPr>
          <a:xfrm>
            <a:off x="755576" y="1628800"/>
            <a:ext cx="6647974" cy="830997"/>
          </a:xfrm>
          <a:prstGeom prst="rect">
            <a:avLst/>
          </a:prstGeom>
          <a:noFill/>
        </p:spPr>
        <p:txBody>
          <a:bodyPr wrap="none" rtlCol="0">
            <a:spAutoFit/>
          </a:bodyPr>
          <a:lstStyle/>
          <a:p>
            <a:r>
              <a:rPr kumimoji="1" lang="ja-JP" altLang="en-US" sz="2400"/>
              <a:t>高信頼リチウムイオン電池のシミュレーション</a:t>
            </a:r>
            <a:endParaRPr kumimoji="1" lang="en-US" altLang="ja-JP" sz="2400"/>
          </a:p>
          <a:p>
            <a:r>
              <a:rPr kumimoji="1" lang="ja-JP" altLang="en-US" sz="2400"/>
              <a:t>物質・材料研究機構 館山氏 他</a:t>
            </a:r>
          </a:p>
        </p:txBody>
      </p:sp>
      <p:pic>
        <p:nvPicPr>
          <p:cNvPr id="2050" name="Picture 2" descr="「プレス資料中の図 : 酸化物正極−硫化物固体電解質の界面に緩衝層が (1) ない場合と (2) ある場合の高精度計算により得られたリチウムイオン状態 (原子構造 (緑球がリチウムイオン) と濃度分布の充電時の変化) 、と対応する実験結果 (充電曲線と界面抵抗棒グラフ) 。緩衝層がない場合、リチウムイオンの空間電荷層が成長し界面抵抗を増大させるが、緩衝層の導入によりそれが抑制されることが示された。」の画像">
            <a:extLst>
              <a:ext uri="{FF2B5EF4-FFF2-40B4-BE49-F238E27FC236}">
                <a16:creationId xmlns:a16="http://schemas.microsoft.com/office/drawing/2014/main" id="{46DAE963-37CA-D661-5D9A-00C97E2B0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88632" cy="345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18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04B704E-BE14-1644-EFB7-EBE803F1426A}"/>
              </a:ext>
            </a:extLst>
          </p:cNvPr>
          <p:cNvSpPr>
            <a:spLocks noGrp="1"/>
          </p:cNvSpPr>
          <p:nvPr>
            <p:ph type="body" sz="quarter" idx="10"/>
          </p:nvPr>
        </p:nvSpPr>
        <p:spPr/>
        <p:txBody>
          <a:bodyPr/>
          <a:lstStyle/>
          <a:p>
            <a:r>
              <a:rPr kumimoji="1" lang="ja-JP" altLang="en-US"/>
              <a:t>密度ー温度相図</a:t>
            </a:r>
          </a:p>
        </p:txBody>
      </p:sp>
      <p:cxnSp>
        <p:nvCxnSpPr>
          <p:cNvPr id="3" name="直線矢印コネクタ 2">
            <a:extLst>
              <a:ext uri="{FF2B5EF4-FFF2-40B4-BE49-F238E27FC236}">
                <a16:creationId xmlns:a16="http://schemas.microsoft.com/office/drawing/2014/main" id="{436CAB39-D6E9-D4D3-5D78-E55A44DCE292}"/>
              </a:ext>
            </a:extLst>
          </p:cNvPr>
          <p:cNvCxnSpPr/>
          <p:nvPr/>
        </p:nvCxnSpPr>
        <p:spPr>
          <a:xfrm flipV="1">
            <a:off x="323528" y="2492896"/>
            <a:ext cx="0" cy="36724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A3217719-3AF4-7A08-866F-1C2F0FF11E80}"/>
              </a:ext>
            </a:extLst>
          </p:cNvPr>
          <p:cNvCxnSpPr>
            <a:cxnSpLocks/>
          </p:cNvCxnSpPr>
          <p:nvPr/>
        </p:nvCxnSpPr>
        <p:spPr>
          <a:xfrm>
            <a:off x="35496" y="5877272"/>
            <a:ext cx="39604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489A5CBD-89FE-DA70-815A-EF509C8E7269}"/>
              </a:ext>
            </a:extLst>
          </p:cNvPr>
          <p:cNvSpPr/>
          <p:nvPr/>
        </p:nvSpPr>
        <p:spPr>
          <a:xfrm>
            <a:off x="330019" y="4293096"/>
            <a:ext cx="1937725" cy="1584176"/>
          </a:xfrm>
          <a:custGeom>
            <a:avLst/>
            <a:gdLst>
              <a:gd name="connsiteX0" fmla="*/ 0 w 2429692"/>
              <a:gd name="connsiteY0" fmla="*/ 1915885 h 1915885"/>
              <a:gd name="connsiteX1" fmla="*/ 1706880 w 2429692"/>
              <a:gd name="connsiteY1" fmla="*/ 975360 h 1915885"/>
              <a:gd name="connsiteX2" fmla="*/ 2429692 w 2429692"/>
              <a:gd name="connsiteY2" fmla="*/ 0 h 1915885"/>
            </a:gdLst>
            <a:ahLst/>
            <a:cxnLst>
              <a:cxn ang="0">
                <a:pos x="connsiteX0" y="connsiteY0"/>
              </a:cxn>
              <a:cxn ang="0">
                <a:pos x="connsiteX1" y="connsiteY1"/>
              </a:cxn>
              <a:cxn ang="0">
                <a:pos x="connsiteX2" y="connsiteY2"/>
              </a:cxn>
            </a:cxnLst>
            <a:rect l="l" t="t" r="r" b="b"/>
            <a:pathLst>
              <a:path w="2429692" h="1915885">
                <a:moveTo>
                  <a:pt x="0" y="1915885"/>
                </a:moveTo>
                <a:cubicBezTo>
                  <a:pt x="650965" y="1605279"/>
                  <a:pt x="1301931" y="1294674"/>
                  <a:pt x="1706880" y="975360"/>
                </a:cubicBezTo>
                <a:cubicBezTo>
                  <a:pt x="2111829" y="656046"/>
                  <a:pt x="2270760" y="328023"/>
                  <a:pt x="242969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B91E623B-20A9-F406-D1E5-5DBCDB2DABF8}"/>
              </a:ext>
            </a:extLst>
          </p:cNvPr>
          <p:cNvCxnSpPr>
            <a:cxnSpLocks/>
          </p:cNvCxnSpPr>
          <p:nvPr/>
        </p:nvCxnSpPr>
        <p:spPr>
          <a:xfrm flipH="1" flipV="1">
            <a:off x="1043608" y="2564904"/>
            <a:ext cx="1224136" cy="172819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フリーフォーム: 図形 6">
            <a:extLst>
              <a:ext uri="{FF2B5EF4-FFF2-40B4-BE49-F238E27FC236}">
                <a16:creationId xmlns:a16="http://schemas.microsoft.com/office/drawing/2014/main" id="{1BE37549-585F-52E7-28E8-811F422CB345}"/>
              </a:ext>
            </a:extLst>
          </p:cNvPr>
          <p:cNvSpPr/>
          <p:nvPr/>
        </p:nvSpPr>
        <p:spPr>
          <a:xfrm>
            <a:off x="2263322" y="3080752"/>
            <a:ext cx="1497875" cy="1219200"/>
          </a:xfrm>
          <a:custGeom>
            <a:avLst/>
            <a:gdLst>
              <a:gd name="connsiteX0" fmla="*/ 0 w 1497875"/>
              <a:gd name="connsiteY0" fmla="*/ 1219200 h 1219200"/>
              <a:gd name="connsiteX1" fmla="*/ 1175657 w 1497875"/>
              <a:gd name="connsiteY1" fmla="*/ 609600 h 1219200"/>
              <a:gd name="connsiteX2" fmla="*/ 1497875 w 1497875"/>
              <a:gd name="connsiteY2" fmla="*/ 0 h 1219200"/>
            </a:gdLst>
            <a:ahLst/>
            <a:cxnLst>
              <a:cxn ang="0">
                <a:pos x="connsiteX0" y="connsiteY0"/>
              </a:cxn>
              <a:cxn ang="0">
                <a:pos x="connsiteX1" y="connsiteY1"/>
              </a:cxn>
              <a:cxn ang="0">
                <a:pos x="connsiteX2" y="connsiteY2"/>
              </a:cxn>
            </a:cxnLst>
            <a:rect l="l" t="t" r="r" b="b"/>
            <a:pathLst>
              <a:path w="1497875" h="1219200">
                <a:moveTo>
                  <a:pt x="0" y="1219200"/>
                </a:moveTo>
                <a:cubicBezTo>
                  <a:pt x="463005" y="1016000"/>
                  <a:pt x="926011" y="812800"/>
                  <a:pt x="1175657" y="609600"/>
                </a:cubicBezTo>
                <a:cubicBezTo>
                  <a:pt x="1425303" y="406400"/>
                  <a:pt x="1461589" y="203200"/>
                  <a:pt x="14978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B51B57-7A4C-D62C-4F40-0A83667767C6}"/>
              </a:ext>
            </a:extLst>
          </p:cNvPr>
          <p:cNvSpPr txBox="1"/>
          <p:nvPr/>
        </p:nvSpPr>
        <p:spPr>
          <a:xfrm>
            <a:off x="2843808" y="4941168"/>
            <a:ext cx="646331" cy="369332"/>
          </a:xfrm>
          <a:prstGeom prst="rect">
            <a:avLst/>
          </a:prstGeom>
          <a:noFill/>
        </p:spPr>
        <p:txBody>
          <a:bodyPr wrap="none" rtlCol="0">
            <a:spAutoFit/>
          </a:bodyPr>
          <a:lstStyle/>
          <a:p>
            <a:r>
              <a:rPr lang="ja-JP" altLang="en-US"/>
              <a:t>気体</a:t>
            </a:r>
            <a:endParaRPr kumimoji="1" lang="ja-JP" altLang="en-US"/>
          </a:p>
        </p:txBody>
      </p:sp>
      <p:sp>
        <p:nvSpPr>
          <p:cNvPr id="9" name="テキスト ボックス 8">
            <a:extLst>
              <a:ext uri="{FF2B5EF4-FFF2-40B4-BE49-F238E27FC236}">
                <a16:creationId xmlns:a16="http://schemas.microsoft.com/office/drawing/2014/main" id="{16FC24FB-9CF9-ADCD-E670-1772183A6AD7}"/>
              </a:ext>
            </a:extLst>
          </p:cNvPr>
          <p:cNvSpPr txBox="1"/>
          <p:nvPr/>
        </p:nvSpPr>
        <p:spPr>
          <a:xfrm>
            <a:off x="971600" y="4005064"/>
            <a:ext cx="646331" cy="369332"/>
          </a:xfrm>
          <a:prstGeom prst="rect">
            <a:avLst/>
          </a:prstGeom>
          <a:noFill/>
        </p:spPr>
        <p:txBody>
          <a:bodyPr wrap="none" rtlCol="0">
            <a:spAutoFit/>
          </a:bodyPr>
          <a:lstStyle/>
          <a:p>
            <a:r>
              <a:rPr kumimoji="1" lang="ja-JP" altLang="en-US"/>
              <a:t>固体</a:t>
            </a:r>
          </a:p>
        </p:txBody>
      </p:sp>
      <p:sp>
        <p:nvSpPr>
          <p:cNvPr id="10" name="テキスト ボックス 9">
            <a:extLst>
              <a:ext uri="{FF2B5EF4-FFF2-40B4-BE49-F238E27FC236}">
                <a16:creationId xmlns:a16="http://schemas.microsoft.com/office/drawing/2014/main" id="{B56D56D9-14B2-47EB-5D65-005E968C5A8C}"/>
              </a:ext>
            </a:extLst>
          </p:cNvPr>
          <p:cNvSpPr txBox="1"/>
          <p:nvPr/>
        </p:nvSpPr>
        <p:spPr>
          <a:xfrm>
            <a:off x="2123728" y="3140968"/>
            <a:ext cx="646331" cy="369332"/>
          </a:xfrm>
          <a:prstGeom prst="rect">
            <a:avLst/>
          </a:prstGeom>
          <a:noFill/>
        </p:spPr>
        <p:txBody>
          <a:bodyPr wrap="none" rtlCol="0">
            <a:spAutoFit/>
          </a:bodyPr>
          <a:lstStyle/>
          <a:p>
            <a:r>
              <a:rPr lang="ja-JP" altLang="en-US"/>
              <a:t>液体</a:t>
            </a:r>
            <a:endParaRPr kumimoji="1" lang="ja-JP" altLang="en-US"/>
          </a:p>
        </p:txBody>
      </p:sp>
      <p:sp>
        <p:nvSpPr>
          <p:cNvPr id="11" name="テキスト ボックス 10">
            <a:extLst>
              <a:ext uri="{FF2B5EF4-FFF2-40B4-BE49-F238E27FC236}">
                <a16:creationId xmlns:a16="http://schemas.microsoft.com/office/drawing/2014/main" id="{8097F8CD-7642-2A0F-9EE7-83F86B419685}"/>
              </a:ext>
            </a:extLst>
          </p:cNvPr>
          <p:cNvSpPr txBox="1"/>
          <p:nvPr/>
        </p:nvSpPr>
        <p:spPr>
          <a:xfrm>
            <a:off x="35496" y="2060848"/>
            <a:ext cx="646331" cy="369332"/>
          </a:xfrm>
          <a:prstGeom prst="rect">
            <a:avLst/>
          </a:prstGeom>
          <a:noFill/>
        </p:spPr>
        <p:txBody>
          <a:bodyPr wrap="none" rtlCol="0">
            <a:spAutoFit/>
          </a:bodyPr>
          <a:lstStyle/>
          <a:p>
            <a:r>
              <a:rPr kumimoji="1" lang="ja-JP" altLang="en-US"/>
              <a:t>圧力</a:t>
            </a:r>
          </a:p>
        </p:txBody>
      </p:sp>
      <p:sp>
        <p:nvSpPr>
          <p:cNvPr id="12" name="テキスト ボックス 11">
            <a:extLst>
              <a:ext uri="{FF2B5EF4-FFF2-40B4-BE49-F238E27FC236}">
                <a16:creationId xmlns:a16="http://schemas.microsoft.com/office/drawing/2014/main" id="{A6DB9553-15C2-1A96-37C3-8DB6632CF1A8}"/>
              </a:ext>
            </a:extLst>
          </p:cNvPr>
          <p:cNvSpPr txBox="1"/>
          <p:nvPr/>
        </p:nvSpPr>
        <p:spPr>
          <a:xfrm>
            <a:off x="4067944" y="5733256"/>
            <a:ext cx="648072" cy="369332"/>
          </a:xfrm>
          <a:prstGeom prst="rect">
            <a:avLst/>
          </a:prstGeom>
          <a:noFill/>
        </p:spPr>
        <p:txBody>
          <a:bodyPr wrap="square" rtlCol="0">
            <a:spAutoFit/>
          </a:bodyPr>
          <a:lstStyle/>
          <a:p>
            <a:r>
              <a:rPr lang="ja-JP" altLang="en-US"/>
              <a:t>温度</a:t>
            </a:r>
            <a:endParaRPr kumimoji="1" lang="ja-JP" altLang="en-US"/>
          </a:p>
        </p:txBody>
      </p:sp>
      <p:sp>
        <p:nvSpPr>
          <p:cNvPr id="13" name="楕円 12">
            <a:extLst>
              <a:ext uri="{FF2B5EF4-FFF2-40B4-BE49-F238E27FC236}">
                <a16:creationId xmlns:a16="http://schemas.microsoft.com/office/drawing/2014/main" id="{44EE7A34-025B-A34F-B77F-2F00D35432CC}"/>
              </a:ext>
            </a:extLst>
          </p:cNvPr>
          <p:cNvSpPr/>
          <p:nvPr/>
        </p:nvSpPr>
        <p:spPr>
          <a:xfrm flipV="1">
            <a:off x="2230572" y="4264633"/>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CF12619-2A4E-9BDB-1F24-8D38663E588C}"/>
              </a:ext>
            </a:extLst>
          </p:cNvPr>
          <p:cNvSpPr/>
          <p:nvPr/>
        </p:nvSpPr>
        <p:spPr>
          <a:xfrm flipV="1">
            <a:off x="3725322" y="3051542"/>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053A7B8-F72A-A3FD-0216-CACE5D616762}"/>
              </a:ext>
            </a:extLst>
          </p:cNvPr>
          <p:cNvCxnSpPr>
            <a:cxnSpLocks/>
          </p:cNvCxnSpPr>
          <p:nvPr/>
        </p:nvCxnSpPr>
        <p:spPr>
          <a:xfrm flipV="1">
            <a:off x="5220072" y="2420888"/>
            <a:ext cx="0" cy="37444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3379EF4-EB8B-7ED8-F9EB-CF7319ECFBE1}"/>
              </a:ext>
            </a:extLst>
          </p:cNvPr>
          <p:cNvCxnSpPr>
            <a:cxnSpLocks/>
          </p:cNvCxnSpPr>
          <p:nvPr/>
        </p:nvCxnSpPr>
        <p:spPr>
          <a:xfrm>
            <a:off x="4932040" y="5877272"/>
            <a:ext cx="34563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9C68C76-8FBD-ED5C-4621-785D276F6779}"/>
              </a:ext>
            </a:extLst>
          </p:cNvPr>
          <p:cNvSpPr txBox="1"/>
          <p:nvPr/>
        </p:nvSpPr>
        <p:spPr>
          <a:xfrm>
            <a:off x="4932040" y="1988840"/>
            <a:ext cx="646331" cy="369332"/>
          </a:xfrm>
          <a:prstGeom prst="rect">
            <a:avLst/>
          </a:prstGeom>
          <a:noFill/>
        </p:spPr>
        <p:txBody>
          <a:bodyPr wrap="none" rtlCol="0">
            <a:spAutoFit/>
          </a:bodyPr>
          <a:lstStyle/>
          <a:p>
            <a:r>
              <a:rPr lang="ja-JP" altLang="en-US"/>
              <a:t>温度</a:t>
            </a:r>
            <a:endParaRPr kumimoji="1" lang="ja-JP" altLang="en-US"/>
          </a:p>
        </p:txBody>
      </p:sp>
      <p:sp>
        <p:nvSpPr>
          <p:cNvPr id="26" name="テキスト ボックス 25">
            <a:extLst>
              <a:ext uri="{FF2B5EF4-FFF2-40B4-BE49-F238E27FC236}">
                <a16:creationId xmlns:a16="http://schemas.microsoft.com/office/drawing/2014/main" id="{0022E388-C4EE-6642-47F1-9E044EC88DC3}"/>
              </a:ext>
            </a:extLst>
          </p:cNvPr>
          <p:cNvSpPr txBox="1"/>
          <p:nvPr/>
        </p:nvSpPr>
        <p:spPr>
          <a:xfrm>
            <a:off x="8436744" y="5661248"/>
            <a:ext cx="648072" cy="369332"/>
          </a:xfrm>
          <a:prstGeom prst="rect">
            <a:avLst/>
          </a:prstGeom>
          <a:noFill/>
        </p:spPr>
        <p:txBody>
          <a:bodyPr wrap="square" rtlCol="0">
            <a:spAutoFit/>
          </a:bodyPr>
          <a:lstStyle/>
          <a:p>
            <a:r>
              <a:rPr kumimoji="1" lang="ja-JP" altLang="en-US"/>
              <a:t>密度</a:t>
            </a:r>
          </a:p>
        </p:txBody>
      </p:sp>
      <p:sp>
        <p:nvSpPr>
          <p:cNvPr id="27" name="フリーフォーム: 図形 26">
            <a:extLst>
              <a:ext uri="{FF2B5EF4-FFF2-40B4-BE49-F238E27FC236}">
                <a16:creationId xmlns:a16="http://schemas.microsoft.com/office/drawing/2014/main" id="{D04F21BD-2918-7127-86F2-836040D92445}"/>
              </a:ext>
            </a:extLst>
          </p:cNvPr>
          <p:cNvSpPr/>
          <p:nvPr/>
        </p:nvSpPr>
        <p:spPr>
          <a:xfrm>
            <a:off x="5231512" y="3093590"/>
            <a:ext cx="2113280" cy="2792602"/>
          </a:xfrm>
          <a:custGeom>
            <a:avLst/>
            <a:gdLst>
              <a:gd name="connsiteX0" fmla="*/ 0 w 2113280"/>
              <a:gd name="connsiteY0" fmla="*/ 2792602 h 2792602"/>
              <a:gd name="connsiteX1" fmla="*/ 1137920 w 2113280"/>
              <a:gd name="connsiteY1" fmla="*/ 69722 h 2792602"/>
              <a:gd name="connsiteX2" fmla="*/ 2113280 w 2113280"/>
              <a:gd name="connsiteY2" fmla="*/ 1075562 h 2792602"/>
            </a:gdLst>
            <a:ahLst/>
            <a:cxnLst>
              <a:cxn ang="0">
                <a:pos x="connsiteX0" y="connsiteY0"/>
              </a:cxn>
              <a:cxn ang="0">
                <a:pos x="connsiteX1" y="connsiteY1"/>
              </a:cxn>
              <a:cxn ang="0">
                <a:pos x="connsiteX2" y="connsiteY2"/>
              </a:cxn>
            </a:cxnLst>
            <a:rect l="l" t="t" r="r" b="b"/>
            <a:pathLst>
              <a:path w="2113280" h="2792602">
                <a:moveTo>
                  <a:pt x="0" y="2792602"/>
                </a:moveTo>
                <a:cubicBezTo>
                  <a:pt x="392853" y="1574248"/>
                  <a:pt x="785707" y="355895"/>
                  <a:pt x="1137920" y="69722"/>
                </a:cubicBezTo>
                <a:cubicBezTo>
                  <a:pt x="1490133" y="-216451"/>
                  <a:pt x="1801706" y="429555"/>
                  <a:pt x="2113280" y="107556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11C878EF-92A6-000C-0C0C-0711D818D074}"/>
              </a:ext>
            </a:extLst>
          </p:cNvPr>
          <p:cNvSpPr/>
          <p:nvPr/>
        </p:nvSpPr>
        <p:spPr>
          <a:xfrm>
            <a:off x="7334632" y="2279392"/>
            <a:ext cx="802640" cy="1910080"/>
          </a:xfrm>
          <a:custGeom>
            <a:avLst/>
            <a:gdLst>
              <a:gd name="connsiteX0" fmla="*/ 0 w 802640"/>
              <a:gd name="connsiteY0" fmla="*/ 1910080 h 1910080"/>
              <a:gd name="connsiteX1" fmla="*/ 609600 w 802640"/>
              <a:gd name="connsiteY1" fmla="*/ 843280 h 1910080"/>
              <a:gd name="connsiteX2" fmla="*/ 802640 w 802640"/>
              <a:gd name="connsiteY2" fmla="*/ 0 h 1910080"/>
            </a:gdLst>
            <a:ahLst/>
            <a:cxnLst>
              <a:cxn ang="0">
                <a:pos x="connsiteX0" y="connsiteY0"/>
              </a:cxn>
              <a:cxn ang="0">
                <a:pos x="connsiteX1" y="connsiteY1"/>
              </a:cxn>
              <a:cxn ang="0">
                <a:pos x="connsiteX2" y="connsiteY2"/>
              </a:cxn>
            </a:cxnLst>
            <a:rect l="l" t="t" r="r" b="b"/>
            <a:pathLst>
              <a:path w="802640" h="1910080">
                <a:moveTo>
                  <a:pt x="0" y="1910080"/>
                </a:moveTo>
                <a:cubicBezTo>
                  <a:pt x="237913" y="1535853"/>
                  <a:pt x="475827" y="1161627"/>
                  <a:pt x="609600" y="843280"/>
                </a:cubicBezTo>
                <a:cubicBezTo>
                  <a:pt x="743373" y="524933"/>
                  <a:pt x="773006" y="262466"/>
                  <a:pt x="80264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FD60FDCE-540C-D0EF-7EA8-188482810B7F}"/>
              </a:ext>
            </a:extLst>
          </p:cNvPr>
          <p:cNvSpPr/>
          <p:nvPr/>
        </p:nvSpPr>
        <p:spPr>
          <a:xfrm>
            <a:off x="7649592" y="2330192"/>
            <a:ext cx="965200" cy="3556000"/>
          </a:xfrm>
          <a:custGeom>
            <a:avLst/>
            <a:gdLst>
              <a:gd name="connsiteX0" fmla="*/ 0 w 965200"/>
              <a:gd name="connsiteY0" fmla="*/ 3556000 h 3556000"/>
              <a:gd name="connsiteX1" fmla="*/ 802640 w 965200"/>
              <a:gd name="connsiteY1" fmla="*/ 1005840 h 3556000"/>
              <a:gd name="connsiteX2" fmla="*/ 965200 w 965200"/>
              <a:gd name="connsiteY2" fmla="*/ 0 h 3556000"/>
            </a:gdLst>
            <a:ahLst/>
            <a:cxnLst>
              <a:cxn ang="0">
                <a:pos x="connsiteX0" y="connsiteY0"/>
              </a:cxn>
              <a:cxn ang="0">
                <a:pos x="connsiteX1" y="connsiteY1"/>
              </a:cxn>
              <a:cxn ang="0">
                <a:pos x="connsiteX2" y="connsiteY2"/>
              </a:cxn>
            </a:cxnLst>
            <a:rect l="l" t="t" r="r" b="b"/>
            <a:pathLst>
              <a:path w="965200" h="3556000">
                <a:moveTo>
                  <a:pt x="0" y="3556000"/>
                </a:moveTo>
                <a:cubicBezTo>
                  <a:pt x="320886" y="2577253"/>
                  <a:pt x="641773" y="1598507"/>
                  <a:pt x="802640" y="1005840"/>
                </a:cubicBezTo>
                <a:cubicBezTo>
                  <a:pt x="963507" y="413173"/>
                  <a:pt x="964353" y="206586"/>
                  <a:pt x="96520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4A47377B-BE2E-986B-A217-A6CACD11BF85}"/>
              </a:ext>
            </a:extLst>
          </p:cNvPr>
          <p:cNvSpPr txBox="1"/>
          <p:nvPr/>
        </p:nvSpPr>
        <p:spPr>
          <a:xfrm>
            <a:off x="5292080" y="3356992"/>
            <a:ext cx="646331" cy="369332"/>
          </a:xfrm>
          <a:prstGeom prst="rect">
            <a:avLst/>
          </a:prstGeom>
          <a:noFill/>
        </p:spPr>
        <p:txBody>
          <a:bodyPr wrap="none" rtlCol="0">
            <a:spAutoFit/>
          </a:bodyPr>
          <a:lstStyle/>
          <a:p>
            <a:r>
              <a:rPr kumimoji="1" lang="ja-JP" altLang="en-US"/>
              <a:t>気体</a:t>
            </a:r>
          </a:p>
        </p:txBody>
      </p:sp>
      <p:sp>
        <p:nvSpPr>
          <p:cNvPr id="31" name="テキスト ボックス 30">
            <a:extLst>
              <a:ext uri="{FF2B5EF4-FFF2-40B4-BE49-F238E27FC236}">
                <a16:creationId xmlns:a16="http://schemas.microsoft.com/office/drawing/2014/main" id="{7D823DB1-2EA7-9253-8FD8-3D916C9C00F7}"/>
              </a:ext>
            </a:extLst>
          </p:cNvPr>
          <p:cNvSpPr txBox="1"/>
          <p:nvPr/>
        </p:nvSpPr>
        <p:spPr>
          <a:xfrm>
            <a:off x="7022013" y="3284984"/>
            <a:ext cx="646331" cy="369332"/>
          </a:xfrm>
          <a:prstGeom prst="rect">
            <a:avLst/>
          </a:prstGeom>
          <a:noFill/>
        </p:spPr>
        <p:txBody>
          <a:bodyPr wrap="none" rtlCol="0">
            <a:spAutoFit/>
          </a:bodyPr>
          <a:lstStyle/>
          <a:p>
            <a:r>
              <a:rPr lang="ja-JP" altLang="en-US"/>
              <a:t>液体</a:t>
            </a:r>
            <a:endParaRPr kumimoji="1" lang="ja-JP" altLang="en-US"/>
          </a:p>
        </p:txBody>
      </p:sp>
      <p:sp>
        <p:nvSpPr>
          <p:cNvPr id="32" name="テキスト ボックス 31">
            <a:extLst>
              <a:ext uri="{FF2B5EF4-FFF2-40B4-BE49-F238E27FC236}">
                <a16:creationId xmlns:a16="http://schemas.microsoft.com/office/drawing/2014/main" id="{9A3926E6-AD7B-945A-9BB2-8685B4655188}"/>
              </a:ext>
            </a:extLst>
          </p:cNvPr>
          <p:cNvSpPr txBox="1"/>
          <p:nvPr/>
        </p:nvSpPr>
        <p:spPr>
          <a:xfrm>
            <a:off x="5868144" y="2564904"/>
            <a:ext cx="1338828" cy="369332"/>
          </a:xfrm>
          <a:prstGeom prst="rect">
            <a:avLst/>
          </a:prstGeom>
          <a:noFill/>
        </p:spPr>
        <p:txBody>
          <a:bodyPr wrap="none" rtlCol="0">
            <a:spAutoFit/>
          </a:bodyPr>
          <a:lstStyle/>
          <a:p>
            <a:r>
              <a:rPr kumimoji="1" lang="ja-JP" altLang="en-US"/>
              <a:t>超臨界流体</a:t>
            </a:r>
          </a:p>
        </p:txBody>
      </p:sp>
      <p:sp>
        <p:nvSpPr>
          <p:cNvPr id="33" name="テキスト ボックス 32">
            <a:extLst>
              <a:ext uri="{FF2B5EF4-FFF2-40B4-BE49-F238E27FC236}">
                <a16:creationId xmlns:a16="http://schemas.microsoft.com/office/drawing/2014/main" id="{7521A2A3-70F4-5AF6-4E60-330EA9402182}"/>
              </a:ext>
            </a:extLst>
          </p:cNvPr>
          <p:cNvSpPr txBox="1"/>
          <p:nvPr/>
        </p:nvSpPr>
        <p:spPr>
          <a:xfrm>
            <a:off x="6012160" y="3717032"/>
            <a:ext cx="1107996" cy="369332"/>
          </a:xfrm>
          <a:prstGeom prst="rect">
            <a:avLst/>
          </a:prstGeom>
          <a:noFill/>
        </p:spPr>
        <p:txBody>
          <a:bodyPr wrap="none" rtlCol="0">
            <a:spAutoFit/>
          </a:bodyPr>
          <a:lstStyle/>
          <a:p>
            <a:r>
              <a:rPr kumimoji="1" lang="ja-JP" altLang="en-US"/>
              <a:t>気液共存</a:t>
            </a:r>
          </a:p>
        </p:txBody>
      </p:sp>
      <p:sp>
        <p:nvSpPr>
          <p:cNvPr id="34" name="テキスト ボックス 33">
            <a:extLst>
              <a:ext uri="{FF2B5EF4-FFF2-40B4-BE49-F238E27FC236}">
                <a16:creationId xmlns:a16="http://schemas.microsoft.com/office/drawing/2014/main" id="{C21C896A-175C-7657-73E0-A079AB89A225}"/>
              </a:ext>
            </a:extLst>
          </p:cNvPr>
          <p:cNvSpPr txBox="1"/>
          <p:nvPr/>
        </p:nvSpPr>
        <p:spPr>
          <a:xfrm>
            <a:off x="8028384" y="5147900"/>
            <a:ext cx="646331" cy="369332"/>
          </a:xfrm>
          <a:prstGeom prst="rect">
            <a:avLst/>
          </a:prstGeom>
          <a:noFill/>
        </p:spPr>
        <p:txBody>
          <a:bodyPr wrap="none" rtlCol="0">
            <a:spAutoFit/>
          </a:bodyPr>
          <a:lstStyle/>
          <a:p>
            <a:r>
              <a:rPr kumimoji="1" lang="ja-JP" altLang="en-US"/>
              <a:t>固体</a:t>
            </a:r>
          </a:p>
        </p:txBody>
      </p:sp>
      <p:sp>
        <p:nvSpPr>
          <p:cNvPr id="35" name="テキスト ボックス 34">
            <a:extLst>
              <a:ext uri="{FF2B5EF4-FFF2-40B4-BE49-F238E27FC236}">
                <a16:creationId xmlns:a16="http://schemas.microsoft.com/office/drawing/2014/main" id="{EBCA44E8-00B2-A593-9888-A34DC130848A}"/>
              </a:ext>
            </a:extLst>
          </p:cNvPr>
          <p:cNvSpPr txBox="1"/>
          <p:nvPr/>
        </p:nvSpPr>
        <p:spPr>
          <a:xfrm>
            <a:off x="7452320" y="4077072"/>
            <a:ext cx="646331" cy="646331"/>
          </a:xfrm>
          <a:prstGeom prst="rect">
            <a:avLst/>
          </a:prstGeom>
          <a:noFill/>
        </p:spPr>
        <p:txBody>
          <a:bodyPr wrap="none" rtlCol="0">
            <a:spAutoFit/>
          </a:bodyPr>
          <a:lstStyle/>
          <a:p>
            <a:r>
              <a:rPr kumimoji="1" lang="ja-JP" altLang="en-US"/>
              <a:t>固液</a:t>
            </a:r>
            <a:endParaRPr kumimoji="1" lang="en-US" altLang="ja-JP"/>
          </a:p>
          <a:p>
            <a:r>
              <a:rPr lang="ja-JP" altLang="en-US"/>
              <a:t>共存</a:t>
            </a:r>
            <a:endParaRPr kumimoji="1" lang="ja-JP" altLang="en-US"/>
          </a:p>
        </p:txBody>
      </p:sp>
      <p:sp>
        <p:nvSpPr>
          <p:cNvPr id="36" name="テキスト ボックス 35">
            <a:extLst>
              <a:ext uri="{FF2B5EF4-FFF2-40B4-BE49-F238E27FC236}">
                <a16:creationId xmlns:a16="http://schemas.microsoft.com/office/drawing/2014/main" id="{FB9404BE-5FE7-9B13-338E-9E7E2DCE783F}"/>
              </a:ext>
            </a:extLst>
          </p:cNvPr>
          <p:cNvSpPr txBox="1"/>
          <p:nvPr/>
        </p:nvSpPr>
        <p:spPr>
          <a:xfrm>
            <a:off x="395536" y="1196752"/>
            <a:ext cx="3656770" cy="523220"/>
          </a:xfrm>
          <a:prstGeom prst="rect">
            <a:avLst/>
          </a:prstGeom>
          <a:noFill/>
        </p:spPr>
        <p:txBody>
          <a:bodyPr wrap="none" rtlCol="0">
            <a:spAutoFit/>
          </a:bodyPr>
          <a:lstStyle/>
          <a:p>
            <a:r>
              <a:rPr kumimoji="1" lang="ja-JP" altLang="en-US" sz="2800"/>
              <a:t>圧力ー温度相図</a:t>
            </a:r>
            <a:r>
              <a:rPr kumimoji="1" lang="en-US" altLang="ja-JP" sz="2800"/>
              <a:t>(NPT)</a:t>
            </a:r>
            <a:endParaRPr kumimoji="1" lang="ja-JP" altLang="en-US" sz="2800"/>
          </a:p>
        </p:txBody>
      </p:sp>
      <p:sp>
        <p:nvSpPr>
          <p:cNvPr id="37" name="テキスト ボックス 36">
            <a:extLst>
              <a:ext uri="{FF2B5EF4-FFF2-40B4-BE49-F238E27FC236}">
                <a16:creationId xmlns:a16="http://schemas.microsoft.com/office/drawing/2014/main" id="{B27CEE91-02DD-89FC-391F-CCFE366BB25E}"/>
              </a:ext>
            </a:extLst>
          </p:cNvPr>
          <p:cNvSpPr txBox="1"/>
          <p:nvPr/>
        </p:nvSpPr>
        <p:spPr>
          <a:xfrm>
            <a:off x="5019686" y="1177588"/>
            <a:ext cx="3656770" cy="523220"/>
          </a:xfrm>
          <a:prstGeom prst="rect">
            <a:avLst/>
          </a:prstGeom>
          <a:noFill/>
        </p:spPr>
        <p:txBody>
          <a:bodyPr wrap="none" rtlCol="0">
            <a:spAutoFit/>
          </a:bodyPr>
          <a:lstStyle/>
          <a:p>
            <a:r>
              <a:rPr kumimoji="1" lang="ja-JP" altLang="en-US" sz="2800"/>
              <a:t>密度ー温度相図</a:t>
            </a:r>
            <a:r>
              <a:rPr kumimoji="1" lang="en-US" altLang="ja-JP" sz="2800"/>
              <a:t>(NVT)</a:t>
            </a:r>
            <a:endParaRPr kumimoji="1" lang="ja-JP" altLang="en-US" sz="2800"/>
          </a:p>
        </p:txBody>
      </p:sp>
    </p:spTree>
    <p:extLst>
      <p:ext uri="{BB962C8B-B14F-4D97-AF65-F5344CB8AC3E}">
        <p14:creationId xmlns:p14="http://schemas.microsoft.com/office/powerpoint/2010/main" val="2341188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ECA46B-10CB-559C-8623-EBDDB72F5F22}"/>
              </a:ext>
            </a:extLst>
          </p:cNvPr>
          <p:cNvSpPr>
            <a:spLocks noGrp="1"/>
          </p:cNvSpPr>
          <p:nvPr>
            <p:ph type="body" sz="quarter" idx="10"/>
          </p:nvPr>
        </p:nvSpPr>
        <p:spPr/>
        <p:txBody>
          <a:bodyPr/>
          <a:lstStyle/>
          <a:p>
            <a:r>
              <a:rPr kumimoji="1" lang="ja-JP" altLang="en-US"/>
              <a:t>密度ー温度相図の見方</a:t>
            </a:r>
          </a:p>
        </p:txBody>
      </p:sp>
      <p:sp>
        <p:nvSpPr>
          <p:cNvPr id="3" name="正方形/長方形 2">
            <a:extLst>
              <a:ext uri="{FF2B5EF4-FFF2-40B4-BE49-F238E27FC236}">
                <a16:creationId xmlns:a16="http://schemas.microsoft.com/office/drawing/2014/main" id="{B920A505-B4BC-B3BF-2AC7-7A8F57AA7358}"/>
              </a:ext>
            </a:extLst>
          </p:cNvPr>
          <p:cNvSpPr/>
          <p:nvPr/>
        </p:nvSpPr>
        <p:spPr>
          <a:xfrm>
            <a:off x="755576" y="2276872"/>
            <a:ext cx="1440160" cy="11521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7306B3B-AF2E-7F9E-5F67-A707FB0EE2A2}"/>
              </a:ext>
            </a:extLst>
          </p:cNvPr>
          <p:cNvSpPr/>
          <p:nvPr/>
        </p:nvSpPr>
        <p:spPr>
          <a:xfrm>
            <a:off x="755576" y="2276872"/>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983EFE6-29C4-A5B0-E2EB-2ACF326378A0}"/>
              </a:ext>
            </a:extLst>
          </p:cNvPr>
          <p:cNvSpPr/>
          <p:nvPr/>
        </p:nvSpPr>
        <p:spPr>
          <a:xfrm>
            <a:off x="755576" y="3429000"/>
            <a:ext cx="1440160" cy="100811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E6955E4-483E-90D2-58AB-E91F1FD6DFE6}"/>
              </a:ext>
            </a:extLst>
          </p:cNvPr>
          <p:cNvSpPr txBox="1"/>
          <p:nvPr/>
        </p:nvSpPr>
        <p:spPr>
          <a:xfrm>
            <a:off x="1259632" y="3717032"/>
            <a:ext cx="415498" cy="369332"/>
          </a:xfrm>
          <a:prstGeom prst="rect">
            <a:avLst/>
          </a:prstGeom>
          <a:solidFill>
            <a:schemeClr val="bg1"/>
          </a:solidFill>
        </p:spPr>
        <p:txBody>
          <a:bodyPr wrap="none" rtlCol="0">
            <a:spAutoFit/>
          </a:bodyPr>
          <a:lstStyle/>
          <a:p>
            <a:r>
              <a:rPr kumimoji="1" lang="ja-JP" altLang="en-US"/>
              <a:t>水</a:t>
            </a:r>
          </a:p>
        </p:txBody>
      </p:sp>
      <p:sp>
        <p:nvSpPr>
          <p:cNvPr id="7" name="テキスト ボックス 6">
            <a:extLst>
              <a:ext uri="{FF2B5EF4-FFF2-40B4-BE49-F238E27FC236}">
                <a16:creationId xmlns:a16="http://schemas.microsoft.com/office/drawing/2014/main" id="{63E16E29-62BF-9874-A928-0F289250954A}"/>
              </a:ext>
            </a:extLst>
          </p:cNvPr>
          <p:cNvSpPr txBox="1"/>
          <p:nvPr/>
        </p:nvSpPr>
        <p:spPr>
          <a:xfrm>
            <a:off x="1043608" y="2636912"/>
            <a:ext cx="877163" cy="369332"/>
          </a:xfrm>
          <a:prstGeom prst="rect">
            <a:avLst/>
          </a:prstGeom>
          <a:noFill/>
        </p:spPr>
        <p:txBody>
          <a:bodyPr wrap="none" rtlCol="0">
            <a:spAutoFit/>
          </a:bodyPr>
          <a:lstStyle/>
          <a:p>
            <a:r>
              <a:rPr kumimoji="1" lang="ja-JP" altLang="en-US"/>
              <a:t>水蒸気</a:t>
            </a:r>
          </a:p>
        </p:txBody>
      </p:sp>
      <p:cxnSp>
        <p:nvCxnSpPr>
          <p:cNvPr id="9" name="直線矢印コネクタ 8">
            <a:extLst>
              <a:ext uri="{FF2B5EF4-FFF2-40B4-BE49-F238E27FC236}">
                <a16:creationId xmlns:a16="http://schemas.microsoft.com/office/drawing/2014/main" id="{3F191F91-5A40-FB7D-9FAE-2467CD0DA62B}"/>
              </a:ext>
            </a:extLst>
          </p:cNvPr>
          <p:cNvCxnSpPr/>
          <p:nvPr/>
        </p:nvCxnSpPr>
        <p:spPr>
          <a:xfrm flipV="1">
            <a:off x="5292080" y="1556792"/>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0CC8A26A-A94A-0B68-E956-E7541E04AAB4}"/>
              </a:ext>
            </a:extLst>
          </p:cNvPr>
          <p:cNvCxnSpPr/>
          <p:nvPr/>
        </p:nvCxnSpPr>
        <p:spPr>
          <a:xfrm>
            <a:off x="5004048" y="414908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DC9CA964-E0F0-2C1E-4046-2CFDF94640E3}"/>
              </a:ext>
            </a:extLst>
          </p:cNvPr>
          <p:cNvSpPr/>
          <p:nvPr/>
        </p:nvSpPr>
        <p:spPr>
          <a:xfrm>
            <a:off x="5283200" y="2178434"/>
            <a:ext cx="2438400" cy="1987166"/>
          </a:xfrm>
          <a:custGeom>
            <a:avLst/>
            <a:gdLst>
              <a:gd name="connsiteX0" fmla="*/ 0 w 2438400"/>
              <a:gd name="connsiteY0" fmla="*/ 1987166 h 1987166"/>
              <a:gd name="connsiteX1" fmla="*/ 1229360 w 2438400"/>
              <a:gd name="connsiteY1" fmla="*/ 16126 h 1987166"/>
              <a:gd name="connsiteX2" fmla="*/ 2438400 w 2438400"/>
              <a:gd name="connsiteY2" fmla="*/ 1215006 h 1987166"/>
            </a:gdLst>
            <a:ahLst/>
            <a:cxnLst>
              <a:cxn ang="0">
                <a:pos x="connsiteX0" y="connsiteY0"/>
              </a:cxn>
              <a:cxn ang="0">
                <a:pos x="connsiteX1" y="connsiteY1"/>
              </a:cxn>
              <a:cxn ang="0">
                <a:pos x="connsiteX2" y="connsiteY2"/>
              </a:cxn>
            </a:cxnLst>
            <a:rect l="l" t="t" r="r" b="b"/>
            <a:pathLst>
              <a:path w="2438400" h="1987166">
                <a:moveTo>
                  <a:pt x="0" y="1987166"/>
                </a:moveTo>
                <a:cubicBezTo>
                  <a:pt x="411480" y="1065992"/>
                  <a:pt x="822960" y="144819"/>
                  <a:pt x="1229360" y="16126"/>
                </a:cubicBezTo>
                <a:cubicBezTo>
                  <a:pt x="1635760" y="-112567"/>
                  <a:pt x="2037080" y="551219"/>
                  <a:pt x="2438400" y="121500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362AD01-AEBC-F0FF-9E97-19ACE4B8FBD7}"/>
              </a:ext>
            </a:extLst>
          </p:cNvPr>
          <p:cNvSpPr txBox="1"/>
          <p:nvPr/>
        </p:nvSpPr>
        <p:spPr>
          <a:xfrm>
            <a:off x="4932040" y="1196752"/>
            <a:ext cx="646331" cy="369332"/>
          </a:xfrm>
          <a:prstGeom prst="rect">
            <a:avLst/>
          </a:prstGeom>
          <a:noFill/>
        </p:spPr>
        <p:txBody>
          <a:bodyPr wrap="none" rtlCol="0">
            <a:spAutoFit/>
          </a:bodyPr>
          <a:lstStyle/>
          <a:p>
            <a:r>
              <a:rPr kumimoji="1" lang="ja-JP" altLang="en-US"/>
              <a:t>温度</a:t>
            </a:r>
          </a:p>
        </p:txBody>
      </p:sp>
      <p:sp>
        <p:nvSpPr>
          <p:cNvPr id="14" name="テキスト ボックス 13">
            <a:extLst>
              <a:ext uri="{FF2B5EF4-FFF2-40B4-BE49-F238E27FC236}">
                <a16:creationId xmlns:a16="http://schemas.microsoft.com/office/drawing/2014/main" id="{E87D4F59-A625-6649-753E-4DB7F7833095}"/>
              </a:ext>
            </a:extLst>
          </p:cNvPr>
          <p:cNvSpPr txBox="1"/>
          <p:nvPr/>
        </p:nvSpPr>
        <p:spPr>
          <a:xfrm>
            <a:off x="8316416" y="3933056"/>
            <a:ext cx="646331" cy="369332"/>
          </a:xfrm>
          <a:prstGeom prst="rect">
            <a:avLst/>
          </a:prstGeom>
          <a:noFill/>
        </p:spPr>
        <p:txBody>
          <a:bodyPr wrap="none" rtlCol="0">
            <a:spAutoFit/>
          </a:bodyPr>
          <a:lstStyle/>
          <a:p>
            <a:r>
              <a:rPr kumimoji="1" lang="ja-JP" altLang="en-US"/>
              <a:t>密度</a:t>
            </a:r>
          </a:p>
        </p:txBody>
      </p:sp>
      <p:cxnSp>
        <p:nvCxnSpPr>
          <p:cNvPr id="16" name="直線コネクタ 15">
            <a:extLst>
              <a:ext uri="{FF2B5EF4-FFF2-40B4-BE49-F238E27FC236}">
                <a16:creationId xmlns:a16="http://schemas.microsoft.com/office/drawing/2014/main" id="{E79D09C5-D259-840C-3C75-7CD092979603}"/>
              </a:ext>
            </a:extLst>
          </p:cNvPr>
          <p:cNvCxnSpPr/>
          <p:nvPr/>
        </p:nvCxnSpPr>
        <p:spPr>
          <a:xfrm>
            <a:off x="5076056" y="2636912"/>
            <a:ext cx="2952328"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D412B206-F43F-6736-7620-D3CCE8CF0591}"/>
              </a:ext>
            </a:extLst>
          </p:cNvPr>
          <p:cNvSpPr/>
          <p:nvPr/>
        </p:nvSpPr>
        <p:spPr>
          <a:xfrm>
            <a:off x="5973296" y="2574176"/>
            <a:ext cx="162560" cy="13474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E9EF9668-6E05-B804-95E7-7FEDBD394836}"/>
              </a:ext>
            </a:extLst>
          </p:cNvPr>
          <p:cNvSpPr/>
          <p:nvPr/>
        </p:nvSpPr>
        <p:spPr>
          <a:xfrm>
            <a:off x="7145744" y="2564904"/>
            <a:ext cx="162560" cy="13474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3E6E0C63-F979-F5EB-89B4-D7F36721E910}"/>
              </a:ext>
            </a:extLst>
          </p:cNvPr>
          <p:cNvCxnSpPr/>
          <p:nvPr/>
        </p:nvCxnSpPr>
        <p:spPr>
          <a:xfrm>
            <a:off x="6042640" y="2276872"/>
            <a:ext cx="0" cy="201622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BA86004-3E0E-120F-6450-3B416DDD17C5}"/>
              </a:ext>
            </a:extLst>
          </p:cNvPr>
          <p:cNvSpPr txBox="1"/>
          <p:nvPr/>
        </p:nvSpPr>
        <p:spPr>
          <a:xfrm>
            <a:off x="4750326" y="2483604"/>
            <a:ext cx="325730" cy="369332"/>
          </a:xfrm>
          <a:prstGeom prst="rect">
            <a:avLst/>
          </a:prstGeom>
          <a:noFill/>
        </p:spPr>
        <p:txBody>
          <a:bodyPr wrap="none" rtlCol="0">
            <a:spAutoFit/>
          </a:bodyPr>
          <a:lstStyle/>
          <a:p>
            <a:r>
              <a:rPr kumimoji="1" lang="en-US" altLang="ja-JP"/>
              <a:t>T</a:t>
            </a:r>
            <a:endParaRPr kumimoji="1" lang="ja-JP" altLang="en-US"/>
          </a:p>
        </p:txBody>
      </p:sp>
      <p:sp>
        <p:nvSpPr>
          <p:cNvPr id="22" name="テキスト ボックス 21">
            <a:extLst>
              <a:ext uri="{FF2B5EF4-FFF2-40B4-BE49-F238E27FC236}">
                <a16:creationId xmlns:a16="http://schemas.microsoft.com/office/drawing/2014/main" id="{D58F3B35-E0C3-27B5-8A00-C483B48F45D7}"/>
              </a:ext>
            </a:extLst>
          </p:cNvPr>
          <p:cNvSpPr txBox="1"/>
          <p:nvPr/>
        </p:nvSpPr>
        <p:spPr>
          <a:xfrm>
            <a:off x="1120309" y="1628800"/>
            <a:ext cx="787395" cy="369332"/>
          </a:xfrm>
          <a:prstGeom prst="rect">
            <a:avLst/>
          </a:prstGeom>
          <a:noFill/>
        </p:spPr>
        <p:txBody>
          <a:bodyPr wrap="none" rtlCol="0">
            <a:spAutoFit/>
          </a:bodyPr>
          <a:lstStyle/>
          <a:p>
            <a:r>
              <a:rPr lang="ja-JP" altLang="en-US"/>
              <a:t>温度</a:t>
            </a:r>
            <a:r>
              <a:rPr kumimoji="1" lang="en-US" altLang="ja-JP"/>
              <a:t>T</a:t>
            </a:r>
            <a:endParaRPr kumimoji="1" lang="ja-JP" altLang="en-US"/>
          </a:p>
        </p:txBody>
      </p:sp>
      <p:sp>
        <p:nvSpPr>
          <p:cNvPr id="23" name="テキスト ボックス 22">
            <a:extLst>
              <a:ext uri="{FF2B5EF4-FFF2-40B4-BE49-F238E27FC236}">
                <a16:creationId xmlns:a16="http://schemas.microsoft.com/office/drawing/2014/main" id="{952EF0C5-FBC7-FC78-EBF2-8C4D18AEA0F7}"/>
              </a:ext>
            </a:extLst>
          </p:cNvPr>
          <p:cNvSpPr txBox="1"/>
          <p:nvPr/>
        </p:nvSpPr>
        <p:spPr>
          <a:xfrm>
            <a:off x="5724128" y="4293096"/>
            <a:ext cx="646331" cy="646331"/>
          </a:xfrm>
          <a:prstGeom prst="rect">
            <a:avLst/>
          </a:prstGeom>
          <a:noFill/>
        </p:spPr>
        <p:txBody>
          <a:bodyPr wrap="none" rtlCol="0">
            <a:spAutoFit/>
          </a:bodyPr>
          <a:lstStyle/>
          <a:p>
            <a:r>
              <a:rPr kumimoji="1" lang="ja-JP" altLang="en-US"/>
              <a:t>気相</a:t>
            </a:r>
            <a:endParaRPr kumimoji="1" lang="en-US" altLang="ja-JP"/>
          </a:p>
          <a:p>
            <a:r>
              <a:rPr kumimoji="1" lang="ja-JP" altLang="en-US"/>
              <a:t>密度</a:t>
            </a:r>
          </a:p>
        </p:txBody>
      </p:sp>
      <p:cxnSp>
        <p:nvCxnSpPr>
          <p:cNvPr id="24" name="直線コネクタ 23">
            <a:extLst>
              <a:ext uri="{FF2B5EF4-FFF2-40B4-BE49-F238E27FC236}">
                <a16:creationId xmlns:a16="http://schemas.microsoft.com/office/drawing/2014/main" id="{F6801563-26A6-E4D0-16F8-FF435844FB8E}"/>
              </a:ext>
            </a:extLst>
          </p:cNvPr>
          <p:cNvCxnSpPr>
            <a:cxnSpLocks/>
          </p:cNvCxnSpPr>
          <p:nvPr/>
        </p:nvCxnSpPr>
        <p:spPr>
          <a:xfrm>
            <a:off x="7236296" y="2276872"/>
            <a:ext cx="0" cy="22322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930B34E-0DAB-6456-3335-DEA4EEB456A8}"/>
              </a:ext>
            </a:extLst>
          </p:cNvPr>
          <p:cNvSpPr txBox="1"/>
          <p:nvPr/>
        </p:nvSpPr>
        <p:spPr>
          <a:xfrm>
            <a:off x="6948264" y="4797152"/>
            <a:ext cx="646331" cy="646331"/>
          </a:xfrm>
          <a:prstGeom prst="rect">
            <a:avLst/>
          </a:prstGeom>
          <a:noFill/>
        </p:spPr>
        <p:txBody>
          <a:bodyPr wrap="none" rtlCol="0">
            <a:spAutoFit/>
          </a:bodyPr>
          <a:lstStyle/>
          <a:p>
            <a:r>
              <a:rPr kumimoji="1" lang="ja-JP" altLang="en-US"/>
              <a:t>液相</a:t>
            </a:r>
            <a:endParaRPr kumimoji="1" lang="en-US" altLang="ja-JP"/>
          </a:p>
          <a:p>
            <a:r>
              <a:rPr kumimoji="1" lang="ja-JP" altLang="en-US"/>
              <a:t>密度</a:t>
            </a:r>
          </a:p>
        </p:txBody>
      </p:sp>
      <p:cxnSp>
        <p:nvCxnSpPr>
          <p:cNvPr id="28" name="コネクタ: カギ線 27">
            <a:extLst>
              <a:ext uri="{FF2B5EF4-FFF2-40B4-BE49-F238E27FC236}">
                <a16:creationId xmlns:a16="http://schemas.microsoft.com/office/drawing/2014/main" id="{CC2AAAD7-DB46-45CE-990E-B843EB42FB18}"/>
              </a:ext>
            </a:extLst>
          </p:cNvPr>
          <p:cNvCxnSpPr>
            <a:stCxn id="23" idx="1"/>
          </p:cNvCxnSpPr>
          <p:nvPr/>
        </p:nvCxnSpPr>
        <p:spPr>
          <a:xfrm rot="10800000">
            <a:off x="2195736" y="2852936"/>
            <a:ext cx="3528392" cy="17633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3A804E03-2D20-2F9F-5C86-FBADBE5161F6}"/>
              </a:ext>
            </a:extLst>
          </p:cNvPr>
          <p:cNvCxnSpPr>
            <a:stCxn id="25" idx="1"/>
            <a:endCxn id="5" idx="3"/>
          </p:cNvCxnSpPr>
          <p:nvPr/>
        </p:nvCxnSpPr>
        <p:spPr>
          <a:xfrm rot="10800000">
            <a:off x="2195736" y="3933056"/>
            <a:ext cx="4752528" cy="1187262"/>
          </a:xfrm>
          <a:prstGeom prst="bentConnector3">
            <a:avLst>
              <a:gd name="adj1" fmla="val 7950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6E43DD8-5D9C-B202-96E9-773F115B3FDC}"/>
              </a:ext>
            </a:extLst>
          </p:cNvPr>
          <p:cNvSpPr txBox="1"/>
          <p:nvPr/>
        </p:nvSpPr>
        <p:spPr>
          <a:xfrm>
            <a:off x="179512" y="5601434"/>
            <a:ext cx="8392041" cy="707886"/>
          </a:xfrm>
          <a:prstGeom prst="rect">
            <a:avLst/>
          </a:prstGeom>
          <a:noFill/>
        </p:spPr>
        <p:txBody>
          <a:bodyPr wrap="none" rtlCol="0">
            <a:spAutoFit/>
          </a:bodyPr>
          <a:lstStyle/>
          <a:p>
            <a:r>
              <a:rPr kumimoji="1" lang="ja-JP" altLang="en-US" sz="2000"/>
              <a:t>ある温度、平均密度では、液相と気相が共存する</a:t>
            </a:r>
            <a:r>
              <a:rPr kumimoji="1" lang="en-US" altLang="ja-JP" sz="2000"/>
              <a:t>(</a:t>
            </a:r>
            <a:r>
              <a:rPr kumimoji="1" lang="ja-JP" altLang="en-US" sz="2000"/>
              <a:t>純相にならない</a:t>
            </a:r>
            <a:r>
              <a:rPr kumimoji="1" lang="en-US" altLang="ja-JP" sz="2000"/>
              <a:t>)</a:t>
            </a:r>
          </a:p>
          <a:p>
            <a:r>
              <a:rPr lang="ja-JP" altLang="en-US" sz="2000"/>
              <a:t>相図は、その温度における共存状態の液相と気相の密度を教えてくれる</a:t>
            </a:r>
            <a:endParaRPr kumimoji="1" lang="ja-JP" altLang="en-US" sz="2000"/>
          </a:p>
        </p:txBody>
      </p:sp>
    </p:spTree>
    <p:extLst>
      <p:ext uri="{BB962C8B-B14F-4D97-AF65-F5344CB8AC3E}">
        <p14:creationId xmlns:p14="http://schemas.microsoft.com/office/powerpoint/2010/main" val="3343476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D351E4-C3C5-5F7E-824C-044B2C724551}"/>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4082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E1967F-5F54-91CF-3A5A-40135EC257FD}"/>
              </a:ext>
            </a:extLst>
          </p:cNvPr>
          <p:cNvSpPr>
            <a:spLocks noGrp="1"/>
          </p:cNvSpPr>
          <p:nvPr>
            <p:ph type="body" sz="quarter" idx="10"/>
          </p:nvPr>
        </p:nvSpPr>
        <p:spPr/>
        <p:txBody>
          <a:bodyPr/>
          <a:lstStyle/>
          <a:p>
            <a:r>
              <a:rPr lang="ja-JP" altLang="en-US"/>
              <a:t>分子動力学法でできること</a:t>
            </a:r>
            <a:endParaRPr kumimoji="1" lang="ja-JP" altLang="en-US"/>
          </a:p>
        </p:txBody>
      </p:sp>
      <p:sp>
        <p:nvSpPr>
          <p:cNvPr id="3" name="テキスト ボックス 2">
            <a:extLst>
              <a:ext uri="{FF2B5EF4-FFF2-40B4-BE49-F238E27FC236}">
                <a16:creationId xmlns:a16="http://schemas.microsoft.com/office/drawing/2014/main" id="{89DE841C-5B1C-5C0F-E0F5-D373AD764569}"/>
              </a:ext>
            </a:extLst>
          </p:cNvPr>
          <p:cNvSpPr txBox="1"/>
          <p:nvPr/>
        </p:nvSpPr>
        <p:spPr>
          <a:xfrm>
            <a:off x="251520" y="1268760"/>
            <a:ext cx="8443337" cy="1384995"/>
          </a:xfrm>
          <a:prstGeom prst="rect">
            <a:avLst/>
          </a:prstGeom>
          <a:noFill/>
        </p:spPr>
        <p:txBody>
          <a:bodyPr wrap="none" rtlCol="0">
            <a:spAutoFit/>
          </a:bodyPr>
          <a:lstStyle/>
          <a:p>
            <a:r>
              <a:rPr kumimoji="1" lang="ja-JP" altLang="en-US" sz="2800"/>
              <a:t>分子動力学法は原子の時間発展を追うことができる</a:t>
            </a:r>
            <a:endParaRPr kumimoji="1" lang="en-US" altLang="ja-JP" sz="2800"/>
          </a:p>
          <a:p>
            <a:r>
              <a:rPr lang="ja-JP" altLang="en-US" sz="2800"/>
              <a:t>→タンパク質と薬剤の相互作用を追える</a:t>
            </a:r>
            <a:endParaRPr lang="en-US" altLang="ja-JP" sz="2800"/>
          </a:p>
          <a:p>
            <a:r>
              <a:rPr kumimoji="1" lang="ja-JP" altLang="en-US" sz="2800"/>
              <a:t>→電極付近のイオンの運動を追える</a:t>
            </a:r>
          </a:p>
        </p:txBody>
      </p:sp>
      <p:sp>
        <p:nvSpPr>
          <p:cNvPr id="4" name="テキスト ボックス 3">
            <a:extLst>
              <a:ext uri="{FF2B5EF4-FFF2-40B4-BE49-F238E27FC236}">
                <a16:creationId xmlns:a16="http://schemas.microsoft.com/office/drawing/2014/main" id="{04EB4118-F538-EC21-DF17-0A2C1BE9087E}"/>
              </a:ext>
            </a:extLst>
          </p:cNvPr>
          <p:cNvSpPr txBox="1"/>
          <p:nvPr/>
        </p:nvSpPr>
        <p:spPr>
          <a:xfrm>
            <a:off x="251520" y="2996952"/>
            <a:ext cx="8568951" cy="1384995"/>
          </a:xfrm>
          <a:prstGeom prst="rect">
            <a:avLst/>
          </a:prstGeom>
          <a:noFill/>
        </p:spPr>
        <p:txBody>
          <a:bodyPr wrap="square" rtlCol="0">
            <a:spAutoFit/>
          </a:bodyPr>
          <a:lstStyle/>
          <a:p>
            <a:r>
              <a:rPr lang="ja-JP" altLang="en-US" sz="2800"/>
              <a:t>このように、細かい情報を追えるのが分子動力学法の強みでもあるが、もう少し基礎的な情報を得ることもできる</a:t>
            </a:r>
            <a:endParaRPr kumimoji="1" lang="ja-JP" altLang="en-US" sz="2800"/>
          </a:p>
        </p:txBody>
      </p:sp>
      <p:sp>
        <p:nvSpPr>
          <p:cNvPr id="5" name="テキスト ボックス 4">
            <a:extLst>
              <a:ext uri="{FF2B5EF4-FFF2-40B4-BE49-F238E27FC236}">
                <a16:creationId xmlns:a16="http://schemas.microsoft.com/office/drawing/2014/main" id="{C5A2BA36-5015-30F0-65B7-C8DC266C719A}"/>
              </a:ext>
            </a:extLst>
          </p:cNvPr>
          <p:cNvSpPr txBox="1"/>
          <p:nvPr/>
        </p:nvSpPr>
        <p:spPr>
          <a:xfrm>
            <a:off x="251520" y="4725144"/>
            <a:ext cx="8568951" cy="1384995"/>
          </a:xfrm>
          <a:prstGeom prst="rect">
            <a:avLst/>
          </a:prstGeom>
          <a:noFill/>
        </p:spPr>
        <p:txBody>
          <a:bodyPr wrap="square" rtlCol="0">
            <a:spAutoFit/>
          </a:bodyPr>
          <a:lstStyle/>
          <a:p>
            <a:r>
              <a:rPr kumimoji="1" lang="ja-JP" altLang="en-US" sz="2800"/>
              <a:t>以下では、物質の基礎的な情報である</a:t>
            </a:r>
            <a:r>
              <a:rPr kumimoji="1" lang="ja-JP" altLang="en-US" sz="2800">
                <a:solidFill>
                  <a:srgbClr val="FF0000"/>
                </a:solidFill>
              </a:rPr>
              <a:t>相図の決定</a:t>
            </a:r>
            <a:r>
              <a:rPr kumimoji="1" lang="ja-JP" altLang="en-US" sz="2800"/>
              <a:t>と、基本的な</a:t>
            </a:r>
            <a:r>
              <a:rPr kumimoji="1" lang="ja-JP" altLang="en-US" sz="2800">
                <a:solidFill>
                  <a:srgbClr val="FF0000"/>
                </a:solidFill>
              </a:rPr>
              <a:t>相転移のダイナミクス</a:t>
            </a:r>
            <a:r>
              <a:rPr kumimoji="1" lang="ja-JP" altLang="en-US" sz="2800"/>
              <a:t>を分子動力学法で追った話をします</a:t>
            </a:r>
          </a:p>
        </p:txBody>
      </p:sp>
    </p:spTree>
    <p:extLst>
      <p:ext uri="{BB962C8B-B14F-4D97-AF65-F5344CB8AC3E}">
        <p14:creationId xmlns:p14="http://schemas.microsoft.com/office/powerpoint/2010/main" val="231333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FED11F-91FF-EF21-3A71-8CA1C1E817D0}"/>
              </a:ext>
            </a:extLst>
          </p:cNvPr>
          <p:cNvSpPr>
            <a:spLocks noGrp="1"/>
          </p:cNvSpPr>
          <p:nvPr>
            <p:ph type="body" sz="quarter" idx="10"/>
          </p:nvPr>
        </p:nvSpPr>
        <p:spPr/>
        <p:txBody>
          <a:bodyPr/>
          <a:lstStyle/>
          <a:p>
            <a:r>
              <a:rPr lang="ja-JP" altLang="en-US"/>
              <a:t>相転移とは</a:t>
            </a:r>
            <a:endParaRPr kumimoji="1" lang="ja-JP" altLang="en-US"/>
          </a:p>
        </p:txBody>
      </p:sp>
      <p:pic>
        <p:nvPicPr>
          <p:cNvPr id="1026" name="Picture 2" descr="コップと水のイラスト">
            <a:extLst>
              <a:ext uri="{FF2B5EF4-FFF2-40B4-BE49-F238E27FC236}">
                <a16:creationId xmlns:a16="http://schemas.microsoft.com/office/drawing/2014/main" id="{9528EA85-157E-BA0F-9E62-7E9870807A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3284984"/>
            <a:ext cx="1043396"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氷のイラスト「アイスキューブ」">
            <a:extLst>
              <a:ext uri="{FF2B5EF4-FFF2-40B4-BE49-F238E27FC236}">
                <a16:creationId xmlns:a16="http://schemas.microsoft.com/office/drawing/2014/main" id="{AABEBCE4-F003-7D48-92D7-FA0A4575F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284984"/>
            <a:ext cx="190914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やかんがストーブの上に置かれたイラスト">
            <a:extLst>
              <a:ext uri="{FF2B5EF4-FFF2-40B4-BE49-F238E27FC236}">
                <a16:creationId xmlns:a16="http://schemas.microsoft.com/office/drawing/2014/main" id="{EC9A345E-FEE2-B888-FA04-1E92C95F39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3284984"/>
            <a:ext cx="1263741" cy="144016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71C33B41-CC25-7BA4-6BF2-CFE9819CE089}"/>
              </a:ext>
            </a:extLst>
          </p:cNvPr>
          <p:cNvSpPr txBox="1"/>
          <p:nvPr/>
        </p:nvSpPr>
        <p:spPr>
          <a:xfrm>
            <a:off x="755576" y="1988840"/>
            <a:ext cx="7366119" cy="523220"/>
          </a:xfrm>
          <a:prstGeom prst="rect">
            <a:avLst/>
          </a:prstGeom>
          <a:noFill/>
        </p:spPr>
        <p:txBody>
          <a:bodyPr wrap="none" rtlCol="0">
            <a:spAutoFit/>
          </a:bodyPr>
          <a:lstStyle/>
          <a:p>
            <a:r>
              <a:rPr kumimoji="1" lang="ja-JP" altLang="en-US" sz="2800"/>
              <a:t>水は、温度や圧力によって様々な状態をとる</a:t>
            </a:r>
          </a:p>
        </p:txBody>
      </p:sp>
      <p:sp>
        <p:nvSpPr>
          <p:cNvPr id="4" name="テキスト ボックス 3">
            <a:extLst>
              <a:ext uri="{FF2B5EF4-FFF2-40B4-BE49-F238E27FC236}">
                <a16:creationId xmlns:a16="http://schemas.microsoft.com/office/drawing/2014/main" id="{4883D76E-1073-4353-F38A-380E4D40E7A2}"/>
              </a:ext>
            </a:extLst>
          </p:cNvPr>
          <p:cNvSpPr txBox="1"/>
          <p:nvPr/>
        </p:nvSpPr>
        <p:spPr>
          <a:xfrm>
            <a:off x="755576" y="2636912"/>
            <a:ext cx="1502334" cy="523220"/>
          </a:xfrm>
          <a:prstGeom prst="rect">
            <a:avLst/>
          </a:prstGeom>
          <a:noFill/>
        </p:spPr>
        <p:txBody>
          <a:bodyPr wrap="none" rtlCol="0">
            <a:spAutoFit/>
          </a:bodyPr>
          <a:lstStyle/>
          <a:p>
            <a:r>
              <a:rPr lang="ja-JP" altLang="en-US" sz="2800"/>
              <a:t>固体</a:t>
            </a:r>
            <a:r>
              <a:rPr lang="en-US" altLang="ja-JP" sz="2800"/>
              <a:t>(</a:t>
            </a:r>
            <a:r>
              <a:rPr lang="ja-JP" altLang="en-US" sz="2800"/>
              <a:t>氷</a:t>
            </a:r>
            <a:r>
              <a:rPr lang="en-US" altLang="ja-JP" sz="2800"/>
              <a:t>)</a:t>
            </a:r>
            <a:endParaRPr kumimoji="1" lang="ja-JP" altLang="en-US" sz="2800"/>
          </a:p>
        </p:txBody>
      </p:sp>
      <p:sp>
        <p:nvSpPr>
          <p:cNvPr id="9" name="テキスト ボックス 8">
            <a:extLst>
              <a:ext uri="{FF2B5EF4-FFF2-40B4-BE49-F238E27FC236}">
                <a16:creationId xmlns:a16="http://schemas.microsoft.com/office/drawing/2014/main" id="{8B75E536-2F03-D6EE-62CA-177468131CFD}"/>
              </a:ext>
            </a:extLst>
          </p:cNvPr>
          <p:cNvSpPr txBox="1"/>
          <p:nvPr/>
        </p:nvSpPr>
        <p:spPr>
          <a:xfrm>
            <a:off x="3563888" y="2636912"/>
            <a:ext cx="1502334" cy="523220"/>
          </a:xfrm>
          <a:prstGeom prst="rect">
            <a:avLst/>
          </a:prstGeom>
          <a:noFill/>
        </p:spPr>
        <p:txBody>
          <a:bodyPr wrap="none" rtlCol="0">
            <a:spAutoFit/>
          </a:bodyPr>
          <a:lstStyle/>
          <a:p>
            <a:r>
              <a:rPr lang="ja-JP" altLang="en-US" sz="2800"/>
              <a:t>液体</a:t>
            </a:r>
            <a:r>
              <a:rPr lang="en-US" altLang="ja-JP" sz="2800"/>
              <a:t>(</a:t>
            </a:r>
            <a:r>
              <a:rPr lang="ja-JP" altLang="en-US" sz="2800"/>
              <a:t>水</a:t>
            </a:r>
            <a:r>
              <a:rPr lang="en-US" altLang="ja-JP" sz="2800"/>
              <a:t>)</a:t>
            </a:r>
            <a:endParaRPr kumimoji="1" lang="ja-JP" altLang="en-US" sz="2800"/>
          </a:p>
        </p:txBody>
      </p:sp>
      <p:sp>
        <p:nvSpPr>
          <p:cNvPr id="10" name="テキスト ボックス 9">
            <a:extLst>
              <a:ext uri="{FF2B5EF4-FFF2-40B4-BE49-F238E27FC236}">
                <a16:creationId xmlns:a16="http://schemas.microsoft.com/office/drawing/2014/main" id="{5116DFD3-8F1E-6B45-B4CD-D9B6606B431F}"/>
              </a:ext>
            </a:extLst>
          </p:cNvPr>
          <p:cNvSpPr txBox="1"/>
          <p:nvPr/>
        </p:nvSpPr>
        <p:spPr>
          <a:xfrm>
            <a:off x="6156176" y="2636912"/>
            <a:ext cx="2220480" cy="523220"/>
          </a:xfrm>
          <a:prstGeom prst="rect">
            <a:avLst/>
          </a:prstGeom>
          <a:noFill/>
        </p:spPr>
        <p:txBody>
          <a:bodyPr wrap="none" rtlCol="0">
            <a:spAutoFit/>
          </a:bodyPr>
          <a:lstStyle/>
          <a:p>
            <a:r>
              <a:rPr lang="ja-JP" altLang="en-US" sz="2800"/>
              <a:t>気体</a:t>
            </a:r>
            <a:r>
              <a:rPr lang="en-US" altLang="ja-JP" sz="2800"/>
              <a:t>(</a:t>
            </a:r>
            <a:r>
              <a:rPr lang="ja-JP" altLang="en-US" sz="2800"/>
              <a:t>水蒸気</a:t>
            </a:r>
            <a:r>
              <a:rPr lang="en-US" altLang="ja-JP" sz="2800"/>
              <a:t>)</a:t>
            </a:r>
            <a:endParaRPr kumimoji="1" lang="ja-JP" altLang="en-US" sz="2800"/>
          </a:p>
        </p:txBody>
      </p:sp>
      <p:grpSp>
        <p:nvGrpSpPr>
          <p:cNvPr id="8" name="グループ化 7">
            <a:extLst>
              <a:ext uri="{FF2B5EF4-FFF2-40B4-BE49-F238E27FC236}">
                <a16:creationId xmlns:a16="http://schemas.microsoft.com/office/drawing/2014/main" id="{49EF7AA4-DC8D-FBF4-08DE-E48047AFBFA0}"/>
              </a:ext>
            </a:extLst>
          </p:cNvPr>
          <p:cNvGrpSpPr/>
          <p:nvPr/>
        </p:nvGrpSpPr>
        <p:grpSpPr>
          <a:xfrm>
            <a:off x="827584" y="5053816"/>
            <a:ext cx="1258336" cy="1706984"/>
            <a:chOff x="2483768" y="3774504"/>
            <a:chExt cx="2310507" cy="3134296"/>
          </a:xfrm>
        </p:grpSpPr>
        <p:pic>
          <p:nvPicPr>
            <p:cNvPr id="1034" name="Picture 10">
              <a:extLst>
                <a:ext uri="{FF2B5EF4-FFF2-40B4-BE49-F238E27FC236}">
                  <a16:creationId xmlns:a16="http://schemas.microsoft.com/office/drawing/2014/main" id="{7227DB26-6296-B115-C6F2-1933541BCF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3768" y="3774504"/>
              <a:ext cx="2310507" cy="313429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DBC5A989-25DC-CBAF-425C-B16A83767E4F}"/>
                </a:ext>
              </a:extLst>
            </p:cNvPr>
            <p:cNvGrpSpPr/>
            <p:nvPr/>
          </p:nvGrpSpPr>
          <p:grpSpPr>
            <a:xfrm>
              <a:off x="2843808" y="4703936"/>
              <a:ext cx="604974" cy="648072"/>
              <a:chOff x="1331640" y="5373216"/>
              <a:chExt cx="855712" cy="916672"/>
            </a:xfrm>
          </p:grpSpPr>
          <p:sp>
            <p:nvSpPr>
              <p:cNvPr id="14" name="楕円 13">
                <a:extLst>
                  <a:ext uri="{FF2B5EF4-FFF2-40B4-BE49-F238E27FC236}">
                    <a16:creationId xmlns:a16="http://schemas.microsoft.com/office/drawing/2014/main" id="{34DB852F-C98A-76BA-2F2B-4CE035339A8C}"/>
                  </a:ext>
                </a:extLst>
              </p:cNvPr>
              <p:cNvSpPr/>
              <p:nvPr/>
            </p:nvSpPr>
            <p:spPr>
              <a:xfrm>
                <a:off x="1835696" y="557819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056B9C90-2A85-7A5A-A766-E48C14651C68}"/>
                  </a:ext>
                </a:extLst>
              </p:cNvPr>
              <p:cNvSpPr/>
              <p:nvPr/>
            </p:nvSpPr>
            <p:spPr>
              <a:xfrm>
                <a:off x="1331640" y="5373216"/>
                <a:ext cx="648072" cy="6480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177E335-15AE-F216-C48F-0245D892CDEF}"/>
                  </a:ext>
                </a:extLst>
              </p:cNvPr>
              <p:cNvSpPr/>
              <p:nvPr/>
            </p:nvSpPr>
            <p:spPr>
              <a:xfrm>
                <a:off x="1331640" y="593823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8B0B8AE0-4400-81F2-8FBB-FA5F67F76F57}"/>
                </a:ext>
              </a:extLst>
            </p:cNvPr>
            <p:cNvGrpSpPr/>
            <p:nvPr/>
          </p:nvGrpSpPr>
          <p:grpSpPr>
            <a:xfrm rot="4500000">
              <a:off x="3305127" y="4161125"/>
              <a:ext cx="690021" cy="739177"/>
              <a:chOff x="1331640" y="5373216"/>
              <a:chExt cx="855712" cy="916672"/>
            </a:xfrm>
          </p:grpSpPr>
          <p:sp>
            <p:nvSpPr>
              <p:cNvPr id="17" name="楕円 16">
                <a:extLst>
                  <a:ext uri="{FF2B5EF4-FFF2-40B4-BE49-F238E27FC236}">
                    <a16:creationId xmlns:a16="http://schemas.microsoft.com/office/drawing/2014/main" id="{F5905039-CDDA-A449-63C6-3FE2D1A10FE1}"/>
                  </a:ext>
                </a:extLst>
              </p:cNvPr>
              <p:cNvSpPr/>
              <p:nvPr/>
            </p:nvSpPr>
            <p:spPr>
              <a:xfrm>
                <a:off x="1835696" y="557819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261A90BF-E414-499F-6D12-D88C7AEE06A1}"/>
                  </a:ext>
                </a:extLst>
              </p:cNvPr>
              <p:cNvSpPr/>
              <p:nvPr/>
            </p:nvSpPr>
            <p:spPr>
              <a:xfrm>
                <a:off x="1331640" y="5373216"/>
                <a:ext cx="648072" cy="6480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CE80AE2-691C-32E8-485C-04BD923B290F}"/>
                  </a:ext>
                </a:extLst>
              </p:cNvPr>
              <p:cNvSpPr/>
              <p:nvPr/>
            </p:nvSpPr>
            <p:spPr>
              <a:xfrm>
                <a:off x="1331640" y="593823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F5A8D4B4-D95F-0C88-7BBB-1DF169AB9A5E}"/>
                </a:ext>
              </a:extLst>
            </p:cNvPr>
            <p:cNvGrpSpPr/>
            <p:nvPr/>
          </p:nvGrpSpPr>
          <p:grpSpPr>
            <a:xfrm rot="10800000">
              <a:off x="3491880" y="4631928"/>
              <a:ext cx="855712" cy="916672"/>
              <a:chOff x="1331640" y="5373216"/>
              <a:chExt cx="855712" cy="916672"/>
            </a:xfrm>
          </p:grpSpPr>
          <p:sp>
            <p:nvSpPr>
              <p:cNvPr id="21" name="楕円 20">
                <a:extLst>
                  <a:ext uri="{FF2B5EF4-FFF2-40B4-BE49-F238E27FC236}">
                    <a16:creationId xmlns:a16="http://schemas.microsoft.com/office/drawing/2014/main" id="{A3D54C44-E407-FFF6-AD05-B1930773D22E}"/>
                  </a:ext>
                </a:extLst>
              </p:cNvPr>
              <p:cNvSpPr/>
              <p:nvPr/>
            </p:nvSpPr>
            <p:spPr>
              <a:xfrm>
                <a:off x="1835696" y="557819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52BF0F-6182-01F8-7B88-20AD2C1955F7}"/>
                  </a:ext>
                </a:extLst>
              </p:cNvPr>
              <p:cNvSpPr/>
              <p:nvPr/>
            </p:nvSpPr>
            <p:spPr>
              <a:xfrm>
                <a:off x="1331640" y="5373216"/>
                <a:ext cx="648072" cy="6480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AB1C3B9-F1B8-4430-427C-A14E58FB5354}"/>
                  </a:ext>
                </a:extLst>
              </p:cNvPr>
              <p:cNvSpPr/>
              <p:nvPr/>
            </p:nvSpPr>
            <p:spPr>
              <a:xfrm>
                <a:off x="1331640" y="593823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5" name="直線コネクタ 14">
            <a:extLst>
              <a:ext uri="{FF2B5EF4-FFF2-40B4-BE49-F238E27FC236}">
                <a16:creationId xmlns:a16="http://schemas.microsoft.com/office/drawing/2014/main" id="{6F62E517-590C-3AE0-4BDD-E1F2C4244E4A}"/>
              </a:ext>
            </a:extLst>
          </p:cNvPr>
          <p:cNvCxnSpPr>
            <a:cxnSpLocks/>
          </p:cNvCxnSpPr>
          <p:nvPr/>
        </p:nvCxnSpPr>
        <p:spPr>
          <a:xfrm flipV="1">
            <a:off x="1763688" y="4293096"/>
            <a:ext cx="2304256" cy="18002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FB93485-A9D1-D19F-6EA5-73334B4156B8}"/>
              </a:ext>
            </a:extLst>
          </p:cNvPr>
          <p:cNvCxnSpPr>
            <a:cxnSpLocks/>
          </p:cNvCxnSpPr>
          <p:nvPr/>
        </p:nvCxnSpPr>
        <p:spPr>
          <a:xfrm flipH="1">
            <a:off x="1259632" y="4293096"/>
            <a:ext cx="2808312" cy="8640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6D14E9A-BEF2-C308-A1DC-D2C88F610854}"/>
              </a:ext>
            </a:extLst>
          </p:cNvPr>
          <p:cNvSpPr txBox="1"/>
          <p:nvPr/>
        </p:nvSpPr>
        <p:spPr>
          <a:xfrm>
            <a:off x="2339752" y="5733256"/>
            <a:ext cx="4680519" cy="830997"/>
          </a:xfrm>
          <a:prstGeom prst="rect">
            <a:avLst/>
          </a:prstGeom>
          <a:noFill/>
        </p:spPr>
        <p:txBody>
          <a:bodyPr wrap="square" rtlCol="0">
            <a:spAutoFit/>
          </a:bodyPr>
          <a:lstStyle/>
          <a:p>
            <a:r>
              <a:rPr kumimoji="1" lang="ja-JP" altLang="en-US" sz="2400"/>
              <a:t>ミクロにみると原子の性質は全く変わっていない</a:t>
            </a:r>
          </a:p>
        </p:txBody>
      </p:sp>
      <p:sp>
        <p:nvSpPr>
          <p:cNvPr id="38" name="テキスト ボックス 37">
            <a:extLst>
              <a:ext uri="{FF2B5EF4-FFF2-40B4-BE49-F238E27FC236}">
                <a16:creationId xmlns:a16="http://schemas.microsoft.com/office/drawing/2014/main" id="{1FAB2857-0D87-9985-4A18-04A4AC98E8A6}"/>
              </a:ext>
            </a:extLst>
          </p:cNvPr>
          <p:cNvSpPr txBox="1"/>
          <p:nvPr/>
        </p:nvSpPr>
        <p:spPr>
          <a:xfrm>
            <a:off x="1691680" y="908720"/>
            <a:ext cx="7344816" cy="830997"/>
          </a:xfrm>
          <a:prstGeom prst="rect">
            <a:avLst/>
          </a:prstGeom>
          <a:noFill/>
        </p:spPr>
        <p:txBody>
          <a:bodyPr wrap="square" rtlCol="0">
            <a:spAutoFit/>
          </a:bodyPr>
          <a:lstStyle/>
          <a:p>
            <a:r>
              <a:rPr kumimoji="1" lang="ja-JP" altLang="en-US" sz="2400"/>
              <a:t>ミクロな構成要素が大量に集まり、外部パラメータにより</a:t>
            </a:r>
            <a:r>
              <a:rPr lang="ja-JP" altLang="en-US" sz="2400"/>
              <a:t>マクロな性質が大きく変わる現象</a:t>
            </a:r>
            <a:endParaRPr kumimoji="1" lang="ja-JP" altLang="en-US" sz="2400"/>
          </a:p>
        </p:txBody>
      </p:sp>
      <p:sp>
        <p:nvSpPr>
          <p:cNvPr id="39" name="テキスト ボックス 38">
            <a:extLst>
              <a:ext uri="{FF2B5EF4-FFF2-40B4-BE49-F238E27FC236}">
                <a16:creationId xmlns:a16="http://schemas.microsoft.com/office/drawing/2014/main" id="{2075351B-1FC4-C149-3D89-19B40C8CE175}"/>
              </a:ext>
            </a:extLst>
          </p:cNvPr>
          <p:cNvSpPr txBox="1"/>
          <p:nvPr/>
        </p:nvSpPr>
        <p:spPr>
          <a:xfrm>
            <a:off x="179512" y="1052736"/>
            <a:ext cx="1415772" cy="584775"/>
          </a:xfrm>
          <a:prstGeom prst="rect">
            <a:avLst/>
          </a:prstGeom>
          <a:noFill/>
        </p:spPr>
        <p:txBody>
          <a:bodyPr wrap="none" rtlCol="0">
            <a:spAutoFit/>
          </a:bodyPr>
          <a:lstStyle/>
          <a:p>
            <a:r>
              <a:rPr kumimoji="1" lang="ja-JP" altLang="en-US" sz="3200"/>
              <a:t>相転移</a:t>
            </a:r>
          </a:p>
        </p:txBody>
      </p:sp>
    </p:spTree>
    <p:extLst>
      <p:ext uri="{BB962C8B-B14F-4D97-AF65-F5344CB8AC3E}">
        <p14:creationId xmlns:p14="http://schemas.microsoft.com/office/powerpoint/2010/main" val="397917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682126-DA3B-0E1E-C867-45B0A87EBF34}"/>
              </a:ext>
            </a:extLst>
          </p:cNvPr>
          <p:cNvSpPr>
            <a:spLocks noGrp="1"/>
          </p:cNvSpPr>
          <p:nvPr>
            <p:ph type="body" sz="quarter" idx="10"/>
          </p:nvPr>
        </p:nvSpPr>
        <p:spPr/>
        <p:txBody>
          <a:bodyPr/>
          <a:lstStyle/>
          <a:p>
            <a:r>
              <a:rPr kumimoji="1" lang="ja-JP" altLang="en-US"/>
              <a:t>相図とは</a:t>
            </a:r>
          </a:p>
        </p:txBody>
      </p:sp>
      <p:cxnSp>
        <p:nvCxnSpPr>
          <p:cNvPr id="4" name="直線矢印コネクタ 3">
            <a:extLst>
              <a:ext uri="{FF2B5EF4-FFF2-40B4-BE49-F238E27FC236}">
                <a16:creationId xmlns:a16="http://schemas.microsoft.com/office/drawing/2014/main" id="{CB8CC448-2692-6C4F-80B7-DF69A55C9038}"/>
              </a:ext>
            </a:extLst>
          </p:cNvPr>
          <p:cNvCxnSpPr/>
          <p:nvPr/>
        </p:nvCxnSpPr>
        <p:spPr>
          <a:xfrm flipV="1">
            <a:off x="2189245" y="2636912"/>
            <a:ext cx="0" cy="36724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96046D55-990A-DD08-6EAF-E9F6A8406DBC}"/>
              </a:ext>
            </a:extLst>
          </p:cNvPr>
          <p:cNvCxnSpPr>
            <a:cxnSpLocks/>
          </p:cNvCxnSpPr>
          <p:nvPr/>
        </p:nvCxnSpPr>
        <p:spPr>
          <a:xfrm>
            <a:off x="1901213" y="6021288"/>
            <a:ext cx="39604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013191AD-5FAC-70B3-F9E7-ABB225B6FA9C}"/>
              </a:ext>
            </a:extLst>
          </p:cNvPr>
          <p:cNvSpPr/>
          <p:nvPr/>
        </p:nvSpPr>
        <p:spPr>
          <a:xfrm>
            <a:off x="2195736" y="4437112"/>
            <a:ext cx="1937725" cy="1584176"/>
          </a:xfrm>
          <a:custGeom>
            <a:avLst/>
            <a:gdLst>
              <a:gd name="connsiteX0" fmla="*/ 0 w 2429692"/>
              <a:gd name="connsiteY0" fmla="*/ 1915885 h 1915885"/>
              <a:gd name="connsiteX1" fmla="*/ 1706880 w 2429692"/>
              <a:gd name="connsiteY1" fmla="*/ 975360 h 1915885"/>
              <a:gd name="connsiteX2" fmla="*/ 2429692 w 2429692"/>
              <a:gd name="connsiteY2" fmla="*/ 0 h 1915885"/>
            </a:gdLst>
            <a:ahLst/>
            <a:cxnLst>
              <a:cxn ang="0">
                <a:pos x="connsiteX0" y="connsiteY0"/>
              </a:cxn>
              <a:cxn ang="0">
                <a:pos x="connsiteX1" y="connsiteY1"/>
              </a:cxn>
              <a:cxn ang="0">
                <a:pos x="connsiteX2" y="connsiteY2"/>
              </a:cxn>
            </a:cxnLst>
            <a:rect l="l" t="t" r="r" b="b"/>
            <a:pathLst>
              <a:path w="2429692" h="1915885">
                <a:moveTo>
                  <a:pt x="0" y="1915885"/>
                </a:moveTo>
                <a:cubicBezTo>
                  <a:pt x="650965" y="1605279"/>
                  <a:pt x="1301931" y="1294674"/>
                  <a:pt x="1706880" y="975360"/>
                </a:cubicBezTo>
                <a:cubicBezTo>
                  <a:pt x="2111829" y="656046"/>
                  <a:pt x="2270760" y="328023"/>
                  <a:pt x="242969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0BE3662-0373-017D-992F-7CACBB3C160C}"/>
              </a:ext>
            </a:extLst>
          </p:cNvPr>
          <p:cNvCxnSpPr>
            <a:cxnSpLocks/>
          </p:cNvCxnSpPr>
          <p:nvPr/>
        </p:nvCxnSpPr>
        <p:spPr>
          <a:xfrm flipH="1" flipV="1">
            <a:off x="2909325" y="2708920"/>
            <a:ext cx="1224136" cy="172819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37002FF6-E35E-A4E6-4792-BB3EECA41C6F}"/>
              </a:ext>
            </a:extLst>
          </p:cNvPr>
          <p:cNvSpPr/>
          <p:nvPr/>
        </p:nvSpPr>
        <p:spPr>
          <a:xfrm>
            <a:off x="4129039" y="3224768"/>
            <a:ext cx="1497875" cy="1219200"/>
          </a:xfrm>
          <a:custGeom>
            <a:avLst/>
            <a:gdLst>
              <a:gd name="connsiteX0" fmla="*/ 0 w 1497875"/>
              <a:gd name="connsiteY0" fmla="*/ 1219200 h 1219200"/>
              <a:gd name="connsiteX1" fmla="*/ 1175657 w 1497875"/>
              <a:gd name="connsiteY1" fmla="*/ 609600 h 1219200"/>
              <a:gd name="connsiteX2" fmla="*/ 1497875 w 1497875"/>
              <a:gd name="connsiteY2" fmla="*/ 0 h 1219200"/>
            </a:gdLst>
            <a:ahLst/>
            <a:cxnLst>
              <a:cxn ang="0">
                <a:pos x="connsiteX0" y="connsiteY0"/>
              </a:cxn>
              <a:cxn ang="0">
                <a:pos x="connsiteX1" y="connsiteY1"/>
              </a:cxn>
              <a:cxn ang="0">
                <a:pos x="connsiteX2" y="connsiteY2"/>
              </a:cxn>
            </a:cxnLst>
            <a:rect l="l" t="t" r="r" b="b"/>
            <a:pathLst>
              <a:path w="1497875" h="1219200">
                <a:moveTo>
                  <a:pt x="0" y="1219200"/>
                </a:moveTo>
                <a:cubicBezTo>
                  <a:pt x="463005" y="1016000"/>
                  <a:pt x="926011" y="812800"/>
                  <a:pt x="1175657" y="609600"/>
                </a:cubicBezTo>
                <a:cubicBezTo>
                  <a:pt x="1425303" y="406400"/>
                  <a:pt x="1461589" y="203200"/>
                  <a:pt x="14978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EEED7D6-D34E-B4F4-0460-1ABDEB5E1C02}"/>
              </a:ext>
            </a:extLst>
          </p:cNvPr>
          <p:cNvSpPr txBox="1"/>
          <p:nvPr/>
        </p:nvSpPr>
        <p:spPr>
          <a:xfrm>
            <a:off x="4709525" y="5085184"/>
            <a:ext cx="646331" cy="369332"/>
          </a:xfrm>
          <a:prstGeom prst="rect">
            <a:avLst/>
          </a:prstGeom>
          <a:noFill/>
        </p:spPr>
        <p:txBody>
          <a:bodyPr wrap="none" rtlCol="0">
            <a:spAutoFit/>
          </a:bodyPr>
          <a:lstStyle/>
          <a:p>
            <a:r>
              <a:rPr lang="ja-JP" altLang="en-US"/>
              <a:t>気体</a:t>
            </a:r>
            <a:endParaRPr kumimoji="1" lang="ja-JP" altLang="en-US"/>
          </a:p>
        </p:txBody>
      </p:sp>
      <p:sp>
        <p:nvSpPr>
          <p:cNvPr id="15" name="テキスト ボックス 14">
            <a:extLst>
              <a:ext uri="{FF2B5EF4-FFF2-40B4-BE49-F238E27FC236}">
                <a16:creationId xmlns:a16="http://schemas.microsoft.com/office/drawing/2014/main" id="{41B42295-6995-BF61-3130-BB7DCCD4DC67}"/>
              </a:ext>
            </a:extLst>
          </p:cNvPr>
          <p:cNvSpPr txBox="1"/>
          <p:nvPr/>
        </p:nvSpPr>
        <p:spPr>
          <a:xfrm>
            <a:off x="2837317" y="4149080"/>
            <a:ext cx="646331" cy="369332"/>
          </a:xfrm>
          <a:prstGeom prst="rect">
            <a:avLst/>
          </a:prstGeom>
          <a:noFill/>
        </p:spPr>
        <p:txBody>
          <a:bodyPr wrap="none" rtlCol="0">
            <a:spAutoFit/>
          </a:bodyPr>
          <a:lstStyle/>
          <a:p>
            <a:r>
              <a:rPr kumimoji="1" lang="ja-JP" altLang="en-US"/>
              <a:t>固体</a:t>
            </a:r>
          </a:p>
        </p:txBody>
      </p:sp>
      <p:sp>
        <p:nvSpPr>
          <p:cNvPr id="16" name="テキスト ボックス 15">
            <a:extLst>
              <a:ext uri="{FF2B5EF4-FFF2-40B4-BE49-F238E27FC236}">
                <a16:creationId xmlns:a16="http://schemas.microsoft.com/office/drawing/2014/main" id="{E4D28D15-8754-7179-5A9D-66D0333B1FD9}"/>
              </a:ext>
            </a:extLst>
          </p:cNvPr>
          <p:cNvSpPr txBox="1"/>
          <p:nvPr/>
        </p:nvSpPr>
        <p:spPr>
          <a:xfrm>
            <a:off x="3989445" y="3284984"/>
            <a:ext cx="646331" cy="369332"/>
          </a:xfrm>
          <a:prstGeom prst="rect">
            <a:avLst/>
          </a:prstGeom>
          <a:noFill/>
        </p:spPr>
        <p:txBody>
          <a:bodyPr wrap="none" rtlCol="0">
            <a:spAutoFit/>
          </a:bodyPr>
          <a:lstStyle/>
          <a:p>
            <a:r>
              <a:rPr lang="ja-JP" altLang="en-US"/>
              <a:t>液体</a:t>
            </a:r>
            <a:endParaRPr kumimoji="1" lang="ja-JP" altLang="en-US"/>
          </a:p>
        </p:txBody>
      </p:sp>
      <p:sp>
        <p:nvSpPr>
          <p:cNvPr id="17" name="テキスト ボックス 16">
            <a:extLst>
              <a:ext uri="{FF2B5EF4-FFF2-40B4-BE49-F238E27FC236}">
                <a16:creationId xmlns:a16="http://schemas.microsoft.com/office/drawing/2014/main" id="{7D3387D9-36C5-1EEB-2ABB-DF7284FBDA14}"/>
              </a:ext>
            </a:extLst>
          </p:cNvPr>
          <p:cNvSpPr txBox="1"/>
          <p:nvPr/>
        </p:nvSpPr>
        <p:spPr>
          <a:xfrm>
            <a:off x="1901213" y="2204864"/>
            <a:ext cx="646331" cy="369332"/>
          </a:xfrm>
          <a:prstGeom prst="rect">
            <a:avLst/>
          </a:prstGeom>
          <a:noFill/>
        </p:spPr>
        <p:txBody>
          <a:bodyPr wrap="none" rtlCol="0">
            <a:spAutoFit/>
          </a:bodyPr>
          <a:lstStyle/>
          <a:p>
            <a:r>
              <a:rPr kumimoji="1" lang="ja-JP" altLang="en-US"/>
              <a:t>圧力</a:t>
            </a:r>
          </a:p>
        </p:txBody>
      </p:sp>
      <p:sp>
        <p:nvSpPr>
          <p:cNvPr id="18" name="テキスト ボックス 17">
            <a:extLst>
              <a:ext uri="{FF2B5EF4-FFF2-40B4-BE49-F238E27FC236}">
                <a16:creationId xmlns:a16="http://schemas.microsoft.com/office/drawing/2014/main" id="{8E8A595D-FF7A-2493-040A-A2F87AF4100D}"/>
              </a:ext>
            </a:extLst>
          </p:cNvPr>
          <p:cNvSpPr txBox="1"/>
          <p:nvPr/>
        </p:nvSpPr>
        <p:spPr>
          <a:xfrm>
            <a:off x="5933661" y="5877272"/>
            <a:ext cx="648072" cy="369332"/>
          </a:xfrm>
          <a:prstGeom prst="rect">
            <a:avLst/>
          </a:prstGeom>
          <a:noFill/>
        </p:spPr>
        <p:txBody>
          <a:bodyPr wrap="square" rtlCol="0">
            <a:spAutoFit/>
          </a:bodyPr>
          <a:lstStyle/>
          <a:p>
            <a:r>
              <a:rPr lang="ja-JP" altLang="en-US"/>
              <a:t>温度</a:t>
            </a:r>
            <a:endParaRPr kumimoji="1" lang="ja-JP" altLang="en-US"/>
          </a:p>
        </p:txBody>
      </p:sp>
      <p:sp>
        <p:nvSpPr>
          <p:cNvPr id="19" name="楕円 18">
            <a:extLst>
              <a:ext uri="{FF2B5EF4-FFF2-40B4-BE49-F238E27FC236}">
                <a16:creationId xmlns:a16="http://schemas.microsoft.com/office/drawing/2014/main" id="{BBCACD02-51EF-EBC5-CD93-77DCA4352D22}"/>
              </a:ext>
            </a:extLst>
          </p:cNvPr>
          <p:cNvSpPr/>
          <p:nvPr/>
        </p:nvSpPr>
        <p:spPr>
          <a:xfrm flipV="1">
            <a:off x="4096289" y="4408649"/>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B535AE5-452F-991E-F6A9-13E77AA4A89F}"/>
              </a:ext>
            </a:extLst>
          </p:cNvPr>
          <p:cNvSpPr/>
          <p:nvPr/>
        </p:nvSpPr>
        <p:spPr>
          <a:xfrm flipV="1">
            <a:off x="5591039" y="3195558"/>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194F759-6A97-00F7-1BE2-388B038B98DA}"/>
              </a:ext>
            </a:extLst>
          </p:cNvPr>
          <p:cNvSpPr txBox="1"/>
          <p:nvPr/>
        </p:nvSpPr>
        <p:spPr>
          <a:xfrm>
            <a:off x="539553" y="980728"/>
            <a:ext cx="8136904" cy="830997"/>
          </a:xfrm>
          <a:prstGeom prst="rect">
            <a:avLst/>
          </a:prstGeom>
          <a:noFill/>
        </p:spPr>
        <p:txBody>
          <a:bodyPr wrap="square" rtlCol="0">
            <a:spAutoFit/>
          </a:bodyPr>
          <a:lstStyle/>
          <a:p>
            <a:r>
              <a:rPr kumimoji="1" lang="ja-JP" altLang="en-US" sz="2400"/>
              <a:t>温度や圧力といったマクロなパラメータを指定した時に、物質の相を知ることができる「地図」</a:t>
            </a:r>
          </a:p>
        </p:txBody>
      </p:sp>
      <p:cxnSp>
        <p:nvCxnSpPr>
          <p:cNvPr id="23" name="直線コネクタ 22">
            <a:extLst>
              <a:ext uri="{FF2B5EF4-FFF2-40B4-BE49-F238E27FC236}">
                <a16:creationId xmlns:a16="http://schemas.microsoft.com/office/drawing/2014/main" id="{E8534A78-74C0-BE99-C7A6-1B92FEDF6835}"/>
              </a:ext>
            </a:extLst>
          </p:cNvPr>
          <p:cNvCxnSpPr>
            <a:cxnSpLocks/>
          </p:cNvCxnSpPr>
          <p:nvPr/>
        </p:nvCxnSpPr>
        <p:spPr>
          <a:xfrm>
            <a:off x="2045229" y="3933056"/>
            <a:ext cx="4032448"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2D10CB7-8F96-210F-F5CB-B364479EFFF6}"/>
              </a:ext>
            </a:extLst>
          </p:cNvPr>
          <p:cNvSpPr txBox="1"/>
          <p:nvPr/>
        </p:nvSpPr>
        <p:spPr>
          <a:xfrm>
            <a:off x="1109125" y="3717032"/>
            <a:ext cx="774571" cy="369332"/>
          </a:xfrm>
          <a:prstGeom prst="rect">
            <a:avLst/>
          </a:prstGeom>
          <a:noFill/>
        </p:spPr>
        <p:txBody>
          <a:bodyPr wrap="none" rtlCol="0">
            <a:spAutoFit/>
          </a:bodyPr>
          <a:lstStyle/>
          <a:p>
            <a:r>
              <a:rPr kumimoji="1" lang="en-US" altLang="ja-JP"/>
              <a:t>1</a:t>
            </a:r>
            <a:r>
              <a:rPr kumimoji="1" lang="ja-JP" altLang="en-US"/>
              <a:t>気圧</a:t>
            </a:r>
          </a:p>
        </p:txBody>
      </p:sp>
      <p:cxnSp>
        <p:nvCxnSpPr>
          <p:cNvPr id="27" name="直線コネクタ 26">
            <a:extLst>
              <a:ext uri="{FF2B5EF4-FFF2-40B4-BE49-F238E27FC236}">
                <a16:creationId xmlns:a16="http://schemas.microsoft.com/office/drawing/2014/main" id="{39CB82FE-8781-9831-69E8-5EE5000792AC}"/>
              </a:ext>
            </a:extLst>
          </p:cNvPr>
          <p:cNvCxnSpPr>
            <a:cxnSpLocks/>
          </p:cNvCxnSpPr>
          <p:nvPr/>
        </p:nvCxnSpPr>
        <p:spPr>
          <a:xfrm>
            <a:off x="4637517" y="2492896"/>
            <a:ext cx="0" cy="367240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01FE34C7-768E-6918-9155-7E9980554F1D}"/>
              </a:ext>
            </a:extLst>
          </p:cNvPr>
          <p:cNvSpPr txBox="1"/>
          <p:nvPr/>
        </p:nvSpPr>
        <p:spPr>
          <a:xfrm>
            <a:off x="4061453" y="6237312"/>
            <a:ext cx="1287532" cy="369332"/>
          </a:xfrm>
          <a:prstGeom prst="rect">
            <a:avLst/>
          </a:prstGeom>
          <a:noFill/>
        </p:spPr>
        <p:txBody>
          <a:bodyPr wrap="none" rtlCol="0">
            <a:spAutoFit/>
          </a:bodyPr>
          <a:lstStyle/>
          <a:p>
            <a:r>
              <a:rPr kumimoji="1" lang="ja-JP" altLang="en-US"/>
              <a:t>室温</a:t>
            </a:r>
            <a:r>
              <a:rPr kumimoji="1" lang="en-US" altLang="ja-JP"/>
              <a:t>(25</a:t>
            </a:r>
            <a:r>
              <a:rPr kumimoji="1" lang="ja-JP" altLang="en-US"/>
              <a:t>度</a:t>
            </a:r>
            <a:r>
              <a:rPr kumimoji="1" lang="en-US" altLang="ja-JP"/>
              <a:t>)</a:t>
            </a:r>
            <a:endParaRPr kumimoji="1" lang="ja-JP" altLang="en-US"/>
          </a:p>
        </p:txBody>
      </p:sp>
      <p:sp>
        <p:nvSpPr>
          <p:cNvPr id="30" name="楕円 29">
            <a:extLst>
              <a:ext uri="{FF2B5EF4-FFF2-40B4-BE49-F238E27FC236}">
                <a16:creationId xmlns:a16="http://schemas.microsoft.com/office/drawing/2014/main" id="{5F9438E6-C65C-CC04-5EA3-443E64FFA1B7}"/>
              </a:ext>
            </a:extLst>
          </p:cNvPr>
          <p:cNvSpPr/>
          <p:nvPr/>
        </p:nvSpPr>
        <p:spPr>
          <a:xfrm>
            <a:off x="4565509" y="386104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61D56496-FED9-C3CC-EEA4-C55E4A6D076F}"/>
              </a:ext>
            </a:extLst>
          </p:cNvPr>
          <p:cNvSpPr txBox="1"/>
          <p:nvPr/>
        </p:nvSpPr>
        <p:spPr>
          <a:xfrm>
            <a:off x="5796136" y="2348880"/>
            <a:ext cx="1723549" cy="461665"/>
          </a:xfrm>
          <a:prstGeom prst="rect">
            <a:avLst/>
          </a:prstGeom>
          <a:noFill/>
        </p:spPr>
        <p:txBody>
          <a:bodyPr wrap="none" rtlCol="0">
            <a:spAutoFit/>
          </a:bodyPr>
          <a:lstStyle/>
          <a:p>
            <a:r>
              <a:rPr lang="ja-JP" altLang="en-US" sz="2400"/>
              <a:t>水の状態図</a:t>
            </a:r>
            <a:endParaRPr kumimoji="1" lang="ja-JP" altLang="en-US" sz="2400"/>
          </a:p>
        </p:txBody>
      </p:sp>
    </p:spTree>
    <p:extLst>
      <p:ext uri="{BB962C8B-B14F-4D97-AF65-F5344CB8AC3E}">
        <p14:creationId xmlns:p14="http://schemas.microsoft.com/office/powerpoint/2010/main" val="403311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0EC70F-0907-9A98-F795-801491BF60A1}"/>
              </a:ext>
            </a:extLst>
          </p:cNvPr>
          <p:cNvSpPr>
            <a:spLocks noGrp="1"/>
          </p:cNvSpPr>
          <p:nvPr>
            <p:ph type="body" sz="quarter" idx="10"/>
          </p:nvPr>
        </p:nvSpPr>
        <p:spPr/>
        <p:txBody>
          <a:bodyPr/>
          <a:lstStyle/>
          <a:p>
            <a:r>
              <a:rPr kumimoji="1" lang="ja-JP" altLang="en-US"/>
              <a:t>相図と相転移</a:t>
            </a:r>
          </a:p>
        </p:txBody>
      </p:sp>
      <p:cxnSp>
        <p:nvCxnSpPr>
          <p:cNvPr id="3" name="直線矢印コネクタ 2">
            <a:extLst>
              <a:ext uri="{FF2B5EF4-FFF2-40B4-BE49-F238E27FC236}">
                <a16:creationId xmlns:a16="http://schemas.microsoft.com/office/drawing/2014/main" id="{FD591E9A-4F76-32C2-611F-CABC8764AF5A}"/>
              </a:ext>
            </a:extLst>
          </p:cNvPr>
          <p:cNvCxnSpPr/>
          <p:nvPr/>
        </p:nvCxnSpPr>
        <p:spPr>
          <a:xfrm flipV="1">
            <a:off x="2265896" y="2276872"/>
            <a:ext cx="0" cy="36724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67B165DA-D511-4763-CCF4-2029A6797095}"/>
              </a:ext>
            </a:extLst>
          </p:cNvPr>
          <p:cNvCxnSpPr>
            <a:cxnSpLocks/>
          </p:cNvCxnSpPr>
          <p:nvPr/>
        </p:nvCxnSpPr>
        <p:spPr>
          <a:xfrm>
            <a:off x="1977864" y="5661248"/>
            <a:ext cx="39604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4433E261-D7AD-71AD-4F1E-D423B65F77EB}"/>
              </a:ext>
            </a:extLst>
          </p:cNvPr>
          <p:cNvSpPr/>
          <p:nvPr/>
        </p:nvSpPr>
        <p:spPr>
          <a:xfrm>
            <a:off x="2272387" y="4077072"/>
            <a:ext cx="1937725" cy="1584176"/>
          </a:xfrm>
          <a:custGeom>
            <a:avLst/>
            <a:gdLst>
              <a:gd name="connsiteX0" fmla="*/ 0 w 2429692"/>
              <a:gd name="connsiteY0" fmla="*/ 1915885 h 1915885"/>
              <a:gd name="connsiteX1" fmla="*/ 1706880 w 2429692"/>
              <a:gd name="connsiteY1" fmla="*/ 975360 h 1915885"/>
              <a:gd name="connsiteX2" fmla="*/ 2429692 w 2429692"/>
              <a:gd name="connsiteY2" fmla="*/ 0 h 1915885"/>
            </a:gdLst>
            <a:ahLst/>
            <a:cxnLst>
              <a:cxn ang="0">
                <a:pos x="connsiteX0" y="connsiteY0"/>
              </a:cxn>
              <a:cxn ang="0">
                <a:pos x="connsiteX1" y="connsiteY1"/>
              </a:cxn>
              <a:cxn ang="0">
                <a:pos x="connsiteX2" y="connsiteY2"/>
              </a:cxn>
            </a:cxnLst>
            <a:rect l="l" t="t" r="r" b="b"/>
            <a:pathLst>
              <a:path w="2429692" h="1915885">
                <a:moveTo>
                  <a:pt x="0" y="1915885"/>
                </a:moveTo>
                <a:cubicBezTo>
                  <a:pt x="650965" y="1605279"/>
                  <a:pt x="1301931" y="1294674"/>
                  <a:pt x="1706880" y="975360"/>
                </a:cubicBezTo>
                <a:cubicBezTo>
                  <a:pt x="2111829" y="656046"/>
                  <a:pt x="2270760" y="328023"/>
                  <a:pt x="242969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96E8902-9A96-E1BF-1C43-714F4E8B5CDC}"/>
              </a:ext>
            </a:extLst>
          </p:cNvPr>
          <p:cNvCxnSpPr>
            <a:cxnSpLocks/>
          </p:cNvCxnSpPr>
          <p:nvPr/>
        </p:nvCxnSpPr>
        <p:spPr>
          <a:xfrm flipH="1" flipV="1">
            <a:off x="2985976" y="2348880"/>
            <a:ext cx="1224136" cy="172819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フリーフォーム: 図形 6">
            <a:extLst>
              <a:ext uri="{FF2B5EF4-FFF2-40B4-BE49-F238E27FC236}">
                <a16:creationId xmlns:a16="http://schemas.microsoft.com/office/drawing/2014/main" id="{7A7AD6B4-C7CC-2B24-0397-A6165772A06E}"/>
              </a:ext>
            </a:extLst>
          </p:cNvPr>
          <p:cNvSpPr/>
          <p:nvPr/>
        </p:nvSpPr>
        <p:spPr>
          <a:xfrm>
            <a:off x="4205690" y="2864728"/>
            <a:ext cx="1497875" cy="1219200"/>
          </a:xfrm>
          <a:custGeom>
            <a:avLst/>
            <a:gdLst>
              <a:gd name="connsiteX0" fmla="*/ 0 w 1497875"/>
              <a:gd name="connsiteY0" fmla="*/ 1219200 h 1219200"/>
              <a:gd name="connsiteX1" fmla="*/ 1175657 w 1497875"/>
              <a:gd name="connsiteY1" fmla="*/ 609600 h 1219200"/>
              <a:gd name="connsiteX2" fmla="*/ 1497875 w 1497875"/>
              <a:gd name="connsiteY2" fmla="*/ 0 h 1219200"/>
            </a:gdLst>
            <a:ahLst/>
            <a:cxnLst>
              <a:cxn ang="0">
                <a:pos x="connsiteX0" y="connsiteY0"/>
              </a:cxn>
              <a:cxn ang="0">
                <a:pos x="connsiteX1" y="connsiteY1"/>
              </a:cxn>
              <a:cxn ang="0">
                <a:pos x="connsiteX2" y="connsiteY2"/>
              </a:cxn>
            </a:cxnLst>
            <a:rect l="l" t="t" r="r" b="b"/>
            <a:pathLst>
              <a:path w="1497875" h="1219200">
                <a:moveTo>
                  <a:pt x="0" y="1219200"/>
                </a:moveTo>
                <a:cubicBezTo>
                  <a:pt x="463005" y="1016000"/>
                  <a:pt x="926011" y="812800"/>
                  <a:pt x="1175657" y="609600"/>
                </a:cubicBezTo>
                <a:cubicBezTo>
                  <a:pt x="1425303" y="406400"/>
                  <a:pt x="1461589" y="203200"/>
                  <a:pt x="14978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6DEC732-06E7-D334-F008-789555D674E6}"/>
              </a:ext>
            </a:extLst>
          </p:cNvPr>
          <p:cNvSpPr txBox="1"/>
          <p:nvPr/>
        </p:nvSpPr>
        <p:spPr>
          <a:xfrm>
            <a:off x="4432627" y="4725144"/>
            <a:ext cx="646331" cy="369332"/>
          </a:xfrm>
          <a:prstGeom prst="rect">
            <a:avLst/>
          </a:prstGeom>
          <a:noFill/>
        </p:spPr>
        <p:txBody>
          <a:bodyPr wrap="none" rtlCol="0">
            <a:spAutoFit/>
          </a:bodyPr>
          <a:lstStyle/>
          <a:p>
            <a:r>
              <a:rPr lang="ja-JP" altLang="en-US"/>
              <a:t>気体</a:t>
            </a:r>
            <a:endParaRPr kumimoji="1" lang="ja-JP" altLang="en-US"/>
          </a:p>
        </p:txBody>
      </p:sp>
      <p:sp>
        <p:nvSpPr>
          <p:cNvPr id="9" name="テキスト ボックス 8">
            <a:extLst>
              <a:ext uri="{FF2B5EF4-FFF2-40B4-BE49-F238E27FC236}">
                <a16:creationId xmlns:a16="http://schemas.microsoft.com/office/drawing/2014/main" id="{6A301E82-2E19-6DFD-F64D-1DEF20926751}"/>
              </a:ext>
            </a:extLst>
          </p:cNvPr>
          <p:cNvSpPr txBox="1"/>
          <p:nvPr/>
        </p:nvSpPr>
        <p:spPr>
          <a:xfrm>
            <a:off x="2913968" y="3789040"/>
            <a:ext cx="646331" cy="369332"/>
          </a:xfrm>
          <a:prstGeom prst="rect">
            <a:avLst/>
          </a:prstGeom>
          <a:noFill/>
        </p:spPr>
        <p:txBody>
          <a:bodyPr wrap="none" rtlCol="0">
            <a:spAutoFit/>
          </a:bodyPr>
          <a:lstStyle/>
          <a:p>
            <a:r>
              <a:rPr kumimoji="1" lang="ja-JP" altLang="en-US"/>
              <a:t>固体</a:t>
            </a:r>
          </a:p>
        </p:txBody>
      </p:sp>
      <p:sp>
        <p:nvSpPr>
          <p:cNvPr id="10" name="テキスト ボックス 9">
            <a:extLst>
              <a:ext uri="{FF2B5EF4-FFF2-40B4-BE49-F238E27FC236}">
                <a16:creationId xmlns:a16="http://schemas.microsoft.com/office/drawing/2014/main" id="{ECB0D842-3127-8445-EE42-DFB24D697098}"/>
              </a:ext>
            </a:extLst>
          </p:cNvPr>
          <p:cNvSpPr txBox="1"/>
          <p:nvPr/>
        </p:nvSpPr>
        <p:spPr>
          <a:xfrm>
            <a:off x="4066096" y="2924944"/>
            <a:ext cx="646331" cy="369332"/>
          </a:xfrm>
          <a:prstGeom prst="rect">
            <a:avLst/>
          </a:prstGeom>
          <a:noFill/>
        </p:spPr>
        <p:txBody>
          <a:bodyPr wrap="none" rtlCol="0">
            <a:spAutoFit/>
          </a:bodyPr>
          <a:lstStyle/>
          <a:p>
            <a:r>
              <a:rPr lang="ja-JP" altLang="en-US"/>
              <a:t>液体</a:t>
            </a:r>
            <a:endParaRPr kumimoji="1" lang="ja-JP" altLang="en-US"/>
          </a:p>
        </p:txBody>
      </p:sp>
      <p:sp>
        <p:nvSpPr>
          <p:cNvPr id="11" name="テキスト ボックス 10">
            <a:extLst>
              <a:ext uri="{FF2B5EF4-FFF2-40B4-BE49-F238E27FC236}">
                <a16:creationId xmlns:a16="http://schemas.microsoft.com/office/drawing/2014/main" id="{E78CCB13-CAE9-EE7E-7A0D-58ED5B26FE51}"/>
              </a:ext>
            </a:extLst>
          </p:cNvPr>
          <p:cNvSpPr txBox="1"/>
          <p:nvPr/>
        </p:nvSpPr>
        <p:spPr>
          <a:xfrm>
            <a:off x="1977864" y="1844824"/>
            <a:ext cx="646331" cy="369332"/>
          </a:xfrm>
          <a:prstGeom prst="rect">
            <a:avLst/>
          </a:prstGeom>
          <a:noFill/>
        </p:spPr>
        <p:txBody>
          <a:bodyPr wrap="none" rtlCol="0">
            <a:spAutoFit/>
          </a:bodyPr>
          <a:lstStyle/>
          <a:p>
            <a:r>
              <a:rPr kumimoji="1" lang="ja-JP" altLang="en-US"/>
              <a:t>圧力</a:t>
            </a:r>
          </a:p>
        </p:txBody>
      </p:sp>
      <p:sp>
        <p:nvSpPr>
          <p:cNvPr id="12" name="テキスト ボックス 11">
            <a:extLst>
              <a:ext uri="{FF2B5EF4-FFF2-40B4-BE49-F238E27FC236}">
                <a16:creationId xmlns:a16="http://schemas.microsoft.com/office/drawing/2014/main" id="{395133A0-60C5-143E-7726-6CC72AF47EB9}"/>
              </a:ext>
            </a:extLst>
          </p:cNvPr>
          <p:cNvSpPr txBox="1"/>
          <p:nvPr/>
        </p:nvSpPr>
        <p:spPr>
          <a:xfrm>
            <a:off x="6010312" y="5517232"/>
            <a:ext cx="648072" cy="369332"/>
          </a:xfrm>
          <a:prstGeom prst="rect">
            <a:avLst/>
          </a:prstGeom>
          <a:noFill/>
        </p:spPr>
        <p:txBody>
          <a:bodyPr wrap="square" rtlCol="0">
            <a:spAutoFit/>
          </a:bodyPr>
          <a:lstStyle/>
          <a:p>
            <a:r>
              <a:rPr lang="ja-JP" altLang="en-US"/>
              <a:t>温度</a:t>
            </a:r>
            <a:endParaRPr kumimoji="1" lang="ja-JP" altLang="en-US"/>
          </a:p>
        </p:txBody>
      </p:sp>
      <p:sp>
        <p:nvSpPr>
          <p:cNvPr id="13" name="楕円 12">
            <a:extLst>
              <a:ext uri="{FF2B5EF4-FFF2-40B4-BE49-F238E27FC236}">
                <a16:creationId xmlns:a16="http://schemas.microsoft.com/office/drawing/2014/main" id="{0225B81E-028F-16C8-4177-09A8340BC895}"/>
              </a:ext>
            </a:extLst>
          </p:cNvPr>
          <p:cNvSpPr/>
          <p:nvPr/>
        </p:nvSpPr>
        <p:spPr>
          <a:xfrm flipV="1">
            <a:off x="4172940" y="4048609"/>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C2BB13D-C30A-E573-F2CB-B28E7AE29B63}"/>
              </a:ext>
            </a:extLst>
          </p:cNvPr>
          <p:cNvSpPr/>
          <p:nvPr/>
        </p:nvSpPr>
        <p:spPr>
          <a:xfrm flipV="1">
            <a:off x="5667690" y="2835518"/>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30B2578C-D55E-D7E5-85DE-39F84D282A2B}"/>
              </a:ext>
            </a:extLst>
          </p:cNvPr>
          <p:cNvCxnSpPr>
            <a:cxnSpLocks/>
          </p:cNvCxnSpPr>
          <p:nvPr/>
        </p:nvCxnSpPr>
        <p:spPr>
          <a:xfrm>
            <a:off x="2121880" y="3573016"/>
            <a:ext cx="4032448" cy="0"/>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89BA58C-729F-1B21-8160-A90C6AA32947}"/>
              </a:ext>
            </a:extLst>
          </p:cNvPr>
          <p:cNvSpPr txBox="1"/>
          <p:nvPr/>
        </p:nvSpPr>
        <p:spPr>
          <a:xfrm>
            <a:off x="1185776" y="3356992"/>
            <a:ext cx="774571" cy="369332"/>
          </a:xfrm>
          <a:prstGeom prst="rect">
            <a:avLst/>
          </a:prstGeom>
          <a:noFill/>
        </p:spPr>
        <p:txBody>
          <a:bodyPr wrap="none" rtlCol="0">
            <a:spAutoFit/>
          </a:bodyPr>
          <a:lstStyle/>
          <a:p>
            <a:r>
              <a:rPr kumimoji="1" lang="en-US" altLang="ja-JP"/>
              <a:t>1</a:t>
            </a:r>
            <a:r>
              <a:rPr kumimoji="1" lang="ja-JP" altLang="en-US"/>
              <a:t>気圧</a:t>
            </a:r>
          </a:p>
        </p:txBody>
      </p:sp>
      <p:cxnSp>
        <p:nvCxnSpPr>
          <p:cNvPr id="17" name="直線コネクタ 16">
            <a:extLst>
              <a:ext uri="{FF2B5EF4-FFF2-40B4-BE49-F238E27FC236}">
                <a16:creationId xmlns:a16="http://schemas.microsoft.com/office/drawing/2014/main" id="{67D297C9-670D-67DE-157A-F19DCAC1952F}"/>
              </a:ext>
            </a:extLst>
          </p:cNvPr>
          <p:cNvCxnSpPr>
            <a:cxnSpLocks/>
          </p:cNvCxnSpPr>
          <p:nvPr/>
        </p:nvCxnSpPr>
        <p:spPr>
          <a:xfrm>
            <a:off x="3856564" y="2132856"/>
            <a:ext cx="0" cy="367240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A8560B9-51FB-6FA6-B4C1-F3AC6AA8D422}"/>
              </a:ext>
            </a:extLst>
          </p:cNvPr>
          <p:cNvSpPr txBox="1"/>
          <p:nvPr/>
        </p:nvSpPr>
        <p:spPr>
          <a:xfrm>
            <a:off x="3496523" y="5877272"/>
            <a:ext cx="646331" cy="369332"/>
          </a:xfrm>
          <a:prstGeom prst="rect">
            <a:avLst/>
          </a:prstGeom>
          <a:noFill/>
        </p:spPr>
        <p:txBody>
          <a:bodyPr wrap="none" rtlCol="0">
            <a:spAutoFit/>
          </a:bodyPr>
          <a:lstStyle/>
          <a:p>
            <a:r>
              <a:rPr kumimoji="1" lang="ja-JP" altLang="en-US"/>
              <a:t>融点</a:t>
            </a:r>
          </a:p>
        </p:txBody>
      </p:sp>
      <p:sp>
        <p:nvSpPr>
          <p:cNvPr id="19" name="楕円 18">
            <a:extLst>
              <a:ext uri="{FF2B5EF4-FFF2-40B4-BE49-F238E27FC236}">
                <a16:creationId xmlns:a16="http://schemas.microsoft.com/office/drawing/2014/main" id="{40C4D0D2-BB45-A9EC-81C7-8F37CEA95F91}"/>
              </a:ext>
            </a:extLst>
          </p:cNvPr>
          <p:cNvSpPr/>
          <p:nvPr/>
        </p:nvSpPr>
        <p:spPr>
          <a:xfrm>
            <a:off x="3784555" y="3501008"/>
            <a:ext cx="150507"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A268873-BDBD-6DB1-AA2C-B23F2DEF04EA}"/>
              </a:ext>
            </a:extLst>
          </p:cNvPr>
          <p:cNvSpPr txBox="1"/>
          <p:nvPr/>
        </p:nvSpPr>
        <p:spPr>
          <a:xfrm>
            <a:off x="5872787" y="1988840"/>
            <a:ext cx="1723549" cy="461665"/>
          </a:xfrm>
          <a:prstGeom prst="rect">
            <a:avLst/>
          </a:prstGeom>
          <a:noFill/>
        </p:spPr>
        <p:txBody>
          <a:bodyPr wrap="none" rtlCol="0">
            <a:spAutoFit/>
          </a:bodyPr>
          <a:lstStyle/>
          <a:p>
            <a:r>
              <a:rPr lang="ja-JP" altLang="en-US" sz="2400"/>
              <a:t>水の状態図</a:t>
            </a:r>
            <a:endParaRPr kumimoji="1" lang="ja-JP" altLang="en-US" sz="2400"/>
          </a:p>
        </p:txBody>
      </p:sp>
      <p:sp>
        <p:nvSpPr>
          <p:cNvPr id="21" name="楕円 20">
            <a:extLst>
              <a:ext uri="{FF2B5EF4-FFF2-40B4-BE49-F238E27FC236}">
                <a16:creationId xmlns:a16="http://schemas.microsoft.com/office/drawing/2014/main" id="{F542BF1D-528B-E1B3-3E44-536B8CEC24B4}"/>
              </a:ext>
            </a:extLst>
          </p:cNvPr>
          <p:cNvSpPr/>
          <p:nvPr/>
        </p:nvSpPr>
        <p:spPr>
          <a:xfrm>
            <a:off x="5152707" y="3501008"/>
            <a:ext cx="150507"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81B5004-29C1-E294-8296-E5C92B8393B8}"/>
              </a:ext>
            </a:extLst>
          </p:cNvPr>
          <p:cNvCxnSpPr>
            <a:cxnSpLocks/>
          </p:cNvCxnSpPr>
          <p:nvPr/>
        </p:nvCxnSpPr>
        <p:spPr>
          <a:xfrm>
            <a:off x="5224715" y="2132856"/>
            <a:ext cx="0" cy="367240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B169E5F-F9AD-AB20-2E9B-C5C21D10C8CE}"/>
              </a:ext>
            </a:extLst>
          </p:cNvPr>
          <p:cNvSpPr txBox="1"/>
          <p:nvPr/>
        </p:nvSpPr>
        <p:spPr>
          <a:xfrm>
            <a:off x="4908220" y="5868563"/>
            <a:ext cx="646331" cy="369332"/>
          </a:xfrm>
          <a:prstGeom prst="rect">
            <a:avLst/>
          </a:prstGeom>
          <a:noFill/>
        </p:spPr>
        <p:txBody>
          <a:bodyPr wrap="none" rtlCol="0">
            <a:spAutoFit/>
          </a:bodyPr>
          <a:lstStyle/>
          <a:p>
            <a:r>
              <a:rPr kumimoji="1" lang="ja-JP" altLang="en-US"/>
              <a:t>沸点</a:t>
            </a:r>
          </a:p>
        </p:txBody>
      </p:sp>
      <p:sp>
        <p:nvSpPr>
          <p:cNvPr id="24" name="テキスト ボックス 23">
            <a:extLst>
              <a:ext uri="{FF2B5EF4-FFF2-40B4-BE49-F238E27FC236}">
                <a16:creationId xmlns:a16="http://schemas.microsoft.com/office/drawing/2014/main" id="{67C75522-7ADD-6657-4748-3888BE200045}"/>
              </a:ext>
            </a:extLst>
          </p:cNvPr>
          <p:cNvSpPr txBox="1"/>
          <p:nvPr/>
        </p:nvSpPr>
        <p:spPr>
          <a:xfrm>
            <a:off x="323528" y="980728"/>
            <a:ext cx="6480720" cy="707886"/>
          </a:xfrm>
          <a:prstGeom prst="rect">
            <a:avLst/>
          </a:prstGeom>
          <a:noFill/>
        </p:spPr>
        <p:txBody>
          <a:bodyPr wrap="square" rtlCol="0">
            <a:spAutoFit/>
          </a:bodyPr>
          <a:lstStyle/>
          <a:p>
            <a:r>
              <a:rPr kumimoji="1" lang="ja-JP" altLang="en-US" sz="2000"/>
              <a:t>圧力を固定して、温度を低温から高温にあげていくと、固体→液体→気体と</a:t>
            </a:r>
            <a:r>
              <a:rPr lang="ja-JP" altLang="en-US" sz="2000"/>
              <a:t>相転移する</a:t>
            </a:r>
            <a:endParaRPr kumimoji="1" lang="ja-JP" altLang="en-US" sz="2000"/>
          </a:p>
        </p:txBody>
      </p:sp>
      <p:sp>
        <p:nvSpPr>
          <p:cNvPr id="25" name="テキスト ボックス 24">
            <a:extLst>
              <a:ext uri="{FF2B5EF4-FFF2-40B4-BE49-F238E27FC236}">
                <a16:creationId xmlns:a16="http://schemas.microsoft.com/office/drawing/2014/main" id="{8EEE4793-CAF2-5BD4-DA28-D4D231FA5D21}"/>
              </a:ext>
            </a:extLst>
          </p:cNvPr>
          <p:cNvSpPr txBox="1"/>
          <p:nvPr/>
        </p:nvSpPr>
        <p:spPr>
          <a:xfrm>
            <a:off x="971600" y="6309320"/>
            <a:ext cx="6853158" cy="400110"/>
          </a:xfrm>
          <a:prstGeom prst="rect">
            <a:avLst/>
          </a:prstGeom>
          <a:noFill/>
        </p:spPr>
        <p:txBody>
          <a:bodyPr wrap="none" rtlCol="0">
            <a:spAutoFit/>
          </a:bodyPr>
          <a:lstStyle/>
          <a:p>
            <a:r>
              <a:rPr kumimoji="1" lang="ja-JP" altLang="en-US" sz="2000"/>
              <a:t>以下では、気体と液体の間の相転移、</a:t>
            </a:r>
            <a:r>
              <a:rPr lang="ja-JP" altLang="en-US" sz="2000"/>
              <a:t>「気液転移」を扱う</a:t>
            </a:r>
            <a:endParaRPr kumimoji="1" lang="en-US" altLang="ja-JP" sz="2000"/>
          </a:p>
        </p:txBody>
      </p:sp>
    </p:spTree>
    <p:extLst>
      <p:ext uri="{BB962C8B-B14F-4D97-AF65-F5344CB8AC3E}">
        <p14:creationId xmlns:p14="http://schemas.microsoft.com/office/powerpoint/2010/main" val="408539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F6AEDC-3077-98EC-ECD5-AE4C16494C64}"/>
              </a:ext>
            </a:extLst>
          </p:cNvPr>
          <p:cNvSpPr>
            <a:spLocks noGrp="1"/>
          </p:cNvSpPr>
          <p:nvPr>
            <p:ph type="body" sz="quarter" idx="10"/>
          </p:nvPr>
        </p:nvSpPr>
        <p:spPr/>
        <p:txBody>
          <a:bodyPr/>
          <a:lstStyle/>
          <a:p>
            <a:r>
              <a:rPr lang="ja-JP" altLang="en-US"/>
              <a:t>気液転移</a:t>
            </a:r>
            <a:endParaRPr kumimoji="1" lang="ja-JP" altLang="en-US"/>
          </a:p>
        </p:txBody>
      </p:sp>
      <p:sp>
        <p:nvSpPr>
          <p:cNvPr id="3" name="テキスト ボックス 2">
            <a:extLst>
              <a:ext uri="{FF2B5EF4-FFF2-40B4-BE49-F238E27FC236}">
                <a16:creationId xmlns:a16="http://schemas.microsoft.com/office/drawing/2014/main" id="{7698F085-A1D2-420B-DCD4-86B54401DCF3}"/>
              </a:ext>
            </a:extLst>
          </p:cNvPr>
          <p:cNvSpPr txBox="1"/>
          <p:nvPr/>
        </p:nvSpPr>
        <p:spPr>
          <a:xfrm>
            <a:off x="319990" y="1052736"/>
            <a:ext cx="8802410" cy="461665"/>
          </a:xfrm>
          <a:prstGeom prst="rect">
            <a:avLst/>
          </a:prstGeom>
          <a:noFill/>
        </p:spPr>
        <p:txBody>
          <a:bodyPr wrap="none" rtlCol="0">
            <a:spAutoFit/>
          </a:bodyPr>
          <a:lstStyle/>
          <a:p>
            <a:r>
              <a:rPr lang="ja-JP" altLang="en-US" sz="2400"/>
              <a:t>相転移のうち液相と気相の間の相転移を特に気液転移と呼ぶ</a:t>
            </a:r>
            <a:endParaRPr kumimoji="1" lang="ja-JP" altLang="en-US" sz="2400"/>
          </a:p>
        </p:txBody>
      </p:sp>
      <p:grpSp>
        <p:nvGrpSpPr>
          <p:cNvPr id="16" name="グループ化 15">
            <a:extLst>
              <a:ext uri="{FF2B5EF4-FFF2-40B4-BE49-F238E27FC236}">
                <a16:creationId xmlns:a16="http://schemas.microsoft.com/office/drawing/2014/main" id="{BF0DBA60-ECE3-5420-9BE9-6A329683A6F7}"/>
              </a:ext>
            </a:extLst>
          </p:cNvPr>
          <p:cNvGrpSpPr/>
          <p:nvPr/>
        </p:nvGrpSpPr>
        <p:grpSpPr>
          <a:xfrm>
            <a:off x="1619672" y="2492896"/>
            <a:ext cx="1728192" cy="2232248"/>
            <a:chOff x="1547664" y="2852936"/>
            <a:chExt cx="1728192" cy="2232248"/>
          </a:xfrm>
        </p:grpSpPr>
        <p:sp>
          <p:nvSpPr>
            <p:cNvPr id="4" name="楕円 3">
              <a:extLst>
                <a:ext uri="{FF2B5EF4-FFF2-40B4-BE49-F238E27FC236}">
                  <a16:creationId xmlns:a16="http://schemas.microsoft.com/office/drawing/2014/main" id="{934B66FA-22E7-61BB-CE4E-B985A4999C7A}"/>
                </a:ext>
              </a:extLst>
            </p:cNvPr>
            <p:cNvSpPr/>
            <p:nvPr/>
          </p:nvSpPr>
          <p:spPr>
            <a:xfrm>
              <a:off x="1547664" y="2852936"/>
              <a:ext cx="1728192"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010AF2C-1F93-3575-5921-8EA756C8A2E4}"/>
                </a:ext>
              </a:extLst>
            </p:cNvPr>
            <p:cNvSpPr/>
            <p:nvPr/>
          </p:nvSpPr>
          <p:spPr>
            <a:xfrm>
              <a:off x="1835696" y="4653136"/>
              <a:ext cx="115212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D55EC6EA-3ADF-1C10-6F5B-972F65BF79C4}"/>
                </a:ext>
              </a:extLst>
            </p:cNvPr>
            <p:cNvCxnSpPr>
              <a:stCxn id="4" idx="6"/>
              <a:endCxn id="5" idx="6"/>
            </p:cNvCxnSpPr>
            <p:nvPr/>
          </p:nvCxnSpPr>
          <p:spPr>
            <a:xfrm flipH="1">
              <a:off x="298782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E522757-8643-3820-77F4-443E183BE47E}"/>
                </a:ext>
              </a:extLst>
            </p:cNvPr>
            <p:cNvCxnSpPr>
              <a:stCxn id="4" idx="2"/>
              <a:endCxn id="5" idx="2"/>
            </p:cNvCxnSpPr>
            <p:nvPr/>
          </p:nvCxnSpPr>
          <p:spPr>
            <a:xfrm>
              <a:off x="154766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E0337C75-2B06-A927-E069-536665370DC4}"/>
                </a:ext>
              </a:extLst>
            </p:cNvPr>
            <p:cNvSpPr/>
            <p:nvPr/>
          </p:nvSpPr>
          <p:spPr>
            <a:xfrm>
              <a:off x="1876336" y="4570080"/>
              <a:ext cx="1080120" cy="43204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a:extLst>
                <a:ext uri="{FF2B5EF4-FFF2-40B4-BE49-F238E27FC236}">
                  <a16:creationId xmlns:a16="http://schemas.microsoft.com/office/drawing/2014/main" id="{72ABA3AB-B59A-88DA-502B-CE204E8EE86B}"/>
                </a:ext>
              </a:extLst>
            </p:cNvPr>
            <p:cNvSpPr/>
            <p:nvPr/>
          </p:nvSpPr>
          <p:spPr>
            <a:xfrm flipV="1">
              <a:off x="1660312" y="3633976"/>
              <a:ext cx="1512168" cy="1152128"/>
            </a:xfrm>
            <a:prstGeom prst="trapezoid">
              <a:avLst>
                <a:gd name="adj" fmla="val 1841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D0DB626-9E0B-1F45-9E6D-92AB5D115D17}"/>
                </a:ext>
              </a:extLst>
            </p:cNvPr>
            <p:cNvSpPr/>
            <p:nvPr/>
          </p:nvSpPr>
          <p:spPr>
            <a:xfrm>
              <a:off x="1660312" y="3417952"/>
              <a:ext cx="1512168" cy="432048"/>
            </a:xfrm>
            <a:prstGeom prst="ellipse">
              <a:avLst/>
            </a:prstGeom>
            <a:solidFill>
              <a:srgbClr val="47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052" name="Picture 4" descr="アルコールランプと金網のイラスト">
            <a:extLst>
              <a:ext uri="{FF2B5EF4-FFF2-40B4-BE49-F238E27FC236}">
                <a16:creationId xmlns:a16="http://schemas.microsoft.com/office/drawing/2014/main" id="{1CE562B4-D61B-CAB8-15B6-1468B3C02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820" y="3370684"/>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ビーカーのイラスト（空）">
            <a:extLst>
              <a:ext uri="{FF2B5EF4-FFF2-40B4-BE49-F238E27FC236}">
                <a16:creationId xmlns:a16="http://schemas.microsoft.com/office/drawing/2014/main" id="{1CE66E0B-0C41-5484-15FD-21C5675812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3844" y="2290564"/>
            <a:ext cx="1224136" cy="1448682"/>
          </a:xfrm>
          <a:prstGeom prst="rect">
            <a:avLst/>
          </a:prstGeom>
          <a:noFill/>
          <a:extLst>
            <a:ext uri="{909E8E84-426E-40DD-AFC4-6F175D3DCCD1}">
              <a14:hiddenFill xmlns:a14="http://schemas.microsoft.com/office/drawing/2010/main">
                <a:solidFill>
                  <a:srgbClr val="FFFFFF"/>
                </a:solidFill>
              </a14:hiddenFill>
            </a:ext>
          </a:extLst>
        </p:spPr>
      </p:pic>
      <p:sp>
        <p:nvSpPr>
          <p:cNvPr id="15" name="四角形: 角を丸くする 14">
            <a:extLst>
              <a:ext uri="{FF2B5EF4-FFF2-40B4-BE49-F238E27FC236}">
                <a16:creationId xmlns:a16="http://schemas.microsoft.com/office/drawing/2014/main" id="{AAC5FC59-C7FE-5708-E852-02E6EE826390}"/>
              </a:ext>
            </a:extLst>
          </p:cNvPr>
          <p:cNvSpPr/>
          <p:nvPr/>
        </p:nvSpPr>
        <p:spPr>
          <a:xfrm>
            <a:off x="6159708" y="2722612"/>
            <a:ext cx="936104" cy="93610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DD20795-6854-7B49-63A8-2BAC1ABEE74C}"/>
              </a:ext>
            </a:extLst>
          </p:cNvPr>
          <p:cNvSpPr/>
          <p:nvPr/>
        </p:nvSpPr>
        <p:spPr>
          <a:xfrm>
            <a:off x="6149548" y="2671812"/>
            <a:ext cx="956424" cy="266824"/>
          </a:xfrm>
          <a:prstGeom prst="ellipse">
            <a:avLst/>
          </a:prstGeom>
          <a:solidFill>
            <a:srgbClr val="47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C78CFB2-66BD-FEFD-B22E-75B4915610B0}"/>
              </a:ext>
            </a:extLst>
          </p:cNvPr>
          <p:cNvSpPr/>
          <p:nvPr/>
        </p:nvSpPr>
        <p:spPr>
          <a:xfrm>
            <a:off x="6241876" y="322666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4600629-DEC6-D41E-AFE4-F6B1A7C27E27}"/>
              </a:ext>
            </a:extLst>
          </p:cNvPr>
          <p:cNvSpPr/>
          <p:nvPr/>
        </p:nvSpPr>
        <p:spPr>
          <a:xfrm>
            <a:off x="6457900" y="293863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BADA1909-2D6A-954B-3AFC-804AD9AD7B57}"/>
              </a:ext>
            </a:extLst>
          </p:cNvPr>
          <p:cNvSpPr/>
          <p:nvPr/>
        </p:nvSpPr>
        <p:spPr>
          <a:xfrm>
            <a:off x="6673924" y="3370684"/>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65F84FE-AF5F-6FBD-9A25-8D9FDF33ECA7}"/>
              </a:ext>
            </a:extLst>
          </p:cNvPr>
          <p:cNvSpPr txBox="1"/>
          <p:nvPr/>
        </p:nvSpPr>
        <p:spPr>
          <a:xfrm>
            <a:off x="1979712" y="1772816"/>
            <a:ext cx="1005403" cy="584775"/>
          </a:xfrm>
          <a:prstGeom prst="rect">
            <a:avLst/>
          </a:prstGeom>
          <a:noFill/>
        </p:spPr>
        <p:txBody>
          <a:bodyPr wrap="none" rtlCol="0">
            <a:spAutoFit/>
          </a:bodyPr>
          <a:lstStyle/>
          <a:p>
            <a:r>
              <a:rPr kumimoji="1" lang="ja-JP" altLang="en-US" sz="3200"/>
              <a:t>蒸発</a:t>
            </a:r>
          </a:p>
        </p:txBody>
      </p:sp>
      <p:sp>
        <p:nvSpPr>
          <p:cNvPr id="24" name="テキスト ボックス 23">
            <a:extLst>
              <a:ext uri="{FF2B5EF4-FFF2-40B4-BE49-F238E27FC236}">
                <a16:creationId xmlns:a16="http://schemas.microsoft.com/office/drawing/2014/main" id="{83ADC50B-E9C0-0184-4AFA-E15D76D46CBB}"/>
              </a:ext>
            </a:extLst>
          </p:cNvPr>
          <p:cNvSpPr txBox="1"/>
          <p:nvPr/>
        </p:nvSpPr>
        <p:spPr>
          <a:xfrm>
            <a:off x="6025852" y="1642492"/>
            <a:ext cx="1005403" cy="584775"/>
          </a:xfrm>
          <a:prstGeom prst="rect">
            <a:avLst/>
          </a:prstGeom>
          <a:noFill/>
        </p:spPr>
        <p:txBody>
          <a:bodyPr wrap="none" rtlCol="0">
            <a:spAutoFit/>
          </a:bodyPr>
          <a:lstStyle/>
          <a:p>
            <a:r>
              <a:rPr lang="ja-JP" altLang="en-US" sz="3200"/>
              <a:t>沸騰</a:t>
            </a:r>
            <a:endParaRPr kumimoji="1" lang="ja-JP" altLang="en-US" sz="3200"/>
          </a:p>
        </p:txBody>
      </p:sp>
      <p:sp>
        <p:nvSpPr>
          <p:cNvPr id="20" name="テキスト ボックス 19">
            <a:extLst>
              <a:ext uri="{FF2B5EF4-FFF2-40B4-BE49-F238E27FC236}">
                <a16:creationId xmlns:a16="http://schemas.microsoft.com/office/drawing/2014/main" id="{38CAC7DE-378F-F960-FE12-6E67EFFA8372}"/>
              </a:ext>
            </a:extLst>
          </p:cNvPr>
          <p:cNvSpPr txBox="1"/>
          <p:nvPr/>
        </p:nvSpPr>
        <p:spPr>
          <a:xfrm>
            <a:off x="251520" y="5157192"/>
            <a:ext cx="4801314" cy="830997"/>
          </a:xfrm>
          <a:prstGeom prst="rect">
            <a:avLst/>
          </a:prstGeom>
          <a:noFill/>
        </p:spPr>
        <p:txBody>
          <a:bodyPr wrap="none" rtlCol="0">
            <a:spAutoFit/>
          </a:bodyPr>
          <a:lstStyle/>
          <a:p>
            <a:r>
              <a:rPr kumimoji="1" lang="ja-JP" altLang="en-US" sz="2400"/>
              <a:t>コップに水を入れて放置すると、</a:t>
            </a:r>
            <a:endParaRPr kumimoji="1" lang="en-US" altLang="ja-JP" sz="2400"/>
          </a:p>
          <a:p>
            <a:r>
              <a:rPr lang="ja-JP" altLang="en-US" sz="2400"/>
              <a:t>やがて水が</a:t>
            </a:r>
            <a:r>
              <a:rPr lang="ja-JP" altLang="en-US" sz="2400">
                <a:solidFill>
                  <a:srgbClr val="FF0000"/>
                </a:solidFill>
              </a:rPr>
              <a:t>蒸発</a:t>
            </a:r>
            <a:r>
              <a:rPr lang="ja-JP" altLang="en-US" sz="2400"/>
              <a:t>してなくなる</a:t>
            </a:r>
            <a:endParaRPr kumimoji="1" lang="ja-JP" altLang="en-US" sz="2400"/>
          </a:p>
        </p:txBody>
      </p:sp>
      <p:sp>
        <p:nvSpPr>
          <p:cNvPr id="26" name="テキスト ボックス 25">
            <a:extLst>
              <a:ext uri="{FF2B5EF4-FFF2-40B4-BE49-F238E27FC236}">
                <a16:creationId xmlns:a16="http://schemas.microsoft.com/office/drawing/2014/main" id="{86D379CD-0A3C-06F4-FDFD-89D5419BBAD8}"/>
              </a:ext>
            </a:extLst>
          </p:cNvPr>
          <p:cNvSpPr txBox="1"/>
          <p:nvPr/>
        </p:nvSpPr>
        <p:spPr>
          <a:xfrm>
            <a:off x="5007205" y="5157192"/>
            <a:ext cx="4049507" cy="830997"/>
          </a:xfrm>
          <a:prstGeom prst="rect">
            <a:avLst/>
          </a:prstGeom>
          <a:noFill/>
        </p:spPr>
        <p:txBody>
          <a:bodyPr wrap="none" rtlCol="0">
            <a:spAutoFit/>
          </a:bodyPr>
          <a:lstStyle/>
          <a:p>
            <a:r>
              <a:rPr kumimoji="1" lang="ja-JP" altLang="en-US" sz="2400"/>
              <a:t>水を加熱すると、</a:t>
            </a:r>
            <a:r>
              <a:rPr kumimoji="1" lang="en-US" altLang="ja-JP" sz="2400"/>
              <a:t>1</a:t>
            </a:r>
            <a:r>
              <a:rPr kumimoji="1" lang="ja-JP" altLang="en-US" sz="2400"/>
              <a:t>気圧では</a:t>
            </a:r>
            <a:endParaRPr kumimoji="1" lang="en-US" altLang="ja-JP" sz="2400"/>
          </a:p>
          <a:p>
            <a:r>
              <a:rPr kumimoji="1" lang="ja-JP" altLang="en-US" sz="2400"/>
              <a:t>約</a:t>
            </a:r>
            <a:r>
              <a:rPr kumimoji="1" lang="en-US" altLang="ja-JP" sz="2400"/>
              <a:t>100</a:t>
            </a:r>
            <a:r>
              <a:rPr kumimoji="1" lang="ja-JP" altLang="en-US" sz="2400"/>
              <a:t>度で</a:t>
            </a:r>
            <a:r>
              <a:rPr kumimoji="1" lang="ja-JP" altLang="en-US" sz="2400">
                <a:solidFill>
                  <a:srgbClr val="FF0000"/>
                </a:solidFill>
              </a:rPr>
              <a:t>沸騰</a:t>
            </a:r>
            <a:r>
              <a:rPr kumimoji="1" lang="ja-JP" altLang="en-US" sz="2400"/>
              <a:t>する</a:t>
            </a:r>
          </a:p>
        </p:txBody>
      </p:sp>
      <p:sp>
        <p:nvSpPr>
          <p:cNvPr id="23" name="テキスト ボックス 22">
            <a:extLst>
              <a:ext uri="{FF2B5EF4-FFF2-40B4-BE49-F238E27FC236}">
                <a16:creationId xmlns:a16="http://schemas.microsoft.com/office/drawing/2014/main" id="{738A35DF-D065-B0F5-3E73-A50CAE54ABA1}"/>
              </a:ext>
            </a:extLst>
          </p:cNvPr>
          <p:cNvSpPr txBox="1"/>
          <p:nvPr/>
        </p:nvSpPr>
        <p:spPr>
          <a:xfrm>
            <a:off x="971600" y="6165304"/>
            <a:ext cx="7007046" cy="523220"/>
          </a:xfrm>
          <a:prstGeom prst="rect">
            <a:avLst/>
          </a:prstGeom>
          <a:noFill/>
        </p:spPr>
        <p:txBody>
          <a:bodyPr wrap="none" rtlCol="0">
            <a:spAutoFit/>
          </a:bodyPr>
          <a:lstStyle/>
          <a:p>
            <a:r>
              <a:rPr kumimoji="1" lang="ja-JP" altLang="en-US" sz="2800"/>
              <a:t>「蒸発」と「沸騰」の違いはなんだろう？</a:t>
            </a:r>
          </a:p>
        </p:txBody>
      </p:sp>
    </p:spTree>
    <p:extLst>
      <p:ext uri="{BB962C8B-B14F-4D97-AF65-F5344CB8AC3E}">
        <p14:creationId xmlns:p14="http://schemas.microsoft.com/office/powerpoint/2010/main" val="201548582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7394</TotalTime>
  <Words>2367</Words>
  <Application>Microsoft Office PowerPoint</Application>
  <PresentationFormat>画面に合わせる (4:3)</PresentationFormat>
  <Paragraphs>356</Paragraphs>
  <Slides>42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HGｺﾞｼｯｸE</vt:lpstr>
      <vt:lpstr>Hiragino Kaku Gothic ProN</vt:lpstr>
      <vt:lpstr>游ゴシック</vt:lpstr>
      <vt:lpstr>Arial</vt:lpstr>
      <vt:lpstr>Cambria Math</vt:lpstr>
      <vt:lpstr>Roboto</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1035</cp:revision>
  <dcterms:created xsi:type="dcterms:W3CDTF">2019-01-02T05:23:01Z</dcterms:created>
  <dcterms:modified xsi:type="dcterms:W3CDTF">2022-08-04T16:31:31Z</dcterms:modified>
</cp:coreProperties>
</file>