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7" r:id="rId80"/>
    <p:sldId id="414" r:id="rId81"/>
    <p:sldId id="418" r:id="rId82"/>
    <p:sldId id="419" r:id="rId83"/>
    <p:sldId id="420" r:id="rId84"/>
    <p:sldId id="421" r:id="rId85"/>
    <p:sldId id="422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63" d="100"/>
          <a:sy n="63" d="100"/>
        </p:scale>
        <p:origin x="12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0.png"/><Relationship Id="rId13" Type="http://schemas.openxmlformats.org/officeDocument/2006/relationships/image" Target="../media/image299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image" Target="../media/image2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7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(1)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92392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839707" y="2441213"/>
            <a:ext cx="184666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492896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/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/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/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64C9171-0473-4E26-A0B9-C42A7ADB2A7B}"/>
              </a:ext>
            </a:extLst>
          </p:cNvPr>
          <p:cNvCxnSpPr>
            <a:cxnSpLocks/>
          </p:cNvCxnSpPr>
          <p:nvPr/>
        </p:nvCxnSpPr>
        <p:spPr>
          <a:xfrm>
            <a:off x="1835696" y="4509120"/>
            <a:ext cx="30963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blipFill>
                <a:blip r:embed="rId7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CADAFA-F749-46A8-B7EC-2E9FF6C87564}"/>
              </a:ext>
            </a:extLst>
          </p:cNvPr>
          <p:cNvCxnSpPr>
            <a:cxnSpLocks/>
          </p:cNvCxnSpPr>
          <p:nvPr/>
        </p:nvCxnSpPr>
        <p:spPr>
          <a:xfrm>
            <a:off x="1763688" y="5517232"/>
            <a:ext cx="532859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/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blipFill>
                <a:blip r:embed="rId8"/>
                <a:stretch>
                  <a:fillRect t="-6557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83706D-FECA-4028-8D44-3FD709C2C2E2}"/>
              </a:ext>
            </a:extLst>
          </p:cNvPr>
          <p:cNvSpPr txBox="1"/>
          <p:nvPr/>
        </p:nvSpPr>
        <p:spPr>
          <a:xfrm>
            <a:off x="2915816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一次近似された時間発展演算子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F1FA4-03B1-46A0-AEF2-22E9CF1B4D23}"/>
              </a:ext>
            </a:extLst>
          </p:cNvPr>
          <p:cNvSpPr txBox="1"/>
          <p:nvPr/>
        </p:nvSpPr>
        <p:spPr>
          <a:xfrm>
            <a:off x="2771800" y="56612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二次近似された時間発展演算子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A3EBBF-1C84-4B25-AB60-8550C81B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C705EA-2801-4881-8297-27EE467DFEA4}"/>
              </a:ext>
            </a:extLst>
          </p:cNvPr>
          <p:cNvSpPr txBox="1"/>
          <p:nvPr/>
        </p:nvSpPr>
        <p:spPr>
          <a:xfrm>
            <a:off x="539552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厳密な時間発展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68C5BA-7EAA-4C41-847C-12C8CC35B9F3}"/>
              </a:ext>
            </a:extLst>
          </p:cNvPr>
          <p:cNvSpPr txBox="1"/>
          <p:nvPr/>
        </p:nvSpPr>
        <p:spPr>
          <a:xfrm>
            <a:off x="539552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一次近似された時間発展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/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C2FC63-B6D6-4F5B-AC7E-77D9EF384C50}"/>
              </a:ext>
            </a:extLst>
          </p:cNvPr>
          <p:cNvSpPr/>
          <p:nvPr/>
        </p:nvSpPr>
        <p:spPr>
          <a:xfrm>
            <a:off x="5724128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4201F1E-E123-489E-A618-A750DD5D8BCA}"/>
              </a:ext>
            </a:extLst>
          </p:cNvPr>
          <p:cNvSpPr/>
          <p:nvPr/>
        </p:nvSpPr>
        <p:spPr>
          <a:xfrm>
            <a:off x="3851920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4077E-90B3-4E68-87D3-6257FD35A47A}"/>
              </a:ext>
            </a:extLst>
          </p:cNvPr>
          <p:cNvSpPr txBox="1"/>
          <p:nvPr/>
        </p:nvSpPr>
        <p:spPr>
          <a:xfrm>
            <a:off x="2987824" y="35010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最初にこれを演算して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166BADC-E136-4ED9-BA57-3996AC291DE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5480814" y="3685674"/>
            <a:ext cx="1179418" cy="5354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4025D-7E7E-4661-A906-EAC84494DF9A}"/>
              </a:ext>
            </a:extLst>
          </p:cNvPr>
          <p:cNvSpPr txBox="1"/>
          <p:nvPr/>
        </p:nvSpPr>
        <p:spPr>
          <a:xfrm>
            <a:off x="5652120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次にこれを演算する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ABBE49-9CAB-4F66-8A98-A9D2CF01E4E7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rot="10800000">
            <a:off x="4788024" y="4797152"/>
            <a:ext cx="864096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8DFB3-7B52-42D5-B2A9-1635A2933575}"/>
              </a:ext>
            </a:extLst>
          </p:cNvPr>
          <p:cNvSpPr txBox="1"/>
          <p:nvPr/>
        </p:nvSpPr>
        <p:spPr>
          <a:xfrm>
            <a:off x="539552" y="580526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このように、指数分解公式で作られた時間発展演算子を使う</a:t>
            </a:r>
            <a:endParaRPr lang="en-US" altLang="ja-JP" sz="2000" dirty="0"/>
          </a:p>
          <a:p>
            <a:r>
              <a:rPr kumimoji="1" lang="ja-JP" altLang="en-US" sz="2000" dirty="0"/>
              <a:t>数値積分法を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シンプレクティック積分法</a:t>
            </a:r>
            <a:r>
              <a:rPr kumimoji="1" lang="ja-JP" altLang="en-US" sz="20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23419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775" t="-15116" r="-76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blipFill>
                <a:blip r:embed="rId13"/>
                <a:stretch>
                  <a:fillRect l="-552" t="-14474" r="-18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blipFill>
                <a:blip r:embed="rId14"/>
                <a:stretch>
                  <a:fillRect l="-554" t="-14474" r="-184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55F1E5-9B7A-4DE5-98AC-B4DF9675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3847D-9C74-4AFC-AF76-AC554DB8215F}"/>
              </a:ext>
            </a:extLst>
          </p:cNvPr>
          <p:cNvSpPr txBox="1"/>
          <p:nvPr/>
        </p:nvSpPr>
        <p:spPr>
          <a:xfrm>
            <a:off x="395536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調和振動子の場合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/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/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/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blipFill>
                <a:blip r:embed="rId4"/>
                <a:stretch>
                  <a:fillRect l="-432" t="-14474" r="-129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/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blipFill>
                <a:blip r:embed="rId5"/>
                <a:stretch>
                  <a:fillRect l="-433" t="-14474" r="-12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/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二つ</m:t>
                    </m:r>
                  </m:oMath>
                </a14:m>
                <a:r>
                  <a:rPr kumimoji="1" lang="ja-JP" altLang="en-US" sz="2400" dirty="0"/>
                  <a:t>ともかけると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blipFill>
                <a:blip r:embed="rId6"/>
                <a:stretch>
                  <a:fillRect l="-691" t="-14474" r="-253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/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608D43-08A0-46CC-A6FE-298E8C3187F8}"/>
              </a:ext>
            </a:extLst>
          </p:cNvPr>
          <p:cNvSpPr/>
          <p:nvPr/>
        </p:nvSpPr>
        <p:spPr>
          <a:xfrm>
            <a:off x="4211960" y="5445224"/>
            <a:ext cx="187220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327084-3407-4EE8-B9A7-C4CAE39D17B5}"/>
              </a:ext>
            </a:extLst>
          </p:cNvPr>
          <p:cNvSpPr txBox="1"/>
          <p:nvPr/>
        </p:nvSpPr>
        <p:spPr>
          <a:xfrm>
            <a:off x="5004048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行列式が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673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7AA94D-A94D-4C4D-A74E-CE4F71E9C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への変換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blipFill>
                <a:blip r:embed="rId2"/>
                <a:stretch>
                  <a:fillRect t="-14667" r="-155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/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/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おいて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blipFill>
                <a:blip r:embed="rId4"/>
                <a:stretch>
                  <a:fillRect l="-2586" t="-14667" r="-56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/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44BCD-8EB3-4913-BD8E-11A8CB86EA2C}"/>
              </a:ext>
            </a:extLst>
          </p:cNvPr>
          <p:cNvSpPr txBox="1"/>
          <p:nvPr/>
        </p:nvSpPr>
        <p:spPr>
          <a:xfrm>
            <a:off x="467544" y="371703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が満たされる時、この変換を</a:t>
            </a:r>
            <a:r>
              <a:rPr lang="ja-JP" altLang="en-US" sz="2400" dirty="0">
                <a:solidFill>
                  <a:srgbClr val="FF0000"/>
                </a:solidFill>
              </a:rPr>
              <a:t>シンプレクティック変換</a:t>
            </a:r>
            <a:r>
              <a:rPr lang="ja-JP" altLang="en-US" sz="2400" dirty="0"/>
              <a:t>と呼ぶ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CABDB7-15A0-4F08-84E8-3CF9F6AFC55D}"/>
              </a:ext>
            </a:extLst>
          </p:cNvPr>
          <p:cNvSpPr txBox="1"/>
          <p:nvPr/>
        </p:nvSpPr>
        <p:spPr>
          <a:xfrm>
            <a:off x="5508104" y="46531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であるから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41F6A1-65FF-4AA4-906C-BCAC835F40D1}"/>
              </a:ext>
            </a:extLst>
          </p:cNvPr>
          <p:cNvSpPr txBox="1"/>
          <p:nvPr/>
        </p:nvSpPr>
        <p:spPr>
          <a:xfrm>
            <a:off x="467544" y="5733256"/>
            <a:ext cx="750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シンプレクティック変換とは、変換のヤコビアンが</a:t>
            </a:r>
            <a:r>
              <a:rPr lang="en-US" altLang="ja-JP" sz="2000" dirty="0"/>
              <a:t>1</a:t>
            </a:r>
            <a:r>
              <a:rPr lang="ja-JP" altLang="en-US" sz="2000" dirty="0"/>
              <a:t>であること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48053-1048-48A8-A70A-20C8CF6A8ADF}"/>
              </a:ext>
            </a:extLst>
          </p:cNvPr>
          <p:cNvSpPr txBox="1"/>
          <p:nvPr/>
        </p:nvSpPr>
        <p:spPr>
          <a:xfrm>
            <a:off x="2699792" y="623731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時間発展演算子を行列表示したときの行列式が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15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5F20F5-20BB-4600-B00D-1E689430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/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blipFill>
                <a:blip r:embed="rId2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DF67B-66BE-42DF-B1E9-8AF9E5D2E468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二次の指数分解公式</a:t>
            </a:r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173856-F937-47E5-B218-094F49182BC3}"/>
              </a:ext>
            </a:extLst>
          </p:cNvPr>
          <p:cNvCxnSpPr/>
          <p:nvPr/>
        </p:nvCxnSpPr>
        <p:spPr>
          <a:xfrm>
            <a:off x="56521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E46F73-F42F-474B-8719-4D1737B93898}"/>
              </a:ext>
            </a:extLst>
          </p:cNvPr>
          <p:cNvCxnSpPr>
            <a:cxnSpLocks/>
          </p:cNvCxnSpPr>
          <p:nvPr/>
        </p:nvCxnSpPr>
        <p:spPr>
          <a:xfrm>
            <a:off x="3923928" y="2132856"/>
            <a:ext cx="158417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14F7BDC-FECC-4B49-8B99-914426F2C9B6}"/>
              </a:ext>
            </a:extLst>
          </p:cNvPr>
          <p:cNvCxnSpPr>
            <a:cxnSpLocks/>
          </p:cNvCxnSpPr>
          <p:nvPr/>
        </p:nvCxnSpPr>
        <p:spPr>
          <a:xfrm>
            <a:off x="20517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E17E13-A1AF-4901-BDA2-FFCACCD6876A}"/>
              </a:ext>
            </a:extLst>
          </p:cNvPr>
          <p:cNvSpPr txBox="1"/>
          <p:nvPr/>
        </p:nvSpPr>
        <p:spPr>
          <a:xfrm>
            <a:off x="6481470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295ADF-F79E-4663-9BE2-9588B43A2ECE}"/>
              </a:ext>
            </a:extLst>
          </p:cNvPr>
          <p:cNvSpPr txBox="1"/>
          <p:nvPr/>
        </p:nvSpPr>
        <p:spPr>
          <a:xfrm>
            <a:off x="4537254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5A3D5-7AE6-4A7C-A8E4-04DBB335E08A}"/>
              </a:ext>
            </a:extLst>
          </p:cNvPr>
          <p:cNvSpPr txBox="1"/>
          <p:nvPr/>
        </p:nvSpPr>
        <p:spPr>
          <a:xfrm>
            <a:off x="2987824" y="2204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FC526-2F00-44FB-909D-F56FEBBFA3BC}"/>
              </a:ext>
            </a:extLst>
          </p:cNvPr>
          <p:cNvSpPr txBox="1"/>
          <p:nvPr/>
        </p:nvSpPr>
        <p:spPr>
          <a:xfrm>
            <a:off x="755576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/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537DF-283D-49CE-A41D-7B7014A6466B}"/>
              </a:ext>
            </a:extLst>
          </p:cNvPr>
          <p:cNvSpPr txBox="1"/>
          <p:nvPr/>
        </p:nvSpPr>
        <p:spPr>
          <a:xfrm>
            <a:off x="75557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/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6068D6-FD9F-485C-AF21-4B8183D6A903}"/>
              </a:ext>
            </a:extLst>
          </p:cNvPr>
          <p:cNvSpPr txBox="1"/>
          <p:nvPr/>
        </p:nvSpPr>
        <p:spPr>
          <a:xfrm>
            <a:off x="755576" y="54452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/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/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現在の力がそのまま続いたとして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blipFill>
                <a:blip r:embed="rId6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/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(1)</a:t>
                </a:r>
                <a:r>
                  <a:rPr lang="ja-JP" altLang="en-US" dirty="0"/>
                  <a:t>で得た速度がそのまま続いたとして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/>
                  <a:t>だけ時間をすすめる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blipFill>
                <a:blip r:embed="rId7"/>
                <a:stretch>
                  <a:fillRect l="-766" t="-13333" r="-9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(2)</a:t>
                </a:r>
                <a:r>
                  <a:rPr lang="ja-JP" altLang="en-US" dirty="0"/>
                  <a:t>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blipFill>
                <a:blip r:embed="rId8"/>
                <a:stretch>
                  <a:fillRect l="-857" t="-11475" r="-2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01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D559DE-25A4-4DBB-9E63-4E2334B4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/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/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C46A1D83-9111-422F-8CF8-9DFE7AF6AAB8}"/>
              </a:ext>
            </a:extLst>
          </p:cNvPr>
          <p:cNvSpPr/>
          <p:nvPr/>
        </p:nvSpPr>
        <p:spPr>
          <a:xfrm>
            <a:off x="683568" y="1052736"/>
            <a:ext cx="360040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kumimoji="1" lang="ja-JP" altLang="en-US" sz="2400" dirty="0"/>
                  <a:t>を消去して整理する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Velocity Verlet</a:t>
                </a:r>
                <a:r>
                  <a:rPr lang="ja-JP" altLang="en-US" sz="2400" dirty="0"/>
                  <a:t>公式を得る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blipFill>
                <a:blip r:embed="rId5"/>
                <a:stretch>
                  <a:fillRect l="-224" t="-14667" r="-149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/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/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8D5AC19-5C4D-42FA-AA66-72D40D763A34}"/>
              </a:ext>
            </a:extLst>
          </p:cNvPr>
          <p:cNvSpPr/>
          <p:nvPr/>
        </p:nvSpPr>
        <p:spPr>
          <a:xfrm>
            <a:off x="899592" y="4149080"/>
            <a:ext cx="360040" cy="15841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215C5D-3CBD-4462-93D8-56DDEEE6B932}"/>
              </a:ext>
            </a:extLst>
          </p:cNvPr>
          <p:cNvSpPr txBox="1"/>
          <p:nvPr/>
        </p:nvSpPr>
        <p:spPr>
          <a:xfrm>
            <a:off x="899592" y="6093296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lang="ja-JP" altLang="en-US" sz="2400" dirty="0"/>
              <a:t>法は、シンプレクティック積分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433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ACF969-71B9-4C9E-8230-8E050926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シンプレクティック積分のまとめ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/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数値積分とは、現在時刻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から、時刻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得る写像</a:t>
                </a:r>
                <a:r>
                  <a:rPr lang="ja-JP" altLang="en-US" sz="2400" dirty="0"/>
                  <a:t>である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写像を表す変換のヤコビアンが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であるとき、位相空間の体積が保存される。このような</a:t>
                </a:r>
                <a:r>
                  <a:rPr kumimoji="1" lang="ja-JP" altLang="en-US" sz="2400" dirty="0"/>
                  <a:t>写像を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シンプレクティック写像</a:t>
                </a:r>
                <a:r>
                  <a:rPr kumimoji="1"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変換</a:t>
                </a:r>
                <a:r>
                  <a:rPr lang="ja-JP" altLang="en-US" sz="2400" dirty="0"/>
                  <a:t>がシンプレクティック写像であるような数値積分法を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シンプレクティック積分</a:t>
                </a:r>
                <a:r>
                  <a:rPr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シンプレクティック積分は、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Lie-Trotter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の指数分解公式</a:t>
                </a:r>
                <a:r>
                  <a:rPr kumimoji="1" lang="ja-JP" altLang="en-US" sz="2400" dirty="0"/>
                  <a:t>から構築できる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blipFill>
                <a:blip r:embed="rId2"/>
                <a:stretch>
                  <a:fillRect l="-1078" t="-1964" r="-154" b="-2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F6E4C3-3DA7-4A67-9A06-F1D89D5136A9}"/>
              </a:ext>
            </a:extLst>
          </p:cNvPr>
          <p:cNvGrpSpPr/>
          <p:nvPr/>
        </p:nvGrpSpPr>
        <p:grpSpPr>
          <a:xfrm>
            <a:off x="5292080" y="4509120"/>
            <a:ext cx="2213992" cy="1800200"/>
            <a:chOff x="3275856" y="1772816"/>
            <a:chExt cx="2213992" cy="180020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0E84A0-8516-4497-BFA3-BA7E3A38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1772816"/>
              <a:ext cx="0" cy="1800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124FC7-61A3-469F-8734-DA385708288A}"/>
                </a:ext>
              </a:extLst>
            </p:cNvPr>
            <p:cNvCxnSpPr/>
            <p:nvPr/>
          </p:nvCxnSpPr>
          <p:spPr>
            <a:xfrm>
              <a:off x="3275856" y="335699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68E1D36-B8FD-4C53-B168-061DF10F8D03}"/>
                </a:ext>
              </a:extLst>
            </p:cNvPr>
            <p:cNvSpPr/>
            <p:nvPr/>
          </p:nvSpPr>
          <p:spPr>
            <a:xfrm>
              <a:off x="457200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B4F05A8-B546-41E8-A3E7-6857B134BC95}"/>
                </a:ext>
              </a:extLst>
            </p:cNvPr>
            <p:cNvSpPr/>
            <p:nvPr/>
          </p:nvSpPr>
          <p:spPr>
            <a:xfrm>
              <a:off x="4283968" y="249289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/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9" r="-5217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/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09" r="-1217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AAAFA96-F057-4AF3-A9B5-E74CA48A24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27984" y="2636912"/>
              <a:ext cx="216024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/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7151</TotalTime>
  <Words>5017</Words>
  <Application>Microsoft Office PowerPoint</Application>
  <PresentationFormat>画面に合わせる (4:3)</PresentationFormat>
  <Paragraphs>767</Paragraphs>
  <Slides>85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979</cp:revision>
  <dcterms:created xsi:type="dcterms:W3CDTF">2019-01-02T05:23:01Z</dcterms:created>
  <dcterms:modified xsi:type="dcterms:W3CDTF">2022-08-02T09:41:24Z</dcterms:modified>
</cp:coreProperties>
</file>