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Nuni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Nuni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Lat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01c05962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01c05962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01c05962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01c05962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1c05962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01c05962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1c05962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01c05962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01c05962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01c05962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d40f935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d40f935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d40f935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d40f935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01c0596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01c0596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01c0596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01c0596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1c05962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1c05962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01c05962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01c05962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01c05962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01c05962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01c05962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01c05962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73" name="Google Shape;73;p13"/>
          <p:cNvSpPr txBox="1"/>
          <p:nvPr>
            <p:ph idx="1" type="subTitle"/>
          </p:nvPr>
        </p:nvSpPr>
        <p:spPr>
          <a:xfrm>
            <a:off x="2686975" y="1732950"/>
            <a:ext cx="63315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Predicting Healthy Loans using the Logistic Regression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a Confusion Matrix</a:t>
            </a:r>
            <a:endParaRPr/>
          </a:p>
        </p:txBody>
      </p:sp>
      <p:sp>
        <p:nvSpPr>
          <p:cNvPr id="135" name="Google Shape;135;p22"/>
          <p:cNvSpPr txBox="1"/>
          <p:nvPr>
            <p:ph idx="1" type="body"/>
          </p:nvPr>
        </p:nvSpPr>
        <p:spPr>
          <a:xfrm>
            <a:off x="2400250" y="1167475"/>
            <a:ext cx="6321600" cy="18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are we applying a confusion matrix? </a:t>
            </a:r>
            <a:endParaRPr/>
          </a:p>
          <a:p>
            <a:pPr indent="0" lvl="0" marL="0" rtl="0" algn="l">
              <a:spcBef>
                <a:spcPts val="1200"/>
              </a:spcBef>
              <a:spcAft>
                <a:spcPts val="1200"/>
              </a:spcAft>
              <a:buNone/>
            </a:pPr>
            <a:r>
              <a:rPr lang="en"/>
              <a:t>Because the confusion matrix serves as a powerful tool for evaluating, fine-tuning, and interpreting logistic regression models, which in turn enhances their effectiveness in real-world applications. </a:t>
            </a:r>
            <a:endParaRPr/>
          </a:p>
        </p:txBody>
      </p:sp>
      <p:pic>
        <p:nvPicPr>
          <p:cNvPr id="136" name="Google Shape;136;p22"/>
          <p:cNvPicPr preferRelativeResize="0"/>
          <p:nvPr/>
        </p:nvPicPr>
        <p:blipFill>
          <a:blip r:embed="rId3">
            <a:alphaModFix/>
          </a:blip>
          <a:stretch>
            <a:fillRect/>
          </a:stretch>
        </p:blipFill>
        <p:spPr>
          <a:xfrm>
            <a:off x="2577921" y="3062275"/>
            <a:ext cx="5966266" cy="128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44550" y="578175"/>
            <a:ext cx="3556500" cy="1777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Importing a RandomOverSampler module &amp; Resampling</a:t>
            </a:r>
            <a:endParaRPr/>
          </a:p>
        </p:txBody>
      </p:sp>
      <p:sp>
        <p:nvSpPr>
          <p:cNvPr id="142" name="Google Shape;142;p23"/>
          <p:cNvSpPr txBox="1"/>
          <p:nvPr>
            <p:ph idx="1" type="body"/>
          </p:nvPr>
        </p:nvSpPr>
        <p:spPr>
          <a:xfrm>
            <a:off x="319500" y="2409125"/>
            <a:ext cx="3181800" cy="157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Raleway"/>
                <a:ea typeface="Raleway"/>
                <a:cs typeface="Raleway"/>
                <a:sym typeface="Raleway"/>
              </a:rPr>
              <a:t>To the right, you can see how we imported a RandomOverSampler module and then resample the data to see if we can get better results. </a:t>
            </a:r>
            <a:endParaRPr sz="1600">
              <a:latin typeface="Raleway"/>
              <a:ea typeface="Raleway"/>
              <a:cs typeface="Raleway"/>
              <a:sym typeface="Raleway"/>
            </a:endParaRPr>
          </a:p>
        </p:txBody>
      </p:sp>
      <p:pic>
        <p:nvPicPr>
          <p:cNvPr id="143" name="Google Shape;143;p23"/>
          <p:cNvPicPr preferRelativeResize="0"/>
          <p:nvPr/>
        </p:nvPicPr>
        <p:blipFill>
          <a:blip r:embed="rId3">
            <a:alphaModFix/>
          </a:blip>
          <a:stretch>
            <a:fillRect/>
          </a:stretch>
        </p:blipFill>
        <p:spPr>
          <a:xfrm>
            <a:off x="3640425" y="1996756"/>
            <a:ext cx="5171649" cy="28693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Fit, Predict, and apply Confusion Matrix</a:t>
            </a:r>
            <a:endParaRPr/>
          </a:p>
        </p:txBody>
      </p:sp>
      <p:pic>
        <p:nvPicPr>
          <p:cNvPr id="149" name="Google Shape;149;p24"/>
          <p:cNvPicPr preferRelativeResize="0"/>
          <p:nvPr/>
        </p:nvPicPr>
        <p:blipFill>
          <a:blip r:embed="rId3">
            <a:alphaModFix/>
          </a:blip>
          <a:stretch>
            <a:fillRect/>
          </a:stretch>
        </p:blipFill>
        <p:spPr>
          <a:xfrm>
            <a:off x="4392475" y="1267825"/>
            <a:ext cx="4364570" cy="3787524"/>
          </a:xfrm>
          <a:prstGeom prst="rect">
            <a:avLst/>
          </a:prstGeom>
          <a:noFill/>
          <a:ln>
            <a:noFill/>
          </a:ln>
        </p:spPr>
      </p:pic>
      <p:sp>
        <p:nvSpPr>
          <p:cNvPr id="150" name="Google Shape;150;p24"/>
          <p:cNvSpPr txBox="1"/>
          <p:nvPr/>
        </p:nvSpPr>
        <p:spPr>
          <a:xfrm>
            <a:off x="460400" y="1113550"/>
            <a:ext cx="3715500" cy="241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Now that we have applied a RandomOverSampler module, and Resampled our data, it is time to repeat the Model, Fit, Predict steps again.</a:t>
            </a:r>
            <a:endParaRPr sz="18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Let’s check out how our well these models predicted healthy and high-risk accounts.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Logistic Regression?</a:t>
            </a:r>
            <a:endParaRPr/>
          </a:p>
        </p:txBody>
      </p:sp>
      <p:sp>
        <p:nvSpPr>
          <p:cNvPr id="79" name="Google Shape;79;p14"/>
          <p:cNvSpPr txBox="1"/>
          <p:nvPr>
            <p:ph idx="1" type="body"/>
          </p:nvPr>
        </p:nvSpPr>
        <p:spPr>
          <a:xfrm>
            <a:off x="2410112" y="1595776"/>
            <a:ext cx="6318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geeksforgeeks.com defines Logistic Regression 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solidFill>
                  <a:srgbClr val="273239"/>
                </a:solidFill>
                <a:latin typeface="Nunito"/>
                <a:ea typeface="Nunito"/>
                <a:cs typeface="Nunito"/>
                <a:sym typeface="Nunito"/>
              </a:rPr>
              <a:t>A </a:t>
            </a:r>
            <a:r>
              <a:rPr b="1" i="1" lang="en">
                <a:solidFill>
                  <a:srgbClr val="273239"/>
                </a:solidFill>
                <a:latin typeface="Nunito"/>
                <a:ea typeface="Nunito"/>
                <a:cs typeface="Nunito"/>
                <a:sym typeface="Nunito"/>
              </a:rPr>
              <a:t>supervised machine learning algorithm </a:t>
            </a:r>
            <a:r>
              <a:rPr i="1" lang="en">
                <a:solidFill>
                  <a:srgbClr val="273239"/>
                </a:solidFill>
                <a:latin typeface="Nunito"/>
                <a:ea typeface="Nunito"/>
                <a:cs typeface="Nunito"/>
                <a:sym typeface="Nunito"/>
              </a:rPr>
              <a:t>used for </a:t>
            </a:r>
            <a:r>
              <a:rPr b="1" i="1" lang="en">
                <a:solidFill>
                  <a:srgbClr val="273239"/>
                </a:solidFill>
                <a:latin typeface="Nunito"/>
                <a:ea typeface="Nunito"/>
                <a:cs typeface="Nunito"/>
                <a:sym typeface="Nunito"/>
              </a:rPr>
              <a:t>classification tasks</a:t>
            </a:r>
            <a:r>
              <a:rPr i="1" lang="en">
                <a:solidFill>
                  <a:srgbClr val="273239"/>
                </a:solidFill>
                <a:latin typeface="Nunito"/>
                <a:ea typeface="Nunito"/>
                <a:cs typeface="Nunito"/>
                <a:sym typeface="Nunito"/>
              </a:rPr>
              <a:t> where the goal is to predict the probability that an instance belongs to a given class or not. Logistic regression is a </a:t>
            </a:r>
            <a:r>
              <a:rPr b="1" i="1" lang="en">
                <a:solidFill>
                  <a:srgbClr val="273239"/>
                </a:solidFill>
                <a:latin typeface="Nunito"/>
                <a:ea typeface="Nunito"/>
                <a:cs typeface="Nunito"/>
                <a:sym typeface="Nunito"/>
              </a:rPr>
              <a:t>statistical algorithm</a:t>
            </a:r>
            <a:r>
              <a:rPr i="1" lang="en">
                <a:solidFill>
                  <a:srgbClr val="273239"/>
                </a:solidFill>
                <a:latin typeface="Nunito"/>
                <a:ea typeface="Nunito"/>
                <a:cs typeface="Nunito"/>
                <a:sym typeface="Nunito"/>
              </a:rPr>
              <a:t> which analyzes the </a:t>
            </a:r>
            <a:r>
              <a:rPr b="1" i="1" lang="en">
                <a:solidFill>
                  <a:srgbClr val="273239"/>
                </a:solidFill>
                <a:latin typeface="Nunito"/>
                <a:ea typeface="Nunito"/>
                <a:cs typeface="Nunito"/>
                <a:sym typeface="Nunito"/>
              </a:rPr>
              <a:t>relationship between two data factors.</a:t>
            </a:r>
            <a:r>
              <a:rPr i="1" lang="en">
                <a:solidFill>
                  <a:srgbClr val="273239"/>
                </a:solidFill>
                <a:latin typeface="Nunito"/>
                <a:ea typeface="Nunito"/>
                <a:cs typeface="Nunito"/>
                <a:sym typeface="Nunito"/>
              </a:rPr>
              <a:t>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trying to achieve?</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aleway"/>
                <a:ea typeface="Raleway"/>
                <a:cs typeface="Raleway"/>
                <a:sym typeface="Raleway"/>
              </a:rPr>
              <a:t>The goal of this notebook is to predict healthy loans and high-risk loans. </a:t>
            </a:r>
            <a:endParaRPr>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lang="en" sz="1600">
                <a:solidFill>
                  <a:srgbClr val="0D0D0D"/>
                </a:solidFill>
                <a:highlight>
                  <a:srgbClr val="FFFFFF"/>
                </a:highlight>
                <a:latin typeface="Raleway"/>
                <a:ea typeface="Raleway"/>
                <a:cs typeface="Raleway"/>
                <a:sym typeface="Raleway"/>
              </a:rPr>
              <a:t>Identifying healthy and high-risk loans is crucial for financial institutions to manage risk effectively and make informed lending decisions. The logistic regression model is one of the statistical techniques commonly used for this purpose due to its ability to predict the probability of a binary outcome, such as whether a loan will default or not.</a:t>
            </a:r>
            <a:endParaRPr sz="1600">
              <a:solidFill>
                <a:srgbClr val="0D0D0D"/>
              </a:solidFill>
              <a:highlight>
                <a:srgbClr val="FFFFFF"/>
              </a:highlight>
              <a:latin typeface="Raleway"/>
              <a:ea typeface="Raleway"/>
              <a:cs typeface="Raleway"/>
              <a:sym typeface="Raleway"/>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the Process:</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2"/>
              </a:buClr>
              <a:buSzPct val="57894"/>
              <a:buFont typeface="Arial"/>
              <a:buNone/>
            </a:pPr>
            <a:r>
              <a:rPr lang="en" sz="1900">
                <a:latin typeface="Raleway"/>
                <a:ea typeface="Raleway"/>
                <a:cs typeface="Raleway"/>
                <a:sym typeface="Raleway"/>
              </a:rPr>
              <a:t>1. Prepare the data</a:t>
            </a:r>
            <a:endParaRPr sz="1900">
              <a:latin typeface="Raleway"/>
              <a:ea typeface="Raleway"/>
              <a:cs typeface="Raleway"/>
              <a:sym typeface="Raleway"/>
            </a:endParaRPr>
          </a:p>
          <a:p>
            <a:pPr indent="0" lvl="0" marL="0" rtl="0" algn="l">
              <a:spcBef>
                <a:spcPts val="1200"/>
              </a:spcBef>
              <a:spcAft>
                <a:spcPts val="0"/>
              </a:spcAft>
              <a:buClr>
                <a:schemeClr val="dk2"/>
              </a:buClr>
              <a:buSzPct val="57894"/>
              <a:buFont typeface="Arial"/>
              <a:buNone/>
            </a:pPr>
            <a:r>
              <a:rPr lang="en" sz="1900">
                <a:latin typeface="Raleway"/>
                <a:ea typeface="Raleway"/>
                <a:cs typeface="Raleway"/>
                <a:sym typeface="Raleway"/>
              </a:rPr>
              <a:t>2. Split the data into training and testing sets</a:t>
            </a:r>
            <a:endParaRPr sz="1900">
              <a:latin typeface="Raleway"/>
              <a:ea typeface="Raleway"/>
              <a:cs typeface="Raleway"/>
              <a:sym typeface="Raleway"/>
            </a:endParaRPr>
          </a:p>
          <a:p>
            <a:pPr indent="0" lvl="0" marL="0" rtl="0" algn="l">
              <a:spcBef>
                <a:spcPts val="1200"/>
              </a:spcBef>
              <a:spcAft>
                <a:spcPts val="0"/>
              </a:spcAft>
              <a:buClr>
                <a:schemeClr val="dk2"/>
              </a:buClr>
              <a:buSzPct val="57894"/>
              <a:buFont typeface="Arial"/>
              <a:buNone/>
            </a:pPr>
            <a:r>
              <a:rPr lang="en" sz="1900">
                <a:latin typeface="Raleway"/>
                <a:ea typeface="Raleway"/>
                <a:cs typeface="Raleway"/>
                <a:sym typeface="Raleway"/>
              </a:rPr>
              <a:t>3. Model and fit the data into a logistic regression model</a:t>
            </a:r>
            <a:endParaRPr sz="1900">
              <a:latin typeface="Raleway"/>
              <a:ea typeface="Raleway"/>
              <a:cs typeface="Raleway"/>
              <a:sym typeface="Raleway"/>
            </a:endParaRPr>
          </a:p>
          <a:p>
            <a:pPr indent="0" lvl="0" marL="0" rtl="0" algn="l">
              <a:spcBef>
                <a:spcPts val="1200"/>
              </a:spcBef>
              <a:spcAft>
                <a:spcPts val="0"/>
              </a:spcAft>
              <a:buClr>
                <a:schemeClr val="dk2"/>
              </a:buClr>
              <a:buSzPct val="57894"/>
              <a:buFont typeface="Arial"/>
              <a:buNone/>
            </a:pPr>
            <a:r>
              <a:rPr lang="en" sz="1900">
                <a:latin typeface="Raleway"/>
                <a:ea typeface="Raleway"/>
                <a:cs typeface="Raleway"/>
                <a:sym typeface="Raleway"/>
              </a:rPr>
              <a:t>4. Predict the testing labels </a:t>
            </a:r>
            <a:endParaRPr sz="1900">
              <a:latin typeface="Raleway"/>
              <a:ea typeface="Raleway"/>
              <a:cs typeface="Raleway"/>
              <a:sym typeface="Raleway"/>
            </a:endParaRPr>
          </a:p>
          <a:p>
            <a:pPr indent="0" lvl="0" marL="0" rtl="0" algn="l">
              <a:spcBef>
                <a:spcPts val="1200"/>
              </a:spcBef>
              <a:spcAft>
                <a:spcPts val="0"/>
              </a:spcAft>
              <a:buNone/>
            </a:pPr>
            <a:r>
              <a:rPr lang="en" sz="1900">
                <a:latin typeface="Raleway"/>
                <a:ea typeface="Raleway"/>
                <a:cs typeface="Raleway"/>
                <a:sym typeface="Raleway"/>
              </a:rPr>
              <a:t>5. Calculate the performance metrics</a:t>
            </a:r>
            <a:endParaRPr sz="1900">
              <a:latin typeface="Raleway"/>
              <a:ea typeface="Raleway"/>
              <a:cs typeface="Raleway"/>
              <a:sym typeface="Raleway"/>
            </a:endParaRPr>
          </a:p>
          <a:p>
            <a:pPr indent="0" lvl="0" marL="0" rtl="0" algn="l">
              <a:spcBef>
                <a:spcPts val="1200"/>
              </a:spcBef>
              <a:spcAft>
                <a:spcPts val="1200"/>
              </a:spcAft>
              <a:buClr>
                <a:schemeClr val="dk2"/>
              </a:buClr>
              <a:buSzPct val="57894"/>
              <a:buFont typeface="Arial"/>
              <a:buNone/>
            </a:pPr>
            <a:r>
              <a:rPr lang="en" sz="1900">
                <a:latin typeface="Raleway"/>
                <a:ea typeface="Raleway"/>
                <a:cs typeface="Raleway"/>
                <a:sym typeface="Raleway"/>
              </a:rPr>
              <a:t>6. Predict a Logistic Regression Model with Resampled Training Data</a:t>
            </a:r>
            <a:endParaRPr sz="27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the Data</a:t>
            </a:r>
            <a:endParaRPr/>
          </a:p>
        </p:txBody>
      </p:sp>
      <p:sp>
        <p:nvSpPr>
          <p:cNvPr id="97" name="Google Shape;97;p17"/>
          <p:cNvSpPr txBox="1"/>
          <p:nvPr>
            <p:ph idx="1" type="body"/>
          </p:nvPr>
        </p:nvSpPr>
        <p:spPr>
          <a:xfrm>
            <a:off x="206950" y="1379350"/>
            <a:ext cx="2019900" cy="32025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latin typeface="Raleway"/>
                <a:ea typeface="Raleway"/>
                <a:cs typeface="Raleway"/>
                <a:sym typeface="Raleway"/>
              </a:rPr>
              <a:t>The first step in preparing the </a:t>
            </a:r>
            <a:r>
              <a:rPr lang="en">
                <a:latin typeface="Raleway"/>
                <a:ea typeface="Raleway"/>
                <a:cs typeface="Raleway"/>
                <a:sym typeface="Raleway"/>
              </a:rPr>
              <a:t>data</a:t>
            </a:r>
            <a:r>
              <a:rPr lang="en">
                <a:latin typeface="Raleway"/>
                <a:ea typeface="Raleway"/>
                <a:cs typeface="Raleway"/>
                <a:sym typeface="Raleway"/>
              </a:rPr>
              <a:t> is:</a:t>
            </a:r>
            <a:endParaRPr>
              <a:latin typeface="Raleway"/>
              <a:ea typeface="Raleway"/>
              <a:cs typeface="Raleway"/>
              <a:sym typeface="Raleway"/>
            </a:endParaRPr>
          </a:p>
          <a:p>
            <a:pPr indent="0" lvl="0" marL="0" rtl="0" algn="ctr">
              <a:spcBef>
                <a:spcPts val="1200"/>
              </a:spcBef>
              <a:spcAft>
                <a:spcPts val="0"/>
              </a:spcAft>
              <a:buNone/>
            </a:pPr>
            <a:r>
              <a:rPr lang="en">
                <a:latin typeface="Raleway"/>
                <a:ea typeface="Raleway"/>
                <a:cs typeface="Raleway"/>
                <a:sym typeface="Raleway"/>
              </a:rPr>
              <a:t>1.) Importing your necessary modules and libraries</a:t>
            </a:r>
            <a:endParaRPr>
              <a:latin typeface="Raleway"/>
              <a:ea typeface="Raleway"/>
              <a:cs typeface="Raleway"/>
              <a:sym typeface="Raleway"/>
            </a:endParaRPr>
          </a:p>
          <a:p>
            <a:pPr indent="0" lvl="0" marL="0" rtl="0" algn="ctr">
              <a:spcBef>
                <a:spcPts val="1200"/>
              </a:spcBef>
              <a:spcAft>
                <a:spcPts val="1200"/>
              </a:spcAft>
              <a:buNone/>
            </a:pPr>
            <a:r>
              <a:rPr lang="en">
                <a:latin typeface="Raleway"/>
                <a:ea typeface="Raleway"/>
                <a:cs typeface="Raleway"/>
                <a:sym typeface="Raleway"/>
              </a:rPr>
              <a:t>2.) Reading in your data.</a:t>
            </a:r>
            <a:endParaRPr>
              <a:latin typeface="Raleway"/>
              <a:ea typeface="Raleway"/>
              <a:cs typeface="Raleway"/>
              <a:sym typeface="Raleway"/>
            </a:endParaRPr>
          </a:p>
        </p:txBody>
      </p:sp>
      <p:pic>
        <p:nvPicPr>
          <p:cNvPr id="98" name="Google Shape;98;p17"/>
          <p:cNvPicPr preferRelativeResize="0"/>
          <p:nvPr/>
        </p:nvPicPr>
        <p:blipFill>
          <a:blip r:embed="rId3">
            <a:alphaModFix/>
          </a:blip>
          <a:stretch>
            <a:fillRect/>
          </a:stretch>
        </p:blipFill>
        <p:spPr>
          <a:xfrm>
            <a:off x="2400252" y="1266750"/>
            <a:ext cx="6098874" cy="2031075"/>
          </a:xfrm>
          <a:prstGeom prst="rect">
            <a:avLst/>
          </a:prstGeom>
          <a:noFill/>
          <a:ln>
            <a:noFill/>
          </a:ln>
        </p:spPr>
      </p:pic>
      <p:pic>
        <p:nvPicPr>
          <p:cNvPr id="99" name="Google Shape;99;p17"/>
          <p:cNvPicPr preferRelativeResize="0"/>
          <p:nvPr/>
        </p:nvPicPr>
        <p:blipFill>
          <a:blip r:embed="rId4">
            <a:alphaModFix/>
          </a:blip>
          <a:stretch>
            <a:fillRect/>
          </a:stretch>
        </p:blipFill>
        <p:spPr>
          <a:xfrm>
            <a:off x="2341125" y="3520375"/>
            <a:ext cx="6098875" cy="106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990"/>
              <a:buFont typeface="Arial"/>
              <a:buNone/>
            </a:pPr>
            <a:r>
              <a:rPr lang="en" sz="2710"/>
              <a:t>Basic Steps</a:t>
            </a:r>
            <a:endParaRPr sz="3700"/>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Anytime you are using data to make predictions, you have 4 basic steps: </a:t>
            </a:r>
            <a:endParaRPr/>
          </a:p>
          <a:p>
            <a:pPr indent="-342900" lvl="0" marL="457200" rtl="0" algn="l">
              <a:spcBef>
                <a:spcPts val="1200"/>
              </a:spcBef>
              <a:spcAft>
                <a:spcPts val="0"/>
              </a:spcAft>
              <a:buSzPts val="1800"/>
              <a:buAutoNum type="arabicPeriod"/>
            </a:pPr>
            <a:r>
              <a:rPr lang="en"/>
              <a:t>Train, test, split</a:t>
            </a:r>
            <a:endParaRPr/>
          </a:p>
          <a:p>
            <a:pPr indent="-342900" lvl="0" marL="457200" rtl="0" algn="l">
              <a:spcBef>
                <a:spcPts val="0"/>
              </a:spcBef>
              <a:spcAft>
                <a:spcPts val="0"/>
              </a:spcAft>
              <a:buSzPts val="1800"/>
              <a:buAutoNum type="arabicPeriod"/>
            </a:pPr>
            <a:r>
              <a:rPr lang="en"/>
              <a:t>Model</a:t>
            </a:r>
            <a:endParaRPr/>
          </a:p>
          <a:p>
            <a:pPr indent="-342900" lvl="0" marL="457200" rtl="0" algn="l">
              <a:spcBef>
                <a:spcPts val="0"/>
              </a:spcBef>
              <a:spcAft>
                <a:spcPts val="0"/>
              </a:spcAft>
              <a:buSzPts val="1800"/>
              <a:buAutoNum type="arabicPeriod"/>
            </a:pPr>
            <a:r>
              <a:rPr lang="en"/>
              <a:t>Fit</a:t>
            </a:r>
            <a:endParaRPr/>
          </a:p>
          <a:p>
            <a:pPr indent="-342900" lvl="0" marL="457200" rtl="0" algn="l">
              <a:spcBef>
                <a:spcPts val="0"/>
              </a:spcBef>
              <a:spcAft>
                <a:spcPts val="0"/>
              </a:spcAft>
              <a:buSzPts val="1800"/>
              <a:buAutoNum type="arabicPeriod"/>
            </a:pPr>
            <a:r>
              <a:rPr lang="en"/>
              <a:t>Predict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Splitting X and y</a:t>
            </a:r>
            <a:endParaRPr/>
          </a:p>
        </p:txBody>
      </p:sp>
      <p:sp>
        <p:nvSpPr>
          <p:cNvPr id="111" name="Google Shape;111;p19"/>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b="1" lang="en" sz="1800">
                <a:solidFill>
                  <a:srgbClr val="0D0D0D"/>
                </a:solidFill>
                <a:highlight>
                  <a:srgbClr val="FFFFFF"/>
                </a:highlight>
                <a:latin typeface="Raleway"/>
                <a:ea typeface="Raleway"/>
                <a:cs typeface="Raleway"/>
                <a:sym typeface="Raleway"/>
              </a:rPr>
              <a:t>Why is it important? </a:t>
            </a:r>
            <a:endParaRPr b="1" sz="1800">
              <a:solidFill>
                <a:srgbClr val="0D0D0D"/>
              </a:solidFill>
              <a:highlight>
                <a:srgbClr val="FFFFFF"/>
              </a:highlight>
              <a:latin typeface="Raleway"/>
              <a:ea typeface="Raleway"/>
              <a:cs typeface="Raleway"/>
              <a:sym typeface="Raleway"/>
            </a:endParaRPr>
          </a:p>
          <a:p>
            <a:pPr indent="0" lvl="0" marL="0" rtl="0" algn="l">
              <a:lnSpc>
                <a:spcPct val="120000"/>
              </a:lnSpc>
              <a:spcBef>
                <a:spcPts val="0"/>
              </a:spcBef>
              <a:spcAft>
                <a:spcPts val="0"/>
              </a:spcAft>
              <a:buNone/>
            </a:pPr>
            <a:r>
              <a:t/>
            </a:r>
            <a:endParaRPr>
              <a:solidFill>
                <a:srgbClr val="0D0D0D"/>
              </a:solidFill>
              <a:highlight>
                <a:srgbClr val="FFFFFF"/>
              </a:highlight>
              <a:latin typeface="Raleway"/>
              <a:ea typeface="Raleway"/>
              <a:cs typeface="Raleway"/>
              <a:sym typeface="Raleway"/>
            </a:endParaRPr>
          </a:p>
          <a:p>
            <a:pPr indent="0" lvl="0" marL="0" rtl="0" algn="l">
              <a:lnSpc>
                <a:spcPct val="120000"/>
              </a:lnSpc>
              <a:spcBef>
                <a:spcPts val="0"/>
              </a:spcBef>
              <a:spcAft>
                <a:spcPts val="0"/>
              </a:spcAft>
              <a:buNone/>
            </a:pPr>
            <a:r>
              <a:t/>
            </a:r>
            <a:endParaRPr>
              <a:solidFill>
                <a:srgbClr val="0D0D0D"/>
              </a:solidFill>
              <a:highlight>
                <a:srgbClr val="FFFFFF"/>
              </a:highlight>
              <a:latin typeface="Raleway"/>
              <a:ea typeface="Raleway"/>
              <a:cs typeface="Raleway"/>
              <a:sym typeface="Raleway"/>
            </a:endParaRPr>
          </a:p>
          <a:p>
            <a:pPr indent="0" lvl="0" marL="0" rtl="0" algn="l">
              <a:lnSpc>
                <a:spcPct val="120000"/>
              </a:lnSpc>
              <a:spcBef>
                <a:spcPts val="0"/>
              </a:spcBef>
              <a:spcAft>
                <a:spcPts val="0"/>
              </a:spcAft>
              <a:buNone/>
            </a:pPr>
            <a:r>
              <a:rPr lang="en" sz="1200">
                <a:solidFill>
                  <a:srgbClr val="0D0D0D"/>
                </a:solidFill>
                <a:highlight>
                  <a:srgbClr val="FFFFFF"/>
                </a:highlight>
                <a:latin typeface="Raleway"/>
                <a:ea typeface="Raleway"/>
                <a:cs typeface="Raleway"/>
                <a:sym typeface="Raleway"/>
              </a:rPr>
              <a:t>In logistic regression, X  represents the independent variables or predictors, while </a:t>
            </a:r>
            <a:r>
              <a:rPr i="1" lang="en" sz="1450">
                <a:solidFill>
                  <a:srgbClr val="0D0D0D"/>
                </a:solidFill>
                <a:highlight>
                  <a:srgbClr val="FFFFFF"/>
                </a:highlight>
                <a:latin typeface="Raleway"/>
                <a:ea typeface="Raleway"/>
                <a:cs typeface="Raleway"/>
                <a:sym typeface="Raleway"/>
              </a:rPr>
              <a:t>y </a:t>
            </a:r>
            <a:r>
              <a:rPr lang="en" sz="1200">
                <a:solidFill>
                  <a:srgbClr val="0D0D0D"/>
                </a:solidFill>
                <a:highlight>
                  <a:srgbClr val="FFFFFF"/>
                </a:highlight>
                <a:latin typeface="Raleway"/>
                <a:ea typeface="Raleway"/>
                <a:cs typeface="Raleway"/>
                <a:sym typeface="Raleway"/>
              </a:rPr>
              <a:t>represents the dependent variable or the outcome we're trying to predict.</a:t>
            </a:r>
            <a:endParaRPr>
              <a:latin typeface="Raleway"/>
              <a:ea typeface="Raleway"/>
              <a:cs typeface="Raleway"/>
              <a:sym typeface="Raleway"/>
            </a:endParaRPr>
          </a:p>
        </p:txBody>
      </p:sp>
      <p:pic>
        <p:nvPicPr>
          <p:cNvPr id="112" name="Google Shape;112;p19"/>
          <p:cNvPicPr preferRelativeResize="0"/>
          <p:nvPr/>
        </p:nvPicPr>
        <p:blipFill>
          <a:blip r:embed="rId3">
            <a:alphaModFix/>
          </a:blip>
          <a:stretch>
            <a:fillRect/>
          </a:stretch>
        </p:blipFill>
        <p:spPr>
          <a:xfrm>
            <a:off x="3127500" y="121127"/>
            <a:ext cx="4393751" cy="1859098"/>
          </a:xfrm>
          <a:prstGeom prst="rect">
            <a:avLst/>
          </a:prstGeom>
          <a:noFill/>
          <a:ln>
            <a:noFill/>
          </a:ln>
        </p:spPr>
      </p:pic>
      <p:pic>
        <p:nvPicPr>
          <p:cNvPr id="113" name="Google Shape;113;p19"/>
          <p:cNvPicPr preferRelativeResize="0"/>
          <p:nvPr/>
        </p:nvPicPr>
        <p:blipFill>
          <a:blip r:embed="rId4">
            <a:alphaModFix/>
          </a:blip>
          <a:stretch>
            <a:fillRect/>
          </a:stretch>
        </p:blipFill>
        <p:spPr>
          <a:xfrm>
            <a:off x="3168000" y="2106124"/>
            <a:ext cx="5145201" cy="1680200"/>
          </a:xfrm>
          <a:prstGeom prst="rect">
            <a:avLst/>
          </a:prstGeom>
          <a:noFill/>
          <a:ln>
            <a:noFill/>
          </a:ln>
        </p:spPr>
      </p:pic>
      <p:pic>
        <p:nvPicPr>
          <p:cNvPr id="114" name="Google Shape;114;p19"/>
          <p:cNvPicPr preferRelativeResize="0"/>
          <p:nvPr/>
        </p:nvPicPr>
        <p:blipFill rotWithShape="1">
          <a:blip r:embed="rId5">
            <a:alphaModFix/>
          </a:blip>
          <a:srcRect b="0" l="0" r="-6814" t="0"/>
          <a:stretch/>
        </p:blipFill>
        <p:spPr>
          <a:xfrm>
            <a:off x="3168000" y="3786325"/>
            <a:ext cx="3340466" cy="123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 Test, Split</a:t>
            </a:r>
            <a:endParaRPr/>
          </a:p>
        </p:txBody>
      </p:sp>
      <p:sp>
        <p:nvSpPr>
          <p:cNvPr id="120" name="Google Shape;120;p20"/>
          <p:cNvSpPr txBox="1"/>
          <p:nvPr>
            <p:ph idx="1" type="body"/>
          </p:nvPr>
        </p:nvSpPr>
        <p:spPr>
          <a:xfrm>
            <a:off x="2516200" y="1413350"/>
            <a:ext cx="6215400" cy="105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D0D0D"/>
                </a:solidFill>
                <a:highlight>
                  <a:srgbClr val="FFFFFF"/>
                </a:highlight>
                <a:latin typeface="Raleway"/>
                <a:ea typeface="Raleway"/>
                <a:cs typeface="Raleway"/>
                <a:sym typeface="Raleway"/>
              </a:rPr>
              <a:t>The purpose of train-test split in logistic regression (and in machine learning in general) is to evaluate how well the model will perform on unseen data. </a:t>
            </a:r>
            <a:endParaRPr sz="2200">
              <a:latin typeface="Raleway"/>
              <a:ea typeface="Raleway"/>
              <a:cs typeface="Raleway"/>
              <a:sym typeface="Raleway"/>
            </a:endParaRPr>
          </a:p>
        </p:txBody>
      </p:sp>
      <p:pic>
        <p:nvPicPr>
          <p:cNvPr id="121" name="Google Shape;121;p20"/>
          <p:cNvPicPr preferRelativeResize="0"/>
          <p:nvPr/>
        </p:nvPicPr>
        <p:blipFill>
          <a:blip r:embed="rId3">
            <a:alphaModFix/>
          </a:blip>
          <a:stretch>
            <a:fillRect/>
          </a:stretch>
        </p:blipFill>
        <p:spPr>
          <a:xfrm>
            <a:off x="2400250" y="2571745"/>
            <a:ext cx="6591349" cy="13473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9500" y="578200"/>
            <a:ext cx="3599400" cy="889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Fit, Predict</a:t>
            </a:r>
            <a:endParaRPr/>
          </a:p>
        </p:txBody>
      </p:sp>
      <p:sp>
        <p:nvSpPr>
          <p:cNvPr id="127" name="Google Shape;127;p21"/>
          <p:cNvSpPr txBox="1"/>
          <p:nvPr>
            <p:ph idx="1" type="body"/>
          </p:nvPr>
        </p:nvSpPr>
        <p:spPr>
          <a:xfrm>
            <a:off x="319500" y="1536304"/>
            <a:ext cx="2808000" cy="28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aleway"/>
                <a:ea typeface="Raleway"/>
                <a:cs typeface="Raleway"/>
                <a:sym typeface="Raleway"/>
              </a:rPr>
              <a:t>The model, fit, and predict </a:t>
            </a:r>
            <a:r>
              <a:rPr lang="en" sz="1500">
                <a:solidFill>
                  <a:srgbClr val="0D0D0D"/>
                </a:solidFill>
                <a:highlight>
                  <a:srgbClr val="FFFFFF"/>
                </a:highlight>
                <a:latin typeface="Raleway"/>
                <a:ea typeface="Raleway"/>
                <a:cs typeface="Raleway"/>
                <a:sym typeface="Raleway"/>
              </a:rPr>
              <a:t>functions collectively represent the workflow of building a logistic regression model: </a:t>
            </a:r>
            <a:endParaRPr sz="1500">
              <a:solidFill>
                <a:srgbClr val="0D0D0D"/>
              </a:solidFill>
              <a:highlight>
                <a:srgbClr val="FFFFFF"/>
              </a:highlight>
              <a:latin typeface="Raleway"/>
              <a:ea typeface="Raleway"/>
              <a:cs typeface="Raleway"/>
              <a:sym typeface="Raleway"/>
            </a:endParaRPr>
          </a:p>
          <a:p>
            <a:pPr indent="-323850" lvl="0" marL="457200" rtl="0" algn="l">
              <a:spcBef>
                <a:spcPts val="1200"/>
              </a:spcBef>
              <a:spcAft>
                <a:spcPts val="0"/>
              </a:spcAft>
              <a:buClr>
                <a:srgbClr val="0D0D0D"/>
              </a:buClr>
              <a:buSzPts val="1500"/>
              <a:buFont typeface="Raleway"/>
              <a:buAutoNum type="arabicPeriod"/>
            </a:pPr>
            <a:r>
              <a:rPr lang="en" sz="1500">
                <a:solidFill>
                  <a:srgbClr val="0D0D0D"/>
                </a:solidFill>
                <a:highlight>
                  <a:srgbClr val="FFFFFF"/>
                </a:highlight>
                <a:latin typeface="Raleway"/>
                <a:ea typeface="Raleway"/>
                <a:cs typeface="Raleway"/>
                <a:sym typeface="Raleway"/>
              </a:rPr>
              <a:t>Defining the model</a:t>
            </a:r>
            <a:endParaRPr sz="1500">
              <a:solidFill>
                <a:srgbClr val="0D0D0D"/>
              </a:solidFill>
              <a:highlight>
                <a:srgbClr val="FFFFFF"/>
              </a:highlight>
              <a:latin typeface="Raleway"/>
              <a:ea typeface="Raleway"/>
              <a:cs typeface="Raleway"/>
              <a:sym typeface="Raleway"/>
            </a:endParaRPr>
          </a:p>
          <a:p>
            <a:pPr indent="-323850" lvl="0" marL="457200" rtl="0" algn="l">
              <a:spcBef>
                <a:spcPts val="0"/>
              </a:spcBef>
              <a:spcAft>
                <a:spcPts val="0"/>
              </a:spcAft>
              <a:buClr>
                <a:srgbClr val="0D0D0D"/>
              </a:buClr>
              <a:buSzPts val="1500"/>
              <a:buFont typeface="Raleway"/>
              <a:buAutoNum type="arabicPeriod"/>
            </a:pPr>
            <a:r>
              <a:rPr lang="en" sz="1500">
                <a:solidFill>
                  <a:srgbClr val="0D0D0D"/>
                </a:solidFill>
                <a:highlight>
                  <a:srgbClr val="FFFFFF"/>
                </a:highlight>
                <a:latin typeface="Raleway"/>
                <a:ea typeface="Raleway"/>
                <a:cs typeface="Raleway"/>
                <a:sym typeface="Raleway"/>
              </a:rPr>
              <a:t>Training it on data</a:t>
            </a:r>
            <a:endParaRPr sz="1500">
              <a:solidFill>
                <a:srgbClr val="0D0D0D"/>
              </a:solidFill>
              <a:highlight>
                <a:srgbClr val="FFFFFF"/>
              </a:highlight>
              <a:latin typeface="Raleway"/>
              <a:ea typeface="Raleway"/>
              <a:cs typeface="Raleway"/>
              <a:sym typeface="Raleway"/>
            </a:endParaRPr>
          </a:p>
          <a:p>
            <a:pPr indent="-323850" lvl="0" marL="457200" rtl="0" algn="l">
              <a:spcBef>
                <a:spcPts val="0"/>
              </a:spcBef>
              <a:spcAft>
                <a:spcPts val="0"/>
              </a:spcAft>
              <a:buClr>
                <a:srgbClr val="0D0D0D"/>
              </a:buClr>
              <a:buSzPts val="1500"/>
              <a:buFont typeface="Raleway"/>
              <a:buAutoNum type="arabicPeriod"/>
            </a:pPr>
            <a:r>
              <a:rPr lang="en" sz="1500">
                <a:solidFill>
                  <a:srgbClr val="0D0D0D"/>
                </a:solidFill>
                <a:highlight>
                  <a:srgbClr val="FFFFFF"/>
                </a:highlight>
                <a:latin typeface="Raleway"/>
                <a:ea typeface="Raleway"/>
                <a:cs typeface="Raleway"/>
                <a:sym typeface="Raleway"/>
              </a:rPr>
              <a:t>Using it to make predictions on new data.</a:t>
            </a:r>
            <a:endParaRPr sz="1500">
              <a:latin typeface="Raleway"/>
              <a:ea typeface="Raleway"/>
              <a:cs typeface="Raleway"/>
              <a:sym typeface="Raleway"/>
            </a:endParaRPr>
          </a:p>
        </p:txBody>
      </p:sp>
      <p:pic>
        <p:nvPicPr>
          <p:cNvPr id="128" name="Google Shape;128;p21"/>
          <p:cNvPicPr preferRelativeResize="0"/>
          <p:nvPr/>
        </p:nvPicPr>
        <p:blipFill>
          <a:blip r:embed="rId3">
            <a:alphaModFix/>
          </a:blip>
          <a:stretch>
            <a:fillRect/>
          </a:stretch>
        </p:blipFill>
        <p:spPr>
          <a:xfrm>
            <a:off x="3247775" y="217150"/>
            <a:ext cx="5711701" cy="2198318"/>
          </a:xfrm>
          <a:prstGeom prst="rect">
            <a:avLst/>
          </a:prstGeom>
          <a:noFill/>
          <a:ln>
            <a:noFill/>
          </a:ln>
        </p:spPr>
      </p:pic>
      <p:pic>
        <p:nvPicPr>
          <p:cNvPr id="129" name="Google Shape;129;p21"/>
          <p:cNvPicPr preferRelativeResize="0"/>
          <p:nvPr/>
        </p:nvPicPr>
        <p:blipFill>
          <a:blip r:embed="rId4">
            <a:alphaModFix/>
          </a:blip>
          <a:stretch>
            <a:fillRect/>
          </a:stretch>
        </p:blipFill>
        <p:spPr>
          <a:xfrm>
            <a:off x="3279900" y="2567868"/>
            <a:ext cx="5711699" cy="2021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