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98" r:id="rId7"/>
    <p:sldId id="299" r:id="rId8"/>
    <p:sldId id="300" r:id="rId9"/>
    <p:sldId id="322" r:id="rId10"/>
    <p:sldId id="276" r:id="rId11"/>
    <p:sldId id="265" r:id="rId12"/>
    <p:sldId id="291" r:id="rId13"/>
    <p:sldId id="319" r:id="rId14"/>
    <p:sldId id="288" r:id="rId15"/>
    <p:sldId id="311" r:id="rId16"/>
    <p:sldId id="315" r:id="rId17"/>
    <p:sldId id="317" r:id="rId18"/>
    <p:sldId id="314" r:id="rId19"/>
    <p:sldId id="316" r:id="rId20"/>
    <p:sldId id="313" r:id="rId21"/>
    <p:sldId id="318" r:id="rId22"/>
    <p:sldId id="321" r:id="rId23"/>
    <p:sldId id="320" r:id="rId24"/>
    <p:sldId id="275" r:id="rId25"/>
    <p:sldId id="277" r:id="rId26"/>
    <p:sldId id="301" r:id="rId27"/>
    <p:sldId id="285" r:id="rId28"/>
    <p:sldId id="28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100" d="100"/>
          <a:sy n="100" d="100"/>
        </p:scale>
        <p:origin x="-1944" y="-12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511E-88D4-4DB8-8CDC-09352D8B74F4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9543-8C21-4B99-AB8D-4B6DE1BBD6E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6BC-02A2-48BC-9AFD-E10D8AC57CD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035-A473-402D-BE80-59DD3E5859F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2E01-DF10-48CF-B5D9-5ACF13196EDD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827D-1EA2-412D-906E-70C9D3369783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151-3147-4D60-B9D6-6C2D549774E6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1C72-F76F-450D-B8E9-BAFC6FF25FCB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84F1-59A0-49A5-A9BC-BB6B3EED7815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4C50-37D9-4473-BF9E-0D09E2C0187D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E415-0CEA-4B6A-B65A-1BCD3362E4C9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3097674-7869-4427-905C-727778CE9313}" type="datetime1">
              <a:rPr lang="en-US" smtClean="0"/>
              <a:t>1/25/2023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021" y="2189798"/>
            <a:ext cx="8011795" cy="356235"/>
          </a:xfrm>
        </p:spPr>
        <p:txBody>
          <a:bodyPr/>
          <a:lstStyle/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Skin 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esion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lassification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sing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eep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earning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365" y="2891314"/>
            <a:ext cx="3467100" cy="1241584"/>
          </a:xfrm>
        </p:spPr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Farzina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Senior Lecturer,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Engineering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811270" y="506731"/>
            <a:ext cx="1141730" cy="13758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5241925" y="2891314"/>
            <a:ext cx="2573020" cy="18709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Uddin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01806657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Shifat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CSE 01806647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Required Tools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1063466"/>
            <a:ext cx="7870825" cy="339471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-Learn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Pandas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5009" y="929354"/>
            <a:ext cx="7870825" cy="4069366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The HAM10000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is a large dataset of skin lesion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images.[6]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Total Images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10015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Total Classes : 7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AKIEC(0) , BCC(1), BKL(2), DF(3), NV(4), VASC(5), MEL(6)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This is a highly imbalanced dataset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C:\Users\kaium\Downloads\imbal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52" y="2524578"/>
            <a:ext cx="3949623" cy="261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32" y="1529335"/>
            <a:ext cx="7979664" cy="1055369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Oversampling</a:t>
            </a: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pre-processing technique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that is used to balance the dataset by creating copies of the minority class examples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3296" y="2644903"/>
            <a:ext cx="7979664" cy="1055369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Augmentation</a:t>
            </a:r>
          </a:p>
          <a:p>
            <a:pPr lvl="1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 pre-processing  technique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that is used to increase the size of the dataset by applying random transformations to the existing images, such as rotation, flipping, and zooming.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3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Regularization techniques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879"/>
            <a:ext cx="7979664" cy="1055369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Dropout</a:t>
            </a:r>
          </a:p>
          <a:p>
            <a:pPr lvl="1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 regularization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technique that is commonly used in deep learning to prevent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over fitting.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It works by randomly dropping out (i.e., setting to zero) a certain proportion of the neurons during the training process</a:t>
            </a:r>
            <a:r>
              <a:rPr lang="en-GB" sz="1600" dirty="0" smtClean="0"/>
              <a:t>.[7]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45008" y="2711958"/>
            <a:ext cx="7979664" cy="1055369"/>
          </a:xfrm>
        </p:spPr>
        <p:txBody>
          <a:bodyPr/>
          <a:lstStyle/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Regularization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Regularization is a method to impose constraints on the model's parameters so that it can't fit the noise in the data.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1063466"/>
            <a:ext cx="8345423" cy="3394710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 overcome problem of imbalance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CNN on imbalanced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CNN on oversampled data with dropout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CNN on augmented data with dropout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CNN using Regularization (L1) on augmented data with dropout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using Regularization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augmented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data with dropout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Resnet50 on oversampled data with dropout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VGG16 on Oversampled data with dropout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6501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511" y="450899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CNN accuracy curve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1895" y="452144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 : CNN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 curve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60375" y="778204"/>
            <a:ext cx="8229600" cy="293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Accuracy curve and loss curve for best model CNN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kaium\Downloads\HAM10000\images for slide\cnn a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9" y="1650738"/>
            <a:ext cx="3275256" cy="23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ium\Downloads\HAM10000\images for slide\cnn 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1650738"/>
            <a:ext cx="3357550" cy="24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6501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511" y="450899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CNN confusion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5175" y="450899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CNN Classification report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0" y="1346200"/>
            <a:ext cx="480601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kaium\Downloads\HAM10000\images for slide\cnn c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18393"/>
            <a:ext cx="3588887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9519" y="4508992"/>
            <a:ext cx="417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Test model with unseen image (CNN)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205979"/>
            <a:ext cx="8229600" cy="58650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375" y="1158091"/>
            <a:ext cx="6550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image/akiec.jpg")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image/bcc.jpg")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image/bkl.jpg")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image/df.jpg")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image/mel.jpg")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image/nv.jpg")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image/vasc.jpg")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0934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1/1 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akiec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'actinic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keratoses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intraepithelial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carcinomae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17ms/step ('bcc', 'basal cell carcinoma')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bkl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'benign keratosis-like lesions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15ms/step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 melanocytic nevi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'melanoma')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17ms/step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 melanocytic nevi')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15ms/step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vasc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 pyogenic granulomas and hemorrhage')</a:t>
            </a:r>
          </a:p>
        </p:txBody>
      </p:sp>
    </p:spTree>
    <p:extLst>
      <p:ext uri="{BB962C8B-B14F-4D97-AF65-F5344CB8AC3E}">
        <p14:creationId xmlns:p14="http://schemas.microsoft.com/office/powerpoint/2010/main" val="3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6501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511" y="450899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RestNet50 accuracy curve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1895" y="452144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RestNet50 loss curve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60375" y="778204"/>
            <a:ext cx="8229600" cy="293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Accuracy curve and loss curve for best model RestNet50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kaium\Downloads\HAM10000\images for slide\re a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1626092"/>
            <a:ext cx="331581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aium\Downloads\HAM10000\images for slide\re 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1" y="1626092"/>
            <a:ext cx="3277701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7511" y="450899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RestNet50 confusion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5175" y="450899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RestNet50 Classification report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kaium\Downloads\HAM10000\images for slide\re 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3" y="1210104"/>
            <a:ext cx="3460426" cy="313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46" y="1348677"/>
            <a:ext cx="4774753" cy="279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4"/>
          <p:cNvSpPr txBox="1">
            <a:spLocks/>
          </p:cNvSpPr>
          <p:nvPr/>
        </p:nvSpPr>
        <p:spPr>
          <a:xfrm>
            <a:off x="457200" y="205979"/>
            <a:ext cx="8229600" cy="58650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04"/>
            <a:ext cx="3503930" cy="361045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preprocessing and Regularization techniques</a:t>
            </a:r>
            <a:endParaRPr lang="en-US" altLang="en-US" sz="20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US" sz="24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317366" y="1173004"/>
            <a:ext cx="4600575" cy="3610451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8"/>
            </a:pPr>
            <a:r>
              <a:rPr lang="en-US" altLang="en-US" sz="2000" b="1" dirty="0" smtClean="0">
                <a:effectLst/>
                <a:latin typeface="Times New Roman" pitchFamily="18" charset="0"/>
                <a:ea typeface="Noto Sans CJK HK" panose="020B0600000000000000" charset="-120"/>
                <a:cs typeface="Times New Roman" pitchFamily="18" charset="0"/>
                <a:sym typeface="+mn-ea"/>
              </a:rPr>
              <a:t>Proposed systems</a:t>
            </a:r>
            <a:endParaRPr lang="en-US" altLang="en-US" sz="20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en-US" sz="2000" b="1" dirty="0" smtClean="0">
                <a:effectLst/>
                <a:latin typeface="Times New Roman" pitchFamily="18" charset="0"/>
                <a:ea typeface="Noto Sans CJK HK" panose="020B0600000000000000" charset="-120"/>
                <a:cs typeface="Times New Roman" pitchFamily="18" charset="0"/>
                <a:sym typeface="+mn-ea"/>
              </a:rPr>
              <a:t>Results</a:t>
            </a: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en-US" sz="2000" b="1" dirty="0" smtClean="0">
                <a:solidFill>
                  <a:schemeClr val="tx1"/>
                </a:solidFill>
                <a:latin typeface="Times New Roman" pitchFamily="18" charset="0"/>
                <a:ea typeface="Noto Sans CJK HK" panose="020B0600000000000000" charset="-120"/>
                <a:cs typeface="Times New Roman" pitchFamily="18" charset="0"/>
                <a:sym typeface="+mn-ea"/>
              </a:rPr>
              <a:t>Conclusion and Future Work</a:t>
            </a:r>
            <a:endParaRPr lang="en-US" altLang="en-US" sz="20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 startAt="8"/>
            </a:pPr>
            <a:r>
              <a:rPr lang="en-US" altLang="en-US" sz="2000" b="1" dirty="0">
                <a:effectLst/>
                <a:latin typeface="Times New Roman" pitchFamily="18" charset="0"/>
                <a:ea typeface="Noto Sans CJK HK" panose="020B0600000000000000" charset="-120"/>
                <a:cs typeface="Times New Roman" pitchFamily="18" charset="0"/>
                <a:sym typeface="+mn-ea"/>
              </a:rPr>
              <a:t>References</a:t>
            </a:r>
            <a:endParaRPr lang="en-US" altLang="en-US" sz="20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 startAt="8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altLang="en-US" sz="2400" b="1" dirty="0">
              <a:solidFill>
                <a:schemeClr val="tx1"/>
              </a:solidFill>
              <a:effectLst/>
              <a:latin typeface="Times New Roman" pitchFamily="18" charset="0"/>
              <a:ea typeface="Noto Sans CJK HK" panose="020B0600000000000000" charset="-12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671845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18808"/>
              </p:ext>
            </p:extLst>
          </p:nvPr>
        </p:nvGraphicFramePr>
        <p:xfrm>
          <a:off x="158499" y="743714"/>
          <a:ext cx="8729469" cy="427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676"/>
                <a:gridCol w="1147026"/>
                <a:gridCol w="1171174"/>
                <a:gridCol w="1533393"/>
                <a:gridCol w="1050434"/>
                <a:gridCol w="941766"/>
              </a:tblGrid>
              <a:tr h="4669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F1 score</a:t>
                      </a:r>
                      <a:endParaRPr lang="en-US" sz="1200" dirty="0"/>
                    </a:p>
                  </a:txBody>
                  <a:tcPr/>
                </a:tc>
              </a:tr>
              <a:tr h="361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1. CNN on imbalance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438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2. CNN on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oversampled data with dropout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</a:p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438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3. CNN on augmented data with 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438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4. CNN using Regularization (L1) on augmented data with 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8042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5. CNN using Regularization (L2) on augmented data with 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6140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6. Resnet50 on oversampled data with 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6140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7. VGG16</a:t>
                      </a:r>
                      <a:r>
                        <a:rPr lang="en-GB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oversampled data and with dropout</a:t>
                      </a:r>
                      <a:endParaRPr lang="en-GB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80%-20%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sp>
        <p:nvSpPr>
          <p:cNvPr id="3" name="AutoShape 2" descr="data:image/png;base64,iVBORw0KGgoAAAANSUhEUgAAAYIAAAEWCAYAAABrDZDcAAAABHNCSVQICAgIfAhkiAAAAAlwSFlzAAALEgAACxIB0t1+/AAAADh0RVh0U29mdHdhcmUAbWF0cGxvdGxpYiB2ZXJzaW9uMy4yLjIsIGh0dHA6Ly9tYXRwbG90bGliLm9yZy+WH4yJAAAgAElEQVR4nO3deXxU9dX48c/JvpOdLUDCvikgAUFxoWiLUnGt1LXaVrtoqz6tre3Tp1p/rbXr0/bponWptnWjVlvauoKAGypBEGQPa8KWkAWyr+f3x70JQwgwQGbuZOa8X6+8ZubeO3PPBPI99/u9956vqCrGGGMiV5TXARhjjPGWJQJjjIlwlgiMMSbCWSIwxpgIZ4nAGGMinCUCY4yJcJYITEQRkSdE5Id+brtdRC4IdEzGeM0SgTHGRDhLBMb0QiIS43UMJnxYIjAhxx2SuVtEVotInYg8JiJ9ReRlEakRkYUikuGz/VwRWSsi1SKyRETG+KybJCIfuu97Dkjosq9Pi8gq973visjpfsY4R0RWishBESkRkfu6rJ/hfl61u/4md3miiPxCRHaIyAERedtddr6IlHbze7jAfX6fiDwvIn8VkYPATSIyVUSWufvYIyK/FZE4n/ePE5HXRaRSRPaJyHdFpJ+I1ItIls92Z4hIuYjE+vPdTfixRGBC1ZXAhcBI4BLgZeC7QA7O/9uvA4jISOAZ4E533UvAv0Qkzm0U/wH8BcgE/uZ+Lu57JwGPA18CsoCHgQUiEu9HfHXAjUA6MAf4iohc5n7uEDfe/3Njmgisct/3c2AycJYb07eAdj9/J5cCz7v7fApoA+4CsoHpwCzgq24MqcBC4BVgADAcWKSqe4ElwNU+n3sD8KyqtvgZhwkzlghMqPo/Vd2nqruAt4D3VXWlqjYCLwKT3O3mAf9R1dfdhuznQCJOQzsNiAV+paotqvo8sNxnH7cCD6vq+6rapqpPAk3u+45JVZeo6hpVbVfV1TjJ6Dx39bXAQlV9xt1vhaquEpEo4PPAHaq6y93nu6ra5OfvZJmq/sPdZ4OqrlDV91S1VVW34ySyjhg+DexV1V+oaqOq1qjq++66J4HrAUQkGrgGJ1maCGWJwISqfT7PG7p5neI+HwDs6Fihqu1ACTDQXbdLD6+suMPn+RDgG+7QSrWIVAOD3Pcdk4icKSKL3SGVA8CXcY7McT9jSzdvy8YZmupunT9KusQwUkT+LSJ73eGiB/yIAeCfwFgRKcDpdR1Q1Q9OMiYTBiwRmN5uN06DDoCICE4juAvYAwx0l3UY7PO8BPiRqqb7/CSp6jN+7PdpYAEwSFX7AA8BHfspAYZ18579QONR1tUBST7fIxpnWMlX11LBfwA2ACNUNQ1n6Mw3hqHdBe72qubj9ApuwHoDEc8Sgent5gNzRGSWe7LzGzjDO+8Cy4BW4OsiEisiVwBTfd77CPBl9+heRCTZPQmc6sd+U4FKVW0Ukak4w0EdngIuEJGrRSRGRLJEZKLbW3kc+KWIDBCRaBGZ7p6T2AQkuPuPBb4HHO9cRSpwEKgVkdHAV3zW/RvoLyJ3iki8iKSKyJk+6/8M3ATMxRJBxLNEYHo1Vd2Ic2T7fzhH3JcAl6hqs6o2A1fgNHiVOOcTXvB5bxFwC/BboAoodrf1x1eB+0WkBvg+TkLq+NydwMU4SakS50TxBHf1N4E1OOcqKoGfAFGqesD9zEdxejN1wGFXEXXjmzgJqAYnqT3nE0MNzrDPJcBeYDMw02f9OzgnqT9UVd/hMhOBxCamMSYyicgbwNOq+qjXsRhvWSIwJgKJyBTgdZxzHDVex2O8ZUNDxkQYEXkS5x6DOy0JGLAegTHGRDzrERhjTITrdYWrsrOzNT8/3+swjDGmV1mxYsV+Ve16bwrQCxNBfn4+RUVFXodhjDG9iogc9TJhGxoyxpgIZ4nAGGMinCUCY4yJcL3uHEF3WlpaKC0tpbGx0etQAiohIYG8vDxiY23+EGNMzwmLRFBaWkpqair5+fkcXmgyfKgqFRUVlJaWUlBQ4HU4xpgwEhZDQ42NjWRlZYVtEgAQEbKyssK+12OMCb6wSARAWCeBDpHwHY0xwRcWQ0PGGBNOWtva2V/bTFlNI2UHmyiraaKsppFPjM7l9Lz0Ht+fJYIeUF1dzdNPP81Xv/rVE3rfxRdfzNNPP016es//wxpjQk9jSxvlNU7DXl7TSFlNE/sO+jb2zvKKuma6KwOXlRJviSBUVVdX8/vf//6IRNDa2kpMzNF/xS+99FKgQzPGBFFtUyub99WwaV8NW/fXuQ38oYb+QEPLEe+JjhKyU+LITU1gQJ8EJg7qQ05qArmp8c5PWgJ90+LJToknNjowo/mWCHrAPffcw5YtW5g4cSKxsbEkJCSQkZHBhg0b2LRpE5dddhklJSU0NjZyxx13cOuttwKHymXU1tZy0UUXMWPGDN59910GDhzIP//5TxITEz3+ZsaY7jQ0t1FcVsvGfTWdDf+mfbXsqm7o3CYuOoqc1Hhy0+IZmpPMtKFZbsPuNO5OQ59AZnIc0VHenv8Lu0Twg3+tZd3ugz36mWMHpHHvJeOOuv7BBx/k448/ZtWqVSxZsoQ5c+bw8ccfd17m+fjjj5OZmUlDQwNTpkzhyiuvJCsr67DP2Lx5M8888wyPPPIIV199NX//+9+5/vrre/R7GGNOTGNLG1vL69hcVsPGvU5jv7mshp2V9Z1DN3HRUQzNSWbykAyuPXMwI3JTGNk3lUGZSZ438P4Ku0QQCqZOnXrYtf6/+c1vePHFFwEoKSlh8+bNRySCgoICJk6cCMDkyZPZvn170OI1JtK1tLWzbX9d55H9pr01bCqrYfv+OtrdBj8mSijITmb8gD5cPmkgo/qmMqJvKvlZScQEaMgmWMIuERzryD1YkpOTO58vWbKEhQsXsmzZMpKSkjj//PO7vRcgPj6+83l0dDQNDQ1HbGOMOTWtbe1sr6h3h3Nq2VRWw6a9NWzbX0er2+JHCQzJSmZk3xTmnNafkX1TGdk3lYLsZOJieneDfzRhlwi8kJqaSk1N9zP+HThwgIyMDJKSktiwYQPvvfdekKMzJvK0tSs7KuqcoZx9NWwqcx63ltfR3NYOgAgMykhiZN8ULhjbl5F9nSGdYTkpJMRGe/wNgssSQQ/Iysri7LPPZvz48SQmJtK3b9/OdbNnz+ahhx5izJgxjBo1imnTpnkYqTHhpb1dKamqd47uO0/c1lJcXktza3vndnkZiYzsm8p5o3IYmesc4Q/LTSYpzppA6IVzFhcWFmrXiWnWr1/PmDFjPIoouCLpu5rI1dauVNc3U1nXTEVdM1XuY2XdoWXb9tdSXFZLY8uhBn9AnwRG9E1lZN8URvRNZVTfVIbnppAcbw2+iKxQ1cLu1tlvxxgTcI0tbYc14oca9iYq61rcx0MNfXVDS7c3VAGkJsSQmRzH4MwkrjtzSGejPyI3hdQEq8x7MiwRGGN6REtbOyWV9WzbX8e2/XVs3V/HtnLn+d6D3RdLjI4SMpJiyUyOIzM5jtH90shIjiUzOZ6s5DgykuPIctdlJseRkRQXtidsvWSJwBjjt/Z2Ze/Bxi4NfS3b9tdRUtVAW/uhw/iMpFgKspM5e3g2Q7KSyEmNJ9Nt2Dsa+LSEWKJ6ybX24cwSgTHmCFV1zU5Dv/9QQ7+1vI7tFXWHjcknxEZRkJ3CuAF9+PTpAyjITqYgJ5mCrGQykuM8/AbmRFgiMMagqqzdfZBXPt7LK2v3UlxW27kuOkoYnJnUeXRfkJ3MULfB75uaYEf0YcASgTERqr1dWbGzymn8P97LruoGogTOLMjiqsl5jMhNoSA7mUGZSQErdmZCgyUCD6SkpFBbW3v8DY3pYS1t7by3tYJXPt7La+v2UV7TRFx0FDNGZHPHrBFcMLYvmTakE3EsERgT5hpb2nhzUzmvrN3LwnX7ONjYSlJcNDNH5fKp8f2YOSrHLruMcJYIesA999zDoEGDuO222wC47777iImJYfHixVRVVdHS0sIPf/hDLr30Uo8jNZGiprGFNzaU8eravSzeUE5DSxt9EmO5cGw/Zo/vxzkjsiOujII5uvBLBC/fA3vX9Oxn9jsNLnrwqKvnzZvHnXfe2ZkI5s+fz6uvvsrXv/510tLS2L9/P9OmTWPu3Lk277AJmIraJhau38crH+/lneIKmtvayUmN58rJA5k9rj9nDs20sX7TrfBLBB6YNGkSZWVl7N69m/LycjIyMujXrx933XUXb775JlFRUezatYt9+/bRr18/r8M1vVRza7tTdsEtvVBV10JlfTMVtU28t7WCD7ZV0q5OXZ0bpw9h9vh+nDE4w67qMccVfongGEfugfSZz3yG559/nr179zJv3jyeeuopysvLWbFiBbGxseTn53dbftpEpo5aOlX1zW6JhY7nTvmFyvqOxxaq3GU1Ta1H/bwRuSncNnM4nxrXj3ED0qznaU5I+CUCj8ybN49bbrmF/fv3s3TpUubPn09ubi6xsbEsXryYHTt2eB2i8VB5TRNvbS5n6aZy3t1Swf7apqPW0kmKiyYjyS2pkBxHQVYSGclxZCY5rztKLTjrY0lPtLIL5tRYIugh48aNo6amhoEDB9K/f3+uu+46LrnkEk477TQKCwsZPXq01yGaIGpta2dlSTVLNpaxdFM5H+9ypk/NToljxvBsBmclk5kU65ZaiHfr6zgNvJ3ENcFmiaAHrVlz6CR1dnY2y5Yt63Y7u4cgPO050MDSjc5R/9vF+6lpbCU6SjhjcDp3f2oU543MYWz/NBuzNyHHEoExJ6mptY2i7VUs3VTO0o3lbNznzFLXLy2BOaf157yROZw1PJs+iXaNvgltlgiMOQE7K+pZuqmsc6y/vrmNuOgophRkcOXk0Zw3MpeRfVPsZK3pVcImEahq2P/x9bbZ5HqztnblYEMLVfXN7Kiod476N5WzbX8dAIMzk7hqch7njcxh2tAsmwHL9Gph8b83ISGBiooKsrKywjYZqCoVFRUkJCR4HUqv09zaTnWDc919VX2zOwXioedVHZdo1jdTXe9cm3+gywxZCbFRTB+axeemD+G8UbnkZyWF7f81E3nCIhHk5eVRWlpKeXm516EEVEJCAnl5eV6HEXIamtvYuK+GtbsPsG73QUqqGjqv0a+qa6H2GNffJ8RGkZkUR3qScynmgPREMpLiyHCv6MlIiiM3LZ4zBmfY1TwmbAU0EYjIbODXQDTwqKo+2GX9YOBJIN3d5h5VfelE9xMbG0tBQUEPRGxCXWVdM+t2H3Qa/T0HWbv7IFvLa+mYGCs1IYb8rGQyk+MYmp1Mesf19kmxnc/Tk2Ldxj6OxDhr3I0JWCIQkWjgd8CFQCmwXEQWqOo6n82+B8xX1T+IyFjgJSA/UDGZ3kNVKa1q6DzKX7v7IOv2HGTPgUN3Z/fvk8C4AWlcPL4fYwf0YdyANPIyEm3IxpgTFMgewVSgWFW3AojIs8ClgG8iUCDNfd4H2B3AeEyIamlrZ/O+WvcI32n41+05SE2jM6QTJTAsJ4WpBZmMG5DG2P59GDsgzermG9NDApkIBgIlPq9LgTO7bHMf8JqIfA1IBi7o7oNE5FbgVoDBgwf3eKAmeNralS3ltawqqeajkmo+Kq1m095amtuceXATYqMY3S+NuRMGMHZAGuMG9GFU31QbwjEmgLw+WXwN8ISq/kJEpgN/EZHxqtruu5Gq/hH4I0BhYaFdQ9lLqCq7DzQ6Db7b6K8pPUBdcxsAqfExnJbXh5tn5DO2v9PoF2QnE2133hoTVIFMBLuAQT6v89xlvr4AzAZQ1WUikgBkA2UBjMsEyIH6Fj4qPdToryo5wP7aJgDioqMYMyCNqybnMWFQOqfnpTM0O9nKLRgTAgKZCJYDI0SkACcBfBa4tss2O4FZwBMiMgZIAML7GtAw0djSxtrdB1nd2fAf6LzZCmBYTjLnjsxm4qB0JuSlM7p/KvExNrxjTCgKWCJQ1VYRuR14FefS0MdVda2I3A8UqeoC4BvAIyJyF86J45vUbp8NGarKgYYWSqsaKKmsp7SqgW0VdawurWbDnhpa3Ws2+6UlMGFQHz5TmMeEvHROy+tDms2Ba0yvIb2t3S0sLNSioiKvwwgLqsrBhlZKqpxGvvSIx4YjbsZKS3DG9SfkpTPBPdrv18fudjYm1InIClUt7G6d1yeLTYAdbGyhtLKhm8a+gdLK+iNmvUqJjyEvI5G8jCSmDc3qfJ6XkcigzCSrpGlMGLJEEEYaW9r4eNcBVu6sZlVJNSt3VrH7wOHTYybFRTPIbdin5mcwKDPpsMa+T2Ks3ZBlTISxRNBLqSo7K+tZudNp8FeWVLNu98HOcfu8jEQm52dy44A0BruN/aCMJNKTrKE3xhzOEkEvUdPYwurSA06jv7OalSXVVNY1A85R/oS8dG45dyiTBqUzcXA6uak2bm+M8Y8lghDU1q4Ul9X6NPpVbC6r7SyLPDw3hVmjc5k0OINJg9MZkZtCTLRNXm6MOTmWCEJAe7uyetcBFm8oo2hHJR+VHOi8WqdPYiyTBqcz57QBTBrsXKljJ2yNMT3JEoFHDjS08Nbmct7YUMbSjeVU1DUjAmP6pXHZpAFMGuQc7RdkJ9uYvjEmoCwRBImqsmlfLW9sKGPxxjJW7KiirV1JT4rlvJE5zByVy7kjc6yipjEm6CwRBFB9cyvvFleweGMZSzaWs6u6AYCx/dP48nlDmTkql4mD0m1834SGthbYvRK2vwUHSiGlL6T2g5R+zmNqf0jOhigrFRJuLBH0sJ0V9byxYR+LN5azbGsFza3tJMVFM2N4Nrd/YjgzR+XanbgmNLQ2H2r4d7wDO9+HFrdeVEI6NFYf+R6JdhNEXycxdCSIlC6vk7Igyg5wegtLBKeoubWdou2VnUM+W8qdP6Sh2clcf+YQPjE6lykFGVZwzXivtRl2f+g0/NvfgZL3oaXeWZc7FiZdB/kzYMjZzpF/azPUlUHNXqjZ4z7uPfS6aofzGfUVR+4rKuZQjyK1P6QPhqm3QObQ4H5n4xdLBCeptqmV/35xDYvWl1Hb1EpcdBRnDs3k+mlDmDkql/zsZK9DNJGutQl2fQjb33Ya/5IPoNUZniR3HEy6wafhzzry/TFx0CfP+Tnefmr3+SSMfT6JYw9UboXihbD8MZhxJ8y4C2ITe/77mpNmieAkPfDSev710W7mTRnEJ0b35axhWSTH26/TeKi1CXat8Gn4lx9q+PueBpM/5zT8g8/qvuE/WTHxzhF/+jFmDzy4G177Hiz9CXz0DMx+EEZdDHZFXEiwluskvFu8n6ff38kt5xTw33PGeh2OiXRr/wHLH4XS5dDaCAj0Gw+FNztH+0POgqRMb2NMGwBXPQ6Tb4KX7oZnr4XhF8JFP4GsYd7GZqwM9Ymqa2rlU796k9joKF6+4xwSYm3s33iovhJ+OcYZhx91MeSfDYOne9/wH0tbC7z/MCx5ENqa4Ow7YMZ/QVyS15GFNStD3YN++soGdlU3MP9L0y0JGO+tesrpBcz7q9ML6A2iY+Gs22H8lfD6/8CbP4OPnoPZP4bRc2y4yAN2fdcJeG9rBU8u28HnpuczJT+Ej7hMZGhvd07ADp7ee5KAr7T+cOWjcNN/ID4FnrsOnroKKrYEL4bmOli3AF78Mvz9Fti6FHrZKElPsB6Bnxqa2/j231czODOJb80e5XU4xsCWN6BqG3zie15HcmryZ8CX3oQPHoHFD8Dvp8FZX4NzvgFxAbj6rm4/bHwZNvwHti52elSJGc66NfMhazgUfh4mXBPaQ2w9yBKBn3726kZ2VNTzzC3TSIqzX5sJAcsfheQcGDPX60hOXXQsTP8qjL8CXv8+vPWLQ8NFYy459eGiyq2w4SWn8S95D7Qd+gyGyTc7w1GDp0N7C6z7JxQ9Dq9+FxbdD+OugClfgIGTw3rIyk4W+6FoeyWfeXgZ1585hP93WS/sgpvwU7UDfj3BOWqe9T9eR9PzdrwL//kmlK2FYZ+Ai34G2cP9f78q7PnIafg3/Mf5HHAuox09x/npd9rRG/e9a6DoT7D6OWiudbYt/DycdrUzjNULHetksSWC42hsaePiX79FU2s7r911rt0rYELDwh/AO7+CO1ZD+iCvowmMtlZY7g4XtTQ4J5jPvfvow0VtLU4C6Wj8D5aCRDn3TYyeA6Mvhoz8E4uhqQbW/A2WPw771kBcKpx+tdNL6DvulL9iMFkiOAU/fmk9D7+5lb9+4UxmjMgO2n6NOarWJvjlWBh0JlzztNfRBF7NPlh4r3MjWtpA+NSPYOxlztF8cx0UL3Ia/k2vOPWRYhJg2Cyn8R85u2dunlOF0iIoegw+fsG57HXQmVD4BRh7KcSGfv0wSwQnaeXOKq78w7vMmzKIH19xelD2acxxrZ4PL9wCN7zoDJtEip3vOcNF+9ZAwbkQm3z4yd6RFzmN/7CZgTnJ3KG+ElY97ZxLqNzi7Hvidc7QUSBujmuug7pyqKuAPgOd+k0nwRLBSWhsaeOS/3ub2qZWXr3rXNISbFYwEyIe+6Rz5cvtRZFX4bOt1TkqX/wjiO9zaLx/8HSIDvKwrSpsW+okhA3/gfZWGHq+00sYdZFzArw7rU3Ov19dufNY3/Hcbew7n7vrOgoDAsz5pTMsdRLshrKT8JtFm9lcVssTN0+xJGBCx57VTsXPTz0QeUkAnMb+zC/B1Fud115eySPiNPxDz3cK7H34F1jxBMy/wZnDYezcQ41+vU/D33Sw+8+LjnOuAkvKch6zRzpVYJOz3eXZzknrALBE0I01pQd4+M2tfGZyHuePyvU6HOOlvWvgvYdgzi9CYxy46DGISYSJ13odibdC7VLO1H5w3t1wzn/B5tecXsKKJyEx3WnAk7NhwBlHNuzJOYeWxad59r0sEXTR3NrO3c9/RHZKHN/7tBWUi3hFj8Oqv0LOKDj7697G0lDtnB847apDN0CZ0BIV7QwLjbrI60hOSAT2LY/tt4uL2bC3hgcuP40+iTYkFNFUnTr6AG/93DlJ6KWPnnXGi6d80ds4TNixROBj7e4D/H5xMZdPGsisMX29Dsd4rWILVO+EKbc415O/9QvvYlF17iQeWAgDJnoXhwlLlghcLW3t3P231aQnxXHvJTYkZDjUGzjrdmdM/oM/QtV2b2LZ9iZUbLbegAkISwSuh5ZsYd2eg/zwsvGkJ8V5HY4JBcULIWuEczfq+d91Jm5/44fexLL8EUjMhHGXe7N/E9YsEQAb9h7kN29s5pIJA5g9/uRu1jBhpqXBmfJx+CzndZ+BTlG0NX+D3SuDG8uBXU7BtDNuCI0rl0zYifhE0OoOCaUlxPKDub2rdogJoB3vOvP9Dr/g0LKz73Cu8X7tf4Jbs/7DJ51qmZNvDt4+TUSJ+ETwx7e2smbXAe6/dDyZyTYkZFzFiyA63pnzt0NCHzjv287E8B3nDwKtrcW5SWnEhZBZEJx9mogT0EQgIrNFZKOIFIvIPUfZ5moRWScia0UkqBW0istq+NXrm7lofD/mnN4/mLs2oW7LImf+367z6E6+GTIKnJr57W2Bj2P9v6B2n50kNgEVsEQgItHA74CLgLHANSIytss2I4DvAGer6jjgzkDF01Vbu3L386tJjo/m/kttjgHjo7oEyjccPizUISYOLrgXytY51TADbfljkD6k+1iM6SGB7BFMBYpVdauqNgPPApd22eYW4HeqWgWgqmUBjOcwj7+9jZU7q7lv7jhyUuODtVvTG2xZ5DwOm9X9+rGXOdfzv/EjaK7vfpueULYedrztVLWMig7cfkzEC2QiGAiU+LwudZf5GgmMFJF3ROQ9EZkdwHg6bS2v5eevbeSCMX2ZO2FAMHZpepPihZCW55SV6I4IfPL/Qc1ueP8PgYtj+WPOeYpJNwRuH8bg/cniGGAEcD5wDfCIiKR33UhEbhWRIhEpKi8vP6UdtrUr33p+NfExUTxw+Xgk1IpXGW+1tcDWpc5lo8f6vzHkLBg1B976X6eiZE9rqnFKSoy7vGcmVjHmGAKZCHYBvnPo5bnLfJUCC1S1RVW3AZtwEsNhVPWPqlqoqoU5OTmnFNST726naEcV914yjtw0uybbdFFa5JQJ9mdM/oL7nNo/S3/a83Gsfg6aa2DqLT3/2cZ0EchEsBwYISIFIhIHfBZY0GWbf+D0BhCRbJyhoq2BCmhHRR0/fXUDM0flcMUZXUepjMEZFpJoGHre8bfNGQln3OiUhq7Y0nMxqDrDQv0nwMDJPfe5xhyFX4lARF4QkTki4nfiUNVW4HbgVWA9MF9V14rI/SIy193sVaBCRNYBi4G7VbXixL6Cf9rdIaHYqCgeuOI0GxIy3Ste6MxFm9DHv+3P/44zjr/o/p6LYecy56qkKV8Mvbr7Jiz527D/HrgW2CwiD4rIUc6iHU5VX1LVkao6TFV/5C77vqoucJ+rqv6Xqo5V1dNU9dmT+hZ+eOr9Hby/rZLvfXoM/fskBmo3pjerLYc9q2D4CcwDnNoXzvoarPuHM6zUE5Y/6kzDOP6qnvk8Y47Dr0SgqgtV9TrgDGA7sFBE3hWRm0WkVxTtnzQ4g5vOyufqwkHH39hEpi1vOI8nes3+WbdDcm7PlJ6o2QfrFsCk6468mc2YAPF7qEdEsoCbgC8CK4Ff4ySG1wMSWQ8bP7AP980dZ0NC5uiKF7rzwk44sffFp8L598DOd2Hjy6cWw4d/hvYWZwJ0Y4LE33MELwJvAUnAJao6V1WfU9WvASmBDNCYoGhvd3oEw2ed3KTwZ9zolKxeeC+0tZ5cDG2tsOJPMHQmZA8/uc8w5iT4+z/+N+44/o9VdY/vClUtDEBcxgTX3o+gfv/Jl3KIjnUuJ92/CVb+5eQ+Y9MrcHCX1RUyQedvIhjre6OXiGSIyFcDFJMxwddRTXTozJP/jNFzYNA0WPJjaKo98fcvf8S5o3lkUG6wN6aTv4ngFlWt7njh1gayO11M+CheBP0nQsop3LDYUXqidh8s++2JvXf/Zti6BApvguiYk4/BmJPgbyKIFp+zrG5lUSveb8JDQzWUfNAzFT4HTYWxl8I7v3GuAPJX0eMQFQuTbjz1GIw5Qf4mgleA50RklojMAp5xlxnT+21bCtrWc6WeZxxVYYAAABSLSURBVN0LbU2w9EH/tm+ug5VPwdi5zn0JxgSZv4ng2zh3/n7F/VkEfCtQQRkTVMWLnBu48qb0zOdlDXNKR694Eso3HX/7j/8OTQfsJLHxjL83lLWr6h9U9Sr352FVDcL0TMYEmKqTCIae27Nj8+d+C2KTYNEPjr//Dx6B3HEweHrP7d+YE+DvfQQjROR5d0rJrR0/gQ7OmIAr3wgHS3t+BrCUHJhxB2z4N+xYdvTtSotg72qY8gWrK2Q84+/Q0J+APwCtwEzgz8BfAxWUMUHTcdno0WYjOxXTboPU/vD6MUpPLH8U4lLh9Kt7fv/G+MnfRJCoqosAUdUdqnofMCdwYRkTJMULIWc0pAegBlVcEsz8LpQuh/VdK7ADdRWw9gWY8FmnTIUxHvE3ETS5Jag3i8jtInI5VlrC9HbN9bDj3cBODD/hWsgZAwvvc2Y/87Xyz9DW7AwLGeMhfxPBHTh1hr4OTAauBz4XqKCMCYod7ziXeQ4PwLBQh+gYuPAHULkVVjxxaHl7m3PvQP45kDsmcPs3xg/HTQTuzWPzVLVWVUtV9WZVvVJV3wtCfMYETvFCiEmEwWcFdj8jPuk0+EsehMaDh/ZdvdN6AyYkHDcRuJeJzghCLMYEV/FCyJ8BsQGeu1rE6RXU74d3fu0sW/4opPSF0Z8O7L6N8YO/F06vFJEFwN+Auo6FqvpCQKIyJtAqt0FFMUwJUsmsgZNh/JWw7HfOUNTm1+G8bzlVS43xmL+JIAGoAHzn8FPAEoHpnbYsch4DeaK4q1nfd2Yfe+pqkCiYfFPw9m3MMfiVCFT15kAHYkxQFb8B6UOcchDBkpEPU2+F934HY+ZC2oDg7duYY/ArEYjIn3B6AIdR1c/3eETGBFprs1No7vSrg38377nfhPL1cM43grtfY47B36Ghf/s8TwAuB3b3fDjGBEHJ+9BcG9xhoQ5JmXDDi8HfrzHH4O/Q0N99X4vIM8DbAYnImEArXghRMVBwrteRGBMSTmKWbgBGALk9GYgxQVO8yKn0aWUdjAH8P0dQw+HnCPbizFFgTO9Ssxf2rXEmmjfGAP4PDdmhkwkPW95wHr04P2BMiPJ3PoLLRaSPz+t0EbkscGEZEyDFC507evuO9zoSY0KGv+cI7lXVAx0vVLUauDcwIRkTIO1tTo9g2CybBMYYH/4mgu6268F5/YwJgt0roaEqsNVGjemF/E0ERSLySxEZ5v78ElgRyMCM6XHFCwGBYZ847qbGRBJ/E8HXgGbgOeBZoBG4LVBBGRMQxYuc4m9JmV5HYkxI8feqoTrgngDHYkzg1FfCriI4926vIzEm5Ph71dDrIpLu8zpDRF4NXFjG9LCtS0Db7bJRY7rh79BQtnulEACqWoXdWWx6k+JFkJAOA87wOhJjQo6/iaBdRAZ3vBCRfLqpRtqViMwWkY0iUiwiRx1aEpErRURFpNDPeIzxn6pzonjYTGcOYWPMYfz9q/hv4G0RWQoIcA5w67He4M51/DvgQqAUWC4iC1R1XZftUoE7gPdPMHZj/LNvLdTutWEhY47Crx6Bqr4CFAIbgWeAbwANx3nbVKBYVbeqajPO1UaXdrPd/wN+gnMlkjE9r2M2Mrts1Jhu+Vt07os4R+15wCpgGrCMw6eu7GogUOLzuhQ4s8vnngEMUtX/iIhdzmECo3gh5I6zGcGMOQp/zxHcAUwBdqjqTGASUH3stxybiEQBv8TpXRxv21tFpEhEisrLy09ltybSNNXCjmV2N7Exx+BvImhU1UYAEYlX1Q3AqOO8ZxcwyOd1nrusQyowHlgiIttxehkLujthrKp/VNVCVS3MycnxM2RjgO1vQXuLnR8w5hj8PVlc6t5H8A/gdRGpAnYc5z3LgREiUoCTAD4LXNux0i1il93xWkSWAN9U1SL/wzfmOIoXQmwyDJ7mdSTGhCx/7yy+3H16n4gsBvoArxznPa0icjvwKhANPK6qa0XkfqBIVRecQtzG+Kd4kTMlZUy815EYE7JO+KJqVV16Atu+BLzUZdn3j7Lt+ScaizHHVLEFqrbBdCuLZcyxnOycxcaEvmL3slE7UWzMMVkiMOGreCFkDnV+jDFHZYnAhKeWRueKIbtayJjjskRgwtPOZdBSb4nAGD9YIjDhacsiiI6D/BleR2JMyLNEYMJT8SIYPB3ikr2OxJiQZ4nAhJ8Du6BsnQ0LGeMnSwQm/HRUG7VEYIxfLBGY8FO8EFIHQO4YryMxplewRGDCS1srbFkCwz8BIl5HY0yvYInAhJddK6DpgA0LGXMCLBGY8FK8ECQKhp7vdSTG9BqWCEz4aGuB1c85l40mZngdjTG9hiUCEz4+ehaqd8DZd3gdiTG9iiUCEx7aWuDNn8GASTDik15HY0yvYonAhIeO3sD537GrhYw5QZYITO9nvQFjToklAtP7dfQGzrvHegPGnARLBKZ36+gN9J8IIz/ldTTG9EqWCEzvZucGjDlllghM72W9AWN6hCUC03utfs56A8b0AEsEpney3oAxPSbG6wCMOSmrn4Oq7XDNc9YbMOYUWY/A9D7WGzCmR1mPwPQ+nb2BZ603YEwPsB6B6V06ewMTYORsr6MxJixYj8D0LtYbMKbHWY/A9B7WGzAmIKxHYHqP1fOtN2BMAFiPwPQOba3WGzAmQKxHYHqH1c9B1TbrDRgTANYjMKHPegPGBJT1CEzo6+gNfPYZ6w0YEwAB7RGIyGwR2SgixSJyTzfr/0tE1onIahFZJCJDAhmP6YU6egP9TodRF3kdjTFhKWCJQESigd8BFwFjgWtEZGyXzVYChap6OvA88NNAxWN6qY7egFUYNSZgAtkjmAoUq+pWVW0GngUu9d1AVRerar378j0gL4DxmN7GegPGBEUgE8FAoMTndam77Gi+ALwcwHhMb7NmvvUGjAmCkDhZLCLXA4XAeUdZfytwK8DgwYODGJnxTFsrLP2p9QaMCYJA9gh2AYN8Xue5yw4jIhcA/w3MVdWm7j5IVf+oqoWqWpiTkxOQYE2Isd6AMUETyESwHBghIgUiEgd8Fljgu4GITAIexkkCZQGMxfQm1hswJqgClghUtRW4HXgVWA/MV9W1InK/iMx1N/sZkAL8TURWiciCo3yciSSdvYF7rDdgTBAE9ByBqr4EvNRl2fd9nl8QyP2bXqizN3AajLrY62iMiQghcbLYmE4dvYHPPm29AWOCxGoNmdBhvQFjPGE9AhM61vzNegPGeMB6BCY0tLXCm9YbMMYL1iMwoWHN36Byq/UGjPGA9QiM96w3YIynrEdgvNfRG5j3lPUGjPGA9QiMt3x7A6PneB2NMRHJegTGW9YbMMZzlghM8DXVQukHsONd+PAv1hswxmOWCEzgNVRDyfuw/W2n8d+zCtpbQaKdCekv/pn1BozxkCUC0/PqKmDHO06jv+Md2LsGUIiKhYGT4ew7YMhZMOhMiE/1OlpjIp4lAnPqDu45vOEv3+Asj0mEQVOcKqJDzoa8QohN9DZWY8wRLBGYE6MK1Tvdht9t/Cu3OuviUmHwmXD6PKfhHzAJYuK8jdcYc1yRkwgqtkD5RohNgNgkiHEfD3udCFHRXkcaujb8B165x0kEAAnpToNf+AVnqKff6RAdOf+ljAkXkfNXu34BLLzv+NtFxzkJISbReYxN7JI0fNYlpEHh5yFzaMDD91R7Gyz5Mbz5M+cKn4t+BvlnQ84YiLJbUYzp7SInEUy6AYbOhJYGaG1wHjt+WhuhpR5a3MduXzdAfeXh72+ogqI/wewfO58fjle+1FfCC7dA8UKYdD1c/AsnIRpjwkbkJILkbOenJ1WXwD++Agu+BptehUt+3fP78NLeNfDsdXBwN3z6VzD5pvBMdsZEOOvXn4r0QXDjAvjkD2Hza/D76bDpNa+j6hkfPQePXghtLXDzy1B4syUBY8KUJYJTFRUFZ30NblkMyTnw9Gfg33dBc53XkZ2cthZ4+dvw4q0w8Az40lLnElBjTNiyRNBT+o2HW95wkkLRn+Dhc6F0hddRnZiaffDkXHj/IZh2G9z4T0jJ9ToqY0yAWSLoSbEJzjDR5/7lnGh+7EJY8hOnwmaoK/nASV67V8KVj8HsByA61uuojDFBYIkgEArOga+8A+OvhCUPwJ9mO/cxhCJVWP4o/OliJ5F9cSGcdpXXURljgsgSQaAkpsOVj8BVj8P+TfDQObDiCafhDRUtDfDP2+A/34BhM+HWJc4QlzEmolgiCLTxV8JXlkHeZPjXHfDstVBb7nVUzt3Bj38KVj0F590D1zwHiRleR2WM8YAlgmDoMxBu+Cd86gEoXgR/mA4bX/Euni2L4eHzoHI7XPMszPyO3SFsTASzv/5giYqC6bc5wy8p/eCZeU4PIZiXmarC2/8Lf70CUvrCrYth1EXB278xJiRZIgi2vmPhlkVOTf4VT8JDM6C0KPD7baqB+Tc69ZbGXuacFM4aFvj9GmNCniUCL8TEw4X3w03/dm7geuyTsPjHgbvMdP9meGSWUz30kz9yTmDHpwRmX8aYXidyag2FovwZzmWmL30Llj4Ixa/D1FudRBEd79Tyj453X8f6PI9zfnzXH6189vp/w4tfdra58R9QcG5wv6MxJuRZIvBaQh+44mEYNRv+dSe8+KWT+xyJ6j55VG6FAWfAvL9An7yejd0YExYsEYSKcZfD8Auhdh+0NkFbE7Q2Q1uzz3Ofx7Zm/5aNuwLOvdtKRxtjjsoSQSiJT7Gxe2NM0NnJYmOMiXCWCIwxJsIFNBGIyGwR2SgixSJyTzfr40XkOXf9+yKSH8h4jDHGHClgiUBEooHfARcBY4FrRGRsl82+AFSp6nDgf4GfBCoeY4wx3Qtkj2AqUKyqW1W1GXgWuLTLNpcCT7rPnwdmidh8iMYYE0yBTAQDgRKf16Xusm63UdVW4ACQ1fWDRORWESkSkaLy8hCo3GmMMWGkV5wsVtU/qmqhqhbm5OR4HY4xxoSVQCaCXcAgn9d57rJutxGRGKAPUBHAmIwxxnQRyBvKlgMjRKQAp8H/LHBtl20WAJ8DlgFXAW+oHnsKrxUrVuwXkR0nGVM2sP8k3xssoR5jqMcHFmNPCPX4IPRjDLX4hhxtRcASgaq2isjtwKtANPC4qq4VkfuBIlVdADwG/EVEioFKnGRxvM896bEhESlS1cKTfX8whHqMoR4fWIw9IdTjg9CPMdTj8xXQEhOq+hLwUpdl3/d53gh8JpAxGGOMObZecbLYGGNM4ERaIvij1wH4IdRjDPX4wGLsCaEeH4R+jKEeXyc5zrlZY4wxYS7SegTGGGO6sERgjDERLmISwfEqoXpJRAaJyGIRWScia0XkDq9jOhoRiRaRlSLyb69j6Y6IpIvI8yKyQUTWi8h0r2PyJSJ3uf/GH4vIMyLi+dRxIvK4iJSJyMc+yzJF5HUR2ew+ZoRgjD9z/51Xi8iLIpIeSvH5rPuGiKiIZHsRmz8iIhH4WQnVS63AN1R1LDANuC3E4vN1B7De6yCO4dfAK6o6GphACMUqIgOBrwOFqjoe5/6a4947EwRPALO7LLsHWKSqI4BF7msvPcGRMb4OjFfV04FNwHeCHZSPJzgyPkRkEPBJYGewAzoREZEI8K8SqmdUdY+qfug+r8FpvLoW6POciOQBc4BHvY6lOyLSBzgX50ZFVLVZVau9jeoIMUCiW1IlCdjtcTyo6ps4N3T68q0M/CRwWVCD6qK7GFX1NbdYJcB7OGVsPHGU3yE45fW/BYT0VTmRkgj8qYQaEtzJeSYB73sbSbd+hfOfut3rQI6iACgH/uQOXz0qIsleB9VBVXcBP8c5OtwDHFDV17yN6qj6quoe9/leoK+Xwfjh88DLXgfhS0QuBXap6kdex3I8kZIIegURSQH+Dtypqge9jseXiHwaKFPVFV7HcgwxwBnAH1R1ElCH90Mandxx9ktxEtYAIFlErvc2quNz63+F7BGtiPw3zvDqU17H0kFEkoDvAt8/3rahIFISgT+VUD0lIrE4SeApVX3B63i6cTYwV0S24wytfUJE/uptSEcoBUpVtaM39TxOYggVFwDbVLVcVVuAF4CzPI7paPaJSH8A97HM43i6JSI3AZ8GrjtewcogG4aT8D9y/2bygA9FpJ+nUR1FpCSCzkqoIhKHc4JugccxdXJnZXsMWK+qv/Q6nu6o6ndUNU9V83F+f2+oakgdzarqXqBEREa5i2YB6zwMqaudwDQRSXL/zWcRQiezu+ioDIz7+E8PY+mWiMzGGaqcq6r1XsfjS1XXqGququa7fzOlwBnu/9GQExGJwD2h1FEJdT0wX1XXehvVYc4GbsA5yl7l/lzsdVC91NeAp0RkNTAReMDjeDq5PZXngQ+BNTh/f56XIRCRZ3BKwY8SkVIR+QLwIHChiGzG6ck8GIIx/hZIBV53/2YeCrH4eg0rMWGMMREuInoExhhjjs4SgTHGRDhLBMYYE+EsERhjTISzRGCMMRHOEoExQSQi54dq5VYTuSwRGGNMhLNEYEw3ROR6EfnAvVHpYXcehloR+V93PoFFIpLjbjtRRN7zqYuf4S4fLiILReQjEflQRIa5H5/iM2fCU+5dxsZ4xhKBMV2IyBhgHnC2qk4E2oDrgGSgSFXHAUuBe923/Bn4tlsXf43P8qeA36nqBJyaQh3VPCcBd+LMjTEU585yYzwT43UAxoSgWcBkYLl7sJ6IU3StHXjO3eavwAvuHAjpqrrUXf4k8DcRSQUGquqLAKraCOB+3geqWuq+XgXkA28H/msZ0z1LBMYcSYAnVfWwGa9E5H+6bHey9VmafJ63YX+HxmM2NGTMkRYBV4lILnTO3zsE5+/lKneba4G3VfUAUCUi57jLbwCWujPNlYrIZe5nxLs16o0JOXYkYkwXqrpORL4HvCYiUUALcBvORDdT3XVlOOcRwCnT/JDb0G8FbnaX3wA8LCL3u5/xmSB+DWP8ZtVHjfGTiNSqaorXcRjT02xoyBhjIpz1CIwxJsJZj8AYYyKcJQJjjIlwlgiMMSbCWSIwxpgIZ4nAGGMi3P8H1SpXBJkXv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9519" y="4508992"/>
            <a:ext cx="465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Test model with unseen image (RestNet50)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205979"/>
            <a:ext cx="8229600" cy="58650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575" y="1335891"/>
            <a:ext cx="6550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image/akiec.jpg")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image/bcc.jpg")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image/bkl.jpg")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image/df.jpg")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image/mel.jpg")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image/nv.jpg")</a:t>
            </a:r>
          </a:p>
          <a:p>
            <a:r>
              <a:rPr lang="en-US" sz="1200" dirty="0" err="1"/>
              <a:t>test_acc_with_img</a:t>
            </a:r>
            <a:r>
              <a:rPr lang="en-US" sz="1200" dirty="0"/>
              <a:t>("/content/drive/</a:t>
            </a:r>
            <a:r>
              <a:rPr lang="en-US" sz="1200" dirty="0" err="1"/>
              <a:t>MyDrive</a:t>
            </a:r>
            <a:r>
              <a:rPr lang="en-US" sz="1200" dirty="0"/>
              <a:t>/testing image/vasc.jpg")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982234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1/1 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akiec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'actinic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keratoses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and intraepithelial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carcinomae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17ms/step ('bcc', 'basal cell carcinoma')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bkl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'benign keratosis-like lesions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15ms/step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vasc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 pyogenic granulomas and hemorrhage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16ms/step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'melanoma')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17ms/step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 melanocytic nevi')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1/1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[==============================] - 0s 15ms/step ('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vasc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', ' pyogenic granulomas and hemorrhage')</a:t>
            </a:r>
          </a:p>
        </p:txBody>
      </p:sp>
    </p:spTree>
    <p:extLst>
      <p:ext uri="{BB962C8B-B14F-4D97-AF65-F5344CB8AC3E}">
        <p14:creationId xmlns:p14="http://schemas.microsoft.com/office/powerpoint/2010/main" val="17890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81" y="177339"/>
            <a:ext cx="8229600" cy="697690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CNN architecture (Best Model)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32214" y="1794327"/>
            <a:ext cx="292102" cy="119561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990794" y="1794327"/>
            <a:ext cx="292102" cy="1195615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344922" y="1794327"/>
            <a:ext cx="292102" cy="11956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708367" y="1509484"/>
            <a:ext cx="304800" cy="1765299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054317" y="1244599"/>
            <a:ext cx="304800" cy="22606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403881" y="1060449"/>
            <a:ext cx="304800" cy="26289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8185" y="3258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94977" y="335131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Conv2d 1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2743805" y="1934103"/>
            <a:ext cx="292100" cy="988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115081" y="908049"/>
            <a:ext cx="317500" cy="2873283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3470681" y="774700"/>
            <a:ext cx="282377" cy="31107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143781" y="1591146"/>
            <a:ext cx="304800" cy="13316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4486681" y="1047750"/>
            <a:ext cx="304800" cy="26289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540781" y="1231898"/>
            <a:ext cx="304800" cy="243205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6239280" y="1420582"/>
            <a:ext cx="317502" cy="2103667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7293381" y="1764440"/>
            <a:ext cx="254001" cy="1510343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7974320" y="2116267"/>
            <a:ext cx="269678" cy="682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418410" y="362971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Pooling 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887653" y="382367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Norm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282219" y="373151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Conv2d 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663219" y="388391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Conv2d 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859875" y="421443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Pooling 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57935" y="42895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Batch </a:t>
            </a:r>
            <a:r>
              <a:rPr lang="en-US" sz="1400" dirty="0" smtClean="0"/>
              <a:t>Norm 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730019" y="411251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Conv2d 4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111019" y="421411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Conv2d 5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525624" y="411251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Flatten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711001" y="411251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Dropout 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4227513" y="41125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318313" y="427682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Norm 2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777801" y="409981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Dropout 2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5218113" y="41125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2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385113" y="411251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Norm 3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5952368" y="3980394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6096314" y="397474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Norm 4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6593901" y="380444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Dropout 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6991681" y="383421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4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7161624" y="3614743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Norm 5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7683401" y="329441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5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891269" y="774700"/>
            <a:ext cx="153889" cy="3126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5185181" y="1592962"/>
            <a:ext cx="304800" cy="13316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6926570" y="1783123"/>
            <a:ext cx="304800" cy="13316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4842281" y="1917700"/>
            <a:ext cx="292100" cy="988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5897871" y="1923976"/>
            <a:ext cx="292100" cy="988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7636281" y="1917700"/>
            <a:ext cx="292100" cy="988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6597860" y="1923976"/>
            <a:ext cx="292100" cy="988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 rot="5400000">
            <a:off x="8360143" y="2303330"/>
            <a:ext cx="637173" cy="240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032" y="2056926"/>
            <a:ext cx="383619" cy="74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8327453" y="324236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61" idx="3"/>
            <a:endCxn id="6" idx="2"/>
          </p:cNvCxnSpPr>
          <p:nvPr/>
        </p:nvCxnSpPr>
        <p:spPr>
          <a:xfrm>
            <a:off x="462651" y="2427682"/>
            <a:ext cx="169563" cy="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5"/>
            <a:endCxn id="60" idx="3"/>
          </p:cNvCxnSpPr>
          <p:nvPr/>
        </p:nvCxnSpPr>
        <p:spPr>
          <a:xfrm>
            <a:off x="8243998" y="2423643"/>
            <a:ext cx="3144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3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9470"/>
              </p:ext>
            </p:extLst>
          </p:nvPr>
        </p:nvGraphicFramePr>
        <p:xfrm>
          <a:off x="726875" y="1509803"/>
          <a:ext cx="7571232" cy="301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25"/>
                <a:gridCol w="3742363"/>
                <a:gridCol w="2523744"/>
              </a:tblGrid>
              <a:tr h="890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 Paper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Model Accuracy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Our model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Accuracy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5698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Modified mobile-net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83%[1]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5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86%[3]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96%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5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RestNet50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5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VGG16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51%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5907FCD-E676-4C38-B9D9-C4C0E3C3B58F}"/>
              </a:ext>
            </a:extLst>
          </p:cNvPr>
          <p:cNvSpPr txBox="1">
            <a:spLocks/>
          </p:cNvSpPr>
          <p:nvPr/>
        </p:nvSpPr>
        <p:spPr>
          <a:xfrm>
            <a:off x="516081" y="1028561"/>
            <a:ext cx="8818417" cy="3651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reported accuracy on reference paper and our model accuracy :</a:t>
            </a:r>
          </a:p>
        </p:txBody>
      </p:sp>
    </p:spTree>
    <p:extLst>
      <p:ext uri="{BB962C8B-B14F-4D97-AF65-F5344CB8AC3E}">
        <p14:creationId xmlns:p14="http://schemas.microsoft.com/office/powerpoint/2010/main" val="297003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 &amp; 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1063466"/>
            <a:ext cx="7870825" cy="3843814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roposed system is capable of recognizing 7 skin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esion using CNN on HAM10000 Dataset.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future, the model will be trained on more classes and more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model robust enough to classify most of the skin lesions.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81585" y="904970"/>
            <a:ext cx="7870825" cy="3394710"/>
          </a:xfrm>
        </p:spPr>
        <p:txBody>
          <a:bodyPr/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-Lim, W.,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Wettayaprasit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W.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Aiyarak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P., 2019, July. Convolutional neural networks using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MobileNet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for skin lesion classification. In 2019 16th international joint conference on computer science and software engineering (JCSSE) (pp. 242-247). IEEE.</a:t>
            </a:r>
            <a:endParaRPr lang="de-DE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Moldovan, D., 2019, November. Transfer learning based method for two-step skin cancer images classification. In 2019 E-Health and Bioengineering Conference (EHB) (pp. 1-4). IEEE.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Hekler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Utikal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J.S.,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A.H.,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Hauschild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Weichenthal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Maron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R.C.,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Berking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Haferkamp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Klode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Schadendorf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D. and Schilling, B., 2019. Superior skin cancer classification by the combination of human and artificial intelligence. European Journal of Cancer, 120, pp.114-121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Kassem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M.A.,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Hosny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K.M.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Fouad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M.M., 2020. Skin lesions classification into eight classes for ISIC 2019 using deep convolutional neural network and transfer learning. IEEE Access, 8, pp.114822-114832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Oakley, A.,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Bansal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P.,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Dancey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D. and Yap, M.H., 2019. Skin lesion segmentation in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dermoscopic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images with ensemble deep learning methods. IEEE Access, 8, pp.4171-4181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1063466"/>
            <a:ext cx="7870825" cy="3394710"/>
          </a:xfrm>
        </p:spPr>
        <p:txBody>
          <a:bodyPr/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Tschandl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P.,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Rosendahl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 and Kittler, H., 2018. The HAM10000 dataset, a large collection of multi-source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dermatoscopic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images of common pigmented skin lesions. Scientific data, 5(1), pp.1-9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Srivastava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N., Hinton, G.,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I.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Salakhutdinov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R., 2014. Dropout: a simple way to prevent neural networks 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 The journal of machine learning research, 15(1), pp.1929-1958.</a:t>
            </a:r>
          </a:p>
          <a:p>
            <a:endParaRPr lang="en-GB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48139"/>
            <a:ext cx="8229600" cy="85725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Question &amp; Answer Session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1961" y="2160746"/>
            <a:ext cx="8237219" cy="872014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70" y="231647"/>
            <a:ext cx="8229600" cy="734045"/>
          </a:xfrm>
        </p:spPr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452" y="868394"/>
            <a:ext cx="8230235" cy="139827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Skin lesions are any area of your skin that's abnormal from the skin around it.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lesions are common and are often the result of an injury or damage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skin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but some have the potential to be cancerous.</a:t>
            </a:r>
          </a:p>
          <a:p>
            <a:endParaRPr lang="en-US" sz="2400" dirty="0"/>
          </a:p>
        </p:txBody>
      </p:sp>
      <p:sp>
        <p:nvSpPr>
          <p:cNvPr id="13" name="Text Box 12"/>
          <p:cNvSpPr txBox="1"/>
          <p:nvPr/>
        </p:nvSpPr>
        <p:spPr>
          <a:xfrm>
            <a:off x="523239" y="4452819"/>
            <a:ext cx="8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effected skin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C:\Users\kaium\Downloads\HAM10000\reorganized\akiec\ISIC_00245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32" y="2439160"/>
            <a:ext cx="1169416" cy="8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ium\Downloads\HAM10000\reorganized\bcc\ISIC_00287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32" y="2439160"/>
            <a:ext cx="1169418" cy="8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ium\Downloads\HAM10000\reorganized\vasc\ISIC_002545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70" y="2439161"/>
            <a:ext cx="1169415" cy="8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ium\Downloads\HAM10000\reorganized\mel\ISIC_002493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46" y="2439162"/>
            <a:ext cx="1169414" cy="8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ium\Downloads\HAM10000\reorganized\df\ISIC_002438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4" y="3391091"/>
            <a:ext cx="1169416" cy="8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ium\Downloads\HAM10000\reorganized\nv\ISIC_002443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63" y="3403665"/>
            <a:ext cx="1169415" cy="8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ium\Downloads\HAM10000\reorganized\bkl\ISIC_00251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4" y="3391091"/>
            <a:ext cx="1152651" cy="8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33" y="1685258"/>
            <a:ext cx="7870825" cy="2130838"/>
          </a:xfrm>
        </p:spPr>
        <p:txBody>
          <a:bodyPr/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 provide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automated tool that can classify skin lesions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Skin lesion image classification can help to assist dermatologists in the diagnosis of skin cancer,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466"/>
            <a:ext cx="8030210" cy="31242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To develop a model which classify skin lesion images more accurately.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model should be able to generalize well to unseen data and should not be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the training data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627507"/>
              </p:ext>
            </p:extLst>
          </p:nvPr>
        </p:nvGraphicFramePr>
        <p:xfrm>
          <a:off x="238127" y="952501"/>
          <a:ext cx="8712199" cy="37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7"/>
                <a:gridCol w="1731264"/>
                <a:gridCol w="1609344"/>
                <a:gridCol w="1816608"/>
                <a:gridCol w="3159126"/>
              </a:tblGrid>
              <a:tr h="4943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publication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Findings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62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Convolutional Neural Networks Using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MobileNet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Skin Lesion Classification,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ember 2019,</a:t>
                      </a:r>
                    </a:p>
                    <a:p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Wannipa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Sae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-Lim,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Wiphada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Wettayaprasit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and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Pattara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Aiyarak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International Joint Conference on Computer Science and Software Engineering (JCSSE)</a:t>
                      </a:r>
                    </a:p>
                    <a:p>
                      <a:pPr>
                        <a:buNone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2019</a:t>
                      </a:r>
                    </a:p>
                    <a:p>
                      <a:pPr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Publisher: IEEE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Dataset: HAM10000</a:t>
                      </a:r>
                    </a:p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Class: 7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Up-sampling,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augmentation applied on dataset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Used mobile-net, modified mobile-net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 : 79.23%, 83.23%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2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[2] </a:t>
                      </a: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Transfer Learning Based Method for Two-Step Skin Cancer Images Classification,</a:t>
                      </a:r>
                    </a:p>
                    <a:p>
                      <a:pPr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ember </a:t>
                      </a: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2020, IEEE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Dorin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Moldovan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The 7th IEEE International Conference on E-Health and Bioengineering - EHB 2019</a:t>
                      </a:r>
                    </a:p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Publisher: IEEE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 HAM10000.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Class: 7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GB" sz="1400" b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step : 3 classes, accuracy 85%,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Model : DenseNet121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GB" sz="1400" b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step: 4 classes, accuracy 75%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Model : DenseNet121</a:t>
                      </a:r>
                      <a:endParaRPr lang="en-GB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5428528"/>
              </p:ext>
            </p:extLst>
          </p:nvPr>
        </p:nvGraphicFramePr>
        <p:xfrm>
          <a:off x="238127" y="952501"/>
          <a:ext cx="8712199" cy="408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7"/>
                <a:gridCol w="1731264"/>
                <a:gridCol w="1609344"/>
                <a:gridCol w="1816608"/>
                <a:gridCol w="3159126"/>
              </a:tblGrid>
              <a:tr h="551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publication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Findings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5452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[3] Superior skin cancer classification by the combination of human and artificial intelligence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Achim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Hekler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Jochen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S.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Utikal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, Alexander H.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Enk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European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if Cancer, 2019</a:t>
                      </a:r>
                    </a:p>
                    <a:p>
                      <a:pPr>
                        <a:buNone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Publisher: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Elsevier 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 : HAM10000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+ 4291 ISIC archive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Classes : 5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Physians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CNN, Fusion method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 : 66%, 86%, 89%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32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[4] Skin Lesions Classification Into Eight Classes for ISIC 2019 Using Deep Convolutional Neural Network and Transfer Learning</a:t>
                      </a:r>
                    </a:p>
                    <a:p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/>
                      </a:r>
                      <a:b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endParaRPr lang="en-GB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Mohamed A.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Kassem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Khalid M.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Hosny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and Mohamed M. </a:t>
                      </a: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Fouad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International Joint Conference on Computer Science and Software Engineering 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Publisher: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</a:p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2020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Dataset: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ISIC 2019 (25331 images)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Classes: 8</a:t>
                      </a:r>
                    </a:p>
                    <a:p>
                      <a:pPr>
                        <a:buNone/>
                      </a:pP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Can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classify unknown classes.</a:t>
                      </a:r>
                    </a:p>
                    <a:p>
                      <a:pPr>
                        <a:buNone/>
                      </a:pP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Model: </a:t>
                      </a:r>
                      <a:r>
                        <a:rPr lang="en-US" sz="1400" dirty="0" smtClean="0"/>
                        <a:t>Inception</a:t>
                      </a:r>
                    </a:p>
                    <a:p>
                      <a:pPr>
                        <a:buNone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Accuracy: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81%</a:t>
                      </a:r>
                    </a:p>
                    <a:p>
                      <a:pPr>
                        <a:buNone/>
                      </a:pPr>
                      <a:r>
                        <a:rPr lang="en-GB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GoogleNet</a:t>
                      </a:r>
                      <a:r>
                        <a:rPr lang="en-GB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Inception</a:t>
                      </a:r>
                      <a:endParaRPr lang="en-GB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9626171"/>
              </p:ext>
            </p:extLst>
          </p:nvPr>
        </p:nvGraphicFramePr>
        <p:xfrm>
          <a:off x="238127" y="952501"/>
          <a:ext cx="8712199" cy="39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7"/>
                <a:gridCol w="1731264"/>
                <a:gridCol w="1609344"/>
                <a:gridCol w="1816608"/>
                <a:gridCol w="3159126"/>
              </a:tblGrid>
              <a:tr h="551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publication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Findings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5452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[5] Skin Lesion Segmentation in </a:t>
                      </a:r>
                      <a:r>
                        <a:rPr lang="en-GB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Dermoscopic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Images With Ensemble Deep Learning Method</a:t>
                      </a:r>
                    </a:p>
                    <a:p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MANU GOYAL , AMANDA OAKLEY 2, PRIYANKA BANSAL, DARREN DANCEY,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AND MOI HOON YAP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  <a:p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Publisher: IEEE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Dataset: ISIC-2017</a:t>
                      </a:r>
                    </a:p>
                    <a:p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Used for segmentation</a:t>
                      </a:r>
                    </a:p>
                    <a:p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Model:U-Net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SegNet</a:t>
                      </a:r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FrCN</a:t>
                      </a:r>
                      <a:endParaRPr lang="en-US" sz="14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 : 90%, 91%, 94%</a:t>
                      </a:r>
                    </a:p>
                    <a:p>
                      <a:r>
                        <a:rPr lang="en-US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Used Shades of gray algorithm to preprocess data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323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24123" y="1200150"/>
            <a:ext cx="1362075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19600" y="1161751"/>
            <a:ext cx="13430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10075" y="1814215"/>
            <a:ext cx="13430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77000" y="1119187"/>
            <a:ext cx="1362075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9625" y="1347786"/>
            <a:ext cx="1333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3936" y="15441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1285" y="1380650"/>
            <a:ext cx="1047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Train Test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80/20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7712" y="1271290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Train Set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62475" y="1890415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7001" y="1226642"/>
            <a:ext cx="1362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Oversampling,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Augmentation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77001" y="3105150"/>
            <a:ext cx="1885949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2" y="3350180"/>
            <a:ext cx="1885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Apply Deep Learning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CNN, RestNet50, VGG16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167187" y="3565102"/>
            <a:ext cx="1885949" cy="64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7187" y="3748800"/>
            <a:ext cx="188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Trained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43087" y="3580786"/>
            <a:ext cx="1885949" cy="64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43087" y="3643606"/>
            <a:ext cx="188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Evaluation &amp; Classification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5275" y="3601464"/>
            <a:ext cx="1181100" cy="57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4225" y="37341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143125" y="1648091"/>
            <a:ext cx="380998" cy="17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886200" y="1428750"/>
            <a:ext cx="380998" cy="17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86200" y="1962150"/>
            <a:ext cx="380998" cy="17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762624" y="1352550"/>
            <a:ext cx="714375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4534279" y="2843638"/>
            <a:ext cx="1151760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6815972" y="2613778"/>
            <a:ext cx="702911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6053135" y="3770371"/>
            <a:ext cx="418130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3733800" y="3790950"/>
            <a:ext cx="418130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1497274" y="3790949"/>
            <a:ext cx="345813" cy="16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1473</Words>
  <Application>Microsoft Office PowerPoint</Application>
  <PresentationFormat>On-screen Show (16:9)</PresentationFormat>
  <Paragraphs>345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Skin Lesion Classification using Deep Learning</vt:lpstr>
      <vt:lpstr>Outline</vt:lpstr>
      <vt:lpstr>Introduction</vt:lpstr>
      <vt:lpstr>Motivation</vt:lpstr>
      <vt:lpstr>Objectives</vt:lpstr>
      <vt:lpstr>Related Work</vt:lpstr>
      <vt:lpstr>Related Work(Cont.)</vt:lpstr>
      <vt:lpstr>Related Work(Cont.)</vt:lpstr>
      <vt:lpstr>Methodology</vt:lpstr>
      <vt:lpstr>Required Tools</vt:lpstr>
      <vt:lpstr>Dataset Introduction</vt:lpstr>
      <vt:lpstr>Data preprocessing</vt:lpstr>
      <vt:lpstr>Regularization techniques</vt:lpstr>
      <vt:lpstr>Proposed Systems</vt:lpstr>
      <vt:lpstr>Results (Cont.)</vt:lpstr>
      <vt:lpstr>Results (Cont.)</vt:lpstr>
      <vt:lpstr>PowerPoint Presentation</vt:lpstr>
      <vt:lpstr>Results (Cont.)</vt:lpstr>
      <vt:lpstr>PowerPoint Presentation</vt:lpstr>
      <vt:lpstr>Results (Cont.)</vt:lpstr>
      <vt:lpstr>PowerPoint Presentation</vt:lpstr>
      <vt:lpstr>CNN architecture (Best Model)</vt:lpstr>
      <vt:lpstr>Result (Cont.)</vt:lpstr>
      <vt:lpstr>Conclusion &amp; Future Work</vt:lpstr>
      <vt:lpstr>References</vt:lpstr>
      <vt:lpstr>References</vt:lpstr>
      <vt:lpstr>Question &amp; Answer Session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Lesion Classification Using Deep Learning</dc:title>
  <dc:creator/>
  <cp:lastModifiedBy>Kaium Uddin</cp:lastModifiedBy>
  <cp:revision>564</cp:revision>
  <dcterms:created xsi:type="dcterms:W3CDTF">2022-12-27T13:15:00Z</dcterms:created>
  <dcterms:modified xsi:type="dcterms:W3CDTF">2023-01-24T19:31:44Z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1281AEB0808E4D95BB01613F13242F54</vt:lpwstr>
  </property>
  <property fmtid="{D5CDD505-2E9C-101B-9397-08002B2CF9AE}" pid="3" name="KSOProductBuildVer">
    <vt:lpwstr>1033-11.2.0.11214</vt:lpwstr>
  </property>
</Properties>
</file>