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notesMasterIdLst>
    <p:notesMasterId r:id="rId22"/>
  </p:notesMasterIdLst>
  <p:handoutMasterIdLst>
    <p:handoutMasterId r:id="rId23"/>
  </p:handoutMasterIdLst>
  <p:sldIdLst>
    <p:sldId id="256" r:id="rId5"/>
    <p:sldId id="257" r:id="rId6"/>
    <p:sldId id="258" r:id="rId7"/>
    <p:sldId id="260" r:id="rId8"/>
    <p:sldId id="264" r:id="rId9"/>
    <p:sldId id="265" r:id="rId10"/>
    <p:sldId id="269" r:id="rId11"/>
    <p:sldId id="266" r:id="rId12"/>
    <p:sldId id="270" r:id="rId13"/>
    <p:sldId id="267" r:id="rId14"/>
    <p:sldId id="271" r:id="rId15"/>
    <p:sldId id="268" r:id="rId16"/>
    <p:sldId id="272" r:id="rId17"/>
    <p:sldId id="259"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Lst>
  <dgm:cxnLst>
    <dgm:cxn modelId="{53988784-A0E1-4D82-B36B-740DE83EB0C9}" type="presOf" srcId="{81269538-BFC5-48BB-BEA1-D7AF1F385FD5}" destId="{99FD7F24-5BB9-46E8-BB7C-4B477B73B81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2/22/2021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85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06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0161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319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5854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7747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105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910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44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736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31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829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268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398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7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538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769650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fontScale="90000"/>
          </a:bodyPr>
          <a:lstStyle/>
          <a:p>
            <a:pPr algn="ctr"/>
            <a:r>
              <a:rPr lang="en-US" sz="5400" dirty="0">
                <a:latin typeface="Rockwell" panose="02060603020205020403" pitchFamily="18" charset="0"/>
              </a:rPr>
              <a:t>Solar Power Plant </a:t>
            </a:r>
            <a:br>
              <a:rPr lang="en-US" sz="5400" dirty="0">
                <a:latin typeface="Rockwell" panose="02060603020205020403" pitchFamily="18" charset="0"/>
              </a:rPr>
            </a:br>
            <a:r>
              <a:rPr lang="en-US" sz="5400" dirty="0">
                <a:latin typeface="Rockwell" panose="02060603020205020403" pitchFamily="18" charset="0"/>
              </a:rPr>
              <a:t>Electricity Generation Analysis</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507067" y="4275423"/>
            <a:ext cx="7766936" cy="1096899"/>
          </a:xfrm>
        </p:spPr>
        <p:txBody>
          <a:bodyPr>
            <a:normAutofit/>
          </a:bodyPr>
          <a:lstStyle/>
          <a:p>
            <a:pPr algn="ct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Analyst: Kaival Panchal </a:t>
            </a:r>
          </a:p>
        </p:txBody>
      </p:sp>
      <p:sp>
        <p:nvSpPr>
          <p:cNvPr id="4" name="Lightning Bolt 3">
            <a:extLst>
              <a:ext uri="{FF2B5EF4-FFF2-40B4-BE49-F238E27FC236}">
                <a16:creationId xmlns:a16="http://schemas.microsoft.com/office/drawing/2014/main" id="{211DF388-4571-4AC5-A71D-199BD99F26A7}"/>
              </a:ext>
            </a:extLst>
          </p:cNvPr>
          <p:cNvSpPr/>
          <p:nvPr/>
        </p:nvSpPr>
        <p:spPr>
          <a:xfrm>
            <a:off x="1507067" y="1083048"/>
            <a:ext cx="995501" cy="109689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ghtning Bolt 5">
            <a:extLst>
              <a:ext uri="{FF2B5EF4-FFF2-40B4-BE49-F238E27FC236}">
                <a16:creationId xmlns:a16="http://schemas.microsoft.com/office/drawing/2014/main" id="{4FE569EE-4018-4135-BA30-B34344D60F37}"/>
              </a:ext>
            </a:extLst>
          </p:cNvPr>
          <p:cNvSpPr/>
          <p:nvPr/>
        </p:nvSpPr>
        <p:spPr>
          <a:xfrm>
            <a:off x="8278502" y="3502386"/>
            <a:ext cx="995501" cy="109689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chor="ctr">
            <a:normAutofit fontScale="90000"/>
          </a:bodyPr>
          <a:lstStyle/>
          <a:p>
            <a:r>
              <a:rPr lang="en-US" b="1" i="1" dirty="0"/>
              <a:t>What day in May was the best in both plants?</a:t>
            </a:r>
            <a:br>
              <a:rPr lang="en-US" b="1" i="1" dirty="0"/>
            </a:br>
            <a:br>
              <a:rPr lang="en-US" sz="2800" b="1" i="1" dirty="0"/>
            </a:br>
            <a:endParaRPr lang="en-US" sz="2800" dirty="0"/>
          </a:p>
        </p:txBody>
      </p:sp>
      <p:pic>
        <p:nvPicPr>
          <p:cNvPr id="5122" name="Picture 2">
            <a:extLst>
              <a:ext uri="{FF2B5EF4-FFF2-40B4-BE49-F238E27FC236}">
                <a16:creationId xmlns:a16="http://schemas.microsoft.com/office/drawing/2014/main" id="{5A821FE2-6965-466C-BBCC-FE299FAF44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588" y="1411706"/>
            <a:ext cx="9628409" cy="508123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8327D4C0-7AA9-48AD-8254-E78C6380126E}"/>
              </a:ext>
            </a:extLst>
          </p:cNvPr>
          <p:cNvSpPr/>
          <p:nvPr/>
        </p:nvSpPr>
        <p:spPr>
          <a:xfrm>
            <a:off x="6272463" y="1871579"/>
            <a:ext cx="385010" cy="288759"/>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BE3F291-511D-4BB9-8683-CA3FE15C6D5D}"/>
              </a:ext>
            </a:extLst>
          </p:cNvPr>
          <p:cNvSpPr/>
          <p:nvPr/>
        </p:nvSpPr>
        <p:spPr>
          <a:xfrm>
            <a:off x="1403684" y="2868862"/>
            <a:ext cx="385010" cy="28875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D922D2-F9BD-4CAD-98C6-48BFD29B0F73}"/>
              </a:ext>
            </a:extLst>
          </p:cNvPr>
          <p:cNvSpPr/>
          <p:nvPr/>
        </p:nvSpPr>
        <p:spPr>
          <a:xfrm>
            <a:off x="2725493" y="1900990"/>
            <a:ext cx="385010" cy="288759"/>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C66EDE1-6E10-4DEE-8B82-C388E0A6289B}"/>
              </a:ext>
            </a:extLst>
          </p:cNvPr>
          <p:cNvSpPr/>
          <p:nvPr/>
        </p:nvSpPr>
        <p:spPr>
          <a:xfrm>
            <a:off x="2725493" y="2382250"/>
            <a:ext cx="385010" cy="28875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11809AE0-E156-4020-A10A-25C3FEC69496}"/>
              </a:ext>
            </a:extLst>
          </p:cNvPr>
          <p:cNvSpPr/>
          <p:nvPr/>
        </p:nvSpPr>
        <p:spPr>
          <a:xfrm>
            <a:off x="6368715" y="2088148"/>
            <a:ext cx="192505" cy="379395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CD4391D9-621E-445A-91A6-FFC744FE61E0}"/>
              </a:ext>
            </a:extLst>
          </p:cNvPr>
          <p:cNvSpPr/>
          <p:nvPr/>
        </p:nvSpPr>
        <p:spPr>
          <a:xfrm>
            <a:off x="1532021" y="3160246"/>
            <a:ext cx="192505" cy="2721859"/>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035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8FF9ED2D-6FE8-4438-9162-2525135179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06905"/>
            <a:ext cx="10015888" cy="52857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chor="ctr">
            <a:normAutofit fontScale="90000"/>
          </a:bodyPr>
          <a:lstStyle/>
          <a:p>
            <a:r>
              <a:rPr lang="en-US" b="1" i="1" dirty="0"/>
              <a:t>What day in June was the best in both plants?</a:t>
            </a:r>
            <a:br>
              <a:rPr lang="en-US" b="1" i="1" dirty="0"/>
            </a:br>
            <a:br>
              <a:rPr lang="en-US" sz="2800" b="1" i="1" dirty="0"/>
            </a:br>
            <a:endParaRPr lang="en-US" sz="2800" dirty="0"/>
          </a:p>
        </p:txBody>
      </p:sp>
      <p:sp>
        <p:nvSpPr>
          <p:cNvPr id="4" name="Oval 3">
            <a:extLst>
              <a:ext uri="{FF2B5EF4-FFF2-40B4-BE49-F238E27FC236}">
                <a16:creationId xmlns:a16="http://schemas.microsoft.com/office/drawing/2014/main" id="{8327D4C0-7AA9-48AD-8254-E78C6380126E}"/>
              </a:ext>
            </a:extLst>
          </p:cNvPr>
          <p:cNvSpPr/>
          <p:nvPr/>
        </p:nvSpPr>
        <p:spPr>
          <a:xfrm>
            <a:off x="7315200" y="1612231"/>
            <a:ext cx="385010" cy="288759"/>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BE3F291-511D-4BB9-8683-CA3FE15C6D5D}"/>
              </a:ext>
            </a:extLst>
          </p:cNvPr>
          <p:cNvSpPr/>
          <p:nvPr/>
        </p:nvSpPr>
        <p:spPr>
          <a:xfrm>
            <a:off x="4783163" y="3015866"/>
            <a:ext cx="385010" cy="28875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D922D2-F9BD-4CAD-98C6-48BFD29B0F73}"/>
              </a:ext>
            </a:extLst>
          </p:cNvPr>
          <p:cNvSpPr/>
          <p:nvPr/>
        </p:nvSpPr>
        <p:spPr>
          <a:xfrm>
            <a:off x="9950054" y="1641641"/>
            <a:ext cx="385010" cy="288759"/>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C66EDE1-6E10-4DEE-8B82-C388E0A6289B}"/>
              </a:ext>
            </a:extLst>
          </p:cNvPr>
          <p:cNvSpPr/>
          <p:nvPr/>
        </p:nvSpPr>
        <p:spPr>
          <a:xfrm>
            <a:off x="9982971" y="2176377"/>
            <a:ext cx="385010" cy="28875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11809AE0-E156-4020-A10A-25C3FEC69496}"/>
              </a:ext>
            </a:extLst>
          </p:cNvPr>
          <p:cNvSpPr/>
          <p:nvPr/>
        </p:nvSpPr>
        <p:spPr>
          <a:xfrm>
            <a:off x="7411452" y="1930400"/>
            <a:ext cx="192505" cy="379395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CD4391D9-621E-445A-91A6-FFC744FE61E0}"/>
              </a:ext>
            </a:extLst>
          </p:cNvPr>
          <p:cNvSpPr/>
          <p:nvPr/>
        </p:nvSpPr>
        <p:spPr>
          <a:xfrm>
            <a:off x="4903268" y="3160246"/>
            <a:ext cx="162087" cy="2564112"/>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81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chor="ctr">
            <a:normAutofit fontScale="90000"/>
          </a:bodyPr>
          <a:lstStyle/>
          <a:p>
            <a:r>
              <a:rPr lang="en-US" sz="2800" b="1" i="1" dirty="0"/>
              <a:t>How does the distribution of irradiation and module temperature look in a day. – Plant 1 </a:t>
            </a:r>
            <a:br>
              <a:rPr lang="en-US" b="1" i="1" dirty="0"/>
            </a:br>
            <a:br>
              <a:rPr lang="en-US" b="1" i="1" dirty="0"/>
            </a:br>
            <a:br>
              <a:rPr lang="en-US" sz="2800" b="1" i="1" dirty="0"/>
            </a:br>
            <a:endParaRPr lang="en-US" sz="2800" dirty="0"/>
          </a:p>
        </p:txBody>
      </p:sp>
      <p:pic>
        <p:nvPicPr>
          <p:cNvPr id="4098" name="Picture 2">
            <a:extLst>
              <a:ext uri="{FF2B5EF4-FFF2-40B4-BE49-F238E27FC236}">
                <a16:creationId xmlns:a16="http://schemas.microsoft.com/office/drawing/2014/main" id="{B5159EB2-0B71-430F-8125-029D5C500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27" y="1270000"/>
            <a:ext cx="9263062"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00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chor="ctr">
            <a:normAutofit fontScale="90000"/>
          </a:bodyPr>
          <a:lstStyle/>
          <a:p>
            <a:r>
              <a:rPr lang="en-US" sz="2800" b="1" i="1" dirty="0"/>
              <a:t>How does the distribution of irradiation and module temperature look in a day. – Plant 2</a:t>
            </a:r>
            <a:br>
              <a:rPr lang="en-US" b="1" i="1" dirty="0"/>
            </a:br>
            <a:br>
              <a:rPr lang="en-US" b="1" i="1" dirty="0"/>
            </a:br>
            <a:br>
              <a:rPr lang="en-US" sz="2800" b="1" i="1" dirty="0"/>
            </a:br>
            <a:endParaRPr lang="en-US" sz="2800" dirty="0"/>
          </a:p>
        </p:txBody>
      </p:sp>
      <p:pic>
        <p:nvPicPr>
          <p:cNvPr id="11266" name="Picture 2">
            <a:extLst>
              <a:ext uri="{FF2B5EF4-FFF2-40B4-BE49-F238E27FC236}">
                <a16:creationId xmlns:a16="http://schemas.microsoft.com/office/drawing/2014/main" id="{EF4C2133-4247-4E15-8FE0-1D1BE7A5D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69" y="1320717"/>
            <a:ext cx="9498287" cy="4927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1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6094409" y="835015"/>
            <a:ext cx="3179593" cy="3215821"/>
          </a:xfrm>
        </p:spPr>
        <p:txBody>
          <a:bodyPr vert="horz" lIns="91440" tIns="45720" rIns="91440" bIns="45720" rtlCol="0" anchor="b">
            <a:normAutofit/>
          </a:bodyPr>
          <a:lstStyle/>
          <a:p>
            <a:pPr algn="ctr">
              <a:lnSpc>
                <a:spcPct val="90000"/>
              </a:lnSpc>
            </a:pPr>
            <a:r>
              <a:rPr lang="en-US" sz="3800" dirty="0"/>
              <a:t>Relationships Between Irradiation and Power – Plant 1 </a:t>
            </a:r>
          </a:p>
        </p:txBody>
      </p:sp>
      <p:pic>
        <p:nvPicPr>
          <p:cNvPr id="12290" name="Picture 2" descr="Chart, line chart, histogram&#10;&#10;Description automatically generated">
            <a:extLst>
              <a:ext uri="{FF2B5EF4-FFF2-40B4-BE49-F238E27FC236}">
                <a16:creationId xmlns:a16="http://schemas.microsoft.com/office/drawing/2014/main" id="{5C4BF842-81C3-41FB-A4F3-4B245E16AB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7872" y="872393"/>
            <a:ext cx="4977562" cy="241411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Chart, histogram&#10;&#10;Description automatically generated">
            <a:extLst>
              <a:ext uri="{FF2B5EF4-FFF2-40B4-BE49-F238E27FC236}">
                <a16:creationId xmlns:a16="http://schemas.microsoft.com/office/drawing/2014/main" id="{2775DEFE-6093-4E97-A2DA-5FF099AEBE2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8604" y="3589866"/>
            <a:ext cx="4977562" cy="241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1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6094409" y="835015"/>
            <a:ext cx="3179593" cy="3215821"/>
          </a:xfrm>
        </p:spPr>
        <p:txBody>
          <a:bodyPr vert="horz" lIns="91440" tIns="45720" rIns="91440" bIns="45720" rtlCol="0" anchor="b">
            <a:normAutofit/>
          </a:bodyPr>
          <a:lstStyle/>
          <a:p>
            <a:pPr algn="ctr">
              <a:lnSpc>
                <a:spcPct val="90000"/>
              </a:lnSpc>
            </a:pPr>
            <a:r>
              <a:rPr lang="en-US" sz="3800" dirty="0"/>
              <a:t>Relationships Between Irradiation and Power – Plant 2 </a:t>
            </a:r>
          </a:p>
        </p:txBody>
      </p:sp>
      <p:pic>
        <p:nvPicPr>
          <p:cNvPr id="13314" name="Picture 2">
            <a:extLst>
              <a:ext uri="{FF2B5EF4-FFF2-40B4-BE49-F238E27FC236}">
                <a16:creationId xmlns:a16="http://schemas.microsoft.com/office/drawing/2014/main" id="{502F3D73-EE2E-49B8-9FA0-9D09EEB774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758" y="835015"/>
            <a:ext cx="5470153" cy="2653022"/>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0C6310D8-CA9C-4181-8AF8-AE5ACBDCD3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5281" y="3780366"/>
            <a:ext cx="5638630" cy="273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59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41B9-E3C4-401F-9B79-350579BF5F23}"/>
              </a:ext>
            </a:extLst>
          </p:cNvPr>
          <p:cNvSpPr>
            <a:spLocks noGrp="1"/>
          </p:cNvSpPr>
          <p:nvPr>
            <p:ph type="title"/>
          </p:nvPr>
        </p:nvSpPr>
        <p:spPr/>
        <p:txBody>
          <a:bodyPr/>
          <a:lstStyle/>
          <a:p>
            <a:r>
              <a:rPr lang="en-US" dirty="0"/>
              <a:t>Issues during analysis…</a:t>
            </a:r>
          </a:p>
        </p:txBody>
      </p:sp>
      <p:sp>
        <p:nvSpPr>
          <p:cNvPr id="3" name="Content Placeholder 2">
            <a:extLst>
              <a:ext uri="{FF2B5EF4-FFF2-40B4-BE49-F238E27FC236}">
                <a16:creationId xmlns:a16="http://schemas.microsoft.com/office/drawing/2014/main" id="{CDE6A2C8-811D-4FA6-A769-FC2019F87D60}"/>
              </a:ext>
            </a:extLst>
          </p:cNvPr>
          <p:cNvSpPr>
            <a:spLocks noGrp="1"/>
          </p:cNvSpPr>
          <p:nvPr>
            <p:ph idx="1"/>
          </p:nvPr>
        </p:nvSpPr>
        <p:spPr>
          <a:xfrm>
            <a:off x="368968" y="1427747"/>
            <a:ext cx="9111916" cy="4820653"/>
          </a:xfrm>
        </p:spPr>
        <p:txBody>
          <a:bodyPr>
            <a:normAutofit/>
          </a:bodyPr>
          <a:lstStyle/>
          <a:p>
            <a:r>
              <a:rPr lang="en-US" b="1" dirty="0"/>
              <a:t>Based on efficiency Calculation above, Plant 1's max efficiency was only 10% meaning that only 10% of the DC power obtained from the sun is being transferred to AC power.</a:t>
            </a:r>
          </a:p>
          <a:p>
            <a:r>
              <a:rPr lang="en-US" b="1" dirty="0"/>
              <a:t>However, if we assume that there is a problem with the sensor collecting Plant 1's DC Power data, upon looking at the data, seems like the DC Power of Plant 1 is off by a factor of 10. </a:t>
            </a:r>
          </a:p>
          <a:p>
            <a:r>
              <a:rPr lang="en-US" b="1" dirty="0"/>
              <a:t>After the factor fix, the average efficacy of both plants operate around 97% and the 3% can be attributed to the powering of the inverters and heat.</a:t>
            </a:r>
          </a:p>
          <a:p>
            <a:r>
              <a:rPr lang="en-US" b="1" dirty="0"/>
              <a:t>However, if found that the sensors are working correctly there must be some issue in plant 1 as the conversion of DC to AC is not efficient whatsoever. Maintenance of the Inverters are needed, and some Monitoring process should be in place to ensure the efficiency does not drop lower than a certain threshold </a:t>
            </a:r>
            <a:r>
              <a:rPr lang="en-US" b="1" dirty="0" err="1"/>
              <a:t>i.e</a:t>
            </a:r>
            <a:r>
              <a:rPr lang="en-US" b="1" dirty="0"/>
              <a:t> 95%</a:t>
            </a:r>
          </a:p>
          <a:p>
            <a:endParaRPr lang="en-US" dirty="0"/>
          </a:p>
        </p:txBody>
      </p:sp>
    </p:spTree>
    <p:extLst>
      <p:ext uri="{BB962C8B-B14F-4D97-AF65-F5344CB8AC3E}">
        <p14:creationId xmlns:p14="http://schemas.microsoft.com/office/powerpoint/2010/main" val="169414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F677-8545-4575-A48C-745FFD2B5C04}"/>
              </a:ext>
            </a:extLst>
          </p:cNvPr>
          <p:cNvSpPr>
            <a:spLocks noGrp="1"/>
          </p:cNvSpPr>
          <p:nvPr>
            <p:ph type="title"/>
          </p:nvPr>
        </p:nvSpPr>
        <p:spPr>
          <a:xfrm>
            <a:off x="3115734" y="2967790"/>
            <a:ext cx="4071129" cy="641684"/>
          </a:xfrm>
        </p:spPr>
        <p:txBody>
          <a:bodyPr/>
          <a:lstStyle/>
          <a:p>
            <a:r>
              <a:rPr lang="en-US" dirty="0"/>
              <a:t>Thank You</a:t>
            </a:r>
          </a:p>
        </p:txBody>
      </p:sp>
    </p:spTree>
    <p:extLst>
      <p:ext uri="{BB962C8B-B14F-4D97-AF65-F5344CB8AC3E}">
        <p14:creationId xmlns:p14="http://schemas.microsoft.com/office/powerpoint/2010/main" val="135635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87668" y="364033"/>
            <a:ext cx="9905998" cy="1478570"/>
          </a:xfrm>
        </p:spPr>
        <p:txBody>
          <a:bodyPr>
            <a:normAutofit/>
          </a:bodyPr>
          <a:lstStyle/>
          <a:p>
            <a:r>
              <a:rPr lang="en-US" sz="4400" dirty="0">
                <a:latin typeface="Rockwell" panose="02060603020205020403" pitchFamily="18" charset="0"/>
              </a:rPr>
              <a:t>How do Solar panels work?</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17421899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D149BEE-7FB7-44B6-9F59-902E123EDAE9}"/>
              </a:ext>
            </a:extLst>
          </p:cNvPr>
          <p:cNvPicPr>
            <a:picLocks noChangeAspect="1"/>
          </p:cNvPicPr>
          <p:nvPr/>
        </p:nvPicPr>
        <p:blipFill>
          <a:blip r:embed="rId7"/>
          <a:stretch>
            <a:fillRect/>
          </a:stretch>
        </p:blipFill>
        <p:spPr>
          <a:xfrm>
            <a:off x="180792" y="1103318"/>
            <a:ext cx="9992447" cy="5169253"/>
          </a:xfrm>
          <a:prstGeom prst="rect">
            <a:avLst/>
          </a:prstGeom>
        </p:spPr>
      </p:pic>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Background Information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2097088"/>
            <a:ext cx="5394855" cy="3541714"/>
          </a:xfrm>
        </p:spPr>
        <p:txBody>
          <a:bodyPr>
            <a:normAutofit/>
          </a:bodyPr>
          <a:lstStyle/>
          <a:p>
            <a:pPr marL="0" indent="0">
              <a:buNone/>
            </a:pPr>
            <a:r>
              <a:rPr lang="en-US" dirty="0"/>
              <a:t>Data had been gathered at two solar power plants in India over a 34 day period. It has two pairs of files - each pair has one power generation dataset and one sensor readings dataset. The power generation datasets are gathered at the inverter level - each inverter has multiple lines of solar panels attached to it. The sensor data is gathered at a plant level - single array of sensors optimally placed at the plant.</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Hotter Temperatures Could Reduce Efficiency Of Solar Power">
            <a:extLst>
              <a:ext uri="{FF2B5EF4-FFF2-40B4-BE49-F238E27FC236}">
                <a16:creationId xmlns:a16="http://schemas.microsoft.com/office/drawing/2014/main" id="{89DCE5CF-3991-4AB9-B1C3-021B2264E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012" y="1765170"/>
            <a:ext cx="3835399" cy="21478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Analytics Overtakes Big Data » FlexTrade">
            <a:extLst>
              <a:ext uri="{FF2B5EF4-FFF2-40B4-BE49-F238E27FC236}">
                <a16:creationId xmlns:a16="http://schemas.microsoft.com/office/drawing/2014/main" id="{6AC4A6AF-38B3-4DCC-88E9-4F41D8166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012" y="4084475"/>
            <a:ext cx="3835399" cy="2155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chor="ctr">
            <a:normAutofit fontScale="90000"/>
          </a:bodyPr>
          <a:lstStyle/>
          <a:p>
            <a:r>
              <a:rPr lang="en-US" sz="2800" b="1" i="1" dirty="0"/>
              <a:t> In Plant 1 - Which inverter has produced maximum DC/AC power, and how does each Inverter compare to each other?</a:t>
            </a:r>
            <a:br>
              <a:rPr lang="en-US" sz="2800" b="1" i="1" dirty="0"/>
            </a:br>
            <a:endParaRPr lang="en-US" sz="2800" dirty="0"/>
          </a:p>
        </p:txBody>
      </p:sp>
      <p:pic>
        <p:nvPicPr>
          <p:cNvPr id="2052" name="Picture 4">
            <a:extLst>
              <a:ext uri="{FF2B5EF4-FFF2-40B4-BE49-F238E27FC236}">
                <a16:creationId xmlns:a16="http://schemas.microsoft.com/office/drawing/2014/main" id="{76C4461D-DB0C-4F51-A1BE-B1ECF4E174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396" y="1828800"/>
            <a:ext cx="10747799" cy="4162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chor="ctr">
            <a:normAutofit fontScale="90000"/>
          </a:bodyPr>
          <a:lstStyle/>
          <a:p>
            <a:r>
              <a:rPr lang="en-US" sz="2800" b="1" i="1"/>
              <a:t> In Plant 2 - Which inverter has produced maximum DC/AC power, and how does each Inverter compare to each other?</a:t>
            </a:r>
            <a:br>
              <a:rPr lang="en-US" sz="2800" b="1" i="1"/>
            </a:br>
            <a:endParaRPr lang="en-US" sz="2800" dirty="0"/>
          </a:p>
        </p:txBody>
      </p:sp>
      <p:pic>
        <p:nvPicPr>
          <p:cNvPr id="3074" name="Picture 2">
            <a:extLst>
              <a:ext uri="{FF2B5EF4-FFF2-40B4-BE49-F238E27FC236}">
                <a16:creationId xmlns:a16="http://schemas.microsoft.com/office/drawing/2014/main" id="{414E8B01-5C7F-4F9B-A17E-DF89C21CFA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223" y="1801535"/>
            <a:ext cx="9330266" cy="410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45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chor="ctr">
            <a:normAutofit fontScale="90000"/>
          </a:bodyPr>
          <a:lstStyle/>
          <a:p>
            <a:r>
              <a:rPr lang="en-US" b="1" i="1" dirty="0"/>
              <a:t>In Plant 1 What and when is the maximum/minimum amount of DC/AC Power generated in a time interval/day? How does overall distribution look?</a:t>
            </a:r>
            <a:br>
              <a:rPr lang="en-US" b="1" i="1" dirty="0"/>
            </a:br>
            <a:endParaRPr lang="en-US" sz="2800" dirty="0"/>
          </a:p>
        </p:txBody>
      </p:sp>
      <p:pic>
        <p:nvPicPr>
          <p:cNvPr id="7170" name="Picture 2">
            <a:extLst>
              <a:ext uri="{FF2B5EF4-FFF2-40B4-BE49-F238E27FC236}">
                <a16:creationId xmlns:a16="http://schemas.microsoft.com/office/drawing/2014/main" id="{4CE4B010-6118-4765-969F-53C6794F0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34" y="2156158"/>
            <a:ext cx="8385007" cy="463093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59E6B70B-A4FD-4782-8CA3-7E1CE071BEC6}"/>
              </a:ext>
            </a:extLst>
          </p:cNvPr>
          <p:cNvSpPr/>
          <p:nvPr/>
        </p:nvSpPr>
        <p:spPr>
          <a:xfrm>
            <a:off x="4590658" y="2528527"/>
            <a:ext cx="385010" cy="288759"/>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16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chor="ctr">
            <a:normAutofit fontScale="90000"/>
          </a:bodyPr>
          <a:lstStyle/>
          <a:p>
            <a:r>
              <a:rPr lang="en-US" b="1" i="1" dirty="0"/>
              <a:t>In Plant 2 What and when is the maximum/minimum amount of DC/AC Power generated in a time interval/day? How does overall distribution look?</a:t>
            </a:r>
            <a:br>
              <a:rPr lang="en-US" b="1" i="1" dirty="0"/>
            </a:br>
            <a:endParaRPr lang="en-US" sz="2800" dirty="0"/>
          </a:p>
        </p:txBody>
      </p:sp>
      <p:pic>
        <p:nvPicPr>
          <p:cNvPr id="8194" name="Picture 2">
            <a:extLst>
              <a:ext uri="{FF2B5EF4-FFF2-40B4-BE49-F238E27FC236}">
                <a16:creationId xmlns:a16="http://schemas.microsoft.com/office/drawing/2014/main" id="{6E062B9E-0FA1-4350-ABE3-A493B14BC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41" y="2079190"/>
            <a:ext cx="8237121" cy="450509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D2359381-28A2-49A4-A4F5-7FA960FE2E13}"/>
              </a:ext>
            </a:extLst>
          </p:cNvPr>
          <p:cNvSpPr/>
          <p:nvPr/>
        </p:nvSpPr>
        <p:spPr>
          <a:xfrm>
            <a:off x="4878669" y="2413117"/>
            <a:ext cx="385010" cy="288759"/>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32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chor="ctr">
            <a:normAutofit fontScale="90000"/>
          </a:bodyPr>
          <a:lstStyle/>
          <a:p>
            <a:r>
              <a:rPr lang="en-US" b="1" i="1" dirty="0"/>
              <a:t>Which Month Performed the best? – Plant 1 </a:t>
            </a:r>
            <a:br>
              <a:rPr lang="en-US" b="1" i="1" dirty="0"/>
            </a:br>
            <a:br>
              <a:rPr lang="en-US" sz="2800" b="1" i="1" dirty="0"/>
            </a:br>
            <a:endParaRPr lang="en-US" sz="2800" dirty="0"/>
          </a:p>
        </p:txBody>
      </p:sp>
      <p:pic>
        <p:nvPicPr>
          <p:cNvPr id="6146" name="Picture 2">
            <a:extLst>
              <a:ext uri="{FF2B5EF4-FFF2-40B4-BE49-F238E27FC236}">
                <a16:creationId xmlns:a16="http://schemas.microsoft.com/office/drawing/2014/main" id="{B1153807-1EBC-48B2-9AEE-D37134FD0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58" y="1398336"/>
            <a:ext cx="9453420" cy="467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14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chor="ctr">
            <a:normAutofit fontScale="90000"/>
          </a:bodyPr>
          <a:lstStyle/>
          <a:p>
            <a:r>
              <a:rPr lang="en-US" b="1" i="1" dirty="0"/>
              <a:t>Which Month Performed the best? – Plant 2 </a:t>
            </a:r>
            <a:br>
              <a:rPr lang="en-US" b="1" i="1" dirty="0"/>
            </a:br>
            <a:br>
              <a:rPr lang="en-US" sz="2800" b="1" i="1" dirty="0"/>
            </a:br>
            <a:endParaRPr lang="en-US" sz="2800" dirty="0"/>
          </a:p>
        </p:txBody>
      </p:sp>
      <p:pic>
        <p:nvPicPr>
          <p:cNvPr id="9218" name="Picture 2">
            <a:extLst>
              <a:ext uri="{FF2B5EF4-FFF2-40B4-BE49-F238E27FC236}">
                <a16:creationId xmlns:a16="http://schemas.microsoft.com/office/drawing/2014/main" id="{1D7A224A-5DCD-4637-95F4-2CB492AC3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05" y="1604211"/>
            <a:ext cx="9061329" cy="447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4862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TotalTime>
  <Words>494</Words>
  <Application>Microsoft Office PowerPoint</Application>
  <PresentationFormat>Widescreen</PresentationFormat>
  <Paragraphs>23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Rockwell</vt:lpstr>
      <vt:lpstr>Tahoma</vt:lpstr>
      <vt:lpstr>Trebuchet MS</vt:lpstr>
      <vt:lpstr>Wingdings 3</vt:lpstr>
      <vt:lpstr>Facet</vt:lpstr>
      <vt:lpstr>Solar Power Plant  Electricity Generation Analysis</vt:lpstr>
      <vt:lpstr>How do Solar panels work?</vt:lpstr>
      <vt:lpstr>Background Information</vt:lpstr>
      <vt:lpstr> In Plant 1 - Which inverter has produced maximum DC/AC power, and how does each Inverter compare to each other? </vt:lpstr>
      <vt:lpstr> In Plant 2 - Which inverter has produced maximum DC/AC power, and how does each Inverter compare to each other? </vt:lpstr>
      <vt:lpstr>In Plant 1 What and when is the maximum/minimum amount of DC/AC Power generated in a time interval/day? How does overall distribution look? </vt:lpstr>
      <vt:lpstr>In Plant 2 What and when is the maximum/minimum amount of DC/AC Power generated in a time interval/day? How does overall distribution look? </vt:lpstr>
      <vt:lpstr>Which Month Performed the best? – Plant 1   </vt:lpstr>
      <vt:lpstr>Which Month Performed the best? – Plant 2   </vt:lpstr>
      <vt:lpstr>What day in May was the best in both plants?  </vt:lpstr>
      <vt:lpstr>What day in June was the best in both plants?  </vt:lpstr>
      <vt:lpstr>How does the distribution of irradiation and module temperature look in a day. – Plant 1    </vt:lpstr>
      <vt:lpstr>How does the distribution of irradiation and module temperature look in a day. – Plant 2   </vt:lpstr>
      <vt:lpstr>Relationships Between Irradiation and Power – Plant 1 </vt:lpstr>
      <vt:lpstr>Relationships Between Irradiation and Power – Plant 2 </vt:lpstr>
      <vt:lpstr>Issues during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Power Plant  Electricity Generation Analysis</dc:title>
  <dc:creator>Kaival J Panchal</dc:creator>
  <cp:lastModifiedBy>Kaival J Panchal</cp:lastModifiedBy>
  <cp:revision>2</cp:revision>
  <dcterms:created xsi:type="dcterms:W3CDTF">2021-02-22T20:18:18Z</dcterms:created>
  <dcterms:modified xsi:type="dcterms:W3CDTF">2021-02-22T20:27:16Z</dcterms:modified>
</cp:coreProperties>
</file>