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1" r:id="rId12"/>
    <p:sldId id="266" r:id="rId13"/>
    <p:sldId id="267" r:id="rId14"/>
    <p:sldId id="270" r:id="rId15"/>
    <p:sldId id="269" r:id="rId16"/>
    <p:sldId id="271" r:id="rId17"/>
    <p:sldId id="272" r:id="rId18"/>
    <p:sldId id="273" r:id="rId19"/>
    <p:sldId id="275" r:id="rId20"/>
    <p:sldId id="268" r:id="rId21"/>
    <p:sldId id="274" r:id="rId22"/>
    <p:sldId id="276" r:id="rId23"/>
    <p:sldId id="279" r:id="rId24"/>
    <p:sldId id="277" r:id="rId25"/>
    <p:sldId id="280" r:id="rId26"/>
    <p:sldId id="278"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3" r:id="rId57"/>
    <p:sldId id="311" r:id="rId58"/>
    <p:sldId id="312" r:id="rId59"/>
    <p:sldId id="314" r:id="rId60"/>
    <p:sldId id="315" r:id="rId61"/>
    <p:sldId id="316" r:id="rId62"/>
    <p:sldId id="317" r:id="rId63"/>
    <p:sldId id="318" r:id="rId64"/>
    <p:sldId id="319" r:id="rId65"/>
    <p:sldId id="320" r:id="rId66"/>
    <p:sldId id="321" r:id="rId67"/>
    <p:sldId id="322" r:id="rId68"/>
    <p:sldId id="326" r:id="rId69"/>
    <p:sldId id="323" r:id="rId70"/>
    <p:sldId id="324" r:id="rId71"/>
    <p:sldId id="325" r:id="rId72"/>
    <p:sldId id="327" r:id="rId73"/>
    <p:sldId id="328" r:id="rId74"/>
    <p:sldId id="329" r:id="rId75"/>
    <p:sldId id="330" r:id="rId76"/>
    <p:sldId id="331" r:id="rId77"/>
    <p:sldId id="333" r:id="rId78"/>
    <p:sldId id="332" r:id="rId79"/>
    <p:sldId id="334" r:id="rId80"/>
    <p:sldId id="335" r:id="rId81"/>
    <p:sldId id="336" r:id="rId82"/>
    <p:sldId id="337"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3FBFE8-18DD-4272-8194-8D8A591920E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82D4F-9EAB-435C-9A75-88328EDBB7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FBFE8-18DD-4272-8194-8D8A591920E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82D4F-9EAB-435C-9A75-88328EDBB7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FBFE8-18DD-4272-8194-8D8A591920E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82D4F-9EAB-435C-9A75-88328EDBB7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FBFE8-18DD-4272-8194-8D8A591920E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82D4F-9EAB-435C-9A75-88328EDBB7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3FBFE8-18DD-4272-8194-8D8A591920E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82D4F-9EAB-435C-9A75-88328EDBB78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3FBFE8-18DD-4272-8194-8D8A591920E0}"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82D4F-9EAB-435C-9A75-88328EDBB7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3FBFE8-18DD-4272-8194-8D8A591920E0}" type="datetimeFigureOut">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F82D4F-9EAB-435C-9A75-88328EDBB7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3FBFE8-18DD-4272-8194-8D8A591920E0}"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F82D4F-9EAB-435C-9A75-88328EDBB7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FBFE8-18DD-4272-8194-8D8A591920E0}"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F82D4F-9EAB-435C-9A75-88328EDBB7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3FBFE8-18DD-4272-8194-8D8A591920E0}"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82D4F-9EAB-435C-9A75-88328EDBB7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3FBFE8-18DD-4272-8194-8D8A591920E0}"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82D4F-9EAB-435C-9A75-88328EDBB78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FBFE8-18DD-4272-8194-8D8A591920E0}" type="datetimeFigureOut">
              <a:rPr lang="en-US" smtClean="0"/>
              <a:pPr/>
              <a:t>1/27/2020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82D4F-9EAB-435C-9A75-88328EDBB7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UNIT-I</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152400" y="1600200"/>
            <a:ext cx="86868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Ease of Working with Structured Data</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304800" y="1524000"/>
            <a:ext cx="83820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Ease of Working with Structured Data</a:t>
            </a:r>
            <a:endParaRPr lang="en-US" b="1" dirty="0"/>
          </a:p>
        </p:txBody>
      </p:sp>
      <p:sp>
        <p:nvSpPr>
          <p:cNvPr id="3" name="Content Placeholder 2"/>
          <p:cNvSpPr>
            <a:spLocks noGrp="1"/>
          </p:cNvSpPr>
          <p:nvPr>
            <p:ph idx="1"/>
          </p:nvPr>
        </p:nvSpPr>
        <p:spPr/>
        <p:txBody>
          <a:bodyPr>
            <a:normAutofit/>
          </a:bodyPr>
          <a:lstStyle/>
          <a:p>
            <a:r>
              <a:rPr lang="en-US" b="1" dirty="0" smtClean="0"/>
              <a:t>Structured data </a:t>
            </a:r>
            <a:r>
              <a:rPr lang="en-US" dirty="0" smtClean="0"/>
              <a:t>provides the ease </a:t>
            </a:r>
            <a:r>
              <a:rPr lang="en-US" dirty="0"/>
              <a:t>of working with it</a:t>
            </a:r>
            <a:r>
              <a:rPr lang="en-US" dirty="0" smtClean="0"/>
              <a:t>..The ease is </a:t>
            </a:r>
            <a:r>
              <a:rPr lang="en-US" dirty="0"/>
              <a:t>with respect to </a:t>
            </a:r>
            <a:r>
              <a:rPr lang="en-US" dirty="0" smtClean="0"/>
              <a:t>the following</a:t>
            </a:r>
            <a:r>
              <a:rPr lang="en-US" dirty="0"/>
              <a:t>: </a:t>
            </a:r>
            <a:endParaRPr lang="en-US" dirty="0" smtClean="0"/>
          </a:p>
          <a:p>
            <a:r>
              <a:rPr lang="en-US" dirty="0" smtClean="0"/>
              <a:t> </a:t>
            </a:r>
            <a:r>
              <a:rPr lang="en-US" b="1" dirty="0"/>
              <a:t>1. Insert/update/delete: </a:t>
            </a:r>
            <a:endParaRPr lang="en-US" b="1" dirty="0" smtClean="0"/>
          </a:p>
          <a:p>
            <a:pPr>
              <a:buNone/>
            </a:pPr>
            <a:r>
              <a:rPr lang="en-US" dirty="0" smtClean="0"/>
              <a:t>The </a:t>
            </a:r>
            <a:r>
              <a:rPr lang="en-US" dirty="0"/>
              <a:t>Data Manipulation Language (DML) operations provide the required ease  with data input, storage, access, process, analysis, etc.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Security:</a:t>
            </a:r>
            <a:endParaRPr lang="en-US" dirty="0"/>
          </a:p>
        </p:txBody>
      </p:sp>
      <p:sp>
        <p:nvSpPr>
          <p:cNvPr id="3" name="Content Placeholder 2"/>
          <p:cNvSpPr>
            <a:spLocks noGrp="1"/>
          </p:cNvSpPr>
          <p:nvPr>
            <p:ph idx="1"/>
          </p:nvPr>
        </p:nvSpPr>
        <p:spPr/>
        <p:txBody>
          <a:bodyPr>
            <a:normAutofit/>
          </a:bodyPr>
          <a:lstStyle/>
          <a:p>
            <a:r>
              <a:rPr lang="en-US" dirty="0" smtClean="0"/>
              <a:t>How does one ensure the security of information? </a:t>
            </a:r>
          </a:p>
          <a:p>
            <a:r>
              <a:rPr lang="en-US" dirty="0" smtClean="0"/>
              <a:t>There are available staunch encryption and  tokenization solutions to warrant the security of information throughout its lifecycle.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Organizations are  able to retain control and maintain compliance adherence by ensuring that only authorized individuals  are able to decrypt and view sensitive information.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Indexing:</a:t>
            </a:r>
            <a:endParaRPr lang="en-US" dirty="0"/>
          </a:p>
        </p:txBody>
      </p:sp>
      <p:sp>
        <p:nvSpPr>
          <p:cNvPr id="3" name="Content Placeholder 2"/>
          <p:cNvSpPr>
            <a:spLocks noGrp="1"/>
          </p:cNvSpPr>
          <p:nvPr>
            <p:ph idx="1"/>
          </p:nvPr>
        </p:nvSpPr>
        <p:spPr/>
        <p:txBody>
          <a:bodyPr/>
          <a:lstStyle/>
          <a:p>
            <a:r>
              <a:rPr lang="en-US" dirty="0" smtClean="0"/>
              <a:t>An index is a data structure that speeds up the data retrieval operations (primarily the  SELECT DML statement) at the cost of additional writes and storage space, but the benefits that ensue  in search operation are worth the additional writes and storage space.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Scalability:</a:t>
            </a:r>
            <a:endParaRPr lang="en-US" dirty="0"/>
          </a:p>
        </p:txBody>
      </p:sp>
      <p:sp>
        <p:nvSpPr>
          <p:cNvPr id="3" name="Content Placeholder 2"/>
          <p:cNvSpPr>
            <a:spLocks noGrp="1"/>
          </p:cNvSpPr>
          <p:nvPr>
            <p:ph idx="1"/>
          </p:nvPr>
        </p:nvSpPr>
        <p:spPr/>
        <p:txBody>
          <a:bodyPr/>
          <a:lstStyle/>
          <a:p>
            <a:r>
              <a:rPr lang="en-US" dirty="0" smtClean="0"/>
              <a:t>The storage and processing capabilities of the traditional RDBMS can be easily scaled up  by increasing the horsepower of the database server (increasing the primary and secondary or peripheral  storage capacity, processing capacity of the processor, etc.).</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Transaction processing:</a:t>
            </a:r>
            <a:endParaRPr lang="en-US" dirty="0"/>
          </a:p>
        </p:txBody>
      </p:sp>
      <p:sp>
        <p:nvSpPr>
          <p:cNvPr id="3" name="Content Placeholder 2"/>
          <p:cNvSpPr>
            <a:spLocks noGrp="1"/>
          </p:cNvSpPr>
          <p:nvPr>
            <p:ph idx="1"/>
          </p:nvPr>
        </p:nvSpPr>
        <p:spPr/>
        <p:txBody>
          <a:bodyPr/>
          <a:lstStyle/>
          <a:p>
            <a:r>
              <a:rPr lang="en-US" dirty="0" smtClean="0"/>
              <a:t>RDBMS has support for Atomicity, Consistency, Isolation, and Durability  (ACID) properties of transaction. Given next is a quick explanation of the ACID properties: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Atomicity:</a:t>
            </a:r>
            <a:endParaRPr lang="en-US" dirty="0"/>
          </a:p>
        </p:txBody>
      </p:sp>
      <p:sp>
        <p:nvSpPr>
          <p:cNvPr id="3" name="Content Placeholder 2"/>
          <p:cNvSpPr>
            <a:spLocks noGrp="1"/>
          </p:cNvSpPr>
          <p:nvPr>
            <p:ph idx="1"/>
          </p:nvPr>
        </p:nvSpPr>
        <p:spPr/>
        <p:txBody>
          <a:bodyPr/>
          <a:lstStyle/>
          <a:p>
            <a:pPr>
              <a:buNone/>
            </a:pPr>
            <a:r>
              <a:rPr lang="en-US" dirty="0" smtClean="0"/>
              <a:t>A transaction is atomic, means that either it happens in its entirety or none of it at all.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p:txBody>
          <a:bodyPr/>
          <a:lstStyle/>
          <a:p>
            <a:pPr>
              <a:buNone/>
            </a:pPr>
            <a:r>
              <a:rPr lang="en-US" dirty="0" smtClean="0"/>
              <a:t>• The database moves from one consistent state to another consistent state. In other words,  if the same piece of information is stored at two or more places, they are in complete agreement.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of Digital Data</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533400" y="1676401"/>
            <a:ext cx="7467600" cy="32582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Isolation:</a:t>
            </a:r>
            <a:endParaRPr lang="en-US" dirty="0"/>
          </a:p>
        </p:txBody>
      </p:sp>
      <p:sp>
        <p:nvSpPr>
          <p:cNvPr id="3" name="Content Placeholder 2"/>
          <p:cNvSpPr>
            <a:spLocks noGrp="1"/>
          </p:cNvSpPr>
          <p:nvPr>
            <p:ph idx="1"/>
          </p:nvPr>
        </p:nvSpPr>
        <p:spPr/>
        <p:txBody>
          <a:bodyPr/>
          <a:lstStyle/>
          <a:p>
            <a:pPr>
              <a:buNone/>
            </a:pPr>
            <a:r>
              <a:rPr lang="en-US" dirty="0" smtClean="0"/>
              <a:t>The resource allocation to the transaction happens such that the transaction gets the  impression that it is the only transaction happening in isolation.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Durability:</a:t>
            </a:r>
            <a:endParaRPr lang="en-US" dirty="0"/>
          </a:p>
        </p:txBody>
      </p:sp>
      <p:sp>
        <p:nvSpPr>
          <p:cNvPr id="3" name="Content Placeholder 2"/>
          <p:cNvSpPr>
            <a:spLocks noGrp="1"/>
          </p:cNvSpPr>
          <p:nvPr>
            <p:ph idx="1"/>
          </p:nvPr>
        </p:nvSpPr>
        <p:spPr/>
        <p:txBody>
          <a:bodyPr/>
          <a:lstStyle/>
          <a:p>
            <a:r>
              <a:rPr lang="en-US" dirty="0" smtClean="0"/>
              <a:t>All changes made to the database during a transaction are permanent and that accounts  for the durability of the transaction.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1.1.2 Semi-Structured Data</a:t>
            </a:r>
            <a:endParaRPr lang="en-US" dirty="0"/>
          </a:p>
        </p:txBody>
      </p:sp>
      <p:sp>
        <p:nvSpPr>
          <p:cNvPr id="3" name="Content Placeholder 2"/>
          <p:cNvSpPr>
            <a:spLocks noGrp="1"/>
          </p:cNvSpPr>
          <p:nvPr>
            <p:ph idx="1"/>
          </p:nvPr>
        </p:nvSpPr>
        <p:spPr/>
        <p:txBody>
          <a:bodyPr/>
          <a:lstStyle/>
          <a:p>
            <a:r>
              <a:rPr lang="en-US" dirty="0" smtClean="0"/>
              <a:t>Semi-structured </a:t>
            </a:r>
            <a:r>
              <a:rPr lang="en-US" dirty="0"/>
              <a:t>data is also referred to as self-describing structure</a:t>
            </a:r>
            <a:r>
              <a:rPr lang="en-US" dirty="0" smtClean="0"/>
              <a:t>.</a:t>
            </a:r>
          </a:p>
          <a:p>
            <a:r>
              <a:rPr lang="en-US" dirty="0" smtClean="0"/>
              <a:t> </a:t>
            </a:r>
            <a:r>
              <a:rPr lang="en-US" dirty="0"/>
              <a:t>It has the following  features:  </a:t>
            </a:r>
            <a:endParaRPr lang="en-US" dirty="0" smtClean="0"/>
          </a:p>
          <a:p>
            <a:r>
              <a:rPr lang="en-US" dirty="0" smtClean="0"/>
              <a:t>1</a:t>
            </a:r>
            <a:r>
              <a:rPr lang="en-US" dirty="0"/>
              <a:t>. It does not conform to the data models that one typically associates with relational databases or any  other form of data tables.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2. It uses tags to segregate semantic elements.</a:t>
            </a:r>
          </a:p>
          <a:p>
            <a:pPr>
              <a:buNone/>
            </a:pPr>
            <a:endParaRPr lang="en-US" dirty="0" smtClean="0"/>
          </a:p>
          <a:p>
            <a:pPr>
              <a:buNone/>
            </a:pPr>
            <a:endParaRPr lang="en-US" dirty="0" smtClean="0"/>
          </a:p>
          <a:p>
            <a:pPr>
              <a:buNone/>
            </a:pPr>
            <a:r>
              <a:rPr lang="en-US" dirty="0" smtClean="0"/>
              <a:t>3. Tags are also used to enforce hierarchies of records and fields within data.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4</a:t>
            </a:r>
            <a:r>
              <a:rPr lang="en-US" dirty="0"/>
              <a:t>. There is no separation between the data and the schema. The amount of structure used is dictated by  the purpose at </a:t>
            </a:r>
            <a:r>
              <a:rPr lang="en-US" dirty="0" smtClean="0"/>
              <a:t>hand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5. In semi-structured data, entities belonging to the same class and also grouped together need not necessarily have the same set of attributes.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Sources of Semi-Structured Data</a:t>
            </a:r>
            <a:r>
              <a:rPr lang="en-US" dirty="0" smtClean="0"/>
              <a:t>  </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381000" y="1219200"/>
            <a:ext cx="8534399"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Sources of Semi-Structured Data</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  1. XML: </a:t>
            </a:r>
            <a:r>
              <a:rPr lang="en-US" dirty="0" err="1" smtClean="0"/>
              <a:t>eXtensible</a:t>
            </a:r>
            <a:r>
              <a:rPr lang="en-US" dirty="0" smtClean="0"/>
              <a:t> Markup Language (XML) is hugely popularized by web services developed utilizing  the Simple Object Access Protocol (SOAP) principles.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2. JSON: Java Script Object Notation (JSON) is used to transmit data between a server and a web application.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JSON is popularized by web services developed utilizing the Representational State Transfer  (REST) – an architecture style for creating scalable web services.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Unstructured data:</a:t>
            </a: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t>is the data which does not conform to a data model or is not in a form which  can be used easily by a computer program</a:t>
            </a:r>
            <a:r>
              <a:rPr lang="en-US" dirty="0" smtClean="0"/>
              <a:t>.</a:t>
            </a:r>
          </a:p>
          <a:p>
            <a:r>
              <a:rPr lang="en-US" dirty="0" smtClean="0"/>
              <a:t> </a:t>
            </a:r>
            <a:r>
              <a:rPr lang="en-US" dirty="0"/>
              <a:t>About 80–90% data of an organization is in this format;  for example, memos, chat rooms, PowerPoint presentations, images, videos, letters, researches, white  papers, body of an email, etc.</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MongoDB</a:t>
            </a:r>
            <a:r>
              <a:rPr lang="en-US" dirty="0" smtClean="0"/>
              <a:t> (open-source, distributed,  </a:t>
            </a:r>
            <a:r>
              <a:rPr lang="en-US" dirty="0" err="1" smtClean="0"/>
              <a:t>NoSQL</a:t>
            </a:r>
            <a:r>
              <a:rPr lang="en-US" dirty="0" smtClean="0"/>
              <a:t>, documented-oriented database) and </a:t>
            </a:r>
            <a:r>
              <a:rPr lang="en-US" dirty="0" err="1" smtClean="0"/>
              <a:t>Couchbase</a:t>
            </a:r>
            <a:r>
              <a:rPr lang="en-US" dirty="0" smtClean="0"/>
              <a:t> (originally known as </a:t>
            </a:r>
            <a:r>
              <a:rPr lang="en-US" dirty="0" err="1" smtClean="0"/>
              <a:t>Membase</a:t>
            </a:r>
            <a:r>
              <a:rPr lang="en-US" dirty="0" smtClean="0"/>
              <a:t>, open-source,  distributed, </a:t>
            </a:r>
            <a:r>
              <a:rPr lang="en-US" dirty="0" err="1" smtClean="0"/>
              <a:t>NoSQL</a:t>
            </a:r>
            <a:r>
              <a:rPr lang="en-US" dirty="0" smtClean="0"/>
              <a:t>, document-oriented database) store data natively in JSON format.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Semi-structured data</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609600" y="1447800"/>
            <a:ext cx="8229600" cy="5105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Unstructured Data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Unstructured data does not conform to any pre-defined data model.</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structure is quite unpredictable. </a:t>
            </a:r>
            <a:br>
              <a:rPr lang="en-US" dirty="0" smtClean="0"/>
            </a:br>
            <a:r>
              <a:rPr lang="en-US" dirty="0" smtClean="0"/>
              <a:t>(Example of Unstructured Data)</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381000" y="1447800"/>
            <a:ext cx="8305800" cy="4495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“Unstructured” Data</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381000" y="1371600"/>
            <a:ext cx="82296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Unstructured Data</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533400" y="1066800"/>
            <a:ext cx="79248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Unstructured Data</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304801" y="1939372"/>
            <a:ext cx="8382000" cy="4537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Techniques are used to find patterns in or interpret unstructured data: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b="1" dirty="0" smtClean="0"/>
              <a:t>1. Data mining</a:t>
            </a:r>
            <a:endParaRPr lang="en-US" dirty="0" smtClean="0"/>
          </a:p>
          <a:p>
            <a:r>
              <a:rPr lang="en-US" b="1" dirty="0" smtClean="0"/>
              <a:t> 2. Text analytics or text mining</a:t>
            </a:r>
            <a:endParaRPr lang="en-US" dirty="0" smtClean="0"/>
          </a:p>
          <a:p>
            <a:r>
              <a:rPr lang="en-US" b="1" dirty="0" smtClean="0"/>
              <a:t> 3. Natural language processing (NLP)</a:t>
            </a:r>
            <a:endParaRPr lang="en-US" dirty="0" smtClean="0"/>
          </a:p>
          <a:p>
            <a:r>
              <a:rPr lang="en-US" b="1" dirty="0" smtClean="0"/>
              <a:t> 4. Noisy text analytics</a:t>
            </a:r>
            <a:endParaRPr lang="en-US" dirty="0" smtClean="0"/>
          </a:p>
          <a:p>
            <a:r>
              <a:rPr lang="en-US" b="1" dirty="0" smtClean="0"/>
              <a:t> 5. Manual tagging with metadata</a:t>
            </a:r>
            <a:endParaRPr lang="en-US" dirty="0" smtClean="0"/>
          </a:p>
          <a:p>
            <a:r>
              <a:rPr lang="en-US" b="1" dirty="0" smtClean="0"/>
              <a:t> 6. Part-of-speech tagging</a:t>
            </a:r>
          </a:p>
          <a:p>
            <a:r>
              <a:rPr lang="en-US" b="1" dirty="0" smtClean="0"/>
              <a:t> 7. Unstructured Information Management Architecture (UIMA)</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Data mining</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It is the analysis step of the “</a:t>
            </a:r>
            <a:r>
              <a:rPr lang="en-US" b="1" dirty="0" smtClean="0"/>
              <a:t>knowledge discovery in databases” process. </a:t>
            </a:r>
          </a:p>
          <a:p>
            <a:r>
              <a:rPr lang="en-US" dirty="0" smtClean="0"/>
              <a:t> Few popular </a:t>
            </a:r>
            <a:r>
              <a:rPr lang="en-US" b="1" dirty="0" smtClean="0"/>
              <a:t>data mining algorithms </a:t>
            </a:r>
            <a:r>
              <a:rPr lang="en-US" dirty="0" smtClean="0"/>
              <a:t>are as follows: </a:t>
            </a:r>
          </a:p>
          <a:p>
            <a:pPr>
              <a:buNone/>
            </a:pPr>
            <a:r>
              <a:rPr lang="en-US" b="1" dirty="0" smtClean="0"/>
              <a:t>	1.	Association rule mining</a:t>
            </a:r>
          </a:p>
          <a:p>
            <a:pPr>
              <a:buNone/>
            </a:pPr>
            <a:r>
              <a:rPr lang="en-US" b="1" dirty="0" smtClean="0"/>
              <a:t>	2.	Regression analysis</a:t>
            </a:r>
          </a:p>
          <a:p>
            <a:pPr>
              <a:buNone/>
            </a:pPr>
            <a:r>
              <a:rPr lang="en-US" b="1" dirty="0" smtClean="0"/>
              <a:t>	3.	Collaborative filtering</a:t>
            </a:r>
            <a:endParaRPr lang="en-US" dirty="0" smtClean="0"/>
          </a:p>
          <a:p>
            <a:pPr>
              <a:buNone/>
            </a:pPr>
            <a:endParaRPr lang="en-US" b="1"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Association rule mining</a:t>
            </a:r>
            <a:endParaRPr lang="en-US" dirty="0"/>
          </a:p>
        </p:txBody>
      </p:sp>
      <p:sp>
        <p:nvSpPr>
          <p:cNvPr id="3" name="Content Placeholder 2"/>
          <p:cNvSpPr>
            <a:spLocks noGrp="1"/>
          </p:cNvSpPr>
          <p:nvPr>
            <p:ph idx="1"/>
          </p:nvPr>
        </p:nvSpPr>
        <p:spPr/>
        <p:txBody>
          <a:bodyPr>
            <a:normAutofit/>
          </a:bodyPr>
          <a:lstStyle/>
          <a:p>
            <a:r>
              <a:rPr lang="en-US" dirty="0" smtClean="0"/>
              <a:t>It is also called “</a:t>
            </a:r>
            <a:r>
              <a:rPr lang="en-US" b="1" dirty="0" smtClean="0"/>
              <a:t>market basket analysis</a:t>
            </a:r>
            <a:r>
              <a:rPr lang="en-US" dirty="0" smtClean="0"/>
              <a:t>” or “affinity analysis”.</a:t>
            </a:r>
          </a:p>
          <a:p>
            <a:r>
              <a:rPr lang="en-US" dirty="0" smtClean="0"/>
              <a:t> It is used to  determine “What goes with what?”</a:t>
            </a:r>
          </a:p>
          <a:p>
            <a:r>
              <a:rPr lang="en-US" dirty="0" smtClean="0"/>
              <a:t> It is about when you buy a product, what is the other product  that you are likely to purchase with it.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Semi-structured data:</a:t>
            </a:r>
            <a:endParaRPr lang="en-US" dirty="0"/>
          </a:p>
        </p:txBody>
      </p:sp>
      <p:sp>
        <p:nvSpPr>
          <p:cNvPr id="3" name="Content Placeholder 2"/>
          <p:cNvSpPr>
            <a:spLocks noGrp="1"/>
          </p:cNvSpPr>
          <p:nvPr>
            <p:ph idx="1"/>
          </p:nvPr>
        </p:nvSpPr>
        <p:spPr/>
        <p:txBody>
          <a:bodyPr/>
          <a:lstStyle/>
          <a:p>
            <a:r>
              <a:rPr lang="en-US" dirty="0" smtClean="0"/>
              <a:t>This </a:t>
            </a:r>
            <a:r>
              <a:rPr lang="en-US" dirty="0"/>
              <a:t>is the data which does not conform to a data model but has some structure. However, it is not in a form which can be used easily by a computer program; </a:t>
            </a:r>
            <a:endParaRPr lang="en-US" dirty="0" smtClean="0"/>
          </a:p>
          <a:p>
            <a:r>
              <a:rPr lang="en-US" dirty="0" smtClean="0"/>
              <a:t>for </a:t>
            </a:r>
            <a:r>
              <a:rPr lang="en-US" dirty="0"/>
              <a:t>example, emails,  XML, markup languages like HTML, etc. Metadata for this data is available but is not sufficient.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If you pick up bread from the grocery, are you  likely to pick eggs or cheese to go with it.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	Regression analysis</a:t>
            </a:r>
            <a:endParaRPr lang="en-US" dirty="0"/>
          </a:p>
        </p:txBody>
      </p:sp>
      <p:sp>
        <p:nvSpPr>
          <p:cNvPr id="3" name="Content Placeholder 2"/>
          <p:cNvSpPr>
            <a:spLocks noGrp="1"/>
          </p:cNvSpPr>
          <p:nvPr>
            <p:ph idx="1"/>
          </p:nvPr>
        </p:nvSpPr>
        <p:spPr/>
        <p:txBody>
          <a:bodyPr/>
          <a:lstStyle/>
          <a:p>
            <a:r>
              <a:rPr lang="en-US" dirty="0" smtClean="0"/>
              <a:t>It helps to predict the relationship between two variables.</a:t>
            </a:r>
          </a:p>
          <a:p>
            <a:r>
              <a:rPr lang="en-US" dirty="0" smtClean="0"/>
              <a:t> The variable whose  value needs to be predicted is called the dependent variable and the variables which are used to  predict the value are referred to as the independent variables.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228600" y="1524000"/>
            <a:ext cx="87630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	Collaborative filtering</a:t>
            </a:r>
            <a:endParaRPr lang="en-US" dirty="0"/>
          </a:p>
        </p:txBody>
      </p:sp>
      <p:sp>
        <p:nvSpPr>
          <p:cNvPr id="3" name="Content Placeholder 2"/>
          <p:cNvSpPr>
            <a:spLocks noGrp="1"/>
          </p:cNvSpPr>
          <p:nvPr>
            <p:ph idx="1"/>
          </p:nvPr>
        </p:nvSpPr>
        <p:spPr/>
        <p:txBody>
          <a:bodyPr>
            <a:normAutofit/>
          </a:bodyPr>
          <a:lstStyle/>
          <a:p>
            <a:r>
              <a:rPr lang="en-US" dirty="0" smtClean="0"/>
              <a:t>It is about predicting a user’s preference or preferences based on the preferences of a group of users. </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example, take a look at Table 1.5.  We are looking at predicting whether User 4 will prefer to learn using videos or is a textual learner  depending on one or a couple of his or her known preferences.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81000" y="1524000"/>
            <a:ext cx="85344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analyze the preferences of similar  user profiles and on the basis of it, predict that User 4 will also like to learn using videos and is not  a textual learner.</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Text analytics or text mining:</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smtClean="0"/>
              <a:t>Text mining is the process  of gleaning high quality and meaningful information (through devising of patterns and trends by means  of statistical pattern learning) from text.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includes tasks such as text categorization, text clustering,  sentiment analysis, concept/entity extraction, etc.</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3. Natural language processing (NLP)</a:t>
            </a:r>
            <a:endParaRPr lang="en-US" dirty="0"/>
          </a:p>
        </p:txBody>
      </p:sp>
      <p:sp>
        <p:nvSpPr>
          <p:cNvPr id="3" name="Content Placeholder 2"/>
          <p:cNvSpPr>
            <a:spLocks noGrp="1"/>
          </p:cNvSpPr>
          <p:nvPr>
            <p:ph idx="1"/>
          </p:nvPr>
        </p:nvSpPr>
        <p:spPr/>
        <p:txBody>
          <a:bodyPr/>
          <a:lstStyle/>
          <a:p>
            <a:r>
              <a:rPr lang="en-US" dirty="0" smtClean="0"/>
              <a:t>It is related to the area of human computer interaction. </a:t>
            </a:r>
          </a:p>
          <a:p>
            <a:endParaRPr lang="en-US" dirty="0" smtClean="0"/>
          </a:p>
          <a:p>
            <a:r>
              <a:rPr lang="en-US" dirty="0" smtClean="0"/>
              <a:t>It is  about enabling computers to understand human or natural language input.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Structured data:</a:t>
            </a:r>
            <a:endParaRPr lang="en-US" dirty="0"/>
          </a:p>
        </p:txBody>
      </p:sp>
      <p:sp>
        <p:nvSpPr>
          <p:cNvPr id="3" name="Content Placeholder 2"/>
          <p:cNvSpPr>
            <a:spLocks noGrp="1"/>
          </p:cNvSpPr>
          <p:nvPr>
            <p:ph idx="1"/>
          </p:nvPr>
        </p:nvSpPr>
        <p:spPr/>
        <p:txBody>
          <a:bodyPr/>
          <a:lstStyle/>
          <a:p>
            <a:r>
              <a:rPr lang="en-US" dirty="0" smtClean="0"/>
              <a:t>This </a:t>
            </a:r>
            <a:r>
              <a:rPr lang="en-US" dirty="0"/>
              <a:t>is the data which is in an organized form (e.g., in rows and columns) and can  be easily used by a computer program. Relationships exist between entities of data, such as classes and  their objects. Data stored in databases is an example of structured data.  </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4. Noisy text analytics: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It is the process of extracting structured or semi-structured information from  noisy unstructured data such as chats, blogs, wikis, emails, message-boards, text messages, etc.</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The noisy  unstructured data usually comprises one or more of the following: </a:t>
            </a:r>
          </a:p>
          <a:p>
            <a:r>
              <a:rPr lang="en-US" b="1" dirty="0" smtClean="0"/>
              <a:t>Spelling mistakes, </a:t>
            </a:r>
          </a:p>
          <a:p>
            <a:r>
              <a:rPr lang="en-US" b="1" dirty="0" smtClean="0"/>
              <a:t>abbreviations, acronyms, </a:t>
            </a:r>
          </a:p>
          <a:p>
            <a:r>
              <a:rPr lang="en-US" b="1" dirty="0" smtClean="0"/>
              <a:t>non-standard words, missing punctuation, </a:t>
            </a:r>
          </a:p>
          <a:p>
            <a:r>
              <a:rPr lang="en-US" b="1" dirty="0" smtClean="0"/>
              <a:t>missing letter case,</a:t>
            </a:r>
          </a:p>
          <a:p>
            <a:r>
              <a:rPr lang="en-US" b="1" dirty="0" smtClean="0"/>
              <a:t> filler words such as “uh”, “um”, etc. </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Manual tagging with metadata</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 This is about tagging manually with adequate metadata to provide  the requisite semantics to understand unstructured data.</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Part-of-speech tagging</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 It is also called POS or POST or grammatical tagging. </a:t>
            </a:r>
          </a:p>
          <a:p>
            <a:r>
              <a:rPr lang="en-US" dirty="0" smtClean="0"/>
              <a:t>It is the process of  reading text and tagging each word in the sentence as belonging to a particular part of speech such as  “noun”, “verb”, “adjective”, etc.</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7. Unstructured Information Management Architecture (UIMA)</a:t>
            </a:r>
            <a:endParaRPr lang="en-US" dirty="0" smtClean="0"/>
          </a:p>
        </p:txBody>
      </p:sp>
      <p:sp>
        <p:nvSpPr>
          <p:cNvPr id="3" name="Content Placeholder 2"/>
          <p:cNvSpPr>
            <a:spLocks noGrp="1"/>
          </p:cNvSpPr>
          <p:nvPr>
            <p:ph idx="1"/>
          </p:nvPr>
        </p:nvSpPr>
        <p:spPr/>
        <p:txBody>
          <a:bodyPr>
            <a:normAutofit/>
          </a:bodyPr>
          <a:lstStyle/>
          <a:p>
            <a:r>
              <a:rPr lang="en-US" dirty="0" smtClean="0"/>
              <a:t>It is an open source platform from  IBM.</a:t>
            </a:r>
          </a:p>
          <a:p>
            <a:r>
              <a:rPr lang="en-US" dirty="0" smtClean="0"/>
              <a:t> It is used for real-time content analytics.</a:t>
            </a:r>
          </a:p>
          <a:p>
            <a:r>
              <a:rPr lang="en-US" dirty="0" smtClean="0"/>
              <a:t> It is about processing text and other unstructured data  to find latent meaning and relevant relationship buried therein. </a:t>
            </a:r>
          </a:p>
          <a:p>
            <a:pPr>
              <a:buNone/>
            </a:pPr>
            <a:r>
              <a:rPr lang="en-US" dirty="0" smtClean="0"/>
              <a:t>	Read up more on UIMA at the link:  http://www.ibm.com/developerworks/data/downloads/uima/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pic>
        <p:nvPicPr>
          <p:cNvPr id="4" name="Content Placeholder 3"/>
          <p:cNvPicPr>
            <a:picLocks noGrp="1"/>
          </p:cNvPicPr>
          <p:nvPr>
            <p:ph idx="1"/>
          </p:nvPr>
        </p:nvPicPr>
        <p:blipFill>
          <a:blip r:embed="rId2" cstate="print"/>
          <a:srcRect/>
          <a:stretch>
            <a:fillRect/>
          </a:stretch>
        </p:blipFill>
        <p:spPr bwMode="auto">
          <a:xfrm>
            <a:off x="690020" y="228600"/>
            <a:ext cx="7763959" cy="64008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0" y="304800"/>
            <a:ext cx="9144000" cy="58674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04800" y="533400"/>
            <a:ext cx="8839200" cy="58674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533400"/>
            <a:ext cx="8229600" cy="6172200"/>
          </a:xfrm>
        </p:spPr>
        <p:txBody>
          <a:bodyPr/>
          <a:lstStyle/>
          <a:p>
            <a:endParaRPr lang="en-US"/>
          </a:p>
        </p:txBody>
      </p:sp>
      <p:pic>
        <p:nvPicPr>
          <p:cNvPr id="4" name="Picture 3"/>
          <p:cNvPicPr/>
          <p:nvPr/>
        </p:nvPicPr>
        <p:blipFill>
          <a:blip r:embed="rId2" cstate="print"/>
          <a:srcRect/>
          <a:stretch>
            <a:fillRect/>
          </a:stretch>
        </p:blipFill>
        <p:spPr bwMode="auto">
          <a:xfrm>
            <a:off x="304800" y="381000"/>
            <a:ext cx="8610600" cy="60198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Why is an email placed in the “unstructured category”?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have grown comfortable working with RDBMS – the  storage, retrieval, and management of data has been immensely simplified. The data held in RDBMS is  typically structured data. </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Answer: Let us take a look at what we can place in the body of the email.</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pPr>
              <a:buNone/>
            </a:pPr>
            <a:r>
              <a:rPr lang="en-US" dirty="0" smtClean="0"/>
              <a:t>We can have any or more of  the following:</a:t>
            </a:r>
          </a:p>
          <a:p>
            <a:pPr>
              <a:buNone/>
            </a:pPr>
            <a:r>
              <a:rPr lang="en-US" dirty="0" smtClean="0"/>
              <a:t>• Hyperlink  </a:t>
            </a:r>
          </a:p>
          <a:p>
            <a:pPr>
              <a:buNone/>
            </a:pPr>
            <a:r>
              <a:rPr lang="en-US" dirty="0" smtClean="0"/>
              <a:t>• PDFs/DOCs/XLS/etc. attachments </a:t>
            </a:r>
          </a:p>
          <a:p>
            <a:pPr>
              <a:buNone/>
            </a:pPr>
            <a:r>
              <a:rPr lang="en-US" dirty="0" smtClean="0"/>
              <a:t> • Emoticons</a:t>
            </a:r>
          </a:p>
          <a:p>
            <a:pPr>
              <a:buNone/>
            </a:pPr>
            <a:r>
              <a:rPr lang="en-US" dirty="0" smtClean="0"/>
              <a:t>  • Images</a:t>
            </a:r>
          </a:p>
          <a:p>
            <a:pPr>
              <a:buNone/>
            </a:pPr>
            <a:r>
              <a:rPr lang="en-US" dirty="0" smtClean="0"/>
              <a:t>  • Audio/video attachments  </a:t>
            </a:r>
          </a:p>
          <a:p>
            <a:pPr>
              <a:buNone/>
            </a:pPr>
            <a:r>
              <a:rPr lang="en-US" dirty="0" smtClean="0"/>
              <a:t>• Free flowing text, etc.</a:t>
            </a:r>
          </a:p>
          <a:p>
            <a:pPr>
              <a:buNone/>
            </a:pPr>
            <a:r>
              <a:rPr lang="en-US" dirty="0" smtClean="0"/>
              <a:t>  The above are reasons behind placing the email in the “unstructured category”.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2. What category will you place a CCTV footage into? </a:t>
            </a:r>
          </a:p>
          <a:p>
            <a:endParaRPr lang="en-US" dirty="0" smtClean="0"/>
          </a:p>
          <a:p>
            <a:pPr>
              <a:buNone/>
            </a:pPr>
            <a:r>
              <a:rPr lang="en-US" dirty="0" smtClean="0"/>
              <a:t>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Answer: Unstructured</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You have just got a book issued from the library.</a:t>
            </a:r>
          </a:p>
          <a:p>
            <a:r>
              <a:rPr lang="en-US" dirty="0" smtClean="0"/>
              <a:t> What are the details about the book that can be placed  in an RDBMS table?</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Answer: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Title of the book </a:t>
            </a:r>
          </a:p>
          <a:p>
            <a:r>
              <a:rPr lang="en-US" dirty="0" smtClean="0"/>
              <a:t> Author of the book .</a:t>
            </a:r>
          </a:p>
          <a:p>
            <a:r>
              <a:rPr lang="en-US" dirty="0" smtClean="0"/>
              <a:t> Publisher of the book</a:t>
            </a:r>
          </a:p>
          <a:p>
            <a:r>
              <a:rPr lang="en-US" dirty="0" smtClean="0"/>
              <a:t> Year of Publication </a:t>
            </a:r>
          </a:p>
          <a:p>
            <a:r>
              <a:rPr lang="en-US" dirty="0" smtClean="0"/>
              <a:t> No. of pages in the book </a:t>
            </a:r>
          </a:p>
          <a:p>
            <a:r>
              <a:rPr lang="en-US" dirty="0" smtClean="0"/>
              <a:t> Type of book such as whether hardbound or paperback</a:t>
            </a:r>
          </a:p>
          <a:p>
            <a:r>
              <a:rPr lang="en-US" dirty="0" smtClean="0"/>
              <a:t> Price of the book </a:t>
            </a:r>
          </a:p>
          <a:p>
            <a:r>
              <a:rPr lang="en-US" dirty="0" smtClean="0"/>
              <a:t> ISBN No. of the book </a:t>
            </a:r>
          </a:p>
          <a:p>
            <a:r>
              <a:rPr lang="en-US" dirty="0" smtClean="0"/>
              <a:t>Attachments such as With CD or Without CD, etc.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4. Which category would you place the consumer complaints and feedback?</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Answer: Unstructured data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OF DATA</a:t>
            </a:r>
            <a:endParaRPr lang="en-US" dirty="0"/>
          </a:p>
        </p:txBody>
      </p:sp>
      <p:sp>
        <p:nvSpPr>
          <p:cNvPr id="3" name="Content Placeholder 2"/>
          <p:cNvSpPr>
            <a:spLocks noGrp="1"/>
          </p:cNvSpPr>
          <p:nvPr>
            <p:ph idx="1"/>
          </p:nvPr>
        </p:nvSpPr>
        <p:spPr/>
        <p:txBody>
          <a:bodyPr/>
          <a:lstStyle/>
          <a:p>
            <a:r>
              <a:rPr lang="en-US" dirty="0" smtClean="0"/>
              <a:t>Data has three key characteristics: </a:t>
            </a:r>
          </a:p>
          <a:p>
            <a:r>
              <a:rPr lang="en-US" b="1" dirty="0" smtClean="0"/>
              <a:t>1. Composition</a:t>
            </a:r>
            <a:endParaRPr lang="en-US" dirty="0" smtClean="0"/>
          </a:p>
          <a:p>
            <a:r>
              <a:rPr lang="en-US" b="1" dirty="0" smtClean="0"/>
              <a:t> 2. Condition</a:t>
            </a:r>
          </a:p>
          <a:p>
            <a:r>
              <a:rPr lang="en-US" b="1" dirty="0" smtClean="0"/>
              <a:t> 3. Context</a:t>
            </a:r>
          </a:p>
          <a:p>
            <a:endParaRPr lang="en-US"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81000" y="1752600"/>
            <a:ext cx="8534400" cy="44958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Composition</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The composition of data deals with the structure of data, that is, the sources of data,  the granularity, the types, and the nature of data as to whether it is static or real-time streaming.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04800" y="1524000"/>
            <a:ext cx="8381999"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Condition:</a:t>
            </a:r>
            <a:endParaRPr lang="en-US" dirty="0"/>
          </a:p>
        </p:txBody>
      </p:sp>
      <p:sp>
        <p:nvSpPr>
          <p:cNvPr id="3" name="Content Placeholder 2"/>
          <p:cNvSpPr>
            <a:spLocks noGrp="1"/>
          </p:cNvSpPr>
          <p:nvPr>
            <p:ph idx="1"/>
          </p:nvPr>
        </p:nvSpPr>
        <p:spPr/>
        <p:txBody>
          <a:bodyPr/>
          <a:lstStyle/>
          <a:p>
            <a:r>
              <a:rPr lang="en-US" dirty="0" smtClean="0"/>
              <a:t>The condition of data deals with the state of data, that is, “Can one use this data as is for  analysis?” or “Does it require cleansing for further enhancement and enrichment?”</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Context</a:t>
            </a:r>
            <a:endParaRPr lang="en-US" dirty="0"/>
          </a:p>
        </p:txBody>
      </p:sp>
      <p:sp>
        <p:nvSpPr>
          <p:cNvPr id="3" name="Content Placeholder 2"/>
          <p:cNvSpPr>
            <a:spLocks noGrp="1"/>
          </p:cNvSpPr>
          <p:nvPr>
            <p:ph idx="1"/>
          </p:nvPr>
        </p:nvSpPr>
        <p:spPr/>
        <p:txBody>
          <a:bodyPr/>
          <a:lstStyle/>
          <a:p>
            <a:r>
              <a:rPr lang="en-US" dirty="0" smtClean="0"/>
              <a:t>The context of data deals with “Where has this data been generated?” “Why was this data  generated?” “How sensitive is this data?” “What are the events associated with this data?” and so on.  </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2.2 EVOLUTION OF BIG DATA</a:t>
            </a:r>
            <a:r>
              <a:rPr lang="en-US" dirty="0" smtClean="0"/>
              <a:t>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1970s and before was the era of mainframes. The data was essentially primitive and structured. </a:t>
            </a:r>
          </a:p>
          <a:p>
            <a:r>
              <a:rPr lang="en-US" dirty="0" smtClean="0"/>
              <a:t>Relational  databases evolved in 1980s and 1990s. The era was of data intensive applications. </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World Wide Web  (WWW) and the Internet of Things (</a:t>
            </a:r>
            <a:r>
              <a:rPr lang="en-US" dirty="0" err="1" smtClean="0"/>
              <a:t>IoT</a:t>
            </a:r>
            <a:r>
              <a:rPr lang="en-US" dirty="0" smtClean="0"/>
              <a:t>) have led to an onslaught of structured, unstructured, and multimedia data.</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2.3 DEFINITION OF BIG DATA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endParaRPr lang="en-US" dirty="0" smtClean="0"/>
          </a:p>
          <a:p>
            <a:pPr>
              <a:buNone/>
            </a:pPr>
            <a:r>
              <a:rPr lang="en-US" dirty="0" smtClean="0"/>
              <a:t>Well, we will give  you a few responses that we have heard over time: </a:t>
            </a:r>
          </a:p>
          <a:p>
            <a:r>
              <a:rPr lang="en-US" dirty="0" smtClean="0"/>
              <a:t> 1. Anything beyond the human and technical infrastructure needed to support storage, processing, and  analysis. </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2. Today’s BIG may be tomorrow’s NORMAL. </a:t>
            </a:r>
          </a:p>
          <a:p>
            <a:r>
              <a:rPr lang="en-US" dirty="0" smtClean="0"/>
              <a:t>3. Terabytes or </a:t>
            </a:r>
            <a:r>
              <a:rPr lang="en-US" dirty="0" err="1" smtClean="0"/>
              <a:t>petabytes</a:t>
            </a:r>
            <a:r>
              <a:rPr lang="en-US" dirty="0" smtClean="0"/>
              <a:t> or </a:t>
            </a:r>
            <a:r>
              <a:rPr lang="en-US" dirty="0" err="1" smtClean="0"/>
              <a:t>zettabytes</a:t>
            </a:r>
            <a:r>
              <a:rPr lang="en-US" dirty="0" smtClean="0"/>
              <a:t> of data.  </a:t>
            </a:r>
          </a:p>
          <a:p>
            <a:r>
              <a:rPr lang="en-US" dirty="0" smtClean="0"/>
              <a:t>4. I think it is about 3 Vs.  </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definition</a:t>
            </a:r>
            <a:endParaRPr lang="en-US" dirty="0"/>
          </a:p>
        </p:txBody>
      </p:sp>
      <p:sp>
        <p:nvSpPr>
          <p:cNvPr id="3" name="Content Placeholder 2"/>
          <p:cNvSpPr>
            <a:spLocks noGrp="1"/>
          </p:cNvSpPr>
          <p:nvPr>
            <p:ph idx="1"/>
          </p:nvPr>
        </p:nvSpPr>
        <p:spPr>
          <a:xfrm>
            <a:off x="304800" y="1600200"/>
            <a:ext cx="8534400" cy="4525963"/>
          </a:xfrm>
        </p:spPr>
        <p:txBody>
          <a:bodyPr/>
          <a:lstStyle/>
          <a:p>
            <a:r>
              <a:rPr lang="en-US" dirty="0" smtClean="0"/>
              <a:t>Big data is high-volume, high-velocity, and high-variety information assets that demand cost effective,  innovative forms of information processing for enhanced insight and decision making.</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04800" y="1066800"/>
            <a:ext cx="8458200" cy="51816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1948433" y="1600200"/>
            <a:ext cx="5247133" cy="4525963"/>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 of the definition</a:t>
            </a:r>
            <a:endParaRPr lang="en-US" dirty="0"/>
          </a:p>
        </p:txBody>
      </p:sp>
      <p:sp>
        <p:nvSpPr>
          <p:cNvPr id="3" name="Content Placeholder 2"/>
          <p:cNvSpPr>
            <a:spLocks noGrp="1"/>
          </p:cNvSpPr>
          <p:nvPr>
            <p:ph idx="1"/>
          </p:nvPr>
        </p:nvSpPr>
        <p:spPr/>
        <p:txBody>
          <a:bodyPr/>
          <a:lstStyle/>
          <a:p>
            <a:r>
              <a:rPr lang="en-US" dirty="0" smtClean="0"/>
              <a:t>“big data is high-volume, high-velocity, and high-variety information assets”  talks about voluminous data (humongous data) that may have great variety (a good mix of structured,  semi-structured, and unstructured data) </a:t>
            </a:r>
          </a:p>
          <a:p>
            <a:pPr>
              <a:buNone/>
            </a:pPr>
            <a:r>
              <a:rPr lang="en-US" dirty="0" smtClean="0"/>
              <a:t>and will require a good speed/pace for storage, preparation, processing, and analysis.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666204" y="1924573"/>
            <a:ext cx="7811591" cy="3877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of the definition</a:t>
            </a:r>
            <a:endParaRPr lang="en-US" dirty="0"/>
          </a:p>
        </p:txBody>
      </p:sp>
      <p:sp>
        <p:nvSpPr>
          <p:cNvPr id="3" name="Content Placeholder 2"/>
          <p:cNvSpPr>
            <a:spLocks noGrp="1"/>
          </p:cNvSpPr>
          <p:nvPr>
            <p:ph idx="1"/>
          </p:nvPr>
        </p:nvSpPr>
        <p:spPr/>
        <p:txBody>
          <a:bodyPr/>
          <a:lstStyle/>
          <a:p>
            <a:r>
              <a:rPr lang="en-US" dirty="0" smtClean="0"/>
              <a:t>“cost effective, innovative forms of information processing” talks about embracing new techniques and technologies to capture (ingest), store, process, persist, integrate, and visualize the  high-volume, high-velocity, and high-variety data.  </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III of the definition</a:t>
            </a:r>
            <a:endParaRPr lang="en-US" dirty="0"/>
          </a:p>
        </p:txBody>
      </p:sp>
      <p:sp>
        <p:nvSpPr>
          <p:cNvPr id="3" name="Content Placeholder 2"/>
          <p:cNvSpPr>
            <a:spLocks noGrp="1"/>
          </p:cNvSpPr>
          <p:nvPr>
            <p:ph idx="1"/>
          </p:nvPr>
        </p:nvSpPr>
        <p:spPr/>
        <p:txBody>
          <a:bodyPr/>
          <a:lstStyle/>
          <a:p>
            <a:r>
              <a:rPr lang="en-US" dirty="0" smtClean="0"/>
              <a:t>“enhanced insight and decision making” talks about deriving deeper, richer, and  meaningful insights and then using these insights to make faster and better decisions to gain business value  and thus a competitive edge.  </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smtClean="0"/>
              <a:t>Data → Information → Actionable intelligence → Better decisions → Enhanced business value </a:t>
            </a:r>
            <a:endParaRPr lang="en-US" smtClean="0"/>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Structured Data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If </a:t>
            </a:r>
            <a:r>
              <a:rPr lang="en-US" dirty="0"/>
              <a:t>your data is highly structured, one can look at leveraging any of the available RDBMS [Oracle Corp. –  Oracle, IBM – DB2, Microsoft – Microsoft SQL Server, EMC – </a:t>
            </a:r>
            <a:r>
              <a:rPr lang="en-US" dirty="0" err="1"/>
              <a:t>Greenplum</a:t>
            </a:r>
            <a:r>
              <a:rPr lang="en-US" dirty="0"/>
              <a:t>, </a:t>
            </a:r>
            <a:r>
              <a:rPr lang="en-US" dirty="0" err="1"/>
              <a:t>Teradata</a:t>
            </a:r>
            <a:r>
              <a:rPr lang="en-US" dirty="0"/>
              <a:t> – </a:t>
            </a:r>
            <a:r>
              <a:rPr lang="en-US" dirty="0" err="1"/>
              <a:t>Teradata</a:t>
            </a:r>
            <a:r>
              <a:rPr lang="en-US" dirty="0"/>
              <a:t>, </a:t>
            </a:r>
            <a:r>
              <a:rPr lang="en-US" dirty="0" err="1"/>
              <a:t>MySQL</a:t>
            </a:r>
            <a:r>
              <a:rPr lang="en-US" dirty="0"/>
              <a:t>  (open source), </a:t>
            </a:r>
            <a:r>
              <a:rPr lang="en-US" dirty="0" err="1"/>
              <a:t>PostgreSQL</a:t>
            </a:r>
            <a:r>
              <a:rPr lang="en-US" dirty="0"/>
              <a:t> (advanced open source), etc.] to house it</a:t>
            </a:r>
            <a:r>
              <a:rPr lang="en-US" dirty="0" smtClean="0"/>
              <a:t>.</a:t>
            </a:r>
          </a:p>
          <a:p>
            <a:r>
              <a:rPr lang="en-US" dirty="0" smtClean="0"/>
              <a:t>These </a:t>
            </a:r>
            <a:r>
              <a:rPr lang="en-US" dirty="0"/>
              <a:t>databases are  typically used to hold transaction/operational data generated and collected by day-to-day business activities.  In other words, the data of the </a:t>
            </a:r>
            <a:r>
              <a:rPr lang="en-US" dirty="0" smtClean="0"/>
              <a:t>On-Line Transaction </a:t>
            </a:r>
            <a:r>
              <a:rPr lang="en-US" dirty="0"/>
              <a:t>Processing (OLTP) systems are generally </a:t>
            </a:r>
            <a:r>
              <a:rPr lang="en-US" dirty="0" smtClean="0"/>
              <a:t>quite structured</a:t>
            </a:r>
            <a:r>
              <a:rPr lang="en-US" dirty="0"/>
              <a:t>. </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2249</Words>
  <Application>Microsoft Office PowerPoint</Application>
  <PresentationFormat>On-screen Show (4:3)</PresentationFormat>
  <Paragraphs>178</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UNIT-I</vt:lpstr>
      <vt:lpstr>Classification of Digital Data </vt:lpstr>
      <vt:lpstr>1. Unstructured data:</vt:lpstr>
      <vt:lpstr>2. Semi-structured data:</vt:lpstr>
      <vt:lpstr>3. Structured data:</vt:lpstr>
      <vt:lpstr>Slide 6</vt:lpstr>
      <vt:lpstr>Slide 7</vt:lpstr>
      <vt:lpstr>Slide 8</vt:lpstr>
      <vt:lpstr>Sources of Structured Data</vt:lpstr>
      <vt:lpstr>Slide 10</vt:lpstr>
      <vt:lpstr>Ease of Working with Structured Data</vt:lpstr>
      <vt:lpstr>Ease of Working with Structured Data</vt:lpstr>
      <vt:lpstr>2. Security:</vt:lpstr>
      <vt:lpstr>Slide 14</vt:lpstr>
      <vt:lpstr>3. Indexing:</vt:lpstr>
      <vt:lpstr>4. Scalability:</vt:lpstr>
      <vt:lpstr>5. Transaction processing:</vt:lpstr>
      <vt:lpstr>Atomicity:</vt:lpstr>
      <vt:lpstr>Consistency:</vt:lpstr>
      <vt:lpstr>• Isolation:</vt:lpstr>
      <vt:lpstr>Durability:</vt:lpstr>
      <vt:lpstr>1.1.2 Semi-Structured Data</vt:lpstr>
      <vt:lpstr>Slide 23</vt:lpstr>
      <vt:lpstr>Slide 24</vt:lpstr>
      <vt:lpstr>Slide 25</vt:lpstr>
      <vt:lpstr>Sources of Semi-Structured Data  </vt:lpstr>
      <vt:lpstr>Sources of Semi-Structured Data </vt:lpstr>
      <vt:lpstr>Slide 28</vt:lpstr>
      <vt:lpstr>Slide 29</vt:lpstr>
      <vt:lpstr>Slide 30</vt:lpstr>
      <vt:lpstr>Characteristics of Semi-structured data</vt:lpstr>
      <vt:lpstr>Unstructured Data  </vt:lpstr>
      <vt:lpstr>the structure is quite unpredictable.  (Example of Unstructured Data)</vt:lpstr>
      <vt:lpstr>Issues with “Unstructured” Data</vt:lpstr>
      <vt:lpstr>Sources of Unstructured Data</vt:lpstr>
      <vt:lpstr>Dealing with Unstructured Data</vt:lpstr>
      <vt:lpstr> Techniques are used to find patterns in or interpret unstructured data:   </vt:lpstr>
      <vt:lpstr>1. Data mining </vt:lpstr>
      <vt:lpstr>a. Association rule mining</vt:lpstr>
      <vt:lpstr>Example</vt:lpstr>
      <vt:lpstr>b. Regression analysis</vt:lpstr>
      <vt:lpstr>Slide 42</vt:lpstr>
      <vt:lpstr>c. Collaborative filtering</vt:lpstr>
      <vt:lpstr>Slide 44</vt:lpstr>
      <vt:lpstr>Slide 45</vt:lpstr>
      <vt:lpstr>Slide 46</vt:lpstr>
      <vt:lpstr>2. Text analytics or text mining:  </vt:lpstr>
      <vt:lpstr>Slide 48</vt:lpstr>
      <vt:lpstr> 3. Natural language processing (NLP)</vt:lpstr>
      <vt:lpstr> 4. Noisy text analytics: </vt:lpstr>
      <vt:lpstr>Slide 51</vt:lpstr>
      <vt:lpstr>5. Manual tagging with metadata</vt:lpstr>
      <vt:lpstr>6. Part-of-speech tagging</vt:lpstr>
      <vt:lpstr>7. Unstructured Information Management Architecture (UIMA)</vt:lpstr>
      <vt:lpstr>Slide 55</vt:lpstr>
      <vt:lpstr>Slide 56</vt:lpstr>
      <vt:lpstr>Slide 57</vt:lpstr>
      <vt:lpstr>Slide 58</vt:lpstr>
      <vt:lpstr>Slide 59</vt:lpstr>
      <vt:lpstr>Answer: Let us take a look at what we can place in the body of the email.</vt:lpstr>
      <vt:lpstr>Slide 61</vt:lpstr>
      <vt:lpstr>Slide 62</vt:lpstr>
      <vt:lpstr>Slide 63</vt:lpstr>
      <vt:lpstr>Answer:  </vt:lpstr>
      <vt:lpstr>Slide 65</vt:lpstr>
      <vt:lpstr>Slide 66</vt:lpstr>
      <vt:lpstr>CHARACTERISTICS OF DATA</vt:lpstr>
      <vt:lpstr>Slide 68</vt:lpstr>
      <vt:lpstr>1. Composition</vt:lpstr>
      <vt:lpstr>2. Condition:</vt:lpstr>
      <vt:lpstr>3. Context</vt:lpstr>
      <vt:lpstr>2.2 EVOLUTION OF BIG DATA  </vt:lpstr>
      <vt:lpstr>Slide 73</vt:lpstr>
      <vt:lpstr>2.3 DEFINITION OF BIG DATA   </vt:lpstr>
      <vt:lpstr>Slide 75</vt:lpstr>
      <vt:lpstr>Big data definition</vt:lpstr>
      <vt:lpstr>Slide 77</vt:lpstr>
      <vt:lpstr>Slide 78</vt:lpstr>
      <vt:lpstr>Part I of the definition</vt:lpstr>
      <vt:lpstr>Part II of the definition</vt:lpstr>
      <vt:lpstr>Part III of the definition</vt:lpstr>
      <vt:lpstr>Slide 82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Digital Data</dc:title>
  <dc:creator>Divyaraj</dc:creator>
  <cp:lastModifiedBy>Divyaraj</cp:lastModifiedBy>
  <cp:revision>63</cp:revision>
  <dcterms:created xsi:type="dcterms:W3CDTF">2020-01-20T03:41:16Z</dcterms:created>
  <dcterms:modified xsi:type="dcterms:W3CDTF">2020-01-27T03:50:07Z</dcterms:modified>
</cp:coreProperties>
</file>