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UNIT-I</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39" name="Google Shape;139;p22"/>
          <p:cNvPicPr preferRelativeResize="0"/>
          <p:nvPr>
            <p:ph idx="1" type="body"/>
          </p:nvPr>
        </p:nvPicPr>
        <p:blipFill rotWithShape="1">
          <a:blip r:embed="rId3">
            <a:alphaModFix/>
          </a:blip>
          <a:srcRect b="0" l="0" r="0" t="0"/>
          <a:stretch/>
        </p:blipFill>
        <p:spPr>
          <a:xfrm>
            <a:off x="152400" y="1600200"/>
            <a:ext cx="8686800" cy="480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Ease of Working with Structured Data</a:t>
            </a:r>
            <a:endParaRPr/>
          </a:p>
        </p:txBody>
      </p:sp>
      <p:pic>
        <p:nvPicPr>
          <p:cNvPr id="145" name="Google Shape;145;p23"/>
          <p:cNvPicPr preferRelativeResize="0"/>
          <p:nvPr>
            <p:ph idx="1" type="body"/>
          </p:nvPr>
        </p:nvPicPr>
        <p:blipFill rotWithShape="1">
          <a:blip r:embed="rId3">
            <a:alphaModFix/>
          </a:blip>
          <a:srcRect b="0" l="0" r="0" t="0"/>
          <a:stretch/>
        </p:blipFill>
        <p:spPr>
          <a:xfrm>
            <a:off x="304800" y="1524000"/>
            <a:ext cx="8382000" cy="510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Ease of Working with Structured Data</a:t>
            </a:r>
            <a:endParaRPr b="1"/>
          </a:p>
        </p:txBody>
      </p:sp>
      <p:sp>
        <p:nvSpPr>
          <p:cNvPr id="151" name="Google Shape;15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Structured data </a:t>
            </a:r>
            <a:r>
              <a:rPr lang="en-US"/>
              <a:t>provides the ease of working with it..The ease is with respect to the following: </a:t>
            </a:r>
            <a:endParaRPr/>
          </a:p>
          <a:p>
            <a:pPr indent="-342900" lvl="0" marL="342900" rtl="0" algn="l">
              <a:spcBef>
                <a:spcPts val="640"/>
              </a:spcBef>
              <a:spcAft>
                <a:spcPts val="0"/>
              </a:spcAft>
              <a:buClr>
                <a:schemeClr val="dk1"/>
              </a:buClr>
              <a:buSzPts val="3200"/>
              <a:buChar char="•"/>
            </a:pPr>
            <a:r>
              <a:rPr lang="en-US"/>
              <a:t> </a:t>
            </a:r>
            <a:r>
              <a:rPr b="1" lang="en-US"/>
              <a:t>1. Insert/update/delete: </a:t>
            </a:r>
            <a:endParaRPr b="1"/>
          </a:p>
          <a:p>
            <a:pPr indent="-342900" lvl="0" marL="342900" rtl="0" algn="l">
              <a:spcBef>
                <a:spcPts val="640"/>
              </a:spcBef>
              <a:spcAft>
                <a:spcPts val="0"/>
              </a:spcAft>
              <a:buClr>
                <a:schemeClr val="dk1"/>
              </a:buClr>
              <a:buSzPts val="3200"/>
              <a:buNone/>
            </a:pPr>
            <a:r>
              <a:rPr lang="en-US"/>
              <a:t>The Data Manipulation Language (DML) operations provide the required ease  with data input, storage, access, process, analysis, etc.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2. Security:</a:t>
            </a:r>
            <a:endParaRPr/>
          </a:p>
        </p:txBody>
      </p:sp>
      <p:sp>
        <p:nvSpPr>
          <p:cNvPr id="157" name="Google Shape;15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How does one ensure the security of information? </a:t>
            </a:r>
            <a:endParaRPr/>
          </a:p>
          <a:p>
            <a:pPr indent="-342900" lvl="0" marL="342900" rtl="0" algn="l">
              <a:spcBef>
                <a:spcPts val="640"/>
              </a:spcBef>
              <a:spcAft>
                <a:spcPts val="0"/>
              </a:spcAft>
              <a:buClr>
                <a:schemeClr val="dk1"/>
              </a:buClr>
              <a:buSzPts val="3200"/>
              <a:buChar char="•"/>
            </a:pPr>
            <a:r>
              <a:rPr lang="en-US"/>
              <a:t>There are available staunch encryption and  tokenization solutions to warrant the security of information throughout its lifecycle.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3" name="Google Shape;16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Organizations are  able to retain control and maintain compliance adherence by ensuring that only authorized individuals  are able to decrypt and view sensitive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3. Indexing:</a:t>
            </a:r>
            <a:endParaRPr/>
          </a:p>
        </p:txBody>
      </p:sp>
      <p:sp>
        <p:nvSpPr>
          <p:cNvPr id="169" name="Google Shape;16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An index is a data structure that speeds up the data retrieval operations (primarily the  SELECT DML statement) at the cost of additional writes and storage space, but the benefits that ensue  in search operation are worth the additional writes and storage space.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4. Scalability:</a:t>
            </a:r>
            <a:endParaRPr/>
          </a:p>
        </p:txBody>
      </p:sp>
      <p:sp>
        <p:nvSpPr>
          <p:cNvPr id="175" name="Google Shape;175;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storage and processing capabilities of the traditional RDBMS can be easily scaled up  by increasing the horsepower of the database server (increasing the primary and secondary or peripheral  storage capacity, processing capacity of the processor,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5. Transaction processing:</a:t>
            </a:r>
            <a:endParaRPr/>
          </a:p>
        </p:txBody>
      </p:sp>
      <p:sp>
        <p:nvSpPr>
          <p:cNvPr id="181" name="Google Shape;18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RDBMS has support for Atomicity, Consistency, Isolation, and Durability  (ACID) properties of transaction. Given next is a quick explanation of the ACID properties: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Atomicity:</a:t>
            </a:r>
            <a:endParaRPr/>
          </a:p>
        </p:txBody>
      </p:sp>
      <p:sp>
        <p:nvSpPr>
          <p:cNvPr id="187" name="Google Shape;18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A transaction is atomic, means that either it happens in its entirety or none of it at all.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Consistency:</a:t>
            </a:r>
            <a:endParaRPr/>
          </a:p>
        </p:txBody>
      </p:sp>
      <p:sp>
        <p:nvSpPr>
          <p:cNvPr id="193" name="Google Shape;19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The database moves from one consistent state to another consistent state. In other words,  if the same piece of information is stored at two or more places, they are in complete agreement.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of Digital Data</a:t>
            </a:r>
            <a:br>
              <a:rPr lang="en-US"/>
            </a:br>
            <a:endParaRPr/>
          </a:p>
        </p:txBody>
      </p:sp>
      <p:pic>
        <p:nvPicPr>
          <p:cNvPr id="91" name="Google Shape;91;p14"/>
          <p:cNvPicPr preferRelativeResize="0"/>
          <p:nvPr>
            <p:ph idx="1" type="body"/>
          </p:nvPr>
        </p:nvPicPr>
        <p:blipFill rotWithShape="1">
          <a:blip r:embed="rId3">
            <a:alphaModFix/>
          </a:blip>
          <a:srcRect b="0" l="0" r="0" t="0"/>
          <a:stretch/>
        </p:blipFill>
        <p:spPr>
          <a:xfrm>
            <a:off x="533400" y="1676401"/>
            <a:ext cx="7467600" cy="325821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Isolation:</a:t>
            </a:r>
            <a:endParaRPr/>
          </a:p>
        </p:txBody>
      </p:sp>
      <p:sp>
        <p:nvSpPr>
          <p:cNvPr id="199" name="Google Shape;199;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The resource allocation to the transaction happens such that the transaction gets the  impression that it is the only transaction happening in isolation. </a:t>
            </a:r>
            <a:endParaRPr/>
          </a:p>
          <a:p>
            <a:pPr indent="-342900" lvl="0" marL="342900" rtl="0" algn="l">
              <a:spcBef>
                <a:spcPts val="640"/>
              </a:spcBef>
              <a:spcAft>
                <a:spcPts val="0"/>
              </a:spcAft>
              <a:buClr>
                <a:schemeClr val="dk1"/>
              </a:buClr>
              <a:buSzPts val="3200"/>
              <a:buNone/>
            </a:pPr>
            <a:r>
              <a:rPr lang="en-US"/>
              <a: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Durability:</a:t>
            </a:r>
            <a:endParaRPr/>
          </a:p>
        </p:txBody>
      </p:sp>
      <p:sp>
        <p:nvSpPr>
          <p:cNvPr id="205" name="Google Shape;205;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All changes made to the database during a transaction are permanent and that accounts  for the durability of the transaction.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1.1.2 Semi-Structured Data</a:t>
            </a:r>
            <a:endParaRPr/>
          </a:p>
        </p:txBody>
      </p:sp>
      <p:sp>
        <p:nvSpPr>
          <p:cNvPr id="211" name="Google Shape;2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Semi-structured data is also referred to as self-describing structure.</a:t>
            </a:r>
            <a:endParaRPr/>
          </a:p>
          <a:p>
            <a:pPr indent="-342900" lvl="0" marL="342900" rtl="0" algn="l">
              <a:spcBef>
                <a:spcPts val="640"/>
              </a:spcBef>
              <a:spcAft>
                <a:spcPts val="0"/>
              </a:spcAft>
              <a:buClr>
                <a:schemeClr val="dk1"/>
              </a:buClr>
              <a:buSzPts val="3200"/>
              <a:buChar char="•"/>
            </a:pPr>
            <a:r>
              <a:rPr lang="en-US"/>
              <a:t> It has the following  features:  </a:t>
            </a:r>
            <a:endParaRPr/>
          </a:p>
          <a:p>
            <a:pPr indent="-342900" lvl="0" marL="342900" rtl="0" algn="l">
              <a:spcBef>
                <a:spcPts val="640"/>
              </a:spcBef>
              <a:spcAft>
                <a:spcPts val="0"/>
              </a:spcAft>
              <a:buClr>
                <a:schemeClr val="dk1"/>
              </a:buClr>
              <a:buSzPts val="3200"/>
              <a:buChar char="•"/>
            </a:pPr>
            <a:r>
              <a:rPr lang="en-US"/>
              <a:t>1. It does not conform to the data models that one typically associates with relational databases or any  other form of data tables.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7" name="Google Shape;21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2. It uses tags to segregate semantic elements.</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3. Tags are also used to enforce hierarchies of records and fields within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3" name="Google Shape;22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4. There is no separation between the data and the schema. The amount of structure used is dictated by  the purpose at hand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9" name="Google Shape;22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 5. In semi-structured data, entities belonging to the same class and also grouped together need not necessarily have the same set of attributes.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Sources of Semi-Structured Data</a:t>
            </a:r>
            <a:r>
              <a:rPr lang="en-US"/>
              <a:t>  </a:t>
            </a:r>
            <a:endParaRPr/>
          </a:p>
        </p:txBody>
      </p:sp>
      <p:pic>
        <p:nvPicPr>
          <p:cNvPr id="235" name="Google Shape;235;p38"/>
          <p:cNvPicPr preferRelativeResize="0"/>
          <p:nvPr>
            <p:ph idx="1" type="body"/>
          </p:nvPr>
        </p:nvPicPr>
        <p:blipFill rotWithShape="1">
          <a:blip r:embed="rId3">
            <a:alphaModFix/>
          </a:blip>
          <a:srcRect b="0" l="0" r="0" t="0"/>
          <a:stretch/>
        </p:blipFill>
        <p:spPr>
          <a:xfrm>
            <a:off x="381000" y="1219200"/>
            <a:ext cx="8534399" cy="5029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Sources of Semi-Structured Data</a:t>
            </a:r>
            <a:r>
              <a:rPr lang="en-US"/>
              <a:t> </a:t>
            </a:r>
            <a:endParaRPr/>
          </a:p>
        </p:txBody>
      </p:sp>
      <p:sp>
        <p:nvSpPr>
          <p:cNvPr id="241" name="Google Shape;24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1. XML: eXtensible Markup Language (XML) is hugely popularized by web services developed utilizing  the Simple Object Access Protocol (SOAP) principles.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7" name="Google Shape;247;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2. JSON: Java Script Object Notation (JSON) is used to transmit data between a server and a web application.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3" name="Google Shape;25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JSON is popularized by web services developed utilizing the Representational State Transfer  (REST) – an architecture style for creating scalable web services.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1. Unstructured data:</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This is the data which does not conform to a data model or is not in a form which  can be used easily by a computer program.</a:t>
            </a:r>
            <a:endParaRPr/>
          </a:p>
          <a:p>
            <a:pPr indent="-342900" lvl="0" marL="342900" rtl="0" algn="l">
              <a:spcBef>
                <a:spcPts val="640"/>
              </a:spcBef>
              <a:spcAft>
                <a:spcPts val="0"/>
              </a:spcAft>
              <a:buClr>
                <a:schemeClr val="dk1"/>
              </a:buClr>
              <a:buSzPts val="3200"/>
              <a:buChar char="•"/>
            </a:pPr>
            <a:r>
              <a:rPr lang="en-US"/>
              <a:t> About 80–90% data of an organization is in this format;  for example, memos, chat rooms, PowerPoint presentations, images, videos, letters, researches, white  papers, body of an email, etc.</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9" name="Google Shape;259;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MongoDB (open-source, distributed,  NoSQL, documented-oriented database) and Couchbase (originally known as Membase, open-source,  distributed, NoSQL, document-oriented database) store data natively in JSON format.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Characteristics of Semi-structured data</a:t>
            </a:r>
            <a:endParaRPr/>
          </a:p>
        </p:txBody>
      </p:sp>
      <p:pic>
        <p:nvPicPr>
          <p:cNvPr id="265" name="Google Shape;265;p43"/>
          <p:cNvPicPr preferRelativeResize="0"/>
          <p:nvPr>
            <p:ph idx="1" type="body"/>
          </p:nvPr>
        </p:nvPicPr>
        <p:blipFill rotWithShape="1">
          <a:blip r:embed="rId3">
            <a:alphaModFix/>
          </a:blip>
          <a:srcRect b="0" l="0" r="0" t="0"/>
          <a:stretch/>
        </p:blipFill>
        <p:spPr>
          <a:xfrm>
            <a:off x="609600" y="1447800"/>
            <a:ext cx="8229600" cy="51053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Unstructured Data </a:t>
            </a:r>
            <a:br>
              <a:rPr lang="en-US"/>
            </a:br>
            <a:endParaRPr/>
          </a:p>
        </p:txBody>
      </p:sp>
      <p:sp>
        <p:nvSpPr>
          <p:cNvPr id="271" name="Google Shape;27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Unstructured data does not conform to any pre-defined data model.</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structure is quite unpredictable. </a:t>
            </a:r>
            <a:br>
              <a:rPr lang="en-US"/>
            </a:br>
            <a:r>
              <a:rPr lang="en-US"/>
              <a:t>(Example of Unstructured Data)</a:t>
            </a:r>
            <a:endParaRPr/>
          </a:p>
        </p:txBody>
      </p:sp>
      <p:pic>
        <p:nvPicPr>
          <p:cNvPr id="277" name="Google Shape;277;p45"/>
          <p:cNvPicPr preferRelativeResize="0"/>
          <p:nvPr>
            <p:ph idx="1" type="body"/>
          </p:nvPr>
        </p:nvPicPr>
        <p:blipFill rotWithShape="1">
          <a:blip r:embed="rId3">
            <a:alphaModFix/>
          </a:blip>
          <a:srcRect b="0" l="0" r="0" t="0"/>
          <a:stretch/>
        </p:blipFill>
        <p:spPr>
          <a:xfrm>
            <a:off x="381000" y="1447800"/>
            <a:ext cx="8305800" cy="44957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Issues with “Unstructured” Data</a:t>
            </a:r>
            <a:endParaRPr/>
          </a:p>
        </p:txBody>
      </p:sp>
      <p:pic>
        <p:nvPicPr>
          <p:cNvPr id="283" name="Google Shape;283;p46"/>
          <p:cNvPicPr preferRelativeResize="0"/>
          <p:nvPr>
            <p:ph idx="1" type="body"/>
          </p:nvPr>
        </p:nvPicPr>
        <p:blipFill rotWithShape="1">
          <a:blip r:embed="rId3">
            <a:alphaModFix/>
          </a:blip>
          <a:srcRect b="0" l="0" r="0" t="0"/>
          <a:stretch/>
        </p:blipFill>
        <p:spPr>
          <a:xfrm>
            <a:off x="381000" y="1371600"/>
            <a:ext cx="8229600" cy="5105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Sources of Unstructured Data</a:t>
            </a:r>
            <a:endParaRPr/>
          </a:p>
        </p:txBody>
      </p:sp>
      <p:pic>
        <p:nvPicPr>
          <p:cNvPr id="289" name="Google Shape;289;p47"/>
          <p:cNvPicPr preferRelativeResize="0"/>
          <p:nvPr>
            <p:ph idx="1" type="body"/>
          </p:nvPr>
        </p:nvPicPr>
        <p:blipFill rotWithShape="1">
          <a:blip r:embed="rId3">
            <a:alphaModFix/>
          </a:blip>
          <a:srcRect b="0" l="0" r="0" t="0"/>
          <a:stretch/>
        </p:blipFill>
        <p:spPr>
          <a:xfrm>
            <a:off x="533400" y="1066800"/>
            <a:ext cx="7924800" cy="5410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Dealing with Unstructured Data</a:t>
            </a:r>
            <a:endParaRPr/>
          </a:p>
        </p:txBody>
      </p:sp>
      <p:pic>
        <p:nvPicPr>
          <p:cNvPr id="295" name="Google Shape;295;p48"/>
          <p:cNvPicPr preferRelativeResize="0"/>
          <p:nvPr>
            <p:ph idx="1" type="body"/>
          </p:nvPr>
        </p:nvPicPr>
        <p:blipFill rotWithShape="1">
          <a:blip r:embed="rId3">
            <a:alphaModFix/>
          </a:blip>
          <a:srcRect b="0" l="0" r="0" t="0"/>
          <a:stretch/>
        </p:blipFill>
        <p:spPr>
          <a:xfrm>
            <a:off x="304801" y="1939372"/>
            <a:ext cx="8382000" cy="453762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US"/>
            </a:br>
            <a:r>
              <a:rPr lang="en-US"/>
              <a:t>Techniques are used to find patterns in or interpret unstructured data:  </a:t>
            </a:r>
            <a:br>
              <a:rPr lang="en-US"/>
            </a:br>
            <a:endParaRPr/>
          </a:p>
        </p:txBody>
      </p:sp>
      <p:sp>
        <p:nvSpPr>
          <p:cNvPr id="301" name="Google Shape;301;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a:t>1. Data mining</a:t>
            </a:r>
            <a:endParaRPr/>
          </a:p>
          <a:p>
            <a:pPr indent="-342900" lvl="0" marL="342900" rtl="0" algn="l">
              <a:spcBef>
                <a:spcPts val="640"/>
              </a:spcBef>
              <a:spcAft>
                <a:spcPts val="0"/>
              </a:spcAft>
              <a:buClr>
                <a:schemeClr val="dk1"/>
              </a:buClr>
              <a:buSzPts val="3200"/>
              <a:buChar char="•"/>
            </a:pPr>
            <a:r>
              <a:rPr b="1" lang="en-US"/>
              <a:t> 2. Text analytics or text mining</a:t>
            </a:r>
            <a:endParaRPr/>
          </a:p>
          <a:p>
            <a:pPr indent="-342900" lvl="0" marL="342900" rtl="0" algn="l">
              <a:spcBef>
                <a:spcPts val="640"/>
              </a:spcBef>
              <a:spcAft>
                <a:spcPts val="0"/>
              </a:spcAft>
              <a:buClr>
                <a:schemeClr val="dk1"/>
              </a:buClr>
              <a:buSzPts val="3200"/>
              <a:buChar char="•"/>
            </a:pPr>
            <a:r>
              <a:rPr b="1" lang="en-US"/>
              <a:t> 3. Natural language processing (NLP)</a:t>
            </a:r>
            <a:endParaRPr/>
          </a:p>
          <a:p>
            <a:pPr indent="-342900" lvl="0" marL="342900" rtl="0" algn="l">
              <a:spcBef>
                <a:spcPts val="640"/>
              </a:spcBef>
              <a:spcAft>
                <a:spcPts val="0"/>
              </a:spcAft>
              <a:buClr>
                <a:schemeClr val="dk1"/>
              </a:buClr>
              <a:buSzPts val="3200"/>
              <a:buChar char="•"/>
            </a:pPr>
            <a:r>
              <a:rPr b="1" lang="en-US"/>
              <a:t> 4. Noisy text analytics</a:t>
            </a:r>
            <a:endParaRPr/>
          </a:p>
          <a:p>
            <a:pPr indent="-342900" lvl="0" marL="342900" rtl="0" algn="l">
              <a:spcBef>
                <a:spcPts val="640"/>
              </a:spcBef>
              <a:spcAft>
                <a:spcPts val="0"/>
              </a:spcAft>
              <a:buClr>
                <a:schemeClr val="dk1"/>
              </a:buClr>
              <a:buSzPts val="3200"/>
              <a:buChar char="•"/>
            </a:pPr>
            <a:r>
              <a:rPr b="1" lang="en-US"/>
              <a:t> 5. Manual tagging with metadata</a:t>
            </a:r>
            <a:endParaRPr/>
          </a:p>
          <a:p>
            <a:pPr indent="-342900" lvl="0" marL="342900" rtl="0" algn="l">
              <a:spcBef>
                <a:spcPts val="640"/>
              </a:spcBef>
              <a:spcAft>
                <a:spcPts val="0"/>
              </a:spcAft>
              <a:buClr>
                <a:schemeClr val="dk1"/>
              </a:buClr>
              <a:buSzPts val="3200"/>
              <a:buChar char="•"/>
            </a:pPr>
            <a:r>
              <a:rPr b="1" lang="en-US"/>
              <a:t> 6. Part-of-speech tagging</a:t>
            </a:r>
            <a:endParaRPr/>
          </a:p>
          <a:p>
            <a:pPr indent="-342900" lvl="0" marL="342900" rtl="0" algn="l">
              <a:spcBef>
                <a:spcPts val="640"/>
              </a:spcBef>
              <a:spcAft>
                <a:spcPts val="0"/>
              </a:spcAft>
              <a:buClr>
                <a:schemeClr val="dk1"/>
              </a:buClr>
              <a:buSzPts val="3200"/>
              <a:buChar char="•"/>
            </a:pPr>
            <a:r>
              <a:rPr b="1" lang="en-US"/>
              <a:t> 7. Unstructured Information Management Architecture (UIMA)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1. Data mining</a:t>
            </a:r>
            <a:br>
              <a:rPr lang="en-US"/>
            </a:br>
            <a:endParaRPr/>
          </a:p>
        </p:txBody>
      </p:sp>
      <p:sp>
        <p:nvSpPr>
          <p:cNvPr id="307" name="Google Shape;307;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is the analysis step of the “</a:t>
            </a:r>
            <a:r>
              <a:rPr b="1" lang="en-US"/>
              <a:t>knowledge discovery in databases” process. </a:t>
            </a:r>
            <a:endParaRPr/>
          </a:p>
          <a:p>
            <a:pPr indent="-342900" lvl="0" marL="342900" rtl="0" algn="l">
              <a:spcBef>
                <a:spcPts val="640"/>
              </a:spcBef>
              <a:spcAft>
                <a:spcPts val="0"/>
              </a:spcAft>
              <a:buClr>
                <a:schemeClr val="dk1"/>
              </a:buClr>
              <a:buSzPts val="3200"/>
              <a:buChar char="•"/>
            </a:pPr>
            <a:r>
              <a:rPr lang="en-US"/>
              <a:t> Few popular </a:t>
            </a:r>
            <a:r>
              <a:rPr b="1" lang="en-US"/>
              <a:t>data mining algorithms </a:t>
            </a:r>
            <a:r>
              <a:rPr lang="en-US"/>
              <a:t>are as follows: </a:t>
            </a:r>
            <a:endParaRPr/>
          </a:p>
          <a:p>
            <a:pPr indent="-342900" lvl="0" marL="342900" rtl="0" algn="l">
              <a:spcBef>
                <a:spcPts val="640"/>
              </a:spcBef>
              <a:spcAft>
                <a:spcPts val="0"/>
              </a:spcAft>
              <a:buClr>
                <a:schemeClr val="dk1"/>
              </a:buClr>
              <a:buSzPts val="3200"/>
              <a:buNone/>
            </a:pPr>
            <a:r>
              <a:rPr b="1" lang="en-US"/>
              <a:t>	1.	Association rule mining</a:t>
            </a:r>
            <a:endParaRPr/>
          </a:p>
          <a:p>
            <a:pPr indent="-342900" lvl="0" marL="342900" rtl="0" algn="l">
              <a:spcBef>
                <a:spcPts val="640"/>
              </a:spcBef>
              <a:spcAft>
                <a:spcPts val="0"/>
              </a:spcAft>
              <a:buClr>
                <a:schemeClr val="dk1"/>
              </a:buClr>
              <a:buSzPts val="3200"/>
              <a:buNone/>
            </a:pPr>
            <a:r>
              <a:rPr b="1" lang="en-US"/>
              <a:t>	2.	Regression analysis</a:t>
            </a:r>
            <a:endParaRPr/>
          </a:p>
          <a:p>
            <a:pPr indent="-342900" lvl="0" marL="342900" rtl="0" algn="l">
              <a:spcBef>
                <a:spcPts val="640"/>
              </a:spcBef>
              <a:spcAft>
                <a:spcPts val="0"/>
              </a:spcAft>
              <a:buClr>
                <a:schemeClr val="dk1"/>
              </a:buClr>
              <a:buSzPts val="3200"/>
              <a:buNone/>
            </a:pPr>
            <a:r>
              <a:rPr b="1" lang="en-US"/>
              <a:t>	3.	Collaborative filtering</a:t>
            </a:r>
            <a:endParaRPr/>
          </a:p>
          <a:p>
            <a:pPr indent="-3429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	Association rule mining</a:t>
            </a:r>
            <a:endParaRPr/>
          </a:p>
        </p:txBody>
      </p:sp>
      <p:sp>
        <p:nvSpPr>
          <p:cNvPr id="313" name="Google Shape;313;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is also called “</a:t>
            </a:r>
            <a:r>
              <a:rPr b="1" lang="en-US"/>
              <a:t>market basket analysis</a:t>
            </a:r>
            <a:r>
              <a:rPr lang="en-US"/>
              <a:t>” or “affinity analysis”.</a:t>
            </a:r>
            <a:endParaRPr/>
          </a:p>
          <a:p>
            <a:pPr indent="-342900" lvl="0" marL="342900" rtl="0" algn="l">
              <a:spcBef>
                <a:spcPts val="640"/>
              </a:spcBef>
              <a:spcAft>
                <a:spcPts val="0"/>
              </a:spcAft>
              <a:buClr>
                <a:schemeClr val="dk1"/>
              </a:buClr>
              <a:buSzPts val="3200"/>
              <a:buChar char="•"/>
            </a:pPr>
            <a:r>
              <a:rPr lang="en-US"/>
              <a:t> It is used to  determine “What goes with what?”</a:t>
            </a:r>
            <a:endParaRPr/>
          </a:p>
          <a:p>
            <a:pPr indent="-342900" lvl="0" marL="342900" rtl="0" algn="l">
              <a:spcBef>
                <a:spcPts val="640"/>
              </a:spcBef>
              <a:spcAft>
                <a:spcPts val="0"/>
              </a:spcAft>
              <a:buClr>
                <a:schemeClr val="dk1"/>
              </a:buClr>
              <a:buSzPts val="3200"/>
              <a:buChar char="•"/>
            </a:pPr>
            <a:r>
              <a:rPr lang="en-US"/>
              <a:t> It is about when you buy a product, what is the other product  that you are likely to purchase with it.</a:t>
            </a:r>
            <a:endParaRPr/>
          </a:p>
          <a:p>
            <a:pPr indent="-3429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2. Semi-structured data:</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This is the data which does not conform to a data model but has some structure. However, it is not in a form which can be used easily by a computer program; </a:t>
            </a:r>
            <a:endParaRPr/>
          </a:p>
          <a:p>
            <a:pPr indent="-342900" lvl="0" marL="342900" rtl="0" algn="l">
              <a:spcBef>
                <a:spcPts val="640"/>
              </a:spcBef>
              <a:spcAft>
                <a:spcPts val="0"/>
              </a:spcAft>
              <a:buClr>
                <a:schemeClr val="dk1"/>
              </a:buClr>
              <a:buSzPts val="3200"/>
              <a:buChar char="•"/>
            </a:pPr>
            <a:r>
              <a:rPr lang="en-US"/>
              <a:t>for example, emails,  XML, markup languages like HTML, etc. Metadata for this data is available but is not sufficient.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319" name="Google Shape;319;p52"/>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If you pick up bread from the grocery, are you  likely to pick eggs or cheese to go with 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b.	Regression analysis</a:t>
            </a:r>
            <a:endParaRPr/>
          </a:p>
        </p:txBody>
      </p:sp>
      <p:sp>
        <p:nvSpPr>
          <p:cNvPr id="325" name="Google Shape;325;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helps to predict the relationship between two variables.</a:t>
            </a:r>
            <a:endParaRPr/>
          </a:p>
          <a:p>
            <a:pPr indent="-342900" lvl="0" marL="342900" rtl="0" algn="l">
              <a:spcBef>
                <a:spcPts val="640"/>
              </a:spcBef>
              <a:spcAft>
                <a:spcPts val="0"/>
              </a:spcAft>
              <a:buClr>
                <a:schemeClr val="dk1"/>
              </a:buClr>
              <a:buSzPts val="3200"/>
              <a:buChar char="•"/>
            </a:pPr>
            <a:r>
              <a:rPr lang="en-US"/>
              <a:t> The variable whose  value needs to be predicted is called the dependent variable and the variables which are used to  predict the value are referred to as the independent variables.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31" name="Google Shape;331;p54"/>
          <p:cNvPicPr preferRelativeResize="0"/>
          <p:nvPr>
            <p:ph idx="1" type="body"/>
          </p:nvPr>
        </p:nvPicPr>
        <p:blipFill rotWithShape="1">
          <a:blip r:embed="rId3">
            <a:alphaModFix/>
          </a:blip>
          <a:srcRect b="0" l="0" r="0" t="0"/>
          <a:stretch/>
        </p:blipFill>
        <p:spPr>
          <a:xfrm>
            <a:off x="228600" y="1524000"/>
            <a:ext cx="8763000" cy="4876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	Collaborative filtering</a:t>
            </a:r>
            <a:endParaRPr/>
          </a:p>
        </p:txBody>
      </p:sp>
      <p:sp>
        <p:nvSpPr>
          <p:cNvPr id="337" name="Google Shape;337;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is about predicting a user’s preference or preferences based on the preferences of a group of users.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43" name="Google Shape;34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For example, take a look at Table 1.5.  We are looking at predicting whether User 4 will prefer to learn using videos or is a textual learner  depending on one or a couple of his or her known preferences.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49" name="Google Shape;349;p57"/>
          <p:cNvPicPr preferRelativeResize="0"/>
          <p:nvPr>
            <p:ph idx="1" type="body"/>
          </p:nvPr>
        </p:nvPicPr>
        <p:blipFill rotWithShape="1">
          <a:blip r:embed="rId3">
            <a:alphaModFix/>
          </a:blip>
          <a:srcRect b="0" l="0" r="0" t="0"/>
          <a:stretch/>
        </p:blipFill>
        <p:spPr>
          <a:xfrm>
            <a:off x="381000" y="1524000"/>
            <a:ext cx="8534400" cy="4648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55" name="Google Shape;355;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We analyze the preferences of similar  user profiles and on the basis of it, predict that User 4 will also like to learn using videos and is not  a textual learner.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2. Text analytics or text mining:</a:t>
            </a:r>
            <a:r>
              <a:rPr lang="en-US"/>
              <a:t> </a:t>
            </a:r>
            <a:br>
              <a:rPr lang="en-US"/>
            </a:br>
            <a:endParaRPr/>
          </a:p>
        </p:txBody>
      </p:sp>
      <p:sp>
        <p:nvSpPr>
          <p:cNvPr id="361" name="Google Shape;361;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Text mining is the process  of gleaning high quality and meaningful information (through devising of patterns and trends by means  of statistical pattern learning) from text.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67" name="Google Shape;367;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includes tasks such as text categorization, text clustering,  sentiment analysis, concept/entity extraction, etc.</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 3. Natural language processing (NLP)</a:t>
            </a:r>
            <a:endParaRPr/>
          </a:p>
        </p:txBody>
      </p:sp>
      <p:sp>
        <p:nvSpPr>
          <p:cNvPr id="373" name="Google Shape;373;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is related to the area of human computer interaction.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It is  about enabling computers to understand human or natural language input.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3. Structured data:</a:t>
            </a:r>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This is the data which is in an organized form (e.g., in rows and columns) and can  be easily used by a computer program. Relationships exist between entities of data, such as classes and  their objects. Data stored in databases is an example of structured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 4. Noisy text analytics:</a:t>
            </a:r>
            <a:br>
              <a:rPr lang="en-US"/>
            </a:br>
            <a:endParaRPr/>
          </a:p>
        </p:txBody>
      </p:sp>
      <p:sp>
        <p:nvSpPr>
          <p:cNvPr id="379" name="Google Shape;379;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is the process of extracting structured or semi-structured information from  noisy unstructured data such as chats, blogs, wikis, emails, message-boards, text messages, etc.</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85" name="Google Shape;385;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The noisy  unstructured data usually comprises one or more of the following: </a:t>
            </a:r>
            <a:endParaRPr/>
          </a:p>
          <a:p>
            <a:pPr indent="-342900" lvl="0" marL="342900" rtl="0" algn="l">
              <a:spcBef>
                <a:spcPts val="640"/>
              </a:spcBef>
              <a:spcAft>
                <a:spcPts val="0"/>
              </a:spcAft>
              <a:buClr>
                <a:schemeClr val="dk1"/>
              </a:buClr>
              <a:buSzPts val="3200"/>
              <a:buChar char="•"/>
            </a:pPr>
            <a:r>
              <a:rPr b="1" lang="en-US"/>
              <a:t>Spelling mistakes, </a:t>
            </a:r>
            <a:endParaRPr/>
          </a:p>
          <a:p>
            <a:pPr indent="-342900" lvl="0" marL="342900" rtl="0" algn="l">
              <a:spcBef>
                <a:spcPts val="640"/>
              </a:spcBef>
              <a:spcAft>
                <a:spcPts val="0"/>
              </a:spcAft>
              <a:buClr>
                <a:schemeClr val="dk1"/>
              </a:buClr>
              <a:buSzPts val="3200"/>
              <a:buChar char="•"/>
            </a:pPr>
            <a:r>
              <a:rPr b="1" lang="en-US"/>
              <a:t>abbreviations, acronyms, </a:t>
            </a:r>
            <a:endParaRPr/>
          </a:p>
          <a:p>
            <a:pPr indent="-342900" lvl="0" marL="342900" rtl="0" algn="l">
              <a:spcBef>
                <a:spcPts val="640"/>
              </a:spcBef>
              <a:spcAft>
                <a:spcPts val="0"/>
              </a:spcAft>
              <a:buClr>
                <a:schemeClr val="dk1"/>
              </a:buClr>
              <a:buSzPts val="3200"/>
              <a:buChar char="•"/>
            </a:pPr>
            <a:r>
              <a:rPr b="1" lang="en-US"/>
              <a:t>non-standard words, missing punctuation, </a:t>
            </a:r>
            <a:endParaRPr/>
          </a:p>
          <a:p>
            <a:pPr indent="-342900" lvl="0" marL="342900" rtl="0" algn="l">
              <a:spcBef>
                <a:spcPts val="640"/>
              </a:spcBef>
              <a:spcAft>
                <a:spcPts val="0"/>
              </a:spcAft>
              <a:buClr>
                <a:schemeClr val="dk1"/>
              </a:buClr>
              <a:buSzPts val="3200"/>
              <a:buChar char="•"/>
            </a:pPr>
            <a:r>
              <a:rPr b="1" lang="en-US"/>
              <a:t>missing letter case,</a:t>
            </a:r>
            <a:endParaRPr/>
          </a:p>
          <a:p>
            <a:pPr indent="-342900" lvl="0" marL="342900" rtl="0" algn="l">
              <a:spcBef>
                <a:spcPts val="640"/>
              </a:spcBef>
              <a:spcAft>
                <a:spcPts val="0"/>
              </a:spcAft>
              <a:buClr>
                <a:schemeClr val="dk1"/>
              </a:buClr>
              <a:buSzPts val="3200"/>
              <a:buChar char="•"/>
            </a:pPr>
            <a:r>
              <a:rPr b="1" lang="en-US"/>
              <a:t> filler words such as “uh”, “um”, etc.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5. Manual tagging with metadata</a:t>
            </a:r>
            <a:endParaRPr/>
          </a:p>
        </p:txBody>
      </p:sp>
      <p:sp>
        <p:nvSpPr>
          <p:cNvPr id="391" name="Google Shape;391;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 This is about tagging manually with adequate metadata to provide  the requisite semantics to understand unstructured data.</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6. Part-of-speech tagging</a:t>
            </a:r>
            <a:endParaRPr/>
          </a:p>
        </p:txBody>
      </p:sp>
      <p:sp>
        <p:nvSpPr>
          <p:cNvPr id="397" name="Google Shape;397;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 It is also called POS or POST or grammatical tagging. </a:t>
            </a:r>
            <a:endParaRPr/>
          </a:p>
          <a:p>
            <a:pPr indent="-342900" lvl="0" marL="342900" rtl="0" algn="l">
              <a:spcBef>
                <a:spcPts val="640"/>
              </a:spcBef>
              <a:spcAft>
                <a:spcPts val="0"/>
              </a:spcAft>
              <a:buClr>
                <a:schemeClr val="dk1"/>
              </a:buClr>
              <a:buSzPts val="3200"/>
              <a:buChar char="•"/>
            </a:pPr>
            <a:r>
              <a:rPr lang="en-US"/>
              <a:t>It is the process of  reading text and tagging each word in the sentence as belonging to a particular part of speech such as  “noun”, “verb”, “adjective”, etc.</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7. Unstructured Information Management Architecture (UIMA)</a:t>
            </a:r>
            <a:endParaRPr/>
          </a:p>
        </p:txBody>
      </p:sp>
      <p:sp>
        <p:nvSpPr>
          <p:cNvPr id="403" name="Google Shape;403;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is an open source platform from  IBM.</a:t>
            </a:r>
            <a:endParaRPr/>
          </a:p>
          <a:p>
            <a:pPr indent="-342900" lvl="0" marL="342900" rtl="0" algn="l">
              <a:spcBef>
                <a:spcPts val="640"/>
              </a:spcBef>
              <a:spcAft>
                <a:spcPts val="0"/>
              </a:spcAft>
              <a:buClr>
                <a:schemeClr val="dk1"/>
              </a:buClr>
              <a:buSzPts val="3200"/>
              <a:buChar char="•"/>
            </a:pPr>
            <a:r>
              <a:rPr lang="en-US"/>
              <a:t> It is used for real-time content analytics.</a:t>
            </a:r>
            <a:endParaRPr/>
          </a:p>
          <a:p>
            <a:pPr indent="-342900" lvl="0" marL="342900" rtl="0" algn="l">
              <a:spcBef>
                <a:spcPts val="640"/>
              </a:spcBef>
              <a:spcAft>
                <a:spcPts val="0"/>
              </a:spcAft>
              <a:buClr>
                <a:schemeClr val="dk1"/>
              </a:buClr>
              <a:buSzPts val="3200"/>
              <a:buChar char="•"/>
            </a:pPr>
            <a:r>
              <a:rPr lang="en-US"/>
              <a:t> It is about processing text and other unstructured data  to find latent meaning and relevant relationship buried therein. </a:t>
            </a:r>
            <a:endParaRPr/>
          </a:p>
          <a:p>
            <a:pPr indent="-342900" lvl="0" marL="342900" rtl="0" algn="l">
              <a:spcBef>
                <a:spcPts val="640"/>
              </a:spcBef>
              <a:spcAft>
                <a:spcPts val="0"/>
              </a:spcAft>
              <a:buClr>
                <a:schemeClr val="dk1"/>
              </a:buClr>
              <a:buSzPts val="3200"/>
              <a:buNone/>
            </a:pPr>
            <a:r>
              <a:rPr lang="en-US"/>
              <a:t>	Read up more on UIMA at the link:  http://www.ibm.com/developerworks/data/downloads/uima/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pic>
        <p:nvPicPr>
          <p:cNvPr id="409" name="Google Shape;409;p67"/>
          <p:cNvPicPr preferRelativeResize="0"/>
          <p:nvPr>
            <p:ph idx="1" type="body"/>
          </p:nvPr>
        </p:nvPicPr>
        <p:blipFill rotWithShape="1">
          <a:blip r:embed="rId3">
            <a:alphaModFix/>
          </a:blip>
          <a:srcRect b="0" l="0" r="0" t="0"/>
          <a:stretch/>
        </p:blipFill>
        <p:spPr>
          <a:xfrm>
            <a:off x="690020" y="228600"/>
            <a:ext cx="7763959" cy="6400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15" name="Google Shape;415;p68"/>
          <p:cNvPicPr preferRelativeResize="0"/>
          <p:nvPr>
            <p:ph idx="1" type="body"/>
          </p:nvPr>
        </p:nvPicPr>
        <p:blipFill rotWithShape="1">
          <a:blip r:embed="rId3">
            <a:alphaModFix/>
          </a:blip>
          <a:srcRect b="0" l="0" r="0" t="0"/>
          <a:stretch/>
        </p:blipFill>
        <p:spPr>
          <a:xfrm>
            <a:off x="0" y="304800"/>
            <a:ext cx="9144000" cy="5867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21" name="Google Shape;421;p69"/>
          <p:cNvPicPr preferRelativeResize="0"/>
          <p:nvPr>
            <p:ph idx="1" type="body"/>
          </p:nvPr>
        </p:nvPicPr>
        <p:blipFill rotWithShape="1">
          <a:blip r:embed="rId3">
            <a:alphaModFix/>
          </a:blip>
          <a:srcRect b="0" l="0" r="0" t="0"/>
          <a:stretch/>
        </p:blipFill>
        <p:spPr>
          <a:xfrm>
            <a:off x="304800" y="533400"/>
            <a:ext cx="8839200" cy="5867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27" name="Google Shape;427;p70"/>
          <p:cNvSpPr txBox="1"/>
          <p:nvPr>
            <p:ph idx="1" type="body"/>
          </p:nvPr>
        </p:nvSpPr>
        <p:spPr>
          <a:xfrm>
            <a:off x="381000" y="533400"/>
            <a:ext cx="8229600" cy="61722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428" name="Google Shape;428;p70"/>
          <p:cNvPicPr preferRelativeResize="0"/>
          <p:nvPr/>
        </p:nvPicPr>
        <p:blipFill rotWithShape="1">
          <a:blip r:embed="rId3">
            <a:alphaModFix/>
          </a:blip>
          <a:srcRect b="0" l="0" r="0" t="0"/>
          <a:stretch/>
        </p:blipFill>
        <p:spPr>
          <a:xfrm>
            <a:off x="304800" y="381000"/>
            <a:ext cx="8610600" cy="6019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34" name="Google Shape;434;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 Why is an email placed in the “unstructured category”?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We have grown comfortable working with RDBMS – the  storage, retrieval, and management of data has been immensely simplified. The data held in RDBMS is  typically structured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Answer: Let us take a look at what we can place in the body of the email.</a:t>
            </a:r>
            <a:endParaRPr/>
          </a:p>
        </p:txBody>
      </p:sp>
      <p:sp>
        <p:nvSpPr>
          <p:cNvPr id="440" name="Google Shape;440;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154940" lvl="0" marL="342900" rtl="0" algn="l">
              <a:spcBef>
                <a:spcPts val="0"/>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rPr lang="en-US"/>
              <a:t>We can have any or more of  the following:</a:t>
            </a:r>
            <a:endParaRPr/>
          </a:p>
          <a:p>
            <a:pPr indent="-342900" lvl="0" marL="342900" rtl="0" algn="l">
              <a:spcBef>
                <a:spcPts val="592"/>
              </a:spcBef>
              <a:spcAft>
                <a:spcPts val="0"/>
              </a:spcAft>
              <a:buClr>
                <a:schemeClr val="dk1"/>
              </a:buClr>
              <a:buSzPct val="100000"/>
              <a:buNone/>
            </a:pPr>
            <a:r>
              <a:rPr lang="en-US"/>
              <a:t>• Hyperlink  </a:t>
            </a:r>
            <a:endParaRPr/>
          </a:p>
          <a:p>
            <a:pPr indent="-342900" lvl="0" marL="342900" rtl="0" algn="l">
              <a:spcBef>
                <a:spcPts val="592"/>
              </a:spcBef>
              <a:spcAft>
                <a:spcPts val="0"/>
              </a:spcAft>
              <a:buClr>
                <a:schemeClr val="dk1"/>
              </a:buClr>
              <a:buSzPct val="100000"/>
              <a:buNone/>
            </a:pPr>
            <a:r>
              <a:rPr lang="en-US"/>
              <a:t>• PDFs/DOCs/XLS/etc. attachments </a:t>
            </a:r>
            <a:endParaRPr/>
          </a:p>
          <a:p>
            <a:pPr indent="-342900" lvl="0" marL="342900" rtl="0" algn="l">
              <a:spcBef>
                <a:spcPts val="592"/>
              </a:spcBef>
              <a:spcAft>
                <a:spcPts val="0"/>
              </a:spcAft>
              <a:buClr>
                <a:schemeClr val="dk1"/>
              </a:buClr>
              <a:buSzPct val="100000"/>
              <a:buNone/>
            </a:pPr>
            <a:r>
              <a:rPr lang="en-US"/>
              <a:t> • Emoticons</a:t>
            </a:r>
            <a:endParaRPr/>
          </a:p>
          <a:p>
            <a:pPr indent="-342900" lvl="0" marL="342900" rtl="0" algn="l">
              <a:spcBef>
                <a:spcPts val="592"/>
              </a:spcBef>
              <a:spcAft>
                <a:spcPts val="0"/>
              </a:spcAft>
              <a:buClr>
                <a:schemeClr val="dk1"/>
              </a:buClr>
              <a:buSzPct val="100000"/>
              <a:buNone/>
            </a:pPr>
            <a:r>
              <a:rPr lang="en-US"/>
              <a:t>  • Images</a:t>
            </a:r>
            <a:endParaRPr/>
          </a:p>
          <a:p>
            <a:pPr indent="-342900" lvl="0" marL="342900" rtl="0" algn="l">
              <a:spcBef>
                <a:spcPts val="592"/>
              </a:spcBef>
              <a:spcAft>
                <a:spcPts val="0"/>
              </a:spcAft>
              <a:buClr>
                <a:schemeClr val="dk1"/>
              </a:buClr>
              <a:buSzPct val="100000"/>
              <a:buNone/>
            </a:pPr>
            <a:r>
              <a:rPr lang="en-US"/>
              <a:t>  • Audio/video attachments  </a:t>
            </a:r>
            <a:endParaRPr/>
          </a:p>
          <a:p>
            <a:pPr indent="-342900" lvl="0" marL="342900" rtl="0" algn="l">
              <a:spcBef>
                <a:spcPts val="592"/>
              </a:spcBef>
              <a:spcAft>
                <a:spcPts val="0"/>
              </a:spcAft>
              <a:buClr>
                <a:schemeClr val="dk1"/>
              </a:buClr>
              <a:buSzPct val="100000"/>
              <a:buNone/>
            </a:pPr>
            <a:r>
              <a:rPr lang="en-US"/>
              <a:t>• Free flowing text, etc.</a:t>
            </a:r>
            <a:endParaRPr/>
          </a:p>
          <a:p>
            <a:pPr indent="-342900" lvl="0" marL="342900" rtl="0" algn="l">
              <a:spcBef>
                <a:spcPts val="592"/>
              </a:spcBef>
              <a:spcAft>
                <a:spcPts val="0"/>
              </a:spcAft>
              <a:buClr>
                <a:schemeClr val="dk1"/>
              </a:buClr>
              <a:buSzPct val="100000"/>
              <a:buNone/>
            </a:pPr>
            <a:r>
              <a:rPr lang="en-US"/>
              <a:t>  The above are reasons behind placing the email in the “unstructured category”.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46" name="Google Shape;446;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2. What category will you place a CCTV footage into?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52" name="Google Shape;452;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Answer: Unstructured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58" name="Google Shape;458;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3. You have just got a book issued from the library.</a:t>
            </a:r>
            <a:endParaRPr/>
          </a:p>
          <a:p>
            <a:pPr indent="-342900" lvl="0" marL="342900" rtl="0" algn="l">
              <a:spcBef>
                <a:spcPts val="640"/>
              </a:spcBef>
              <a:spcAft>
                <a:spcPts val="0"/>
              </a:spcAft>
              <a:buClr>
                <a:schemeClr val="dk1"/>
              </a:buClr>
              <a:buSzPts val="3200"/>
              <a:buChar char="•"/>
            </a:pPr>
            <a:r>
              <a:rPr lang="en-US"/>
              <a:t> What are the details about the book that can be placed  in an RDBMS table?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Answer: </a:t>
            </a:r>
            <a:br>
              <a:rPr lang="en-US"/>
            </a:br>
            <a:endParaRPr/>
          </a:p>
        </p:txBody>
      </p:sp>
      <p:sp>
        <p:nvSpPr>
          <p:cNvPr id="464" name="Google Shape;464;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Title of the book </a:t>
            </a:r>
            <a:endParaRPr/>
          </a:p>
          <a:p>
            <a:pPr indent="-342900" lvl="0" marL="342900" rtl="0" algn="l">
              <a:spcBef>
                <a:spcPts val="592"/>
              </a:spcBef>
              <a:spcAft>
                <a:spcPts val="0"/>
              </a:spcAft>
              <a:buClr>
                <a:schemeClr val="dk1"/>
              </a:buClr>
              <a:buSzPct val="100000"/>
              <a:buChar char="•"/>
            </a:pPr>
            <a:r>
              <a:rPr lang="en-US"/>
              <a:t> Author of the book .</a:t>
            </a:r>
            <a:endParaRPr/>
          </a:p>
          <a:p>
            <a:pPr indent="-342900" lvl="0" marL="342900" rtl="0" algn="l">
              <a:spcBef>
                <a:spcPts val="592"/>
              </a:spcBef>
              <a:spcAft>
                <a:spcPts val="0"/>
              </a:spcAft>
              <a:buClr>
                <a:schemeClr val="dk1"/>
              </a:buClr>
              <a:buSzPct val="100000"/>
              <a:buChar char="•"/>
            </a:pPr>
            <a:r>
              <a:rPr lang="en-US"/>
              <a:t> Publisher of the book</a:t>
            </a:r>
            <a:endParaRPr/>
          </a:p>
          <a:p>
            <a:pPr indent="-342900" lvl="0" marL="342900" rtl="0" algn="l">
              <a:spcBef>
                <a:spcPts val="592"/>
              </a:spcBef>
              <a:spcAft>
                <a:spcPts val="0"/>
              </a:spcAft>
              <a:buClr>
                <a:schemeClr val="dk1"/>
              </a:buClr>
              <a:buSzPct val="100000"/>
              <a:buChar char="•"/>
            </a:pPr>
            <a:r>
              <a:rPr lang="en-US"/>
              <a:t> Year of Publication </a:t>
            </a:r>
            <a:endParaRPr/>
          </a:p>
          <a:p>
            <a:pPr indent="-342900" lvl="0" marL="342900" rtl="0" algn="l">
              <a:spcBef>
                <a:spcPts val="592"/>
              </a:spcBef>
              <a:spcAft>
                <a:spcPts val="0"/>
              </a:spcAft>
              <a:buClr>
                <a:schemeClr val="dk1"/>
              </a:buClr>
              <a:buSzPct val="100000"/>
              <a:buChar char="•"/>
            </a:pPr>
            <a:r>
              <a:rPr lang="en-US"/>
              <a:t> No. of pages in the book </a:t>
            </a:r>
            <a:endParaRPr/>
          </a:p>
          <a:p>
            <a:pPr indent="-342900" lvl="0" marL="342900" rtl="0" algn="l">
              <a:spcBef>
                <a:spcPts val="592"/>
              </a:spcBef>
              <a:spcAft>
                <a:spcPts val="0"/>
              </a:spcAft>
              <a:buClr>
                <a:schemeClr val="dk1"/>
              </a:buClr>
              <a:buSzPct val="100000"/>
              <a:buChar char="•"/>
            </a:pPr>
            <a:r>
              <a:rPr lang="en-US"/>
              <a:t> Type of book such as whether hardbound or paperback</a:t>
            </a:r>
            <a:endParaRPr/>
          </a:p>
          <a:p>
            <a:pPr indent="-342900" lvl="0" marL="342900" rtl="0" algn="l">
              <a:spcBef>
                <a:spcPts val="592"/>
              </a:spcBef>
              <a:spcAft>
                <a:spcPts val="0"/>
              </a:spcAft>
              <a:buClr>
                <a:schemeClr val="dk1"/>
              </a:buClr>
              <a:buSzPct val="100000"/>
              <a:buChar char="•"/>
            </a:pPr>
            <a:r>
              <a:rPr lang="en-US"/>
              <a:t> Price of the book </a:t>
            </a:r>
            <a:endParaRPr/>
          </a:p>
          <a:p>
            <a:pPr indent="-342900" lvl="0" marL="342900" rtl="0" algn="l">
              <a:spcBef>
                <a:spcPts val="592"/>
              </a:spcBef>
              <a:spcAft>
                <a:spcPts val="0"/>
              </a:spcAft>
              <a:buClr>
                <a:schemeClr val="dk1"/>
              </a:buClr>
              <a:buSzPct val="100000"/>
              <a:buChar char="•"/>
            </a:pPr>
            <a:r>
              <a:rPr lang="en-US"/>
              <a:t> ISBN No. of the book </a:t>
            </a:r>
            <a:endParaRPr/>
          </a:p>
          <a:p>
            <a:pPr indent="-342900" lvl="0" marL="342900" rtl="0" algn="l">
              <a:spcBef>
                <a:spcPts val="592"/>
              </a:spcBef>
              <a:spcAft>
                <a:spcPts val="0"/>
              </a:spcAft>
              <a:buClr>
                <a:schemeClr val="dk1"/>
              </a:buClr>
              <a:buSzPct val="100000"/>
              <a:buChar char="•"/>
            </a:pPr>
            <a:r>
              <a:rPr lang="en-US"/>
              <a:t>Attachments such as With CD or Without CD, etc.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70" name="Google Shape;470;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4. Which category would you place the consumer complaints and feedback?</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76" name="Google Shape;476;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Answer: Unstructured data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CHARACTERISTICS OF DATA</a:t>
            </a:r>
            <a:endParaRPr/>
          </a:p>
        </p:txBody>
      </p:sp>
      <p:sp>
        <p:nvSpPr>
          <p:cNvPr id="482" name="Google Shape;482;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Data has three key characteristics: </a:t>
            </a:r>
            <a:endParaRPr/>
          </a:p>
          <a:p>
            <a:pPr indent="-342900" lvl="0" marL="342900" rtl="0" algn="l">
              <a:spcBef>
                <a:spcPts val="640"/>
              </a:spcBef>
              <a:spcAft>
                <a:spcPts val="0"/>
              </a:spcAft>
              <a:buClr>
                <a:schemeClr val="dk1"/>
              </a:buClr>
              <a:buSzPts val="3200"/>
              <a:buChar char="•"/>
            </a:pPr>
            <a:r>
              <a:rPr b="1" lang="en-US"/>
              <a:t>1. Composition</a:t>
            </a:r>
            <a:endParaRPr/>
          </a:p>
          <a:p>
            <a:pPr indent="-342900" lvl="0" marL="342900" rtl="0" algn="l">
              <a:spcBef>
                <a:spcPts val="640"/>
              </a:spcBef>
              <a:spcAft>
                <a:spcPts val="0"/>
              </a:spcAft>
              <a:buClr>
                <a:schemeClr val="dk1"/>
              </a:buClr>
              <a:buSzPts val="3200"/>
              <a:buChar char="•"/>
            </a:pPr>
            <a:r>
              <a:rPr b="1" lang="en-US"/>
              <a:t> 2. Condition</a:t>
            </a:r>
            <a:endParaRPr/>
          </a:p>
          <a:p>
            <a:pPr indent="-342900" lvl="0" marL="342900" rtl="0" algn="l">
              <a:spcBef>
                <a:spcPts val="640"/>
              </a:spcBef>
              <a:spcAft>
                <a:spcPts val="0"/>
              </a:spcAft>
              <a:buClr>
                <a:schemeClr val="dk1"/>
              </a:buClr>
              <a:buSzPts val="3200"/>
              <a:buChar char="•"/>
            </a:pPr>
            <a:r>
              <a:rPr b="1" lang="en-US"/>
              <a:t> 3. Context</a:t>
            </a:r>
            <a:endParaRPr/>
          </a:p>
          <a:p>
            <a:pPr indent="-139700" lvl="0" marL="342900" rtl="0" algn="l">
              <a:spcBef>
                <a:spcPts val="640"/>
              </a:spcBef>
              <a:spcAft>
                <a:spcPts val="0"/>
              </a:spcAft>
              <a:buClr>
                <a:schemeClr val="dk1"/>
              </a:buClr>
              <a:buSzPts val="3200"/>
              <a:buNone/>
            </a:pPr>
            <a:r>
              <a:t/>
            </a:r>
            <a:endParaRPr b="1"/>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88" name="Google Shape;488;p80"/>
          <p:cNvPicPr preferRelativeResize="0"/>
          <p:nvPr>
            <p:ph idx="1" type="body"/>
          </p:nvPr>
        </p:nvPicPr>
        <p:blipFill rotWithShape="1">
          <a:blip r:embed="rId3">
            <a:alphaModFix/>
          </a:blip>
          <a:srcRect b="0" l="0" r="0" t="0"/>
          <a:stretch/>
        </p:blipFill>
        <p:spPr>
          <a:xfrm>
            <a:off x="381000" y="1752600"/>
            <a:ext cx="8534400" cy="44958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Composition</a:t>
            </a:r>
            <a:endParaRPr/>
          </a:p>
        </p:txBody>
      </p:sp>
      <p:sp>
        <p:nvSpPr>
          <p:cNvPr id="494" name="Google Shape;494;p81"/>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composition of data deals with the structure of data, that is, the sources of data,  the granularity, the types, and the nature of data as to whether it is static or real-time streaming.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21" name="Google Shape;121;p19"/>
          <p:cNvPicPr preferRelativeResize="0"/>
          <p:nvPr>
            <p:ph idx="1" type="body"/>
          </p:nvPr>
        </p:nvPicPr>
        <p:blipFill rotWithShape="1">
          <a:blip r:embed="rId3">
            <a:alphaModFix/>
          </a:blip>
          <a:srcRect b="0" l="0" r="0" t="0"/>
          <a:stretch/>
        </p:blipFill>
        <p:spPr>
          <a:xfrm>
            <a:off x="304800" y="1524000"/>
            <a:ext cx="8381999" cy="48006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2. Condition:</a:t>
            </a:r>
            <a:endParaRPr/>
          </a:p>
        </p:txBody>
      </p:sp>
      <p:sp>
        <p:nvSpPr>
          <p:cNvPr id="500" name="Google Shape;500;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condition of data deals with the state of data, that is, “Can one use this data as is for  analysis?” or “Does it require cleansing for further enhancement and enrichment?”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3. Context</a:t>
            </a:r>
            <a:endParaRPr/>
          </a:p>
        </p:txBody>
      </p:sp>
      <p:sp>
        <p:nvSpPr>
          <p:cNvPr id="506" name="Google Shape;506;p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context of data deals with “Where has this data been generated?” “Why was this data  generated?” “How sensitive is this data?” “What are the events associated with this data?” and so on.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2.2 EVOLUTION OF BIG DATA</a:t>
            </a:r>
            <a:r>
              <a:rPr lang="en-US"/>
              <a:t> </a:t>
            </a:r>
            <a:br>
              <a:rPr lang="en-US"/>
            </a:br>
            <a:endParaRPr/>
          </a:p>
        </p:txBody>
      </p:sp>
      <p:sp>
        <p:nvSpPr>
          <p:cNvPr id="512" name="Google Shape;512;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1970s and before was the era of mainframes. The data was essentially primitive and structured. </a:t>
            </a:r>
            <a:endParaRPr/>
          </a:p>
          <a:p>
            <a:pPr indent="-342900" lvl="0" marL="342900" rtl="0" algn="l">
              <a:spcBef>
                <a:spcPts val="640"/>
              </a:spcBef>
              <a:spcAft>
                <a:spcPts val="0"/>
              </a:spcAft>
              <a:buClr>
                <a:schemeClr val="dk1"/>
              </a:buClr>
              <a:buSzPts val="3200"/>
              <a:buChar char="•"/>
            </a:pPr>
            <a:r>
              <a:rPr lang="en-US"/>
              <a:t>Relational  databases evolved in 1980s and 1990s. The era was of data intensive applications.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18" name="Google Shape;518;p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World Wide Web  (WWW) and the Internet of Things (IoT) have led to an onslaught of structured, unstructured, and multimedia data.</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2.3 DEFINITION OF BIG DATA  </a:t>
            </a:r>
            <a:br>
              <a:rPr lang="en-US"/>
            </a:br>
            <a:endParaRPr/>
          </a:p>
        </p:txBody>
      </p:sp>
      <p:sp>
        <p:nvSpPr>
          <p:cNvPr id="524" name="Google Shape;524;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Well, we will give  you a few responses that we have heard over time: </a:t>
            </a:r>
            <a:endParaRPr/>
          </a:p>
          <a:p>
            <a:pPr indent="-342900" lvl="0" marL="342900" rtl="0" algn="l">
              <a:spcBef>
                <a:spcPts val="640"/>
              </a:spcBef>
              <a:spcAft>
                <a:spcPts val="0"/>
              </a:spcAft>
              <a:buClr>
                <a:schemeClr val="dk1"/>
              </a:buClr>
              <a:buSzPts val="3200"/>
              <a:buChar char="•"/>
            </a:pPr>
            <a:r>
              <a:rPr lang="en-US"/>
              <a:t> 1. Anything beyond the human and technical infrastructure needed to support storage, processing, and  analysis.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30" name="Google Shape;530;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2. Today’s BIG may be tomorrow’s NORMAL. </a:t>
            </a:r>
            <a:endParaRPr/>
          </a:p>
          <a:p>
            <a:pPr indent="-342900" lvl="0" marL="342900" rtl="0" algn="l">
              <a:spcBef>
                <a:spcPts val="640"/>
              </a:spcBef>
              <a:spcAft>
                <a:spcPts val="0"/>
              </a:spcAft>
              <a:buClr>
                <a:schemeClr val="dk1"/>
              </a:buClr>
              <a:buSzPts val="3200"/>
              <a:buChar char="•"/>
            </a:pPr>
            <a:r>
              <a:rPr lang="en-US"/>
              <a:t>3. Terabytes or petabytes or zettabytes of data.  </a:t>
            </a:r>
            <a:endParaRPr/>
          </a:p>
          <a:p>
            <a:pPr indent="-342900" lvl="0" marL="342900" rtl="0" algn="l">
              <a:spcBef>
                <a:spcPts val="640"/>
              </a:spcBef>
              <a:spcAft>
                <a:spcPts val="0"/>
              </a:spcAft>
              <a:buClr>
                <a:schemeClr val="dk1"/>
              </a:buClr>
              <a:buSzPts val="3200"/>
              <a:buChar char="•"/>
            </a:pPr>
            <a:r>
              <a:rPr lang="en-US"/>
              <a:t>4. I think it is about 3 Vs.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Big data definition</a:t>
            </a:r>
            <a:endParaRPr/>
          </a:p>
        </p:txBody>
      </p:sp>
      <p:sp>
        <p:nvSpPr>
          <p:cNvPr id="536" name="Google Shape;536;p88"/>
          <p:cNvSpPr txBox="1"/>
          <p:nvPr>
            <p:ph idx="1" type="body"/>
          </p:nvPr>
        </p:nvSpPr>
        <p:spPr>
          <a:xfrm>
            <a:off x="304800" y="1600200"/>
            <a:ext cx="85344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is high-volume, high-velocity, and high-variety information assets that demand cost effective,  innovative forms of information processing for enhanced insight and decision making.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542" name="Google Shape;542;p89"/>
          <p:cNvPicPr preferRelativeResize="0"/>
          <p:nvPr>
            <p:ph idx="1" type="body"/>
          </p:nvPr>
        </p:nvPicPr>
        <p:blipFill rotWithShape="1">
          <a:blip r:embed="rId3">
            <a:alphaModFix/>
          </a:blip>
          <a:srcRect b="0" l="0" r="0" t="0"/>
          <a:stretch/>
        </p:blipFill>
        <p:spPr>
          <a:xfrm>
            <a:off x="304800" y="1066800"/>
            <a:ext cx="8458200" cy="51816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548" name="Google Shape;548;p90"/>
          <p:cNvPicPr preferRelativeResize="0"/>
          <p:nvPr>
            <p:ph idx="1" type="body"/>
          </p:nvPr>
        </p:nvPicPr>
        <p:blipFill rotWithShape="1">
          <a:blip r:embed="rId3">
            <a:alphaModFix/>
          </a:blip>
          <a:srcRect b="0" l="0" r="0" t="0"/>
          <a:stretch/>
        </p:blipFill>
        <p:spPr>
          <a:xfrm>
            <a:off x="1948433" y="1600200"/>
            <a:ext cx="5247133" cy="4525963"/>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 I of the definition</a:t>
            </a:r>
            <a:endParaRPr/>
          </a:p>
        </p:txBody>
      </p:sp>
      <p:sp>
        <p:nvSpPr>
          <p:cNvPr id="554" name="Google Shape;554;p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is high-volume, high-velocity, and high-variety information assets”  talks about voluminous data (humongous data) that may have great variety (a good mix of structured,  semi-structured, and unstructured data) </a:t>
            </a:r>
            <a:endParaRPr/>
          </a:p>
          <a:p>
            <a:pPr indent="-342900" lvl="0" marL="342900" rtl="0" algn="l">
              <a:spcBef>
                <a:spcPts val="640"/>
              </a:spcBef>
              <a:spcAft>
                <a:spcPts val="0"/>
              </a:spcAft>
              <a:buClr>
                <a:schemeClr val="dk1"/>
              </a:buClr>
              <a:buSzPts val="3200"/>
              <a:buNone/>
            </a:pPr>
            <a:r>
              <a:rPr lang="en-US"/>
              <a:t>and will require a good speed/pace for storage, preparation, processing, and analysis.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27" name="Google Shape;127;p20"/>
          <p:cNvPicPr preferRelativeResize="0"/>
          <p:nvPr>
            <p:ph idx="1" type="body"/>
          </p:nvPr>
        </p:nvPicPr>
        <p:blipFill rotWithShape="1">
          <a:blip r:embed="rId3">
            <a:alphaModFix/>
          </a:blip>
          <a:srcRect b="0" l="0" r="0" t="0"/>
          <a:stretch/>
        </p:blipFill>
        <p:spPr>
          <a:xfrm>
            <a:off x="666204" y="1924573"/>
            <a:ext cx="7811591" cy="387721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 II of the definition</a:t>
            </a:r>
            <a:endParaRPr/>
          </a:p>
        </p:txBody>
      </p:sp>
      <p:sp>
        <p:nvSpPr>
          <p:cNvPr id="560" name="Google Shape;560;p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“cost effective, innovative forms of information processing” talks about embracing new techniques and technologies to capture (ingest), store, process, persist, integrate, and visualize the  high-volume, high-velocity, and high-variety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 III of the definition</a:t>
            </a:r>
            <a:endParaRPr/>
          </a:p>
        </p:txBody>
      </p:sp>
      <p:sp>
        <p:nvSpPr>
          <p:cNvPr id="566" name="Google Shape;566;p9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“enhanced insight and decision making” talks about deriving deeper, richer, and  meaningful insights and then using these insights to make faster and better decisions to gain business value  and thus a competitive edge.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72" name="Google Shape;572;p9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Data → Information → Actionable intelligence → Better decisions → Enhanced business value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Sources of Structured Data</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If your data is highly structured, one can look at leveraging any of the available RDBMS [Oracle Corp. –  Oracle, IBM – DB2, Microsoft – Microsoft SQL Server, EMC – Greenplum, Teradata – Teradata, MySQL  (open source), PostgreSQL (advanced open source), etc.] to house it.</a:t>
            </a:r>
            <a:endParaRPr/>
          </a:p>
          <a:p>
            <a:pPr indent="-342900" lvl="0" marL="342900" rtl="0" algn="l">
              <a:spcBef>
                <a:spcPts val="544"/>
              </a:spcBef>
              <a:spcAft>
                <a:spcPts val="0"/>
              </a:spcAft>
              <a:buClr>
                <a:schemeClr val="dk1"/>
              </a:buClr>
              <a:buSzPct val="100000"/>
              <a:buChar char="•"/>
            </a:pPr>
            <a:r>
              <a:rPr lang="en-US"/>
              <a:t>These databases are  typically used to hold transaction/operational data generated and collected by day-to-day business activities.  In other words, the data of the On-Line Transaction Processing (OLTP) systems are generally quite structured.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