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9FB51C-9482-4AFC-A2CD-775D8258ADD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FB51C-9482-4AFC-A2CD-775D8258ADD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FB51C-9482-4AFC-A2CD-775D8258ADD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FB51C-9482-4AFC-A2CD-775D8258ADD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FB51C-9482-4AFC-A2CD-775D8258ADD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FB51C-9482-4AFC-A2CD-775D8258ADD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FB51C-9482-4AFC-A2CD-775D8258ADD9}"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9FB51C-9482-4AFC-A2CD-775D8258ADD9}"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FB51C-9482-4AFC-A2CD-775D8258ADD9}"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FB51C-9482-4AFC-A2CD-775D8258ADD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FB51C-9482-4AFC-A2CD-775D8258ADD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6019D-983D-4D20-8860-B8B7D84FDF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FB51C-9482-4AFC-A2CD-775D8258ADD9}" type="datetimeFigureOut">
              <a:rPr lang="en-US" smtClean="0"/>
              <a:pPr/>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6019D-983D-4D20-8860-B8B7D84FDF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 –II</a:t>
            </a:r>
            <a:br>
              <a:rPr lang="en-US" dirty="0" smtClean="0"/>
            </a:br>
            <a:r>
              <a:rPr lang="en-US" dirty="0" smtClean="0"/>
              <a:t>Introduction to Big data</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2.3 DEFINITION OF BIG DATA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pPr>
              <a:buNone/>
            </a:pPr>
            <a:r>
              <a:rPr lang="en-US" dirty="0" smtClean="0"/>
              <a:t>Well, we will give  you a few responses that we have heard over time: </a:t>
            </a:r>
          </a:p>
          <a:p>
            <a:r>
              <a:rPr lang="en-US" dirty="0" smtClean="0"/>
              <a:t> 1. Anything beyond the human and technical infrastructure needed to support storage, processing, and  analysis.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2. Today’s BIG may be tomorrow’s NORMAL. </a:t>
            </a:r>
          </a:p>
          <a:p>
            <a:r>
              <a:rPr lang="en-US" dirty="0" smtClean="0"/>
              <a:t>3. Terabytes or </a:t>
            </a:r>
            <a:r>
              <a:rPr lang="en-US" dirty="0" err="1" smtClean="0"/>
              <a:t>petabytes</a:t>
            </a:r>
            <a:r>
              <a:rPr lang="en-US" dirty="0" smtClean="0"/>
              <a:t> or </a:t>
            </a:r>
            <a:r>
              <a:rPr lang="en-US" dirty="0" err="1" smtClean="0"/>
              <a:t>zettabytes</a:t>
            </a:r>
            <a:r>
              <a:rPr lang="en-US" dirty="0" smtClean="0"/>
              <a:t> of data.  </a:t>
            </a:r>
          </a:p>
          <a:p>
            <a:r>
              <a:rPr lang="en-US" dirty="0" smtClean="0"/>
              <a:t>4. I think it is about 3 Vs.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definition</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Big data is high-volume, high-velocity, and high-variety information assets that demand cost effective,  innovative forms of information processing for enhanced insight and decision making.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1066800"/>
            <a:ext cx="8458200" cy="5181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1948433" y="1600200"/>
            <a:ext cx="5247133"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of the definition</a:t>
            </a:r>
            <a:endParaRPr lang="en-US" dirty="0"/>
          </a:p>
        </p:txBody>
      </p:sp>
      <p:sp>
        <p:nvSpPr>
          <p:cNvPr id="3" name="Content Placeholder 2"/>
          <p:cNvSpPr>
            <a:spLocks noGrp="1"/>
          </p:cNvSpPr>
          <p:nvPr>
            <p:ph idx="1"/>
          </p:nvPr>
        </p:nvSpPr>
        <p:spPr/>
        <p:txBody>
          <a:bodyPr/>
          <a:lstStyle/>
          <a:p>
            <a:r>
              <a:rPr lang="en-US" dirty="0" smtClean="0"/>
              <a:t>“big data is high-volume, high-velocity, and high-variety information assets”  talks about voluminous data (humongous data) that may have great variety (a good mix of structured,  semi-structured, and unstructured data) </a:t>
            </a:r>
          </a:p>
          <a:p>
            <a:pPr>
              <a:buNone/>
            </a:pPr>
            <a:r>
              <a:rPr lang="en-US" dirty="0" smtClean="0"/>
              <a:t>and will require a good speed/pace for storage, preparation, processing, and analysis.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of the definition</a:t>
            </a:r>
            <a:endParaRPr lang="en-US" dirty="0"/>
          </a:p>
        </p:txBody>
      </p:sp>
      <p:sp>
        <p:nvSpPr>
          <p:cNvPr id="3" name="Content Placeholder 2"/>
          <p:cNvSpPr>
            <a:spLocks noGrp="1"/>
          </p:cNvSpPr>
          <p:nvPr>
            <p:ph idx="1"/>
          </p:nvPr>
        </p:nvSpPr>
        <p:spPr/>
        <p:txBody>
          <a:bodyPr/>
          <a:lstStyle/>
          <a:p>
            <a:r>
              <a:rPr lang="en-US" dirty="0" smtClean="0"/>
              <a:t>“cost effective, innovative forms of information processing” talks about embracing new techniques and technologies to capture (ingest), store, process, persist, integrate, and visualize the  high-volume, high-velocity, and high-variety data.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III of the definition</a:t>
            </a:r>
            <a:endParaRPr lang="en-US" dirty="0"/>
          </a:p>
        </p:txBody>
      </p:sp>
      <p:sp>
        <p:nvSpPr>
          <p:cNvPr id="3" name="Content Placeholder 2"/>
          <p:cNvSpPr>
            <a:spLocks noGrp="1"/>
          </p:cNvSpPr>
          <p:nvPr>
            <p:ph idx="1"/>
          </p:nvPr>
        </p:nvSpPr>
        <p:spPr/>
        <p:txBody>
          <a:bodyPr/>
          <a:lstStyle/>
          <a:p>
            <a:r>
              <a:rPr lang="en-US" dirty="0" smtClean="0"/>
              <a:t>“enhanced insight and decision making” talks about deriving deeper, richer, and  meaningful insights and then using these insights to make faster and better decisions to gain business value  and thus a competitive edge.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1600200"/>
            <a:ext cx="8839200" cy="5029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CHALLENGES WITH BIG DATA</a:t>
            </a:r>
            <a:endParaRPr lang="en-US" dirty="0"/>
          </a:p>
        </p:txBody>
      </p:sp>
      <p:sp>
        <p:nvSpPr>
          <p:cNvPr id="3" name="Content Placeholder 2"/>
          <p:cNvSpPr>
            <a:spLocks noGrp="1"/>
          </p:cNvSpPr>
          <p:nvPr>
            <p:ph idx="1"/>
          </p:nvPr>
        </p:nvSpPr>
        <p:spPr/>
        <p:txBody>
          <a:bodyPr/>
          <a:lstStyle/>
          <a:p>
            <a:r>
              <a:rPr lang="en-US" b="1" dirty="0"/>
              <a:t>1. Data today is growing at an exponential rate. </a:t>
            </a:r>
            <a:endParaRPr lang="en-US" b="1" dirty="0" smtClean="0"/>
          </a:p>
          <a:p>
            <a:r>
              <a:rPr lang="en-US" b="1" dirty="0" smtClean="0"/>
              <a:t>Most </a:t>
            </a:r>
            <a:r>
              <a:rPr lang="en-US" b="1" dirty="0"/>
              <a:t>of the data that we have today has been generated  in the last 2–3 years. </a:t>
            </a:r>
            <a:endParaRPr lang="en-US" b="1" dirty="0" smtClean="0"/>
          </a:p>
          <a:p>
            <a:r>
              <a:rPr lang="en-US" b="1" dirty="0" smtClean="0"/>
              <a:t>This </a:t>
            </a:r>
            <a:r>
              <a:rPr lang="en-US" b="1" dirty="0"/>
              <a:t>high tide of data will continue to rise incessantly.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key questions here  are: “Will all this data be useful for analysis?”,</a:t>
            </a:r>
          </a:p>
          <a:p>
            <a:r>
              <a:rPr lang="en-US" b="1" dirty="0" smtClean="0"/>
              <a:t> “Do we work with all this data or a subset of it?”,</a:t>
            </a:r>
          </a:p>
          <a:p>
            <a:r>
              <a:rPr lang="en-US" b="1" dirty="0" smtClean="0"/>
              <a:t> “How  will we separate the knowledge from the noise?”, etc.</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Cloud computing and virtualization are here to stay</a:t>
            </a:r>
            <a:r>
              <a:rPr lang="en-US" b="1" dirty="0" smtClean="0"/>
              <a:t>.</a:t>
            </a:r>
          </a:p>
          <a:p>
            <a:r>
              <a:rPr lang="en-US" b="1" dirty="0" smtClean="0"/>
              <a:t> </a:t>
            </a:r>
            <a:r>
              <a:rPr lang="en-US" b="1" dirty="0"/>
              <a:t>Cloud computing is the answer to managing  infrastructure for big data as far as cost-efficiency, elasticity, and easy upgrading/downgrading is concerned.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This further complicates the decision to host big data solutions outside the enterprise.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The other challenge is to decide on the period of retention of big data</a:t>
            </a:r>
            <a:r>
              <a:rPr lang="en-US" b="1" dirty="0" smtClean="0"/>
              <a:t>.</a:t>
            </a:r>
          </a:p>
          <a:p>
            <a:r>
              <a:rPr lang="en-US" b="1" dirty="0" smtClean="0"/>
              <a:t> </a:t>
            </a:r>
            <a:r>
              <a:rPr lang="en-US" b="1" dirty="0"/>
              <a:t>Just how long should one retain  this data? </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 tricky question indeed as some data is useful for making long-term decisions, whereas in few  cases, the data may quickly become irrelevant and obsolete just a few hours after having being generated.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There is a dearth of skilled professionals who possess a high level of proficiency in data sciences that is  vital in implementing big data solutions.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5. Then, of course, there are other challenges with respect to capture, storage, preparation, search, analysis, transfer, security, and visualization of big data</a:t>
            </a:r>
            <a:r>
              <a:rPr lang="en-US" dirty="0" smtClean="0"/>
              <a:t>.</a:t>
            </a:r>
          </a:p>
          <a:p>
            <a:r>
              <a:rPr lang="en-US" dirty="0" smtClean="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Big data refers to datasets whose size is typically  beyond the storage capacity of traditional database software tools.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There is no explicit definition of  how big the dataset should be for it to be considered “big data.” </a:t>
            </a:r>
          </a:p>
          <a:p>
            <a:r>
              <a:rPr lang="en-US" dirty="0" smtClean="0"/>
              <a:t>Here we are to deal with data that is  just too big, moves way to fast, and does not fit the structures of typical database systems.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The data  changes are highly dynamic and therefore there is a need to ingest this as quickly as possible.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DATA</a:t>
            </a:r>
            <a:endParaRPr lang="en-US" dirty="0"/>
          </a:p>
        </p:txBody>
      </p:sp>
      <p:sp>
        <p:nvSpPr>
          <p:cNvPr id="3" name="Content Placeholder 2"/>
          <p:cNvSpPr>
            <a:spLocks noGrp="1"/>
          </p:cNvSpPr>
          <p:nvPr>
            <p:ph idx="1"/>
          </p:nvPr>
        </p:nvSpPr>
        <p:spPr/>
        <p:txBody>
          <a:bodyPr/>
          <a:lstStyle/>
          <a:p>
            <a:r>
              <a:rPr lang="en-US" dirty="0" smtClean="0"/>
              <a:t>Data has three key characteristics: </a:t>
            </a:r>
          </a:p>
          <a:p>
            <a:r>
              <a:rPr lang="en-US" b="1" dirty="0" smtClean="0"/>
              <a:t>1. Composition</a:t>
            </a:r>
            <a:endParaRPr lang="en-US" dirty="0" smtClean="0"/>
          </a:p>
          <a:p>
            <a:r>
              <a:rPr lang="en-US" b="1" dirty="0" smtClean="0"/>
              <a:t> 2. Condition</a:t>
            </a:r>
          </a:p>
          <a:p>
            <a:r>
              <a:rPr lang="en-US" b="1" dirty="0" smtClean="0"/>
              <a:t> 3. Context</a:t>
            </a:r>
          </a:p>
          <a:p>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 Data visualization is becoming popular as a separate discipline</a:t>
            </a:r>
            <a:r>
              <a:rPr lang="en-US" dirty="0" smtClean="0"/>
              <a:t>.</a:t>
            </a:r>
          </a:p>
          <a:p>
            <a:r>
              <a:rPr lang="en-US" dirty="0" smtClean="0"/>
              <a:t> </a:t>
            </a:r>
            <a:r>
              <a:rPr lang="en-US" dirty="0"/>
              <a:t>We are short by quite a number, as far  as business visualization experts are concerned.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 </a:t>
            </a:r>
          </a:p>
        </p:txBody>
      </p:sp>
      <p:sp>
        <p:nvSpPr>
          <p:cNvPr id="3" name="Content Placeholder 2"/>
          <p:cNvSpPr>
            <a:spLocks noGrp="1"/>
          </p:cNvSpPr>
          <p:nvPr>
            <p:ph idx="1"/>
          </p:nvPr>
        </p:nvSpPr>
        <p:spPr/>
        <p:txBody>
          <a:bodyPr/>
          <a:lstStyle/>
          <a:p>
            <a:r>
              <a:rPr lang="en-US" dirty="0"/>
              <a:t>Big data is data that is big in volume, velocity, and variety.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Volume  </a:t>
            </a:r>
            <a:endParaRPr lang="en-US" dirty="0" smtClean="0"/>
          </a:p>
          <a:p>
            <a:r>
              <a:rPr lang="en-US" dirty="0" smtClean="0"/>
              <a:t>We </a:t>
            </a:r>
            <a:r>
              <a:rPr lang="en-US" dirty="0"/>
              <a:t>have seen it grow from bits to bytes to </a:t>
            </a:r>
            <a:r>
              <a:rPr lang="en-US" dirty="0" err="1"/>
              <a:t>petabytes</a:t>
            </a:r>
            <a:r>
              <a:rPr lang="en-US" dirty="0"/>
              <a:t> and </a:t>
            </a:r>
            <a:r>
              <a:rPr lang="en-US" dirty="0" err="1"/>
              <a:t>exabytes</a:t>
            </a:r>
            <a:r>
              <a:rPr lang="en-US" dirty="0"/>
              <a:t>. </a:t>
            </a:r>
          </a:p>
          <a:p>
            <a:r>
              <a:rPr lang="en-US" dirty="0" smtClean="0"/>
              <a:t>Bits </a:t>
            </a:r>
            <a:r>
              <a:rPr lang="en-US" dirty="0"/>
              <a:t>→ Bytes → Kilobytes → Megabytes → Gigabytes → Terabytes  → </a:t>
            </a:r>
            <a:r>
              <a:rPr lang="en-US" dirty="0" err="1"/>
              <a:t>Petabytes</a:t>
            </a:r>
            <a:r>
              <a:rPr lang="en-US" dirty="0"/>
              <a:t> → </a:t>
            </a:r>
            <a:r>
              <a:rPr lang="en-US" dirty="0" err="1"/>
              <a:t>Exabytes</a:t>
            </a:r>
            <a:r>
              <a:rPr lang="en-US" dirty="0"/>
              <a:t> → </a:t>
            </a:r>
            <a:r>
              <a:rPr lang="en-US" dirty="0" err="1"/>
              <a:t>Zettabytes</a:t>
            </a:r>
            <a:r>
              <a:rPr lang="en-US" dirty="0"/>
              <a:t> → </a:t>
            </a:r>
            <a:r>
              <a:rPr lang="en-US" dirty="0" err="1"/>
              <a:t>Yottabytes</a:t>
            </a:r>
            <a:r>
              <a:rPr lang="en-US" dirty="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533400" y="914401"/>
            <a:ext cx="8229600" cy="5486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457201" y="1066801"/>
            <a:ext cx="7924800" cy="5410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This Data get Generated?</a:t>
            </a:r>
            <a:endParaRPr lang="en-US" dirty="0"/>
          </a:p>
        </p:txBody>
      </p:sp>
      <p:sp>
        <p:nvSpPr>
          <p:cNvPr id="3" name="Content Placeholder 2"/>
          <p:cNvSpPr>
            <a:spLocks noGrp="1"/>
          </p:cNvSpPr>
          <p:nvPr>
            <p:ph idx="1"/>
          </p:nvPr>
        </p:nvSpPr>
        <p:spPr/>
        <p:txBody>
          <a:bodyPr/>
          <a:lstStyle/>
          <a:p>
            <a:r>
              <a:rPr lang="en-US" dirty="0" smtClean="0"/>
              <a:t>There </a:t>
            </a:r>
            <a:r>
              <a:rPr lang="en-US" dirty="0"/>
              <a:t>are a multitude of sources for big data. An XLS, a DOC, a PDF, etc. is unstructured data;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video on  YouTube, a chat conversation on Internet Messenger, a customer feedback form on an online retail website is unstructured data; </a:t>
            </a:r>
          </a:p>
          <a:p>
            <a:r>
              <a:rPr lang="en-US" dirty="0" smtClean="0"/>
              <a:t>a CCTV coverage, a weather forecast report is unstructured data too</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1447800"/>
            <a:ext cx="8229600" cy="4876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1447800"/>
            <a:ext cx="8534400" cy="4876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sources of big data.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Typical internal data sources: </a:t>
            </a:r>
          </a:p>
          <a:p>
            <a:r>
              <a:rPr lang="en-US" dirty="0"/>
              <a:t>Data present within an organization’s firewall. It is as follows:</a:t>
            </a:r>
          </a:p>
          <a:p>
            <a:r>
              <a:rPr lang="en-US" dirty="0"/>
              <a:t>  </a:t>
            </a:r>
            <a:r>
              <a:rPr lang="en-US" b="1" dirty="0"/>
              <a:t>• Data storage: </a:t>
            </a:r>
            <a:endParaRPr lang="en-US" b="1" dirty="0" smtClean="0"/>
          </a:p>
          <a:p>
            <a:r>
              <a:rPr lang="en-US" dirty="0" smtClean="0"/>
              <a:t>File </a:t>
            </a:r>
            <a:r>
              <a:rPr lang="en-US" dirty="0"/>
              <a:t>systems, SQL (RDBMSs – Oracle, MS SQL Server, DB2, </a:t>
            </a:r>
            <a:r>
              <a:rPr lang="en-US" dirty="0" err="1"/>
              <a:t>MySQL</a:t>
            </a:r>
            <a:r>
              <a:rPr lang="en-US" dirty="0"/>
              <a:t>, </a:t>
            </a:r>
            <a:r>
              <a:rPr lang="en-US" dirty="0" err="1"/>
              <a:t>PostgreSQL</a:t>
            </a:r>
            <a:r>
              <a:rPr lang="en-US" dirty="0"/>
              <a:t>,  etc.), </a:t>
            </a:r>
            <a:r>
              <a:rPr lang="en-US" dirty="0" err="1"/>
              <a:t>NoSQL</a:t>
            </a:r>
            <a:r>
              <a:rPr lang="en-US" dirty="0"/>
              <a:t> (</a:t>
            </a:r>
            <a:r>
              <a:rPr lang="en-US" dirty="0" err="1"/>
              <a:t>MongoDB</a:t>
            </a:r>
            <a:r>
              <a:rPr lang="en-US" dirty="0"/>
              <a:t>, Cassandra, etc.), and so on.</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81000" y="1752600"/>
            <a:ext cx="8534400" cy="44958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smtClean="0"/>
              <a:t>• </a:t>
            </a:r>
            <a:r>
              <a:rPr lang="en-US" b="1" dirty="0"/>
              <a:t>Archives</a:t>
            </a:r>
            <a:r>
              <a:rPr lang="en-US" b="1" dirty="0" smtClean="0"/>
              <a:t>:</a:t>
            </a:r>
          </a:p>
          <a:p>
            <a:pPr lvl="0"/>
            <a:r>
              <a:rPr lang="en-US" dirty="0" smtClean="0"/>
              <a:t> </a:t>
            </a:r>
            <a:r>
              <a:rPr lang="en-US" dirty="0"/>
              <a:t>Archives of scanned documents, paper archives, customer correspondence records,  patients’ health records, students’ admission records, students’ assessment records, and so 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External data sources: </a:t>
            </a:r>
            <a:endParaRPr lang="en-US" dirty="0" smtClean="0"/>
          </a:p>
          <a:p>
            <a:r>
              <a:rPr lang="en-US" dirty="0" smtClean="0"/>
              <a:t>Data </a:t>
            </a:r>
            <a:r>
              <a:rPr lang="en-US" dirty="0"/>
              <a:t>residing outside an organization’s firewall. It is as follows: </a:t>
            </a:r>
            <a:endParaRPr lang="en-US" dirty="0" smtClean="0"/>
          </a:p>
          <a:p>
            <a:r>
              <a:rPr lang="en-US" dirty="0" smtClean="0"/>
              <a:t> </a:t>
            </a:r>
            <a:r>
              <a:rPr lang="en-US" dirty="0"/>
              <a:t>• Public Web: Wikipedia, weather, regulatory, compliance, census, etc.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3. Both (internal + external data sources) </a:t>
            </a:r>
          </a:p>
          <a:p>
            <a:r>
              <a:rPr lang="en-US" dirty="0"/>
              <a:t> • Sensor data: Car sensors, smart electric meters, office buildings, air conditioning units, refrigerators, and so on.  </a:t>
            </a:r>
          </a:p>
          <a:p>
            <a:r>
              <a:rPr lang="en-US" dirty="0"/>
              <a:t>• Machine log data: Event logs, application logs, Business process logs, audit logs, </a:t>
            </a:r>
            <a:r>
              <a:rPr lang="en-US" dirty="0" err="1"/>
              <a:t>clickstream</a:t>
            </a:r>
            <a:r>
              <a:rPr lang="en-US" dirty="0"/>
              <a:t>  data, etc.  • Social media: Twitter, blogs, </a:t>
            </a:r>
            <a:r>
              <a:rPr lang="en-US" dirty="0" err="1"/>
              <a:t>Facebook</a:t>
            </a:r>
            <a:r>
              <a:rPr lang="en-US" dirty="0"/>
              <a:t>, LinkedIn, YouTube, </a:t>
            </a:r>
            <a:r>
              <a:rPr lang="en-US" dirty="0" err="1"/>
              <a:t>Instagram</a:t>
            </a:r>
            <a:r>
              <a:rPr lang="en-US" dirty="0"/>
              <a:t>, etc.</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 Business apps: ERP, CRM, HR, Google Docs, and so on.</a:t>
            </a:r>
          </a:p>
          <a:p>
            <a:r>
              <a:rPr lang="en-US" dirty="0" smtClean="0"/>
              <a:t>  • Media: Audio, Video, Image, Podcast, etc.</a:t>
            </a:r>
          </a:p>
          <a:p>
            <a:r>
              <a:rPr lang="en-US" dirty="0" smtClean="0"/>
              <a:t>  • Docs: Comma separated value (CSV), Word Documents, PDF, XLS, PPT, and so on. </a:t>
            </a:r>
          </a:p>
          <a:p>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2.5.2 Velocity</a:t>
            </a:r>
            <a:endParaRPr lang="en-US" dirty="0"/>
          </a:p>
        </p:txBody>
      </p:sp>
      <p:sp>
        <p:nvSpPr>
          <p:cNvPr id="3" name="Content Placeholder 2"/>
          <p:cNvSpPr>
            <a:spLocks noGrp="1"/>
          </p:cNvSpPr>
          <p:nvPr>
            <p:ph idx="1"/>
          </p:nvPr>
        </p:nvSpPr>
        <p:spPr/>
        <p:txBody>
          <a:bodyPr/>
          <a:lstStyle/>
          <a:p>
            <a:r>
              <a:rPr lang="en-US" dirty="0" smtClean="0"/>
              <a:t>We have moved from the days of batch processing (remember our payroll applications) to real-time  processing.  </a:t>
            </a:r>
          </a:p>
          <a:p>
            <a:r>
              <a:rPr lang="en-US" dirty="0" smtClean="0"/>
              <a:t>Batch → Periodic → Near real time → Real-time processing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Variety</a:t>
            </a:r>
            <a:br>
              <a:rPr lang="en-US" dirty="0" smtClean="0"/>
            </a:br>
            <a:endParaRPr lang="en-US" dirty="0"/>
          </a:p>
        </p:txBody>
      </p:sp>
      <p:sp>
        <p:nvSpPr>
          <p:cNvPr id="3" name="Content Placeholder 2"/>
          <p:cNvSpPr>
            <a:spLocks noGrp="1"/>
          </p:cNvSpPr>
          <p:nvPr>
            <p:ph idx="1"/>
          </p:nvPr>
        </p:nvSpPr>
        <p:spPr/>
        <p:txBody>
          <a:bodyPr/>
          <a:lstStyle/>
          <a:p>
            <a:r>
              <a:rPr lang="en-US" dirty="0"/>
              <a:t>Variety deals with a wide range of data types and sources of data</a:t>
            </a:r>
            <a:r>
              <a:rPr lang="en-US" dirty="0" smtClean="0"/>
              <a:t>.</a:t>
            </a:r>
          </a:p>
          <a:p>
            <a:r>
              <a:rPr lang="en-US" dirty="0"/>
              <a:t> We will study this under three categories:  </a:t>
            </a:r>
          </a:p>
          <a:p>
            <a:r>
              <a:rPr lang="en-US" dirty="0"/>
              <a:t>Structured data, semi-structured data and unstructured data.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Autofit/>
          </a:bodyPr>
          <a:lstStyle/>
          <a:p>
            <a:r>
              <a:rPr lang="en-US" sz="3600" dirty="0"/>
              <a:t>OTHER CHARACTERISTICS OF DATA WHICH ARE NOT  DEFINITIONAL TRAITS OF BIG DATA </a:t>
            </a:r>
          </a:p>
        </p:txBody>
      </p:sp>
      <p:sp>
        <p:nvSpPr>
          <p:cNvPr id="3" name="Content Placeholder 2"/>
          <p:cNvSpPr>
            <a:spLocks noGrp="1"/>
          </p:cNvSpPr>
          <p:nvPr>
            <p:ph idx="1"/>
          </p:nvPr>
        </p:nvSpPr>
        <p:spPr>
          <a:xfrm>
            <a:off x="457200" y="1905000"/>
            <a:ext cx="8229600" cy="4221163"/>
          </a:xfrm>
        </p:spPr>
        <p:txBody>
          <a:bodyPr/>
          <a:lstStyle/>
          <a:p>
            <a:r>
              <a:rPr lang="en-US" dirty="0"/>
              <a:t>There are yet other characteristics of data which are not necessarily the definitional traits of big data. </a:t>
            </a:r>
            <a:endParaRPr lang="en-US" dirty="0" smtClean="0"/>
          </a:p>
          <a:p>
            <a:r>
              <a:rPr lang="en-US" dirty="0"/>
              <a:t>Few of  these are listed as follows:</a:t>
            </a:r>
          </a:p>
          <a:p>
            <a:r>
              <a:rPr lang="en-US" dirty="0"/>
              <a:t> 1. Veracity and validity: </a:t>
            </a:r>
            <a:endParaRPr lang="en-US" dirty="0" smtClean="0"/>
          </a:p>
          <a:p>
            <a:r>
              <a:rPr lang="en-US" dirty="0"/>
              <a:t>2. Volatility: </a:t>
            </a:r>
            <a:endParaRPr lang="en-US" dirty="0" smtClean="0"/>
          </a:p>
          <a:p>
            <a:r>
              <a:rPr lang="en-US" dirty="0"/>
              <a:t>3. Variability: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1. Veracity and validity: </a:t>
            </a:r>
            <a:br>
              <a:rPr lang="en-US" dirty="0" smtClean="0"/>
            </a:br>
            <a:endParaRPr lang="en-US" dirty="0"/>
          </a:p>
        </p:txBody>
      </p:sp>
      <p:sp>
        <p:nvSpPr>
          <p:cNvPr id="3" name="Content Placeholder 2"/>
          <p:cNvSpPr>
            <a:spLocks noGrp="1"/>
          </p:cNvSpPr>
          <p:nvPr>
            <p:ph idx="1"/>
          </p:nvPr>
        </p:nvSpPr>
        <p:spPr/>
        <p:txBody>
          <a:bodyPr/>
          <a:lstStyle/>
          <a:p>
            <a:r>
              <a:rPr lang="en-US" dirty="0" smtClean="0"/>
              <a:t>Veracity </a:t>
            </a:r>
            <a:r>
              <a:rPr lang="en-US" dirty="0"/>
              <a:t>refers to biases, noise, and abnormality in data. </a:t>
            </a:r>
            <a:endParaRPr lang="en-US" dirty="0" smtClean="0"/>
          </a:p>
          <a:p>
            <a:r>
              <a:rPr lang="en-US" dirty="0" smtClean="0"/>
              <a:t>The </a:t>
            </a:r>
            <a:r>
              <a:rPr lang="en-US" dirty="0"/>
              <a:t>key question here  is: “Is all the data that is being stored, mined, and analyzed meaningful and pertinent to the problem  under consideration?”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Validity </a:t>
            </a:r>
            <a:r>
              <a:rPr lang="en-US" dirty="0"/>
              <a:t>refers to the accuracy and correctness of the data</a:t>
            </a:r>
            <a:r>
              <a:rPr lang="en-US" dirty="0" smtClean="0"/>
              <a:t>.</a:t>
            </a:r>
          </a:p>
          <a:p>
            <a:r>
              <a:rPr lang="en-US" dirty="0" smtClean="0"/>
              <a:t> </a:t>
            </a:r>
            <a:r>
              <a:rPr lang="en-US" dirty="0"/>
              <a:t>Any data that is  picked up for analysis needs to be accurate. It is not just true about big data alone.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Volatility:</a:t>
            </a:r>
            <a:endParaRPr lang="en-US" dirty="0"/>
          </a:p>
        </p:txBody>
      </p:sp>
      <p:sp>
        <p:nvSpPr>
          <p:cNvPr id="3" name="Content Placeholder 2"/>
          <p:cNvSpPr>
            <a:spLocks noGrp="1"/>
          </p:cNvSpPr>
          <p:nvPr>
            <p:ph idx="1"/>
          </p:nvPr>
        </p:nvSpPr>
        <p:spPr/>
        <p:txBody>
          <a:bodyPr>
            <a:normAutofit lnSpcReduction="10000"/>
          </a:bodyPr>
          <a:lstStyle/>
          <a:p>
            <a:r>
              <a:rPr lang="en-US" dirty="0" smtClean="0"/>
              <a:t>Volatility </a:t>
            </a:r>
            <a:r>
              <a:rPr lang="en-US" dirty="0"/>
              <a:t>of data deals with, </a:t>
            </a:r>
            <a:r>
              <a:rPr lang="en-US" b="1" dirty="0"/>
              <a:t>how long is the data valid? </a:t>
            </a:r>
            <a:endParaRPr lang="en-US" b="1" dirty="0" smtClean="0"/>
          </a:p>
          <a:p>
            <a:r>
              <a:rPr lang="en-US" dirty="0" smtClean="0"/>
              <a:t>And </a:t>
            </a:r>
            <a:r>
              <a:rPr lang="en-US" dirty="0"/>
              <a:t>how long should it be stored?  There is some data that is required for long-term decisions and remains valid for longer periods of time. </a:t>
            </a:r>
            <a:endParaRPr lang="en-US" dirty="0" smtClean="0"/>
          </a:p>
          <a:p>
            <a:r>
              <a:rPr lang="en-US" dirty="0" smtClean="0"/>
              <a:t> </a:t>
            </a:r>
            <a:r>
              <a:rPr lang="en-US" dirty="0"/>
              <a:t>However, there are also pieces of data that quickly become obsolete minutes after their generation.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Composition</a:t>
            </a:r>
            <a:endParaRPr lang="en-US" dirty="0"/>
          </a:p>
        </p:txBody>
      </p:sp>
      <p:sp>
        <p:nvSpPr>
          <p:cNvPr id="3" name="Content Placeholder 2"/>
          <p:cNvSpPr>
            <a:spLocks noGrp="1"/>
          </p:cNvSpPr>
          <p:nvPr>
            <p:ph idx="1"/>
          </p:nvPr>
        </p:nvSpPr>
        <p:spPr>
          <a:xfrm>
            <a:off x="457200" y="1371600"/>
            <a:ext cx="8229600" cy="4754563"/>
          </a:xfrm>
        </p:spPr>
        <p:txBody>
          <a:bodyPr/>
          <a:lstStyle/>
          <a:p>
            <a:endParaRPr lang="en-US" dirty="0" smtClean="0"/>
          </a:p>
          <a:p>
            <a:r>
              <a:rPr lang="en-US" sz="3600" dirty="0" smtClean="0"/>
              <a:t>The composition of data deals with the structure of data, </a:t>
            </a:r>
          </a:p>
          <a:p>
            <a:pPr>
              <a:buNone/>
            </a:pPr>
            <a:r>
              <a:rPr lang="en-US" sz="3600" dirty="0"/>
              <a:t> </a:t>
            </a:r>
            <a:r>
              <a:rPr lang="en-US" sz="3600" dirty="0" smtClean="0"/>
              <a:t>  that is, the sources of data,  the granularity, the types, and the nature of data as to whether it is static or real-time streaming.</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Variability:</a:t>
            </a:r>
            <a:endParaRPr lang="en-US" dirty="0"/>
          </a:p>
        </p:txBody>
      </p:sp>
      <p:sp>
        <p:nvSpPr>
          <p:cNvPr id="3" name="Content Placeholder 2"/>
          <p:cNvSpPr>
            <a:spLocks noGrp="1"/>
          </p:cNvSpPr>
          <p:nvPr>
            <p:ph idx="1"/>
          </p:nvPr>
        </p:nvSpPr>
        <p:spPr/>
        <p:txBody>
          <a:bodyPr/>
          <a:lstStyle/>
          <a:p>
            <a:r>
              <a:rPr lang="en-US" dirty="0" smtClean="0"/>
              <a:t>Data </a:t>
            </a:r>
            <a:r>
              <a:rPr lang="en-US" dirty="0"/>
              <a:t>flows can be highly inconsistent with periodic peaks.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BIG DATA?  </a:t>
            </a:r>
            <a:br>
              <a:rPr lang="en-US" dirty="0"/>
            </a:br>
            <a:endParaRPr lang="en-US" dirty="0"/>
          </a:p>
        </p:txBody>
      </p:sp>
      <p:sp>
        <p:nvSpPr>
          <p:cNvPr id="3" name="Content Placeholder 2"/>
          <p:cNvSpPr>
            <a:spLocks noGrp="1"/>
          </p:cNvSpPr>
          <p:nvPr>
            <p:ph idx="1"/>
          </p:nvPr>
        </p:nvSpPr>
        <p:spPr/>
        <p:txBody>
          <a:bodyPr/>
          <a:lstStyle/>
          <a:p>
            <a:r>
              <a:rPr lang="en-US" dirty="0"/>
              <a:t>The more data we have for analysis, the greater will be the analytical accuracy and also the greater would be  the confidence in our decisions based on these analytical findings.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More data → More accurate analysis → Greater confidence in decision making  → Greater operational efficiencies, cost reduction, time reduction, new product  development, and optimized offerings, etc.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228600" y="1371600"/>
            <a:ext cx="8686800" cy="4876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2.9 TRADITIONAL BUSINESS INTELLIGENCE (BI) VERSUS BIG DATA </a:t>
            </a:r>
            <a:endParaRPr lang="en-US" dirty="0"/>
          </a:p>
        </p:txBody>
      </p:sp>
      <p:sp>
        <p:nvSpPr>
          <p:cNvPr id="3" name="Content Placeholder 2"/>
          <p:cNvSpPr>
            <a:spLocks noGrp="1"/>
          </p:cNvSpPr>
          <p:nvPr>
            <p:ph idx="1"/>
          </p:nvPr>
        </p:nvSpPr>
        <p:spPr/>
        <p:txBody>
          <a:bodyPr/>
          <a:lstStyle/>
          <a:p>
            <a:r>
              <a:rPr lang="en-US" dirty="0"/>
              <a:t>1. In traditional BI environment, all the enterprise’s data is housed in a central server whereas in a big  data environment data resides in a distributed file system. </a:t>
            </a: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distributed file system scales by scaling  in or out horizontally as compared to typical database server that scales vertically.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In traditional BI, data is generally analyzed in an offline mode whereas in big data, it is analyzed in  both real time as well as in offline mode.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Traditional BI is about structured data and it is here that data is taken to processing functions (move  data to code) </a:t>
            </a:r>
            <a:endParaRPr lang="en-US" dirty="0" smtClean="0"/>
          </a:p>
          <a:p>
            <a:r>
              <a:rPr lang="en-US" dirty="0" smtClean="0"/>
              <a:t>whereas </a:t>
            </a:r>
            <a:r>
              <a:rPr lang="en-US" dirty="0"/>
              <a:t>big data is about variety: Structured, semi-structured, and unstructured data and  here the processing functions are taken to the data (move code to data).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2528" y="1600200"/>
            <a:ext cx="6298944" cy="4525963"/>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524000"/>
            <a:ext cx="8458200" cy="4572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Condition:</a:t>
            </a:r>
            <a:endParaRPr lang="en-US" dirty="0"/>
          </a:p>
        </p:txBody>
      </p:sp>
      <p:sp>
        <p:nvSpPr>
          <p:cNvPr id="3" name="Content Placeholder 2"/>
          <p:cNvSpPr>
            <a:spLocks noGrp="1"/>
          </p:cNvSpPr>
          <p:nvPr>
            <p:ph idx="1"/>
          </p:nvPr>
        </p:nvSpPr>
        <p:spPr/>
        <p:txBody>
          <a:bodyPr/>
          <a:lstStyle/>
          <a:p>
            <a:r>
              <a:rPr lang="en-US" dirty="0" smtClean="0"/>
              <a:t>The condition of data deals with the state of data, that is, “Can one use this data as is for  analysis?” or “Does it require cleansing for further enhancement and enrichment?”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066800" y="1676400"/>
            <a:ext cx="7286625" cy="4114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524000"/>
            <a:ext cx="8229600" cy="4572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Answer: Cost-effective, Innovative, Insight, Decision making </a:t>
            </a:r>
          </a:p>
          <a:p>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304800" y="1447800"/>
            <a:ext cx="8382000" cy="48006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1371600"/>
            <a:ext cx="8229600" cy="45720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Context</a:t>
            </a:r>
            <a:endParaRPr lang="en-US" dirty="0"/>
          </a:p>
        </p:txBody>
      </p:sp>
      <p:sp>
        <p:nvSpPr>
          <p:cNvPr id="3" name="Content Placeholder 2"/>
          <p:cNvSpPr>
            <a:spLocks noGrp="1"/>
          </p:cNvSpPr>
          <p:nvPr>
            <p:ph idx="1"/>
          </p:nvPr>
        </p:nvSpPr>
        <p:spPr/>
        <p:txBody>
          <a:bodyPr/>
          <a:lstStyle/>
          <a:p>
            <a:r>
              <a:rPr lang="en-US" dirty="0" smtClean="0"/>
              <a:t>The context of data deals with “Where has this data been generated?” “Why was this data  generated?” “How sensitive is this data?” “What are the events associated with this data?” and so 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 EVOLUTION OF BIG DATA</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1970s and before was the era of mainframes. The data was essentially primitive and structured. </a:t>
            </a:r>
          </a:p>
          <a:p>
            <a:r>
              <a:rPr lang="en-US" dirty="0" smtClean="0"/>
              <a:t>Relational  databases evolved in 1980s and 1990s. The era was of data intensive applications.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World Wide Web  (WWW) and the Internet of Things (</a:t>
            </a:r>
            <a:r>
              <a:rPr lang="en-US" dirty="0" err="1" smtClean="0"/>
              <a:t>IoT</a:t>
            </a:r>
            <a:r>
              <a:rPr lang="en-US" dirty="0" smtClean="0"/>
              <a:t>) have led to an onslaught of structured, unstructured, and multimedia data.</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1749</Words>
  <Application>Microsoft Office PowerPoint</Application>
  <PresentationFormat>On-screen Show (4:3)</PresentationFormat>
  <Paragraphs>118</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UNIT –II Introduction to Big data </vt:lpstr>
      <vt:lpstr>Slide 2</vt:lpstr>
      <vt:lpstr>CHARACTERISTICS OF DATA</vt:lpstr>
      <vt:lpstr>Slide 4</vt:lpstr>
      <vt:lpstr>1. Composition</vt:lpstr>
      <vt:lpstr>2. Condition:</vt:lpstr>
      <vt:lpstr>3. Context</vt:lpstr>
      <vt:lpstr>2.2 EVOLUTION OF BIG DATA  </vt:lpstr>
      <vt:lpstr>Slide 9</vt:lpstr>
      <vt:lpstr>2.3 DEFINITION OF BIG DATA   </vt:lpstr>
      <vt:lpstr>Slide 11</vt:lpstr>
      <vt:lpstr>Big data definition</vt:lpstr>
      <vt:lpstr>Slide 13</vt:lpstr>
      <vt:lpstr>Slide 14</vt:lpstr>
      <vt:lpstr>Part I of the definition</vt:lpstr>
      <vt:lpstr>Part II of the definition</vt:lpstr>
      <vt:lpstr>Part III of the definition</vt:lpstr>
      <vt:lpstr>Slide 18</vt:lpstr>
      <vt:lpstr>4 CHALLENGES WITH BIG DATA</vt:lpstr>
      <vt:lpstr>Slide 20</vt:lpstr>
      <vt:lpstr>Slide 21</vt:lpstr>
      <vt:lpstr>Slide 22</vt:lpstr>
      <vt:lpstr>Slide 23</vt:lpstr>
      <vt:lpstr>Slide 24</vt:lpstr>
      <vt:lpstr>Slide 25</vt:lpstr>
      <vt:lpstr>Slide 26</vt:lpstr>
      <vt:lpstr>Slide 27</vt:lpstr>
      <vt:lpstr>Slide 28</vt:lpstr>
      <vt:lpstr>Slide 29</vt:lpstr>
      <vt:lpstr>Slide 30</vt:lpstr>
      <vt:lpstr>WHAT IS BIG DATA? </vt:lpstr>
      <vt:lpstr>Slide 32</vt:lpstr>
      <vt:lpstr>Slide 33</vt:lpstr>
      <vt:lpstr>Slide 34</vt:lpstr>
      <vt:lpstr>Where Does This Data get Generated?</vt:lpstr>
      <vt:lpstr>Slide 36</vt:lpstr>
      <vt:lpstr>Slide 37</vt:lpstr>
      <vt:lpstr>Slide 38</vt:lpstr>
      <vt:lpstr>the sources of big data.  </vt:lpstr>
      <vt:lpstr>Slide 40</vt:lpstr>
      <vt:lpstr>Slide 41</vt:lpstr>
      <vt:lpstr>Slide 42</vt:lpstr>
      <vt:lpstr>Slide 43</vt:lpstr>
      <vt:lpstr>2.5.2 Velocity</vt:lpstr>
      <vt:lpstr>Variety </vt:lpstr>
      <vt:lpstr>OTHER CHARACTERISTICS OF DATA WHICH ARE NOT  DEFINITIONAL TRAITS OF BIG DATA </vt:lpstr>
      <vt:lpstr> 1. Veracity and validity:  </vt:lpstr>
      <vt:lpstr>Slide 48</vt:lpstr>
      <vt:lpstr>2. Volatility:</vt:lpstr>
      <vt:lpstr>3. Variability:</vt:lpstr>
      <vt:lpstr>WHY BIG DATA?   </vt:lpstr>
      <vt:lpstr>Slide 52</vt:lpstr>
      <vt:lpstr>Slide 53</vt:lpstr>
      <vt:lpstr>2.9 TRADITIONAL BUSINESS INTELLIGENCE (BI) VERSUS BIG DATA </vt:lpstr>
      <vt:lpstr>Slide 55</vt:lpstr>
      <vt:lpstr>Slide 56</vt:lpstr>
      <vt:lpstr>Slide 57</vt:lpstr>
      <vt:lpstr>Puzzle</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Introduction to Big data </dc:title>
  <dc:creator>Divyaraj</dc:creator>
  <cp:lastModifiedBy>Divyaraj</cp:lastModifiedBy>
  <cp:revision>28</cp:revision>
  <dcterms:created xsi:type="dcterms:W3CDTF">2020-01-27T16:55:27Z</dcterms:created>
  <dcterms:modified xsi:type="dcterms:W3CDTF">2020-01-28T04:13:07Z</dcterms:modified>
</cp:coreProperties>
</file>