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UNIT –II</a:t>
            </a:r>
            <a:br>
              <a:rPr lang="en-US"/>
            </a:br>
            <a:r>
              <a:rPr lang="en-US"/>
              <a:t>Introduction to Big data</a:t>
            </a:r>
            <a:br>
              <a:rPr lang="en-US"/>
            </a:b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2.3 DEFINITION OF BIG DATA  </a:t>
            </a:r>
            <a:br>
              <a:rPr lang="en-US"/>
            </a:br>
            <a:endParaRPr/>
          </a:p>
        </p:txBody>
      </p:sp>
      <p:sp>
        <p:nvSpPr>
          <p:cNvPr id="139" name="Google Shape;13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Well, we will give  you a few responses that we have heard over time: </a:t>
            </a:r>
            <a:endParaRPr/>
          </a:p>
          <a:p>
            <a:pPr indent="-342900" lvl="0" marL="342900" rtl="0" algn="l">
              <a:spcBef>
                <a:spcPts val="640"/>
              </a:spcBef>
              <a:spcAft>
                <a:spcPts val="0"/>
              </a:spcAft>
              <a:buClr>
                <a:schemeClr val="dk1"/>
              </a:buClr>
              <a:buSzPts val="3200"/>
              <a:buChar char="•"/>
            </a:pPr>
            <a:r>
              <a:rPr lang="en-US"/>
              <a:t> 1. Anything beyond the human and technical infrastructure needed to support storage, processing, and  analysis.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5" name="Google Shape;14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 2. Today’s BIG may be tomorrow’s NORMAL. </a:t>
            </a:r>
            <a:endParaRPr/>
          </a:p>
          <a:p>
            <a:pPr indent="-342900" lvl="0" marL="342900" rtl="0" algn="l">
              <a:spcBef>
                <a:spcPts val="640"/>
              </a:spcBef>
              <a:spcAft>
                <a:spcPts val="0"/>
              </a:spcAft>
              <a:buClr>
                <a:schemeClr val="dk1"/>
              </a:buClr>
              <a:buSzPts val="3200"/>
              <a:buChar char="•"/>
            </a:pPr>
            <a:r>
              <a:rPr lang="en-US"/>
              <a:t>3. Terabytes or petabytes or zettabytes of data.  </a:t>
            </a:r>
            <a:endParaRPr/>
          </a:p>
          <a:p>
            <a:pPr indent="-342900" lvl="0" marL="342900" rtl="0" algn="l">
              <a:spcBef>
                <a:spcPts val="640"/>
              </a:spcBef>
              <a:spcAft>
                <a:spcPts val="0"/>
              </a:spcAft>
              <a:buClr>
                <a:schemeClr val="dk1"/>
              </a:buClr>
              <a:buSzPts val="3200"/>
              <a:buChar char="•"/>
            </a:pPr>
            <a:r>
              <a:rPr lang="en-US"/>
              <a:t>4. I think it is about 3 Vs.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Big data definition</a:t>
            </a:r>
            <a:endParaRPr/>
          </a:p>
        </p:txBody>
      </p:sp>
      <p:sp>
        <p:nvSpPr>
          <p:cNvPr id="151" name="Google Shape;151;p24"/>
          <p:cNvSpPr txBox="1"/>
          <p:nvPr>
            <p:ph idx="1" type="body"/>
          </p:nvPr>
        </p:nvSpPr>
        <p:spPr>
          <a:xfrm>
            <a:off x="304800" y="1600200"/>
            <a:ext cx="85344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Big data is high-volume, high-velocity, and high-variety information assets that demand cost effective,  innovative forms of information processing for enhanced insight and decision making.</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57" name="Google Shape;157;p25"/>
          <p:cNvPicPr preferRelativeResize="0"/>
          <p:nvPr>
            <p:ph idx="1" type="body"/>
          </p:nvPr>
        </p:nvPicPr>
        <p:blipFill rotWithShape="1">
          <a:blip r:embed="rId3">
            <a:alphaModFix/>
          </a:blip>
          <a:srcRect b="0" l="0" r="0" t="0"/>
          <a:stretch/>
        </p:blipFill>
        <p:spPr>
          <a:xfrm>
            <a:off x="304800" y="1066800"/>
            <a:ext cx="8458200" cy="518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63" name="Google Shape;163;p26"/>
          <p:cNvPicPr preferRelativeResize="0"/>
          <p:nvPr>
            <p:ph idx="1" type="body"/>
          </p:nvPr>
        </p:nvPicPr>
        <p:blipFill rotWithShape="1">
          <a:blip r:embed="rId3">
            <a:alphaModFix/>
          </a:blip>
          <a:srcRect b="0" l="0" r="0" t="0"/>
          <a:stretch/>
        </p:blipFill>
        <p:spPr>
          <a:xfrm>
            <a:off x="1948433" y="1600200"/>
            <a:ext cx="5247133" cy="4525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Part I of the definition</a:t>
            </a:r>
            <a:endParaRPr/>
          </a:p>
        </p:txBody>
      </p:sp>
      <p:sp>
        <p:nvSpPr>
          <p:cNvPr id="169" name="Google Shape;169;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“big data is high-volume, high-velocity, and high-variety information assets”  talks about voluminous data (humongous data) that may have great variety (a good mix of structured,  semi-structured, and unstructured data) </a:t>
            </a:r>
            <a:endParaRPr/>
          </a:p>
          <a:p>
            <a:pPr indent="-342900" lvl="0" marL="342900" rtl="0" algn="l">
              <a:spcBef>
                <a:spcPts val="640"/>
              </a:spcBef>
              <a:spcAft>
                <a:spcPts val="0"/>
              </a:spcAft>
              <a:buClr>
                <a:schemeClr val="dk1"/>
              </a:buClr>
              <a:buSzPts val="3200"/>
              <a:buNone/>
            </a:pPr>
            <a:r>
              <a:rPr lang="en-US"/>
              <a:t>and will require a good speed/pace for storage, preparation, processing, and analysis.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Part II of the definition</a:t>
            </a:r>
            <a:endParaRPr/>
          </a:p>
        </p:txBody>
      </p:sp>
      <p:sp>
        <p:nvSpPr>
          <p:cNvPr id="175" name="Google Shape;175;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“cost effective, innovative forms of information processing” talks about embracing new techniques and technologies to capture (ingest), store, process, persist, integrate, and visualize the  high-volume, high-velocity, and high-variety data.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Part III of the definition</a:t>
            </a:r>
            <a:endParaRPr/>
          </a:p>
        </p:txBody>
      </p:sp>
      <p:sp>
        <p:nvSpPr>
          <p:cNvPr id="181" name="Google Shape;181;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“enhanced insight and decision making” talks about deriving deeper, richer, and  meaningful insights and then using these insights to make faster and better decisions to gain business value  and thus a competitive edge.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87" name="Google Shape;187;p30"/>
          <p:cNvPicPr preferRelativeResize="0"/>
          <p:nvPr>
            <p:ph idx="1" type="body"/>
          </p:nvPr>
        </p:nvPicPr>
        <p:blipFill rotWithShape="1">
          <a:blip r:embed="rId3">
            <a:alphaModFix/>
          </a:blip>
          <a:srcRect b="0" l="0" r="0" t="0"/>
          <a:stretch/>
        </p:blipFill>
        <p:spPr>
          <a:xfrm>
            <a:off x="304800" y="1600200"/>
            <a:ext cx="8839200" cy="5029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4 CHALLENGES WITH BIG DATA</a:t>
            </a:r>
            <a:endParaRPr/>
          </a:p>
        </p:txBody>
      </p:sp>
      <p:sp>
        <p:nvSpPr>
          <p:cNvPr id="193" name="Google Shape;193;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1. Data today is growing at an exponential rate. </a:t>
            </a:r>
            <a:endParaRPr b="1"/>
          </a:p>
          <a:p>
            <a:pPr indent="-342900" lvl="0" marL="342900" rtl="0" algn="l">
              <a:spcBef>
                <a:spcPts val="640"/>
              </a:spcBef>
              <a:spcAft>
                <a:spcPts val="0"/>
              </a:spcAft>
              <a:buClr>
                <a:schemeClr val="dk1"/>
              </a:buClr>
              <a:buSzPts val="3200"/>
              <a:buChar char="•"/>
            </a:pPr>
            <a:r>
              <a:rPr b="1" lang="en-US"/>
              <a:t>Most of the data that we have today has been generated  in the last 2–3 years. </a:t>
            </a:r>
            <a:endParaRPr b="1"/>
          </a:p>
          <a:p>
            <a:pPr indent="-342900" lvl="0" marL="342900" rtl="0" algn="l">
              <a:spcBef>
                <a:spcPts val="640"/>
              </a:spcBef>
              <a:spcAft>
                <a:spcPts val="0"/>
              </a:spcAft>
              <a:buClr>
                <a:schemeClr val="dk1"/>
              </a:buClr>
              <a:buSzPts val="3200"/>
              <a:buChar char="•"/>
            </a:pPr>
            <a:r>
              <a:rPr b="1" lang="en-US"/>
              <a:t>This high tide of data will continue to rise incessantly.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99" name="Google Shape;199;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The key questions here  are: “Will all this data be useful for analysis?”,</a:t>
            </a:r>
            <a:endParaRPr/>
          </a:p>
          <a:p>
            <a:pPr indent="-342900" lvl="0" marL="342900" rtl="0" algn="l">
              <a:spcBef>
                <a:spcPts val="640"/>
              </a:spcBef>
              <a:spcAft>
                <a:spcPts val="0"/>
              </a:spcAft>
              <a:buClr>
                <a:schemeClr val="dk1"/>
              </a:buClr>
              <a:buSzPts val="3200"/>
              <a:buChar char="•"/>
            </a:pPr>
            <a:r>
              <a:rPr b="1" lang="en-US"/>
              <a:t> “Do we work with all this data or a subset of it?”,</a:t>
            </a:r>
            <a:endParaRPr/>
          </a:p>
          <a:p>
            <a:pPr indent="-342900" lvl="0" marL="342900" rtl="0" algn="l">
              <a:spcBef>
                <a:spcPts val="640"/>
              </a:spcBef>
              <a:spcAft>
                <a:spcPts val="0"/>
              </a:spcAft>
              <a:buClr>
                <a:schemeClr val="dk1"/>
              </a:buClr>
              <a:buSzPts val="3200"/>
              <a:buChar char="•"/>
            </a:pPr>
            <a:r>
              <a:rPr b="1" lang="en-US"/>
              <a:t> “How  will we separate the knowledge from the noise?”, etc.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05" name="Google Shape;205;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2. Cloud computing and virtualization are here to stay.</a:t>
            </a:r>
            <a:endParaRPr/>
          </a:p>
          <a:p>
            <a:pPr indent="-342900" lvl="0" marL="342900" rtl="0" algn="l">
              <a:spcBef>
                <a:spcPts val="640"/>
              </a:spcBef>
              <a:spcAft>
                <a:spcPts val="0"/>
              </a:spcAft>
              <a:buClr>
                <a:schemeClr val="dk1"/>
              </a:buClr>
              <a:buSzPts val="3200"/>
              <a:buChar char="•"/>
            </a:pPr>
            <a:r>
              <a:rPr b="1" lang="en-US"/>
              <a:t> Cloud computing is the answer to managing  infrastructure for big data as far as cost-efficiency, elasticity, and easy upgrading/downgrading is concerned.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1" name="Google Shape;211;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This further complicates the decision to host big data solutions outside the enterprise.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7" name="Google Shape;217;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3. The other challenge is to decide on the period of retention of big data.</a:t>
            </a:r>
            <a:endParaRPr/>
          </a:p>
          <a:p>
            <a:pPr indent="-342900" lvl="0" marL="342900" rtl="0" algn="l">
              <a:spcBef>
                <a:spcPts val="640"/>
              </a:spcBef>
              <a:spcAft>
                <a:spcPts val="0"/>
              </a:spcAft>
              <a:buClr>
                <a:schemeClr val="dk1"/>
              </a:buClr>
              <a:buSzPts val="3200"/>
              <a:buChar char="•"/>
            </a:pPr>
            <a:r>
              <a:rPr b="1" lang="en-US"/>
              <a:t> Just how long should one retain  this data?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23" name="Google Shape;22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A tricky question indeed as some data is useful for making long-term decisions, whereas in few  cases, the data may quickly become irrelevant and obsolete just a few hours after having being generated.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29" name="Google Shape;229;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4. There is a dearth of skilled professionals who possess a high level of proficiency in data sciences that is  vital in implementing big data solutions.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35" name="Google Shape;235;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5. Then, of course, there are other challenges with respect to capture, storage, preparation, search, analysis, transfer, security, and visualization of big data.</a:t>
            </a:r>
            <a:endParaRPr/>
          </a:p>
          <a:p>
            <a:pPr indent="-342900" lvl="0" marL="342900" rtl="0" algn="l">
              <a:spcBef>
                <a:spcPts val="640"/>
              </a:spcBef>
              <a:spcAft>
                <a:spcPts val="0"/>
              </a:spcAft>
              <a:buClr>
                <a:schemeClr val="dk1"/>
              </a:buClr>
              <a:buSzPts val="3200"/>
              <a:buChar char="•"/>
            </a:pPr>
            <a:r>
              <a:rPr lang="en-US"/>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1" name="Google Shape;241;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Big data refers to datasets whose size is typically  beyond the storage capacity of traditional database software tools.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7" name="Google Shape;247;p4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is no explicit definition of  how big the dataset should be for it to be considered “big data.” </a:t>
            </a:r>
            <a:endParaRPr/>
          </a:p>
          <a:p>
            <a:pPr indent="-342900" lvl="0" marL="342900" rtl="0" algn="l">
              <a:spcBef>
                <a:spcPts val="640"/>
              </a:spcBef>
              <a:spcAft>
                <a:spcPts val="0"/>
              </a:spcAft>
              <a:buClr>
                <a:schemeClr val="dk1"/>
              </a:buClr>
              <a:buSzPts val="3200"/>
              <a:buChar char="•"/>
            </a:pPr>
            <a:r>
              <a:rPr lang="en-US"/>
              <a:t>Here we are to deal with data that is  just too big, moves way to fast, and does not fit the structures of typical database systems.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53" name="Google Shape;253;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 The data  changes are highly dynamic and therefore there is a need to ingest this as quickly as possible.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CHARACTERISTICS OF DATA</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Data has three key characteristics: </a:t>
            </a:r>
            <a:endParaRPr/>
          </a:p>
          <a:p>
            <a:pPr indent="-342900" lvl="0" marL="342900" rtl="0" algn="l">
              <a:spcBef>
                <a:spcPts val="640"/>
              </a:spcBef>
              <a:spcAft>
                <a:spcPts val="0"/>
              </a:spcAft>
              <a:buClr>
                <a:schemeClr val="dk1"/>
              </a:buClr>
              <a:buSzPts val="3200"/>
              <a:buChar char="•"/>
            </a:pPr>
            <a:r>
              <a:rPr b="1" lang="en-US"/>
              <a:t>1. Composition</a:t>
            </a:r>
            <a:endParaRPr/>
          </a:p>
          <a:p>
            <a:pPr indent="-342900" lvl="0" marL="342900" rtl="0" algn="l">
              <a:spcBef>
                <a:spcPts val="640"/>
              </a:spcBef>
              <a:spcAft>
                <a:spcPts val="0"/>
              </a:spcAft>
              <a:buClr>
                <a:schemeClr val="dk1"/>
              </a:buClr>
              <a:buSzPts val="3200"/>
              <a:buChar char="•"/>
            </a:pPr>
            <a:r>
              <a:rPr b="1" lang="en-US"/>
              <a:t> 2. Condition</a:t>
            </a:r>
            <a:endParaRPr/>
          </a:p>
          <a:p>
            <a:pPr indent="-342900" lvl="0" marL="342900" rtl="0" algn="l">
              <a:spcBef>
                <a:spcPts val="640"/>
              </a:spcBef>
              <a:spcAft>
                <a:spcPts val="0"/>
              </a:spcAft>
              <a:buClr>
                <a:schemeClr val="dk1"/>
              </a:buClr>
              <a:buSzPts val="3200"/>
              <a:buChar char="•"/>
            </a:pPr>
            <a:r>
              <a:rPr b="1" lang="en-US"/>
              <a:t> 3. Context</a:t>
            </a:r>
            <a:endParaRPr/>
          </a:p>
          <a:p>
            <a:pPr indent="-139700" lvl="0" marL="342900" rtl="0" algn="l">
              <a:spcBef>
                <a:spcPts val="640"/>
              </a:spcBef>
              <a:spcAft>
                <a:spcPts val="0"/>
              </a:spcAft>
              <a:buClr>
                <a:schemeClr val="dk1"/>
              </a:buClr>
              <a:buSzPts val="3200"/>
              <a:buNone/>
            </a:pPr>
            <a:r>
              <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59" name="Google Shape;259;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6. Data visualization is becoming popular as a separate discipline.</a:t>
            </a:r>
            <a:endParaRPr/>
          </a:p>
          <a:p>
            <a:pPr indent="-342900" lvl="0" marL="342900" rtl="0" algn="l">
              <a:spcBef>
                <a:spcPts val="640"/>
              </a:spcBef>
              <a:spcAft>
                <a:spcPts val="0"/>
              </a:spcAft>
              <a:buClr>
                <a:schemeClr val="dk1"/>
              </a:buClr>
              <a:buSzPts val="3200"/>
              <a:buChar char="•"/>
            </a:pPr>
            <a:r>
              <a:rPr lang="en-US"/>
              <a:t> We are short by quite a number, as far  as business visualization experts are concerned.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IS BIG DATA? </a:t>
            </a:r>
            <a:endParaRPr/>
          </a:p>
        </p:txBody>
      </p:sp>
      <p:sp>
        <p:nvSpPr>
          <p:cNvPr id="265" name="Google Shape;265;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Big data is data that is big in volume, velocity, and variety.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71" name="Google Shape;271;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Volume  </a:t>
            </a:r>
            <a:endParaRPr/>
          </a:p>
          <a:p>
            <a:pPr indent="-342900" lvl="0" marL="342900" rtl="0" algn="l">
              <a:spcBef>
                <a:spcPts val="640"/>
              </a:spcBef>
              <a:spcAft>
                <a:spcPts val="0"/>
              </a:spcAft>
              <a:buClr>
                <a:schemeClr val="dk1"/>
              </a:buClr>
              <a:buSzPts val="3200"/>
              <a:buChar char="•"/>
            </a:pPr>
            <a:r>
              <a:rPr lang="en-US"/>
              <a:t>We have seen it grow from bits to bytes to petabytes and exabytes. </a:t>
            </a:r>
            <a:endParaRPr/>
          </a:p>
          <a:p>
            <a:pPr indent="-342900" lvl="0" marL="342900" rtl="0" algn="l">
              <a:spcBef>
                <a:spcPts val="640"/>
              </a:spcBef>
              <a:spcAft>
                <a:spcPts val="0"/>
              </a:spcAft>
              <a:buClr>
                <a:schemeClr val="dk1"/>
              </a:buClr>
              <a:buSzPts val="3200"/>
              <a:buChar char="•"/>
            </a:pPr>
            <a:r>
              <a:rPr lang="en-US"/>
              <a:t>Bits → Bytes → Kilobytes → Megabytes → Gigabytes → Terabytes  → Petabytes → Exabytes → Zettabytes → Yottabytes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277" name="Google Shape;277;p45"/>
          <p:cNvPicPr preferRelativeResize="0"/>
          <p:nvPr>
            <p:ph idx="1" type="body"/>
          </p:nvPr>
        </p:nvPicPr>
        <p:blipFill rotWithShape="1">
          <a:blip r:embed="rId3">
            <a:alphaModFix/>
          </a:blip>
          <a:srcRect b="0" l="0" r="0" t="0"/>
          <a:stretch/>
        </p:blipFill>
        <p:spPr>
          <a:xfrm>
            <a:off x="533400" y="914401"/>
            <a:ext cx="8229600" cy="5486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283" name="Google Shape;283;p46"/>
          <p:cNvPicPr preferRelativeResize="0"/>
          <p:nvPr>
            <p:ph idx="1" type="body"/>
          </p:nvPr>
        </p:nvPicPr>
        <p:blipFill rotWithShape="1">
          <a:blip r:embed="rId3">
            <a:alphaModFix/>
          </a:blip>
          <a:srcRect b="0" l="0" r="0" t="0"/>
          <a:stretch/>
        </p:blipFill>
        <p:spPr>
          <a:xfrm>
            <a:off x="457201" y="1066801"/>
            <a:ext cx="7924800" cy="5410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Where Does This Data get Generated?</a:t>
            </a:r>
            <a:endParaRPr/>
          </a:p>
        </p:txBody>
      </p:sp>
      <p:sp>
        <p:nvSpPr>
          <p:cNvPr id="289" name="Google Shape;289;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are a multitude of sources for big data. An XLS, a DOC, a PDF, etc. is unstructured data;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95" name="Google Shape;295;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video on  YouTube, a chat conversation on Internet Messenger, a customer feedback form on an online retail website is unstructured data; </a:t>
            </a:r>
            <a:endParaRPr/>
          </a:p>
          <a:p>
            <a:pPr indent="-342900" lvl="0" marL="342900" rtl="0" algn="l">
              <a:spcBef>
                <a:spcPts val="640"/>
              </a:spcBef>
              <a:spcAft>
                <a:spcPts val="0"/>
              </a:spcAft>
              <a:buClr>
                <a:schemeClr val="dk1"/>
              </a:buClr>
              <a:buSzPts val="3200"/>
              <a:buChar char="•"/>
            </a:pPr>
            <a:r>
              <a:rPr lang="en-US"/>
              <a:t>a CCTV coverage, a weather forecast report is unstructured data too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301" name="Google Shape;301;p49"/>
          <p:cNvPicPr preferRelativeResize="0"/>
          <p:nvPr>
            <p:ph idx="1" type="body"/>
          </p:nvPr>
        </p:nvPicPr>
        <p:blipFill rotWithShape="1">
          <a:blip r:embed="rId3">
            <a:alphaModFix/>
          </a:blip>
          <a:srcRect b="0" l="0" r="0" t="0"/>
          <a:stretch/>
        </p:blipFill>
        <p:spPr>
          <a:xfrm>
            <a:off x="304800" y="1447800"/>
            <a:ext cx="8229600" cy="4876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307" name="Google Shape;307;p50"/>
          <p:cNvPicPr preferRelativeResize="0"/>
          <p:nvPr>
            <p:ph idx="1" type="body"/>
          </p:nvPr>
        </p:nvPicPr>
        <p:blipFill rotWithShape="1">
          <a:blip r:embed="rId3">
            <a:alphaModFix/>
          </a:blip>
          <a:srcRect b="0" l="0" r="0" t="0"/>
          <a:stretch/>
        </p:blipFill>
        <p:spPr>
          <a:xfrm>
            <a:off x="304800" y="1447800"/>
            <a:ext cx="8534400" cy="4876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the sources of big data. </a:t>
            </a:r>
            <a:br>
              <a:rPr lang="en-US"/>
            </a:br>
            <a:endParaRPr/>
          </a:p>
        </p:txBody>
      </p:sp>
      <p:sp>
        <p:nvSpPr>
          <p:cNvPr id="313" name="Google Shape;313;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Typical internal data sources: </a:t>
            </a:r>
            <a:endParaRPr/>
          </a:p>
          <a:p>
            <a:pPr indent="-342900" lvl="0" marL="342900" rtl="0" algn="l">
              <a:spcBef>
                <a:spcPts val="640"/>
              </a:spcBef>
              <a:spcAft>
                <a:spcPts val="0"/>
              </a:spcAft>
              <a:buClr>
                <a:schemeClr val="dk1"/>
              </a:buClr>
              <a:buSzPts val="3200"/>
              <a:buChar char="•"/>
            </a:pPr>
            <a:r>
              <a:rPr lang="en-US"/>
              <a:t>Data present within an organization’s firewall. It is as follows:</a:t>
            </a:r>
            <a:endParaRPr/>
          </a:p>
          <a:p>
            <a:pPr indent="-342900" lvl="0" marL="342900" rtl="0" algn="l">
              <a:spcBef>
                <a:spcPts val="640"/>
              </a:spcBef>
              <a:spcAft>
                <a:spcPts val="0"/>
              </a:spcAft>
              <a:buClr>
                <a:schemeClr val="dk1"/>
              </a:buClr>
              <a:buSzPts val="3200"/>
              <a:buChar char="•"/>
            </a:pPr>
            <a:r>
              <a:rPr lang="en-US"/>
              <a:t>  </a:t>
            </a:r>
            <a:r>
              <a:rPr b="1" lang="en-US"/>
              <a:t>• Data storage: </a:t>
            </a:r>
            <a:endParaRPr b="1"/>
          </a:p>
          <a:p>
            <a:pPr indent="-342900" lvl="0" marL="342900" rtl="0" algn="l">
              <a:spcBef>
                <a:spcPts val="640"/>
              </a:spcBef>
              <a:spcAft>
                <a:spcPts val="0"/>
              </a:spcAft>
              <a:buClr>
                <a:schemeClr val="dk1"/>
              </a:buClr>
              <a:buSzPts val="3200"/>
              <a:buChar char="•"/>
            </a:pPr>
            <a:r>
              <a:rPr lang="en-US"/>
              <a:t>File systems, SQL (RDBMSs – Oracle, MS SQL Server, DB2, MySQL, PostgreSQL,  etc.), NoSQL (MongoDB, Cassandra, etc.), and so on.</a:t>
            </a:r>
            <a:endParaRPr/>
          </a:p>
          <a:p>
            <a:pPr indent="-342900" lvl="0" marL="342900" rtl="0" algn="l">
              <a:spcBef>
                <a:spcPts val="640"/>
              </a:spcBef>
              <a:spcAft>
                <a:spcPts val="0"/>
              </a:spcAft>
              <a:buClr>
                <a:schemeClr val="dk1"/>
              </a:buClr>
              <a:buSzPts val="3200"/>
              <a:buChar char="•"/>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103" name="Google Shape;103;p16"/>
          <p:cNvPicPr preferRelativeResize="0"/>
          <p:nvPr>
            <p:ph idx="1" type="body"/>
          </p:nvPr>
        </p:nvPicPr>
        <p:blipFill rotWithShape="1">
          <a:blip r:embed="rId3">
            <a:alphaModFix/>
          </a:blip>
          <a:srcRect b="0" l="0" r="0" t="0"/>
          <a:stretch/>
        </p:blipFill>
        <p:spPr>
          <a:xfrm>
            <a:off x="381000" y="1752600"/>
            <a:ext cx="8534400" cy="4495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19" name="Google Shape;319;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 Archives:</a:t>
            </a:r>
            <a:endParaRPr/>
          </a:p>
          <a:p>
            <a:pPr indent="-342900" lvl="0" marL="342900" rtl="0" algn="l">
              <a:spcBef>
                <a:spcPts val="640"/>
              </a:spcBef>
              <a:spcAft>
                <a:spcPts val="0"/>
              </a:spcAft>
              <a:buClr>
                <a:schemeClr val="dk1"/>
              </a:buClr>
              <a:buSzPts val="3200"/>
              <a:buChar char="•"/>
            </a:pPr>
            <a:r>
              <a:rPr lang="en-US"/>
              <a:t> Archives of scanned documents, paper archives, customer correspondence records,  patients’ health records, students’ admission records, students’ assessment records, and so on.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25" name="Google Shape;325;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2. External data sources: </a:t>
            </a:r>
            <a:endParaRPr/>
          </a:p>
          <a:p>
            <a:pPr indent="-342900" lvl="0" marL="342900" rtl="0" algn="l">
              <a:spcBef>
                <a:spcPts val="640"/>
              </a:spcBef>
              <a:spcAft>
                <a:spcPts val="0"/>
              </a:spcAft>
              <a:buClr>
                <a:schemeClr val="dk1"/>
              </a:buClr>
              <a:buSzPts val="3200"/>
              <a:buChar char="•"/>
            </a:pPr>
            <a:r>
              <a:rPr lang="en-US"/>
              <a:t>Data residing outside an organization’s firewall. It is as follows: </a:t>
            </a:r>
            <a:endParaRPr/>
          </a:p>
          <a:p>
            <a:pPr indent="-342900" lvl="0" marL="342900" rtl="0" algn="l">
              <a:spcBef>
                <a:spcPts val="640"/>
              </a:spcBef>
              <a:spcAft>
                <a:spcPts val="0"/>
              </a:spcAft>
              <a:buClr>
                <a:schemeClr val="dk1"/>
              </a:buClr>
              <a:buSzPts val="3200"/>
              <a:buChar char="•"/>
            </a:pPr>
            <a:r>
              <a:rPr lang="en-US"/>
              <a:t> • Public Web: Wikipedia, weather, regulatory, compliance, census, etc.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31" name="Google Shape;331;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3. Both (internal + external data sources) </a:t>
            </a:r>
            <a:endParaRPr/>
          </a:p>
          <a:p>
            <a:pPr indent="-342900" lvl="0" marL="342900" rtl="0" algn="l">
              <a:spcBef>
                <a:spcPts val="640"/>
              </a:spcBef>
              <a:spcAft>
                <a:spcPts val="0"/>
              </a:spcAft>
              <a:buClr>
                <a:schemeClr val="dk1"/>
              </a:buClr>
              <a:buSzPts val="3200"/>
              <a:buChar char="•"/>
            </a:pPr>
            <a:r>
              <a:rPr lang="en-US"/>
              <a:t> • Sensor data: Car sensors, smart electric meters, office buildings, air conditioning units, refrigerators, and so on.  </a:t>
            </a:r>
            <a:endParaRPr/>
          </a:p>
          <a:p>
            <a:pPr indent="-342900" lvl="0" marL="342900" rtl="0" algn="l">
              <a:spcBef>
                <a:spcPts val="640"/>
              </a:spcBef>
              <a:spcAft>
                <a:spcPts val="0"/>
              </a:spcAft>
              <a:buClr>
                <a:schemeClr val="dk1"/>
              </a:buClr>
              <a:buSzPts val="3200"/>
              <a:buChar char="•"/>
            </a:pPr>
            <a:r>
              <a:rPr lang="en-US"/>
              <a:t>• Machine log data: Event logs, application logs, Business process logs, audit logs, clickstream  data, etc.  • Social media: Twitter, blogs, Facebook, LinkedIn, YouTube, Instagram, etc.</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37" name="Google Shape;337;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 • Business apps: ERP, CRM, HR, Google Docs, and so on.</a:t>
            </a:r>
            <a:endParaRPr/>
          </a:p>
          <a:p>
            <a:pPr indent="-342900" lvl="0" marL="342900" rtl="0" algn="l">
              <a:spcBef>
                <a:spcPts val="640"/>
              </a:spcBef>
              <a:spcAft>
                <a:spcPts val="0"/>
              </a:spcAft>
              <a:buClr>
                <a:schemeClr val="dk1"/>
              </a:buClr>
              <a:buSzPts val="3200"/>
              <a:buChar char="•"/>
            </a:pPr>
            <a:r>
              <a:rPr lang="en-US"/>
              <a:t>  • Media: Audio, Video, Image, Podcast, etc.</a:t>
            </a:r>
            <a:endParaRPr/>
          </a:p>
          <a:p>
            <a:pPr indent="-342900" lvl="0" marL="342900" rtl="0" algn="l">
              <a:spcBef>
                <a:spcPts val="640"/>
              </a:spcBef>
              <a:spcAft>
                <a:spcPts val="0"/>
              </a:spcAft>
              <a:buClr>
                <a:schemeClr val="dk1"/>
              </a:buClr>
              <a:buSzPts val="3200"/>
              <a:buChar char="•"/>
            </a:pPr>
            <a:r>
              <a:rPr lang="en-US"/>
              <a:t>  • Docs: Comma separated value (CSV), Word Documents, PDF, XLS, PPT, and so on. </a:t>
            </a:r>
            <a:endParaRPr/>
          </a:p>
          <a:p>
            <a:pPr indent="-342900" lvl="0" marL="342900" rtl="0" algn="l">
              <a:spcBef>
                <a:spcPts val="640"/>
              </a:spcBef>
              <a:spcAft>
                <a:spcPts val="0"/>
              </a:spcAft>
              <a:buClr>
                <a:schemeClr val="dk1"/>
              </a:buClr>
              <a:buSzPts val="3200"/>
              <a:buChar char="•"/>
            </a:pPr>
            <a:r>
              <a:rPr lang="en-US"/>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2.5.2 Velocity</a:t>
            </a:r>
            <a:endParaRPr/>
          </a:p>
        </p:txBody>
      </p:sp>
      <p:sp>
        <p:nvSpPr>
          <p:cNvPr id="343" name="Google Shape;343;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We have moved from the days of batch processing (remember our payroll applications) to real-time  processing.  </a:t>
            </a:r>
            <a:endParaRPr/>
          </a:p>
          <a:p>
            <a:pPr indent="-342900" lvl="0" marL="342900" rtl="0" algn="l">
              <a:spcBef>
                <a:spcPts val="640"/>
              </a:spcBef>
              <a:spcAft>
                <a:spcPts val="0"/>
              </a:spcAft>
              <a:buClr>
                <a:schemeClr val="dk1"/>
              </a:buClr>
              <a:buSzPts val="3200"/>
              <a:buChar char="•"/>
            </a:pPr>
            <a:r>
              <a:rPr lang="en-US"/>
              <a:t>Batch → Periodic → Near real time → Real-time processing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Variety</a:t>
            </a:r>
            <a:br>
              <a:rPr lang="en-US"/>
            </a:br>
            <a:endParaRPr/>
          </a:p>
        </p:txBody>
      </p:sp>
      <p:sp>
        <p:nvSpPr>
          <p:cNvPr id="349" name="Google Shape;349;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Variety deals with a wide range of data types and sources of data.</a:t>
            </a:r>
            <a:endParaRPr/>
          </a:p>
          <a:p>
            <a:pPr indent="-342900" lvl="0" marL="342900" rtl="0" algn="l">
              <a:spcBef>
                <a:spcPts val="640"/>
              </a:spcBef>
              <a:spcAft>
                <a:spcPts val="0"/>
              </a:spcAft>
              <a:buClr>
                <a:schemeClr val="dk1"/>
              </a:buClr>
              <a:buSzPts val="3200"/>
              <a:buChar char="•"/>
            </a:pPr>
            <a:r>
              <a:rPr lang="en-US"/>
              <a:t> We will study this under three categories:  </a:t>
            </a:r>
            <a:endParaRPr/>
          </a:p>
          <a:p>
            <a:pPr indent="-342900" lvl="0" marL="342900" rtl="0" algn="l">
              <a:spcBef>
                <a:spcPts val="640"/>
              </a:spcBef>
              <a:spcAft>
                <a:spcPts val="0"/>
              </a:spcAft>
              <a:buClr>
                <a:schemeClr val="dk1"/>
              </a:buClr>
              <a:buSzPts val="3200"/>
              <a:buChar char="•"/>
            </a:pPr>
            <a:r>
              <a:rPr lang="en-US"/>
              <a:t>Structured data, semi-structured data and unstructured data.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457200" y="274638"/>
            <a:ext cx="8229600" cy="14779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OTHER CHARACTERISTICS OF DATA WHICH ARE NOT  DEFINITIONAL TRAITS OF BIG DATA </a:t>
            </a:r>
            <a:endParaRPr/>
          </a:p>
        </p:txBody>
      </p:sp>
      <p:sp>
        <p:nvSpPr>
          <p:cNvPr id="355" name="Google Shape;355;p58"/>
          <p:cNvSpPr txBox="1"/>
          <p:nvPr>
            <p:ph idx="1" type="body"/>
          </p:nvPr>
        </p:nvSpPr>
        <p:spPr>
          <a:xfrm>
            <a:off x="457200" y="1905000"/>
            <a:ext cx="8229600" cy="42211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There are yet other characteristics of data which are not necessarily the definitional traits of big data. </a:t>
            </a:r>
            <a:endParaRPr/>
          </a:p>
          <a:p>
            <a:pPr indent="-342900" lvl="0" marL="342900" rtl="0" algn="l">
              <a:spcBef>
                <a:spcPts val="640"/>
              </a:spcBef>
              <a:spcAft>
                <a:spcPts val="0"/>
              </a:spcAft>
              <a:buClr>
                <a:schemeClr val="dk1"/>
              </a:buClr>
              <a:buSzPts val="3200"/>
              <a:buChar char="•"/>
            </a:pPr>
            <a:r>
              <a:rPr lang="en-US"/>
              <a:t>Few of  these are listed as follows:</a:t>
            </a:r>
            <a:endParaRPr/>
          </a:p>
          <a:p>
            <a:pPr indent="-342900" lvl="0" marL="342900" rtl="0" algn="l">
              <a:spcBef>
                <a:spcPts val="640"/>
              </a:spcBef>
              <a:spcAft>
                <a:spcPts val="0"/>
              </a:spcAft>
              <a:buClr>
                <a:schemeClr val="dk1"/>
              </a:buClr>
              <a:buSzPts val="3200"/>
              <a:buChar char="•"/>
            </a:pPr>
            <a:r>
              <a:rPr lang="en-US"/>
              <a:t> 1. Veracity and validity: </a:t>
            </a:r>
            <a:endParaRPr/>
          </a:p>
          <a:p>
            <a:pPr indent="-342900" lvl="0" marL="342900" rtl="0" algn="l">
              <a:spcBef>
                <a:spcPts val="640"/>
              </a:spcBef>
              <a:spcAft>
                <a:spcPts val="0"/>
              </a:spcAft>
              <a:buClr>
                <a:schemeClr val="dk1"/>
              </a:buClr>
              <a:buSzPts val="3200"/>
              <a:buChar char="•"/>
            </a:pPr>
            <a:r>
              <a:rPr lang="en-US"/>
              <a:t>2. Volatility: </a:t>
            </a:r>
            <a:endParaRPr/>
          </a:p>
          <a:p>
            <a:pPr indent="-342900" lvl="0" marL="342900" rtl="0" algn="l">
              <a:spcBef>
                <a:spcPts val="640"/>
              </a:spcBef>
              <a:spcAft>
                <a:spcPts val="0"/>
              </a:spcAft>
              <a:buClr>
                <a:schemeClr val="dk1"/>
              </a:buClr>
              <a:buSzPts val="3200"/>
              <a:buChar char="•"/>
            </a:pPr>
            <a:r>
              <a:rPr lang="en-US"/>
              <a:t>3. Variability: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 1. Veracity and validity: </a:t>
            </a:r>
            <a:br>
              <a:rPr lang="en-US"/>
            </a:br>
            <a:endParaRPr/>
          </a:p>
        </p:txBody>
      </p:sp>
      <p:sp>
        <p:nvSpPr>
          <p:cNvPr id="361" name="Google Shape;361;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Veracity refers to biases, noise, and abnormality in data. </a:t>
            </a:r>
            <a:endParaRPr/>
          </a:p>
          <a:p>
            <a:pPr indent="-342900" lvl="0" marL="342900" rtl="0" algn="l">
              <a:spcBef>
                <a:spcPts val="640"/>
              </a:spcBef>
              <a:spcAft>
                <a:spcPts val="0"/>
              </a:spcAft>
              <a:buClr>
                <a:schemeClr val="dk1"/>
              </a:buClr>
              <a:buSzPts val="3200"/>
              <a:buChar char="•"/>
            </a:pPr>
            <a:r>
              <a:rPr lang="en-US"/>
              <a:t>The key question here  is: “Is all the data that is being stored, mined, and analyzed meaningful and pertinent to the problem  under consideration?”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67" name="Google Shape;367;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Validity refers to the accuracy and correctness of the data.</a:t>
            </a:r>
            <a:endParaRPr/>
          </a:p>
          <a:p>
            <a:pPr indent="-342900" lvl="0" marL="342900" rtl="0" algn="l">
              <a:spcBef>
                <a:spcPts val="640"/>
              </a:spcBef>
              <a:spcAft>
                <a:spcPts val="0"/>
              </a:spcAft>
              <a:buClr>
                <a:schemeClr val="dk1"/>
              </a:buClr>
              <a:buSzPts val="3200"/>
              <a:buChar char="•"/>
            </a:pPr>
            <a:r>
              <a:rPr lang="en-US"/>
              <a:t> Any data that is  picked up for analysis needs to be accurate. It is not just true about big data alone.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2. Volatility:</a:t>
            </a:r>
            <a:endParaRPr/>
          </a:p>
        </p:txBody>
      </p:sp>
      <p:sp>
        <p:nvSpPr>
          <p:cNvPr id="373" name="Google Shape;373;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Volatility of data deals with, </a:t>
            </a:r>
            <a:r>
              <a:rPr b="1" lang="en-US"/>
              <a:t>how long is the data valid? </a:t>
            </a:r>
            <a:endParaRPr b="1"/>
          </a:p>
          <a:p>
            <a:pPr indent="-342900" lvl="0" marL="342900" rtl="0" algn="l">
              <a:spcBef>
                <a:spcPts val="640"/>
              </a:spcBef>
              <a:spcAft>
                <a:spcPts val="0"/>
              </a:spcAft>
              <a:buClr>
                <a:schemeClr val="dk1"/>
              </a:buClr>
              <a:buSzPts val="3200"/>
              <a:buChar char="•"/>
            </a:pPr>
            <a:r>
              <a:rPr lang="en-US"/>
              <a:t>And how long should it be stored?  There is some data that is required for long-term decisions and remains valid for longer periods of time. </a:t>
            </a:r>
            <a:endParaRPr/>
          </a:p>
          <a:p>
            <a:pPr indent="-342900" lvl="0" marL="342900" rtl="0" algn="l">
              <a:spcBef>
                <a:spcPts val="640"/>
              </a:spcBef>
              <a:spcAft>
                <a:spcPts val="0"/>
              </a:spcAft>
              <a:buClr>
                <a:schemeClr val="dk1"/>
              </a:buClr>
              <a:buSzPts val="3200"/>
              <a:buChar char="•"/>
            </a:pPr>
            <a:r>
              <a:rPr lang="en-US"/>
              <a:t> However, there are also pieces of data that quickly become obsolete minutes after their generation.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1. Composition</a:t>
            </a:r>
            <a:endParaRPr/>
          </a:p>
        </p:txBody>
      </p:sp>
      <p:sp>
        <p:nvSpPr>
          <p:cNvPr id="109" name="Google Shape;109;p17"/>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720"/>
              </a:spcBef>
              <a:spcAft>
                <a:spcPts val="0"/>
              </a:spcAft>
              <a:buClr>
                <a:schemeClr val="dk1"/>
              </a:buClr>
              <a:buSzPts val="3600"/>
              <a:buChar char="•"/>
            </a:pPr>
            <a:r>
              <a:rPr lang="en-US" sz="3600"/>
              <a:t>The composition of data deals with the structure of data, </a:t>
            </a:r>
            <a:endParaRPr/>
          </a:p>
          <a:p>
            <a:pPr indent="-342900" lvl="0" marL="342900" rtl="0" algn="l">
              <a:spcBef>
                <a:spcPts val="720"/>
              </a:spcBef>
              <a:spcAft>
                <a:spcPts val="0"/>
              </a:spcAft>
              <a:buClr>
                <a:schemeClr val="dk1"/>
              </a:buClr>
              <a:buSzPts val="3600"/>
              <a:buNone/>
            </a:pPr>
            <a:r>
              <a:rPr lang="en-US" sz="3600"/>
              <a:t>   that is, the sources of data,  the granularity, the types, and the nature of data as to whether it is static or real-time streaming.</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3. Variability:</a:t>
            </a:r>
            <a:endParaRPr/>
          </a:p>
        </p:txBody>
      </p:sp>
      <p:sp>
        <p:nvSpPr>
          <p:cNvPr id="379" name="Google Shape;379;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Data flows can be highly inconsistent with periodic peaks.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WHY BIG DATA?  </a:t>
            </a:r>
            <a:br>
              <a:rPr lang="en-US"/>
            </a:br>
            <a:endParaRPr/>
          </a:p>
        </p:txBody>
      </p:sp>
      <p:sp>
        <p:nvSpPr>
          <p:cNvPr id="385" name="Google Shape;385;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more data we have for analysis, the greater will be the analytical accuracy and also the greater would be  the confidence in our decisions based on these analytical findings.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91" name="Google Shape;391;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More data → More accurate analysis → Greater confidence in decision making  → Greater operational efficiencies, cost reduction, time reduction, new product  development, and optimized offerings, etc.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397" name="Google Shape;397;p65"/>
          <p:cNvPicPr preferRelativeResize="0"/>
          <p:nvPr>
            <p:ph idx="1" type="body"/>
          </p:nvPr>
        </p:nvPicPr>
        <p:blipFill rotWithShape="1">
          <a:blip r:embed="rId3">
            <a:alphaModFix/>
          </a:blip>
          <a:srcRect b="0" l="0" r="0" t="0"/>
          <a:stretch/>
        </p:blipFill>
        <p:spPr>
          <a:xfrm>
            <a:off x="228600" y="1371600"/>
            <a:ext cx="8686800" cy="48768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2.9 TRADITIONAL BUSINESS INTELLIGENCE (BI) VERSUS BIG DATA </a:t>
            </a:r>
            <a:endParaRPr/>
          </a:p>
        </p:txBody>
      </p:sp>
      <p:sp>
        <p:nvSpPr>
          <p:cNvPr id="403" name="Google Shape;403;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1. In traditional BI environment, all the enterprise’s data is housed in a central server whereas in a big  data environment data resides in a distributed file system.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09" name="Google Shape;409;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distributed file system scales by scaling  in or out horizontally as compared to typical database server that scales vertically.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15" name="Google Shape;415;p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2. In traditional BI, data is generally analyzed in an offline mode whereas in big data, it is analyzed in  both real time as well as in offline mode.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21" name="Google Shape;421;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3. Traditional BI is about structured data and it is here that data is taken to processing functions (move  data to code) </a:t>
            </a:r>
            <a:endParaRPr/>
          </a:p>
          <a:p>
            <a:pPr indent="-342900" lvl="0" marL="342900" rtl="0" algn="l">
              <a:spcBef>
                <a:spcPts val="640"/>
              </a:spcBef>
              <a:spcAft>
                <a:spcPts val="0"/>
              </a:spcAft>
              <a:buClr>
                <a:schemeClr val="dk1"/>
              </a:buClr>
              <a:buSzPts val="3200"/>
              <a:buChar char="•"/>
            </a:pPr>
            <a:r>
              <a:rPr lang="en-US"/>
              <a:t>whereas big data is about variety: Structured, semi-structured, and unstructured data and  here the processing functions are taken to the data (move code to data).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Puzzle</a:t>
            </a:r>
            <a:endParaRPr/>
          </a:p>
        </p:txBody>
      </p:sp>
      <p:pic>
        <p:nvPicPr>
          <p:cNvPr id="427" name="Google Shape;427;p70"/>
          <p:cNvPicPr preferRelativeResize="0"/>
          <p:nvPr>
            <p:ph idx="1" type="body"/>
          </p:nvPr>
        </p:nvPicPr>
        <p:blipFill rotWithShape="1">
          <a:blip r:embed="rId3">
            <a:alphaModFix/>
          </a:blip>
          <a:srcRect b="0" l="0" r="0" t="0"/>
          <a:stretch/>
        </p:blipFill>
        <p:spPr>
          <a:xfrm>
            <a:off x="1422528" y="1600200"/>
            <a:ext cx="6298944" cy="4525963"/>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33" name="Google Shape;433;p71"/>
          <p:cNvPicPr preferRelativeResize="0"/>
          <p:nvPr>
            <p:ph idx="1" type="body"/>
          </p:nvPr>
        </p:nvPicPr>
        <p:blipFill rotWithShape="1">
          <a:blip r:embed="rId3">
            <a:alphaModFix/>
          </a:blip>
          <a:srcRect b="0" l="0" r="0" t="0"/>
          <a:stretch/>
        </p:blipFill>
        <p:spPr>
          <a:xfrm>
            <a:off x="381000" y="1524000"/>
            <a:ext cx="8458200" cy="457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2. Condition:</a:t>
            </a:r>
            <a:endParaRPr/>
          </a:p>
        </p:txBody>
      </p:sp>
      <p:sp>
        <p:nvSpPr>
          <p:cNvPr id="115" name="Google Shape;11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condition of data deals with the state of data, that is, “Can one use this data as is for  analysis?” or “Does it require cleansing for further enhancement and enrichment?”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39" name="Google Shape;439;p72"/>
          <p:cNvPicPr preferRelativeResize="0"/>
          <p:nvPr>
            <p:ph idx="1" type="body"/>
          </p:nvPr>
        </p:nvPicPr>
        <p:blipFill rotWithShape="1">
          <a:blip r:embed="rId3">
            <a:alphaModFix/>
          </a:blip>
          <a:srcRect b="0" l="0" r="0" t="0"/>
          <a:stretch/>
        </p:blipFill>
        <p:spPr>
          <a:xfrm>
            <a:off x="1066800" y="1676400"/>
            <a:ext cx="7286625" cy="41148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45" name="Google Shape;445;p73"/>
          <p:cNvPicPr preferRelativeResize="0"/>
          <p:nvPr>
            <p:ph idx="1" type="body"/>
          </p:nvPr>
        </p:nvPicPr>
        <p:blipFill rotWithShape="1">
          <a:blip r:embed="rId3">
            <a:alphaModFix/>
          </a:blip>
          <a:srcRect b="0" l="0" r="0" t="0"/>
          <a:stretch/>
        </p:blipFill>
        <p:spPr>
          <a:xfrm>
            <a:off x="457200" y="1524000"/>
            <a:ext cx="8229600" cy="4572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51" name="Google Shape;451;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Answer: Cost-effective, Innovative, Insight, Decision making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57" name="Google Shape;457;p75"/>
          <p:cNvPicPr preferRelativeResize="0"/>
          <p:nvPr>
            <p:ph idx="1" type="body"/>
          </p:nvPr>
        </p:nvPicPr>
        <p:blipFill rotWithShape="1">
          <a:blip r:embed="rId3">
            <a:alphaModFix/>
          </a:blip>
          <a:srcRect b="0" l="0" r="0" t="0"/>
          <a:stretch/>
        </p:blipFill>
        <p:spPr>
          <a:xfrm>
            <a:off x="304800" y="1447800"/>
            <a:ext cx="8382000" cy="48006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463" name="Google Shape;463;p76"/>
          <p:cNvPicPr preferRelativeResize="0"/>
          <p:nvPr>
            <p:ph idx="1" type="body"/>
          </p:nvPr>
        </p:nvPicPr>
        <p:blipFill rotWithShape="1">
          <a:blip r:embed="rId3">
            <a:alphaModFix/>
          </a:blip>
          <a:srcRect b="0" l="0" r="0" t="0"/>
          <a:stretch/>
        </p:blipFill>
        <p:spPr>
          <a:xfrm>
            <a:off x="457200" y="1371600"/>
            <a:ext cx="8229600" cy="45720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69" name="Google Shape;469;p7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3. Context</a:t>
            </a:r>
            <a:endParaRPr/>
          </a:p>
        </p:txBody>
      </p:sp>
      <p:sp>
        <p:nvSpPr>
          <p:cNvPr id="121" name="Google Shape;12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context of data deals with “Where has this data been generated?” “Why was this data  generated?” “How sensitive is this data?” “What are the events associated with this data?” and so on.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2.2 EVOLUTION OF BIG DATA</a:t>
            </a:r>
            <a:r>
              <a:rPr lang="en-US"/>
              <a:t> </a:t>
            </a:r>
            <a:br>
              <a:rPr lang="en-US"/>
            </a:br>
            <a:endParaRPr/>
          </a:p>
        </p:txBody>
      </p:sp>
      <p:sp>
        <p:nvSpPr>
          <p:cNvPr id="127" name="Google Shape;1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1970s and before was the era of mainframes. The data was essentially primitive and structured. </a:t>
            </a:r>
            <a:endParaRPr/>
          </a:p>
          <a:p>
            <a:pPr indent="-342900" lvl="0" marL="342900" rtl="0" algn="l">
              <a:spcBef>
                <a:spcPts val="640"/>
              </a:spcBef>
              <a:spcAft>
                <a:spcPts val="0"/>
              </a:spcAft>
              <a:buClr>
                <a:schemeClr val="dk1"/>
              </a:buClr>
              <a:buSzPts val="3200"/>
              <a:buChar char="•"/>
            </a:pPr>
            <a:r>
              <a:rPr lang="en-US"/>
              <a:t>Relational  databases evolved in 1980s and 1990s. The era was of data intensive applications.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World Wide Web  (WWW) and the Internet of Things (IoT) have led to an onslaught of structured, unstructured, and multimedia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