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0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Lst>
  <p:sldSz cx="9144000" cy="6858000" type="screen4x3"/>
  <p:notesSz cx="6858000" cy="9144000"/>
  <p:embeddedFontLst>
    <p:embeddedFont>
      <p:font typeface="Calibri" pitchFamily="34" charset="0"/>
      <p:regular r:id="rId204"/>
      <p:bold r:id="rId205"/>
      <p:italic r:id="rId206"/>
      <p:boldItalic r:id="rId207"/>
    </p:embeddedFont>
    <p:embeddedFont>
      <p:font typeface="Bell MT" pitchFamily="18" charset="0"/>
      <p:regular r:id="rId208"/>
      <p:bold r:id="rId209"/>
      <p:italic r:id="rId210"/>
    </p:embeddedFont>
    <p:embeddedFont>
      <p:font typeface="Algerian" pitchFamily="82" charset="0"/>
      <p:regular r:id="rId211"/>
    </p:embeddedFont>
    <p:embeddedFont>
      <p:font typeface="Constantia" pitchFamily="18" charset="0"/>
      <p:regular r:id="rId212"/>
      <p:bold r:id="rId213"/>
      <p:italic r:id="rId214"/>
      <p:boldItalic r:id="rId2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51A53F2-0187-4126-BED3-C6377F832CBA}">
  <a:tblStyle styleId="{D51A53F2-0187-4126-BED3-C6377F832CBA}"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font" Target="fonts/font2.fntdata"/><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16" Type="http://schemas.openxmlformats.org/officeDocument/2006/relationships/presProps" Target="presProps.xml"/><Relationship Id="rId211"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font" Target="fonts/font3.fntdata"/><Relationship Id="rId201" Type="http://schemas.openxmlformats.org/officeDocument/2006/relationships/slide" Target="slides/slide199.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21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font" Target="fonts/font9.fntdata"/><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font" Target="fonts/font4.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font" Target="fonts/font10.fntdata"/><Relationship Id="rId218"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notesMaster" Target="notesMasters/notesMaster1.xml"/><Relationship Id="rId208"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tableStyles" Target="tableStyles.xml"/><Relationship Id="rId3" Type="http://schemas.openxmlformats.org/officeDocument/2006/relationships/slide" Target="slides/slide1.xml"/><Relationship Id="rId214" Type="http://schemas.openxmlformats.org/officeDocument/2006/relationships/font" Target="fonts/font11.fntdata"/><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font" Target="fonts/font6.fntdata"/><Relationship Id="rId190" Type="http://schemas.openxmlformats.org/officeDocument/2006/relationships/slide" Target="slides/slide188.xml"/><Relationship Id="rId204" Type="http://schemas.openxmlformats.org/officeDocument/2006/relationships/font" Target="fonts/font1.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font" Target="fonts/font7.fntdata"/><Relationship Id="rId215" Type="http://schemas.openxmlformats.org/officeDocument/2006/relationships/font" Target="fonts/font12.fntdata"/><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5427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10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10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4" name="Google Shape;714;p10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p10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10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2" name="Google Shape;732;p10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8" name="Google Shape;738;p1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4" name="Google Shape;744;p10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0" name="Google Shape;750;p10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10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2" name="Google Shape;762;p1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8" name="Google Shape;768;p1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1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p1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1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2" name="Google Shape;792;p1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1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4" name="Google Shape;804;p1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6" name="Google Shape;816;p1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2" name="Google Shape;822;p1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8" name="Google Shape;828;p1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p1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0" name="Google Shape;840;p1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6" name="Google Shape;846;p1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2" name="Google Shape;852;p1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8" name="Google Shape;858;p1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4" name="Google Shape;864;p1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0" name="Google Shape;870;p1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6" name="Google Shape;876;p1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2" name="Google Shape;882;p1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8" name="Google Shape;888;p1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p1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0" name="Google Shape;900;p1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p1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2" name="Google Shape;912;p1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8" name="Google Shape;918;p1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4" name="Google Shape;924;p1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0" name="Google Shape;930;p1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6" name="Google Shape;936;p1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2" name="Google Shape;942;p1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p1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4" name="Google Shape;954;p1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1" name="Google Shape;961;p1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p1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3" name="Google Shape;973;p1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9" name="Google Shape;979;p1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5" name="Google Shape;985;p1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1" name="Google Shape;991;p1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7" name="Google Shape;997;p1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3" name="Google Shape;1003;p1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9" name="Google Shape;1009;p1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5" name="Google Shape;1015;p1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1" name="Google Shape;1021;p1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7" name="Google Shape;1027;p1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1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9" name="Google Shape;1039;p1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1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1" name="Google Shape;1051;p1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 name="Google Shape;1057;p1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 name="Google Shape;1063;p1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p1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p1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p1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7" name="Google Shape;1087;p1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3" name="Google Shape;1093;p1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p1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5" name="Google Shape;1105;p1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1" name="Google Shape;1111;p1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7" name="Google Shape;1117;p1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3" name="Google Shape;1123;p1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9" name="Google Shape;1129;p1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5" name="Google Shape;1135;p1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1" name="Google Shape;1141;p1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7" name="Google Shape;1147;p1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p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3" name="Google Shape;1153;p1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p1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5" name="Google Shape;1165;p1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1" name="Google Shape;1171;p1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7" name="Google Shape;1177;p1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3" name="Google Shape;1183;p1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9" name="Google Shape;1189;p1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5" name="Google Shape;1195;p1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1" name="Google Shape;1201;p1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7" name="Google Shape;1207;p1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p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4" name="Google Shape;1214;p1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0" name="Google Shape;1220;p1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p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6" name="Google Shape;1226;p1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2" name="Google Shape;1232;p1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8" name="Google Shape;1238;p1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4" name="Google Shape;1244;p1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0" name="Google Shape;1250;p1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6" name="Google Shape;1256;p1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2" name="Google Shape;1262;p1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8" name="Google Shape;1268;p1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4" name="Google Shape;1274;p1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p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0" name="Google Shape;1280;p1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p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6" name="Google Shape;1286;p1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2" name="Google Shape;1292;p1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p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8" name="Google Shape;1298;p19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4" name="Google Shape;1304;p20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8" name="Google Shape;618;p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6" name="Google Shape;636;p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p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p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p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p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0" name="Google Shape;690;p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9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1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5" name="Google Shape;85;p1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6" name="Google Shape;86;p1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1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3" name="Google Shape;93;p1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2" name="Google Shape;42;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8" name="Google Shape;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D0E9ED"/>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D0E9ED"/>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D0E9ED"/>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D0E9ED"/>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D0E9ED"/>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D0E9ED"/>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D0E9ED"/>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5" name="Google Shape;25;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rgbClr val="4CE0EA"/>
              </a:buClr>
              <a:buSzPts val="5600"/>
              <a:buFont typeface="Calibri"/>
              <a:buNone/>
            </a:pPr>
            <a:r>
              <a:rPr lang="en-US"/>
              <a:t>UNIT –III</a:t>
            </a:r>
            <a:br>
              <a:rPr lang="en-US"/>
            </a:br>
            <a:r>
              <a:rPr lang="en-US"/>
              <a:t>Big Data Analytics</a:t>
            </a:r>
            <a:endParaRPr/>
          </a:p>
        </p:txBody>
      </p:sp>
      <p:sp>
        <p:nvSpPr>
          <p:cNvPr id="111" name="Google Shape;111;p1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247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CLASSIFICATION OF ANALYTICS </a:t>
            </a:r>
            <a:endParaRPr/>
          </a:p>
        </p:txBody>
      </p:sp>
      <p:sp>
        <p:nvSpPr>
          <p:cNvPr id="165" name="Google Shape;165;p2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There are basically two schools of thought: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1. Those that classify analytics into </a:t>
            </a:r>
            <a:r>
              <a:rPr lang="en-US">
                <a:solidFill>
                  <a:srgbClr val="FF0000"/>
                </a:solidFill>
              </a:rPr>
              <a:t>basic, operational ized, advanced, and monetized.  </a:t>
            </a:r>
            <a:endParaRPr/>
          </a:p>
          <a:p>
            <a:pPr marL="274320" lvl="0" indent="-274320" algn="l" rtl="0">
              <a:spcBef>
                <a:spcPts val="520"/>
              </a:spcBef>
              <a:spcAft>
                <a:spcPts val="0"/>
              </a:spcAft>
              <a:buSzPts val="2470"/>
              <a:buNone/>
            </a:pPr>
            <a:r>
              <a:rPr lang="en-US"/>
              <a:t>	2. Those that classify analytics into analytics </a:t>
            </a:r>
            <a:endParaRPr/>
          </a:p>
          <a:p>
            <a:pPr marL="274320" lvl="0" indent="-274320" algn="l" rtl="0">
              <a:spcBef>
                <a:spcPts val="520"/>
              </a:spcBef>
              <a:spcAft>
                <a:spcPts val="0"/>
              </a:spcAft>
              <a:buSzPts val="2470"/>
              <a:buChar char="⚫"/>
            </a:pPr>
            <a:r>
              <a:rPr lang="en-US">
                <a:solidFill>
                  <a:srgbClr val="7030A0"/>
                </a:solidFill>
              </a:rPr>
              <a:t>1.0, analytics </a:t>
            </a:r>
            <a:endParaRPr/>
          </a:p>
          <a:p>
            <a:pPr marL="274320" lvl="0" indent="-274320" algn="l" rtl="0">
              <a:spcBef>
                <a:spcPts val="520"/>
              </a:spcBef>
              <a:spcAft>
                <a:spcPts val="0"/>
              </a:spcAft>
              <a:buSzPts val="2470"/>
              <a:buChar char="⚫"/>
            </a:pPr>
            <a:r>
              <a:rPr lang="en-US">
                <a:solidFill>
                  <a:srgbClr val="7030A0"/>
                </a:solidFill>
              </a:rPr>
              <a:t>2.0 analytics</a:t>
            </a:r>
            <a:endParaRPr/>
          </a:p>
          <a:p>
            <a:pPr marL="274320" lvl="0" indent="-274320" algn="l" rtl="0">
              <a:spcBef>
                <a:spcPts val="520"/>
              </a:spcBef>
              <a:spcAft>
                <a:spcPts val="0"/>
              </a:spcAft>
              <a:buSzPts val="2470"/>
              <a:buChar char="⚫"/>
            </a:pPr>
            <a:r>
              <a:rPr lang="en-US">
                <a:solidFill>
                  <a:srgbClr val="7030A0"/>
                </a:solidFill>
              </a:rPr>
              <a:t>and analytics 3.0. </a:t>
            </a:r>
            <a:endParaRPr/>
          </a:p>
          <a:p>
            <a:pPr marL="274320" lvl="0" indent="-117475" algn="l" rtl="0">
              <a:spcBef>
                <a:spcPts val="520"/>
              </a:spcBef>
              <a:spcAft>
                <a:spcPts val="0"/>
              </a:spcAft>
              <a:buSzPts val="2470"/>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14"/>
          <p:cNvSpPr txBox="1">
            <a:spLocks noGrp="1"/>
          </p:cNvSpPr>
          <p:nvPr>
            <p:ph type="title"/>
          </p:nvPr>
        </p:nvSpPr>
        <p:spPr>
          <a:xfrm>
            <a:off x="457200" y="304800"/>
            <a:ext cx="8229600" cy="762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705" name="Google Shape;705;p114"/>
          <p:cNvPicPr preferRelativeResize="0">
            <a:picLocks noGrp="1"/>
          </p:cNvPicPr>
          <p:nvPr>
            <p:ph type="body" idx="1"/>
          </p:nvPr>
        </p:nvPicPr>
        <p:blipFill rotWithShape="1">
          <a:blip r:embed="rId3">
            <a:alphaModFix/>
          </a:blip>
          <a:srcRect/>
          <a:stretch/>
        </p:blipFill>
        <p:spPr>
          <a:xfrm>
            <a:off x="381000" y="533400"/>
            <a:ext cx="8381999" cy="58674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711" name="Google Shape;711;p11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1.  NoSQL databases are non-relational: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They do not adhere to relational data model..</a:t>
            </a:r>
            <a:endParaRPr/>
          </a:p>
          <a:p>
            <a:pPr marL="274320" lvl="0" indent="-274320" algn="l" rtl="0">
              <a:spcBef>
                <a:spcPts val="520"/>
              </a:spcBef>
              <a:spcAft>
                <a:spcPts val="0"/>
              </a:spcAft>
              <a:buSzPts val="2470"/>
              <a:buNone/>
            </a:pPr>
            <a:r>
              <a:rPr lang="en-US"/>
              <a:t> In fact, they are  either </a:t>
            </a:r>
            <a:endParaRPr/>
          </a:p>
          <a:p>
            <a:pPr marL="274320" lvl="0" indent="-274320" algn="l" rtl="0">
              <a:spcBef>
                <a:spcPts val="520"/>
              </a:spcBef>
              <a:spcAft>
                <a:spcPts val="0"/>
              </a:spcAft>
              <a:buSzPts val="2470"/>
              <a:buChar char="⚫"/>
            </a:pPr>
            <a:r>
              <a:rPr lang="en-US" b="1">
                <a:solidFill>
                  <a:srgbClr val="7030A0"/>
                </a:solidFill>
              </a:rPr>
              <a:t>key-value pairs or </a:t>
            </a:r>
            <a:endParaRPr/>
          </a:p>
          <a:p>
            <a:pPr marL="274320" lvl="0" indent="-274320" algn="l" rtl="0">
              <a:spcBef>
                <a:spcPts val="520"/>
              </a:spcBef>
              <a:spcAft>
                <a:spcPts val="0"/>
              </a:spcAft>
              <a:buSzPts val="2470"/>
              <a:buChar char="⚫"/>
            </a:pPr>
            <a:r>
              <a:rPr lang="en-US" b="1">
                <a:solidFill>
                  <a:srgbClr val="7030A0"/>
                </a:solidFill>
              </a:rPr>
              <a:t>document-oriented or</a:t>
            </a:r>
            <a:endParaRPr/>
          </a:p>
          <a:p>
            <a:pPr marL="274320" lvl="0" indent="-274320" algn="l" rtl="0">
              <a:spcBef>
                <a:spcPts val="520"/>
              </a:spcBef>
              <a:spcAft>
                <a:spcPts val="0"/>
              </a:spcAft>
              <a:buSzPts val="2470"/>
              <a:buChar char="⚫"/>
            </a:pPr>
            <a:r>
              <a:rPr lang="en-US" b="1">
                <a:solidFill>
                  <a:srgbClr val="7030A0"/>
                </a:solidFill>
              </a:rPr>
              <a:t> column-oriented or </a:t>
            </a:r>
            <a:endParaRPr/>
          </a:p>
          <a:p>
            <a:pPr marL="274320" lvl="0" indent="-274320" algn="l" rtl="0">
              <a:spcBef>
                <a:spcPts val="520"/>
              </a:spcBef>
              <a:spcAft>
                <a:spcPts val="0"/>
              </a:spcAft>
              <a:buSzPts val="2470"/>
              <a:buChar char="⚫"/>
            </a:pPr>
            <a:r>
              <a:rPr lang="en-US" b="1">
                <a:solidFill>
                  <a:srgbClr val="7030A0"/>
                </a:solidFill>
              </a:rPr>
              <a:t>graph-based databases.  </a:t>
            </a:r>
            <a:endParaRPr b="1">
              <a:solidFill>
                <a:srgbClr val="7030A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717" name="Google Shape;717;p1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2. Distributed: </a:t>
            </a:r>
            <a:endParaRPr/>
          </a:p>
          <a:p>
            <a:pPr marL="274320" lvl="0" indent="-274320" algn="l" rtl="0">
              <a:spcBef>
                <a:spcPts val="520"/>
              </a:spcBef>
              <a:spcAft>
                <a:spcPts val="0"/>
              </a:spcAft>
              <a:buSzPts val="2470"/>
              <a:buChar char="⚫"/>
            </a:pPr>
            <a:r>
              <a:rPr lang="en-US"/>
              <a:t>They are distributed meaning the data is distributed across several nodes in a cluster constituted of low-cost commodity hardware. </a:t>
            </a:r>
            <a:endParaRPr/>
          </a:p>
          <a:p>
            <a:pPr marL="274320" lvl="0" indent="-117475" algn="l" rtl="0">
              <a:spcBef>
                <a:spcPts val="520"/>
              </a:spcBef>
              <a:spcAft>
                <a:spcPts val="0"/>
              </a:spcAft>
              <a:buSzPts val="2470"/>
              <a:buNone/>
            </a:pP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7"/>
          <p:cNvSpPr txBox="1">
            <a:spLocks noGrp="1"/>
          </p:cNvSpPr>
          <p:nvPr>
            <p:ph type="title"/>
          </p:nvPr>
        </p:nvSpPr>
        <p:spPr>
          <a:xfrm>
            <a:off x="457200" y="704088"/>
            <a:ext cx="8229600" cy="1581912"/>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600"/>
              <a:buFont typeface="Calibri"/>
              <a:buNone/>
            </a:pPr>
            <a:r>
              <a:rPr lang="en-US" sz="3600"/>
              <a:t/>
            </a:r>
            <a:br>
              <a:rPr lang="en-US" sz="3600"/>
            </a:br>
            <a:r>
              <a:rPr lang="en-US" sz="3600">
                <a:solidFill>
                  <a:srgbClr val="FF0000"/>
                </a:solidFill>
              </a:rPr>
              <a:t>3. No support for ACID properties </a:t>
            </a:r>
            <a:r>
              <a:rPr lang="en-US" sz="3600"/>
              <a:t>(Atomicity, Consistency, Isolation, and Durability):</a:t>
            </a:r>
            <a:endParaRPr sz="3600"/>
          </a:p>
        </p:txBody>
      </p:sp>
      <p:sp>
        <p:nvSpPr>
          <p:cNvPr id="723" name="Google Shape;723;p117"/>
          <p:cNvSpPr txBox="1">
            <a:spLocks noGrp="1"/>
          </p:cNvSpPr>
          <p:nvPr>
            <p:ph type="body" idx="1"/>
          </p:nvPr>
        </p:nvSpPr>
        <p:spPr>
          <a:xfrm>
            <a:off x="457200" y="2667000"/>
            <a:ext cx="8229600" cy="365760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They do not  offer support for ACID properties of transactions. </a:t>
            </a:r>
            <a:endParaRPr/>
          </a:p>
          <a:p>
            <a:pPr marL="274320" lvl="0" indent="-274320" algn="l" rtl="0">
              <a:spcBef>
                <a:spcPts val="520"/>
              </a:spcBef>
              <a:spcAft>
                <a:spcPts val="0"/>
              </a:spcAft>
              <a:buSzPts val="2470"/>
              <a:buChar char="⚫"/>
            </a:pPr>
            <a:r>
              <a:rPr lang="en-US"/>
              <a:t>On the contrary, they have adherence to Brewer’s  CAP (Consistency, Availability, and Partition tolerance) theorem and are often seen compromising on  consistency in favor of availability and partition tolerance.  </a:t>
            </a:r>
            <a:endParaRPr/>
          </a:p>
          <a:p>
            <a:pPr marL="274320" lvl="0" indent="-117475" algn="l" rtl="0">
              <a:spcBef>
                <a:spcPts val="520"/>
              </a:spcBef>
              <a:spcAft>
                <a:spcPts val="0"/>
              </a:spcAft>
              <a:buSzPts val="2470"/>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4. No fixed table schema:</a:t>
            </a:r>
            <a:endParaRPr>
              <a:solidFill>
                <a:srgbClr val="FF0000"/>
              </a:solidFill>
            </a:endParaRPr>
          </a:p>
        </p:txBody>
      </p:sp>
      <p:sp>
        <p:nvSpPr>
          <p:cNvPr id="729" name="Google Shape;729;p1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NoSQL databases are becoming increasing popular owing to their support for  flexibility to the schema.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They do not mandate for the data to strictly adhere to any schema structure  at the time of storage.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Types of NoSQL Databases </a:t>
            </a:r>
            <a:endParaRPr>
              <a:solidFill>
                <a:srgbClr val="FF0000"/>
              </a:solidFill>
            </a:endParaRPr>
          </a:p>
        </p:txBody>
      </p:sp>
      <p:sp>
        <p:nvSpPr>
          <p:cNvPr id="735" name="Google Shape;735;p11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databases are non-relational.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They can be broadly classified into the  following:</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solidFill>
                  <a:srgbClr val="FF0000"/>
                </a:solidFill>
              </a:rPr>
              <a:t>  1. Key−value or the big hash table. </a:t>
            </a:r>
            <a:endParaRPr/>
          </a:p>
          <a:p>
            <a:pPr marL="274320" lvl="0" indent="-274320" algn="l" rtl="0">
              <a:spcBef>
                <a:spcPts val="520"/>
              </a:spcBef>
              <a:spcAft>
                <a:spcPts val="0"/>
              </a:spcAft>
              <a:buSzPts val="2470"/>
              <a:buChar char="⚫"/>
            </a:pPr>
            <a:r>
              <a:rPr lang="en-US">
                <a:solidFill>
                  <a:srgbClr val="FF0000"/>
                </a:solidFill>
              </a:rPr>
              <a:t> 2. Schema-less. </a:t>
            </a:r>
            <a:endParaRPr/>
          </a:p>
          <a:p>
            <a:pPr marL="274320" lvl="0" indent="-117475" algn="l" rtl="0">
              <a:spcBef>
                <a:spcPts val="520"/>
              </a:spcBef>
              <a:spcAft>
                <a:spcPts val="0"/>
              </a:spcAft>
              <a:buSzPts val="2470"/>
              <a:buNone/>
            </a:pPr>
            <a:endParaRPr>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20"/>
          <p:cNvSpPr txBox="1">
            <a:spLocks noGrp="1"/>
          </p:cNvSpPr>
          <p:nvPr>
            <p:ph type="title"/>
          </p:nvPr>
        </p:nvSpPr>
        <p:spPr>
          <a:xfrm>
            <a:off x="457200" y="228600"/>
            <a:ext cx="8229600" cy="8382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741" name="Google Shape;741;p120"/>
          <p:cNvPicPr preferRelativeResize="0">
            <a:picLocks noGrp="1"/>
          </p:cNvPicPr>
          <p:nvPr>
            <p:ph type="body" idx="1"/>
          </p:nvPr>
        </p:nvPicPr>
        <p:blipFill rotWithShape="1">
          <a:blip r:embed="rId3">
            <a:alphaModFix/>
          </a:blip>
          <a:srcRect/>
          <a:stretch/>
        </p:blipFill>
        <p:spPr>
          <a:xfrm>
            <a:off x="304800" y="609600"/>
            <a:ext cx="8458200" cy="5867399"/>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FF0000"/>
              </a:buClr>
              <a:buSzPct val="100000"/>
              <a:buFont typeface="Calibri"/>
              <a:buNone/>
            </a:pPr>
            <a:r>
              <a:rPr lang="en-US">
                <a:solidFill>
                  <a:srgbClr val="FF0000"/>
                </a:solidFill>
              </a:rPr>
              <a:t>key−value and few other types of schema-less databases:  </a:t>
            </a:r>
            <a:endParaRPr>
              <a:solidFill>
                <a:srgbClr val="FF0000"/>
              </a:solidFill>
            </a:endParaRPr>
          </a:p>
        </p:txBody>
      </p:sp>
      <p:sp>
        <p:nvSpPr>
          <p:cNvPr id="747" name="Google Shape;747;p12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002060"/>
                </a:solidFill>
              </a:rPr>
              <a:t>1. Key−value: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maintains a big hash table of keys and values.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For example, Dynamo, Redis, Riak, etc.  Sample Key−Value Pair in Key−Value Database </a:t>
            </a:r>
            <a:endParaRPr/>
          </a:p>
          <a:p>
            <a:pPr marL="274320" lvl="0" indent="-117475" algn="l" rtl="0">
              <a:spcBef>
                <a:spcPts val="520"/>
              </a:spcBef>
              <a:spcAft>
                <a:spcPts val="0"/>
              </a:spcAft>
              <a:buSzPts val="2470"/>
              <a:buNone/>
            </a:pP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753" name="Google Shape;753;p122"/>
          <p:cNvPicPr preferRelativeResize="0">
            <a:picLocks noGrp="1"/>
          </p:cNvPicPr>
          <p:nvPr>
            <p:ph type="body" idx="1"/>
          </p:nvPr>
        </p:nvPicPr>
        <p:blipFill rotWithShape="1">
          <a:blip r:embed="rId3">
            <a:alphaModFix/>
          </a:blip>
          <a:srcRect/>
          <a:stretch/>
        </p:blipFill>
        <p:spPr>
          <a:xfrm>
            <a:off x="457200" y="1219200"/>
            <a:ext cx="8229599" cy="51816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2. Document:</a:t>
            </a:r>
            <a:endParaRPr>
              <a:solidFill>
                <a:srgbClr val="FF0000"/>
              </a:solidFill>
            </a:endParaRPr>
          </a:p>
        </p:txBody>
      </p:sp>
      <p:sp>
        <p:nvSpPr>
          <p:cNvPr id="759" name="Google Shape;759;p12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maintains data in collections constituted of documents. </a:t>
            </a:r>
            <a:endParaRPr/>
          </a:p>
          <a:p>
            <a:pPr marL="274320" lvl="0" indent="-274320" algn="l" rtl="0">
              <a:spcBef>
                <a:spcPts val="520"/>
              </a:spcBef>
              <a:spcAft>
                <a:spcPts val="0"/>
              </a:spcAft>
              <a:buSzPts val="2470"/>
              <a:buChar char="⚫"/>
            </a:pPr>
            <a:r>
              <a:rPr lang="en-US"/>
              <a:t>For example, MongoDB,  Apache CouchDB, Couchbase, MarkLogic, etc. </a:t>
            </a:r>
            <a:endParaRPr/>
          </a:p>
          <a:p>
            <a:pPr marL="274320" lvl="0" indent="-117475" algn="l" rtl="0">
              <a:spcBef>
                <a:spcPts val="520"/>
              </a:spcBef>
              <a:spcAft>
                <a:spcPts val="0"/>
              </a:spcAft>
              <a:buSzPts val="247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171" name="Google Shape;171;p25"/>
          <p:cNvPicPr preferRelativeResize="0">
            <a:picLocks noGrp="1"/>
          </p:cNvPicPr>
          <p:nvPr>
            <p:ph type="body" idx="1"/>
          </p:nvPr>
        </p:nvPicPr>
        <p:blipFill rotWithShape="1">
          <a:blip r:embed="rId3">
            <a:alphaModFix/>
          </a:blip>
          <a:srcRect/>
          <a:stretch/>
        </p:blipFill>
        <p:spPr>
          <a:xfrm>
            <a:off x="762001" y="838200"/>
            <a:ext cx="7848600" cy="58674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765" name="Google Shape;765;p124"/>
          <p:cNvPicPr preferRelativeResize="0">
            <a:picLocks noGrp="1"/>
          </p:cNvPicPr>
          <p:nvPr>
            <p:ph type="body" idx="1"/>
          </p:nvPr>
        </p:nvPicPr>
        <p:blipFill rotWithShape="1">
          <a:blip r:embed="rId3">
            <a:alphaModFix/>
          </a:blip>
          <a:srcRect/>
          <a:stretch/>
        </p:blipFill>
        <p:spPr>
          <a:xfrm>
            <a:off x="228600" y="1219200"/>
            <a:ext cx="8458200" cy="48006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3. Column:</a:t>
            </a:r>
            <a:endParaRPr>
              <a:solidFill>
                <a:srgbClr val="FF0000"/>
              </a:solidFill>
            </a:endParaRPr>
          </a:p>
        </p:txBody>
      </p:sp>
      <p:sp>
        <p:nvSpPr>
          <p:cNvPr id="771" name="Google Shape;771;p12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Each storage block has data from only one column.</a:t>
            </a:r>
            <a:endParaRPr/>
          </a:p>
          <a:p>
            <a:pPr marL="274320" lvl="0" indent="-274320" algn="l" rtl="0">
              <a:spcBef>
                <a:spcPts val="520"/>
              </a:spcBef>
              <a:spcAft>
                <a:spcPts val="0"/>
              </a:spcAft>
              <a:buSzPts val="2470"/>
              <a:buChar char="⚫"/>
            </a:pPr>
            <a:r>
              <a:rPr lang="en-US"/>
              <a:t> For example: Cassandra, HBase, etc. </a:t>
            </a:r>
            <a:endParaRPr/>
          </a:p>
          <a:p>
            <a:pPr marL="274320" lvl="0" indent="-117475" algn="l" rtl="0">
              <a:spcBef>
                <a:spcPts val="520"/>
              </a:spcBef>
              <a:spcAft>
                <a:spcPts val="0"/>
              </a:spcAft>
              <a:buSzPts val="2470"/>
              <a:buNone/>
            </a:pP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4. Graph:</a:t>
            </a:r>
            <a:endParaRPr>
              <a:solidFill>
                <a:srgbClr val="FF0000"/>
              </a:solidFill>
            </a:endParaRPr>
          </a:p>
        </p:txBody>
      </p:sp>
      <p:sp>
        <p:nvSpPr>
          <p:cNvPr id="777" name="Google Shape;777;p1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They are also called network database. </a:t>
            </a:r>
            <a:endParaRPr/>
          </a:p>
          <a:p>
            <a:pPr marL="274320" lvl="0" indent="-274320" algn="l" rtl="0">
              <a:spcBef>
                <a:spcPts val="520"/>
              </a:spcBef>
              <a:spcAft>
                <a:spcPts val="0"/>
              </a:spcAft>
              <a:buSzPts val="2470"/>
              <a:buChar char="⚫"/>
            </a:pPr>
            <a:r>
              <a:rPr lang="en-US"/>
              <a:t>A graph stores data in nodes. </a:t>
            </a:r>
            <a:endParaRPr/>
          </a:p>
          <a:p>
            <a:pPr marL="274320" lvl="0" indent="-274320" algn="l" rtl="0">
              <a:spcBef>
                <a:spcPts val="520"/>
              </a:spcBef>
              <a:spcAft>
                <a:spcPts val="0"/>
              </a:spcAft>
              <a:buSzPts val="2470"/>
              <a:buChar char="⚫"/>
            </a:pPr>
            <a:r>
              <a:rPr lang="en-US"/>
              <a:t>For example, Neo4j,  HyperGraphDB, etc. </a:t>
            </a:r>
            <a:endParaRPr/>
          </a:p>
          <a:p>
            <a:pPr marL="274320" lvl="0" indent="-117475" algn="l" rtl="0">
              <a:spcBef>
                <a:spcPts val="520"/>
              </a:spcBef>
              <a:spcAft>
                <a:spcPts val="0"/>
              </a:spcAft>
              <a:buSzPts val="2470"/>
              <a:buNone/>
            </a:pP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783" name="Google Shape;783;p127"/>
          <p:cNvPicPr preferRelativeResize="0">
            <a:picLocks noGrp="1"/>
          </p:cNvPicPr>
          <p:nvPr>
            <p:ph type="body" idx="1"/>
          </p:nvPr>
        </p:nvPicPr>
        <p:blipFill rotWithShape="1">
          <a:blip r:embed="rId3">
            <a:alphaModFix/>
          </a:blip>
          <a:srcRect/>
          <a:stretch/>
        </p:blipFill>
        <p:spPr>
          <a:xfrm>
            <a:off x="228600" y="838200"/>
            <a:ext cx="8458200" cy="5638799"/>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popular schema-less databases. .</a:t>
            </a:r>
            <a:endParaRPr/>
          </a:p>
        </p:txBody>
      </p:sp>
      <p:pic>
        <p:nvPicPr>
          <p:cNvPr id="789" name="Google Shape;789;p128"/>
          <p:cNvPicPr preferRelativeResize="0">
            <a:picLocks noGrp="1"/>
          </p:cNvPicPr>
          <p:nvPr>
            <p:ph type="body" idx="1"/>
          </p:nvPr>
        </p:nvPicPr>
        <p:blipFill rotWithShape="1">
          <a:blip r:embed="rId3">
            <a:alphaModFix/>
          </a:blip>
          <a:srcRect/>
          <a:stretch/>
        </p:blipFill>
        <p:spPr>
          <a:xfrm>
            <a:off x="457200" y="1828800"/>
            <a:ext cx="8229600" cy="47244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Why NoSQL?</a:t>
            </a:r>
            <a:endParaRPr>
              <a:solidFill>
                <a:srgbClr val="FF0000"/>
              </a:solidFill>
            </a:endParaRPr>
          </a:p>
        </p:txBody>
      </p:sp>
      <p:sp>
        <p:nvSpPr>
          <p:cNvPr id="795" name="Google Shape;795;p12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It has scale out architecture instead of the monolithic  architecture of relational databases.</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2. It can house large volumes of structured, semi-structured, and unstructured data. </a:t>
            </a:r>
            <a:endParaRPr/>
          </a:p>
          <a:p>
            <a:pPr marL="274320" lvl="0" indent="-117475" algn="l" rtl="0">
              <a:spcBef>
                <a:spcPts val="520"/>
              </a:spcBef>
              <a:spcAft>
                <a:spcPts val="0"/>
              </a:spcAft>
              <a:buSzPts val="2470"/>
              <a:buNone/>
            </a:pP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01" name="Google Shape;801;p13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3. Dynamic schema: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NoSQL database allows insertion of data without a pre-defined schema.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In other  words, it facilitates application changes in real time, which thus supports faster development, easy  code integration, and requires less database administration. </a:t>
            </a:r>
            <a:endParaRPr/>
          </a:p>
          <a:p>
            <a:pPr marL="274320" lvl="0" indent="-117475" algn="l" rtl="0">
              <a:spcBef>
                <a:spcPts val="520"/>
              </a:spcBef>
              <a:spcAft>
                <a:spcPts val="0"/>
              </a:spcAft>
              <a:buSzPts val="2470"/>
              <a:buNone/>
            </a:pP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3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4</a:t>
            </a:r>
            <a:r>
              <a:rPr lang="en-US">
                <a:solidFill>
                  <a:srgbClr val="FF0000"/>
                </a:solidFill>
              </a:rPr>
              <a:t>. Auto-sharding:</a:t>
            </a:r>
            <a:r>
              <a:rPr lang="en-US"/>
              <a:t/>
            </a:r>
            <a:br>
              <a:rPr lang="en-US"/>
            </a:br>
            <a:endParaRPr/>
          </a:p>
        </p:txBody>
      </p:sp>
      <p:sp>
        <p:nvSpPr>
          <p:cNvPr id="807" name="Google Shape;807;p131"/>
          <p:cNvSpPr txBox="1">
            <a:spLocks noGrp="1"/>
          </p:cNvSpPr>
          <p:nvPr>
            <p:ph type="body" idx="1"/>
          </p:nvPr>
        </p:nvSpPr>
        <p:spPr>
          <a:xfrm>
            <a:off x="457200" y="1143000"/>
            <a:ext cx="8229600" cy="518160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 It automatically spreads data across an arbitrary number of servers.</a:t>
            </a:r>
            <a:endParaRPr/>
          </a:p>
          <a:p>
            <a:pPr marL="274320" lvl="0" indent="-274320" algn="l" rtl="0">
              <a:spcBef>
                <a:spcPts val="520"/>
              </a:spcBef>
              <a:spcAft>
                <a:spcPts val="0"/>
              </a:spcAft>
              <a:buSzPts val="2470"/>
              <a:buChar char="⚫"/>
            </a:pPr>
            <a:r>
              <a:rPr lang="en-US"/>
              <a:t> The application  in question is more often not even aware of the composition of the server pool.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balances the load  of data and query on the available servers;</a:t>
            </a:r>
            <a:endParaRPr/>
          </a:p>
          <a:p>
            <a:pPr marL="274320" lvl="0" indent="-274320" algn="l" rtl="0">
              <a:spcBef>
                <a:spcPts val="520"/>
              </a:spcBef>
              <a:spcAft>
                <a:spcPts val="0"/>
              </a:spcAft>
              <a:buSzPts val="2470"/>
              <a:buChar char="⚫"/>
            </a:pPr>
            <a:r>
              <a:rPr lang="en-US"/>
              <a:t> and if and when a server goes down, it is quickly replaced  without any major activity disruptions. </a:t>
            </a:r>
            <a:endParaRPr/>
          </a:p>
          <a:p>
            <a:pPr marL="274320" lvl="0" indent="-117475" algn="l" rtl="0">
              <a:spcBef>
                <a:spcPts val="520"/>
              </a:spcBef>
              <a:spcAft>
                <a:spcPts val="0"/>
              </a:spcAft>
              <a:buSzPts val="2470"/>
              <a:buNone/>
            </a:pP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13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5. Replication:</a:t>
            </a:r>
            <a:endParaRPr>
              <a:solidFill>
                <a:srgbClr val="FF0000"/>
              </a:solidFill>
            </a:endParaRPr>
          </a:p>
        </p:txBody>
      </p:sp>
      <p:sp>
        <p:nvSpPr>
          <p:cNvPr id="813" name="Google Shape;813;p13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offers good support for replication which in turn guarantees high availability, fault  tolerance, and disaster recovery. </a:t>
            </a:r>
            <a:endParaRPr/>
          </a:p>
          <a:p>
            <a:pPr marL="274320" lvl="0" indent="-117475" algn="l" rtl="0">
              <a:spcBef>
                <a:spcPts val="520"/>
              </a:spcBef>
              <a:spcAft>
                <a:spcPts val="0"/>
              </a:spcAft>
              <a:buSzPts val="2470"/>
              <a:buNone/>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Advantages of NoSQL</a:t>
            </a:r>
            <a:endParaRPr>
              <a:solidFill>
                <a:srgbClr val="FF0000"/>
              </a:solidFill>
            </a:endParaRPr>
          </a:p>
        </p:txBody>
      </p:sp>
      <p:sp>
        <p:nvSpPr>
          <p:cNvPr id="819" name="Google Shape;819;p13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Can easily scale up and down: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NoSQL database supports scaling rapidly and elastically and even  allows to scale to the cloud. </a:t>
            </a:r>
            <a:endParaRPr/>
          </a:p>
          <a:p>
            <a:pPr marL="274320" lvl="0" indent="-117475" algn="l" rtl="0">
              <a:spcBef>
                <a:spcPts val="520"/>
              </a:spcBef>
              <a:spcAft>
                <a:spcPts val="0"/>
              </a:spcAft>
              <a:buSzPts val="247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First School of Thought</a:t>
            </a:r>
            <a:endParaRPr/>
          </a:p>
        </p:txBody>
      </p:sp>
      <p:sp>
        <p:nvSpPr>
          <p:cNvPr id="177" name="Google Shape;177;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7030A0"/>
                </a:solidFill>
              </a:rPr>
              <a:t>1.Basic analytics: </a:t>
            </a:r>
            <a:endParaRPr/>
          </a:p>
          <a:p>
            <a:pPr marL="274320" lvl="0" indent="-274320" algn="l" rtl="0">
              <a:spcBef>
                <a:spcPts val="520"/>
              </a:spcBef>
              <a:spcAft>
                <a:spcPts val="0"/>
              </a:spcAft>
              <a:buSzPts val="2470"/>
              <a:buNone/>
            </a:pPr>
            <a:r>
              <a:rPr lang="en-US"/>
              <a:t>	--This primarily is slicing and dicing of data to help with basic business insights. </a:t>
            </a:r>
            <a:endParaRPr/>
          </a:p>
          <a:p>
            <a:pPr marL="274320" lvl="0" indent="-274320" algn="l" rtl="0">
              <a:spcBef>
                <a:spcPts val="520"/>
              </a:spcBef>
              <a:spcAft>
                <a:spcPts val="0"/>
              </a:spcAft>
              <a:buSzPts val="2470"/>
              <a:buNone/>
            </a:pPr>
            <a:r>
              <a:rPr lang="en-US"/>
              <a:t>	--This  is about reporting on historical data, basic  visualization, etc. </a:t>
            </a:r>
            <a:endParaRPr/>
          </a:p>
          <a:p>
            <a:pPr marL="274320" lvl="0" indent="-274320" algn="l" rtl="0">
              <a:spcBef>
                <a:spcPts val="520"/>
              </a:spcBef>
              <a:spcAft>
                <a:spcPts val="0"/>
              </a:spcAft>
              <a:buSzPts val="2470"/>
              <a:buChar char="⚫"/>
            </a:pPr>
            <a:r>
              <a:rPr lang="en-US"/>
              <a:t> </a:t>
            </a:r>
            <a:r>
              <a:rPr lang="en-US">
                <a:solidFill>
                  <a:srgbClr val="7030A0"/>
                </a:solidFill>
              </a:rPr>
              <a:t>2. Operationalized analytics: </a:t>
            </a:r>
            <a:endParaRPr/>
          </a:p>
          <a:p>
            <a:pPr marL="274320" lvl="0" indent="-274320" algn="l" rtl="0">
              <a:spcBef>
                <a:spcPts val="520"/>
              </a:spcBef>
              <a:spcAft>
                <a:spcPts val="0"/>
              </a:spcAft>
              <a:buSzPts val="2470"/>
              <a:buNone/>
            </a:pPr>
            <a:r>
              <a:rPr lang="en-US"/>
              <a:t>It is operationalized analytics if it gets woven into the enterprise’s business  processes. </a:t>
            </a:r>
            <a:endParaRPr/>
          </a:p>
          <a:p>
            <a:pPr marL="274320" lvl="0" indent="-274320" algn="l" rtl="0">
              <a:spcBef>
                <a:spcPts val="520"/>
              </a:spcBef>
              <a:spcAft>
                <a:spcPts val="0"/>
              </a:spcAft>
              <a:buSzPts val="2470"/>
              <a:buNone/>
            </a:pPr>
            <a:r>
              <a:rPr lang="en-US"/>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34"/>
          <p:cNvSpPr txBox="1">
            <a:spLocks noGrp="1"/>
          </p:cNvSpPr>
          <p:nvPr>
            <p:ph type="title"/>
          </p:nvPr>
        </p:nvSpPr>
        <p:spPr>
          <a:xfrm>
            <a:off x="457200" y="0"/>
            <a:ext cx="8229600" cy="1524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825" name="Google Shape;825;p134"/>
          <p:cNvPicPr preferRelativeResize="0">
            <a:picLocks noGrp="1"/>
          </p:cNvPicPr>
          <p:nvPr>
            <p:ph type="body" idx="1"/>
          </p:nvPr>
        </p:nvPicPr>
        <p:blipFill rotWithShape="1">
          <a:blip r:embed="rId3">
            <a:alphaModFix/>
          </a:blip>
          <a:srcRect/>
          <a:stretch/>
        </p:blipFill>
        <p:spPr>
          <a:xfrm>
            <a:off x="457200" y="533400"/>
            <a:ext cx="8229600" cy="56388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31" name="Google Shape;831;p13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(a) Cluster scale: </a:t>
            </a:r>
            <a:r>
              <a:rPr lang="en-US"/>
              <a:t>It allows distribution of database across 100+ nodes often in multiple data centers.  </a:t>
            </a:r>
            <a:endParaRPr/>
          </a:p>
          <a:p>
            <a:pPr marL="274320" lvl="0" indent="-117475" algn="l" rtl="0">
              <a:spcBef>
                <a:spcPts val="520"/>
              </a:spcBef>
              <a:spcAft>
                <a:spcPts val="0"/>
              </a:spcAft>
              <a:buSzPts val="2470"/>
              <a:buNone/>
            </a:pPr>
            <a:endParaRPr b="1">
              <a:solidFill>
                <a:srgbClr val="FF0000"/>
              </a:solidFill>
            </a:endParaRPr>
          </a:p>
          <a:p>
            <a:pPr marL="274320" lvl="0" indent="-274320" algn="l" rtl="0">
              <a:spcBef>
                <a:spcPts val="520"/>
              </a:spcBef>
              <a:spcAft>
                <a:spcPts val="0"/>
              </a:spcAft>
              <a:buSzPts val="2470"/>
              <a:buChar char="⚫"/>
            </a:pPr>
            <a:r>
              <a:rPr lang="en-US" b="1">
                <a:solidFill>
                  <a:srgbClr val="FF0000"/>
                </a:solidFill>
              </a:rPr>
              <a:t>(b) Performance scale: </a:t>
            </a:r>
            <a:r>
              <a:rPr lang="en-US"/>
              <a:t>It sustains over 100,000+ database reads and writes per second.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b="1">
                <a:solidFill>
                  <a:srgbClr val="FF0000"/>
                </a:solidFill>
              </a:rPr>
              <a:t> (c) Data scale: </a:t>
            </a:r>
            <a:r>
              <a:rPr lang="en-US"/>
              <a:t>It supports housing of 1 billion+ documents in the database. </a:t>
            </a:r>
            <a:endParaRPr/>
          </a:p>
          <a:p>
            <a:pPr marL="274320" lvl="0" indent="-117475" algn="l" rtl="0">
              <a:spcBef>
                <a:spcPts val="520"/>
              </a:spcBef>
              <a:spcAft>
                <a:spcPts val="0"/>
              </a:spcAft>
              <a:buSzPts val="2470"/>
              <a:buNone/>
            </a:pP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FF0000"/>
              </a:buClr>
              <a:buSzPct val="100000"/>
              <a:buFont typeface="Calibri"/>
              <a:buNone/>
            </a:pPr>
            <a:r>
              <a:rPr lang="en-US">
                <a:solidFill>
                  <a:srgbClr val="FF0000"/>
                </a:solidFill>
              </a:rPr>
              <a:t>2. Doesn’t require a pre-defined schema:</a:t>
            </a:r>
            <a:endParaRPr>
              <a:solidFill>
                <a:srgbClr val="FF0000"/>
              </a:solidFill>
            </a:endParaRPr>
          </a:p>
        </p:txBody>
      </p:sp>
      <p:sp>
        <p:nvSpPr>
          <p:cNvPr id="837" name="Google Shape;837;p1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does not require any adherence to pre-defined schema.  </a:t>
            </a:r>
            <a:endParaRPr/>
          </a:p>
          <a:p>
            <a:pPr marL="274320" lvl="0" indent="-274320" algn="l" rtl="0">
              <a:spcBef>
                <a:spcPts val="520"/>
              </a:spcBef>
              <a:spcAft>
                <a:spcPts val="0"/>
              </a:spcAft>
              <a:buSzPts val="2470"/>
              <a:buChar char="⚫"/>
            </a:pPr>
            <a:r>
              <a:rPr lang="en-US"/>
              <a:t>It is pretty flexible.</a:t>
            </a:r>
            <a:endParaRPr/>
          </a:p>
          <a:p>
            <a:pPr marL="274320" lvl="0" indent="-274320" algn="l" rtl="0">
              <a:spcBef>
                <a:spcPts val="520"/>
              </a:spcBef>
              <a:spcAft>
                <a:spcPts val="0"/>
              </a:spcAft>
              <a:buSzPts val="2470"/>
              <a:buChar char="⚫"/>
            </a:pPr>
            <a:r>
              <a:rPr lang="en-US"/>
              <a:t> For example, if we look at MongoDB,</a:t>
            </a:r>
            <a:endParaRPr/>
          </a:p>
          <a:p>
            <a:pPr marL="274320" lvl="0" indent="-274320" algn="l" rtl="0">
              <a:spcBef>
                <a:spcPts val="520"/>
              </a:spcBef>
              <a:spcAft>
                <a:spcPts val="0"/>
              </a:spcAft>
              <a:buSzPts val="2470"/>
              <a:buChar char="⚫"/>
            </a:pPr>
            <a:r>
              <a:rPr lang="en-US"/>
              <a:t> the documents (equivalent of records in  RDBMS) in a collection (equivalent of table in RDBMS) can have different sets of key-value pairs. </a:t>
            </a:r>
            <a:endParaRPr/>
          </a:p>
          <a:p>
            <a:pPr marL="274320" lvl="0" indent="-117475" algn="l" rtl="0">
              <a:spcBef>
                <a:spcPts val="520"/>
              </a:spcBef>
              <a:spcAft>
                <a:spcPts val="0"/>
              </a:spcAft>
              <a:buSzPts val="2470"/>
              <a:buNone/>
            </a:pP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43" name="Google Shape;843;p1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{_id: 101,“BookName”: “Fundamentals of business analytics”, “AuthorName”: “Seema Acharya”,  “Publisher”: “Wiley India”}</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{_id:102, “BookName”:”Big Data and Analytics”} </a:t>
            </a:r>
            <a:endParaRPr/>
          </a:p>
          <a:p>
            <a:pPr marL="274320" lvl="0" indent="-117475" algn="l" rtl="0">
              <a:spcBef>
                <a:spcPts val="520"/>
              </a:spcBef>
              <a:spcAft>
                <a:spcPts val="0"/>
              </a:spcAft>
              <a:buSzPts val="2470"/>
              <a:buNone/>
            </a:pP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3</a:t>
            </a:r>
            <a:r>
              <a:rPr lang="en-US">
                <a:solidFill>
                  <a:srgbClr val="FF0000"/>
                </a:solidFill>
              </a:rPr>
              <a:t>. Cheap, easy to implement:</a:t>
            </a:r>
            <a:endParaRPr>
              <a:solidFill>
                <a:srgbClr val="FF0000"/>
              </a:solidFill>
            </a:endParaRPr>
          </a:p>
        </p:txBody>
      </p:sp>
      <p:sp>
        <p:nvSpPr>
          <p:cNvPr id="849" name="Google Shape;849;p1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Deploying NoSQL properly allows for all of the benefits of scale, high  availability, fault tolerance, etc. while also lowering operational costs. </a:t>
            </a:r>
            <a:endParaRPr/>
          </a:p>
          <a:p>
            <a:pPr marL="274320" lvl="0" indent="-117475" algn="l" rtl="0">
              <a:spcBef>
                <a:spcPts val="520"/>
              </a:spcBef>
              <a:spcAft>
                <a:spcPts val="0"/>
              </a:spcAft>
              <a:buSzPts val="2470"/>
              <a:buNone/>
            </a:pP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3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FF0000"/>
              </a:buClr>
              <a:buSzPct val="100000"/>
              <a:buFont typeface="Calibri"/>
              <a:buNone/>
            </a:pPr>
            <a:r>
              <a:rPr lang="en-US">
                <a:solidFill>
                  <a:srgbClr val="FF0000"/>
                </a:solidFill>
              </a:rPr>
              <a:t>4. Relaxes the data consistency requirement:</a:t>
            </a:r>
            <a:endParaRPr>
              <a:solidFill>
                <a:srgbClr val="FF0000"/>
              </a:solidFill>
            </a:endParaRPr>
          </a:p>
        </p:txBody>
      </p:sp>
      <p:sp>
        <p:nvSpPr>
          <p:cNvPr id="855" name="Google Shape;855;p13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databases have adherence to CAP theorem  (Consistency, Availability, and PartitionTolerance).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Most of the NoSQL databases compromise on consistency in favor of availability and partition tolerance.</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However, they do go for eventual consistency. </a:t>
            </a:r>
            <a:endParaRPr/>
          </a:p>
          <a:p>
            <a:pPr marL="274320" lvl="0" indent="-117475" algn="l" rtl="0">
              <a:spcBef>
                <a:spcPts val="520"/>
              </a:spcBef>
              <a:spcAft>
                <a:spcPts val="0"/>
              </a:spcAft>
              <a:buSzPts val="2470"/>
              <a:buNone/>
            </a:pP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4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61" name="Google Shape;861;p14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5. Data can be replicated to multiple nodes and can be partitioned:</a:t>
            </a:r>
            <a:r>
              <a:rPr lang="en-US"/>
              <a:t> There are two terms that we will  discuss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4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67" name="Google Shape;867;p14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(a) Sharding: </a:t>
            </a:r>
            <a:endParaRPr/>
          </a:p>
          <a:p>
            <a:pPr marL="274320" lvl="0" indent="-274320" algn="l" rtl="0">
              <a:spcBef>
                <a:spcPts val="520"/>
              </a:spcBef>
              <a:spcAft>
                <a:spcPts val="0"/>
              </a:spcAft>
              <a:buSzPts val="2470"/>
              <a:buChar char="⚫"/>
            </a:pPr>
            <a:r>
              <a:rPr lang="en-US"/>
              <a:t>Sharding is when different pieces of data are distributed across multiple servers.  NoSQL databases support auto-sharding meaning they can natively and automatically spread  data across an arbitrary number of servers, without requiring the application to even be aware of  the composition of the server pool.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73" name="Google Shape;873;p14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Servers can be added or removed from the data layer without  application downtime. This would mean that data and query load are automatically balanced  across servers, and when a server goes down, it can be quickly and transparently replaced with no  application disruption.</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1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79" name="Google Shape;879;p1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here (b) Replication: Replication is when multiple copies of data are stored across the cluster and even  across data centers. This promises high availability and fault tolerance. </a:t>
            </a:r>
            <a:endParaRPr/>
          </a:p>
          <a:p>
            <a:pPr marL="274320" lvl="0" indent="-117475" algn="l" rtl="0">
              <a:spcBef>
                <a:spcPts val="520"/>
              </a:spcBef>
              <a:spcAft>
                <a:spcPts val="0"/>
              </a:spcAft>
              <a:buSzPts val="247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457200" y="704088"/>
            <a:ext cx="8229600" cy="6675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sp>
        <p:nvSpPr>
          <p:cNvPr id="183" name="Google Shape;183;p27"/>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7030A0"/>
                </a:solidFill>
              </a:rPr>
              <a:t>3. Advanced analytics: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None/>
            </a:pPr>
            <a:r>
              <a:rPr lang="en-US"/>
              <a:t>This largely is about forecasting for the future by way of predictive and prescriptive modeling.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solidFill>
                  <a:srgbClr val="7030A0"/>
                </a:solidFill>
              </a:rPr>
              <a:t>4. Monetized analytics: </a:t>
            </a:r>
            <a:endParaRPr/>
          </a:p>
          <a:p>
            <a:pPr marL="274320" lvl="0" indent="-274320" algn="l" rtl="0">
              <a:spcBef>
                <a:spcPts val="520"/>
              </a:spcBef>
              <a:spcAft>
                <a:spcPts val="0"/>
              </a:spcAft>
              <a:buSzPts val="2470"/>
              <a:buNone/>
            </a:pPr>
            <a:r>
              <a:rPr lang="en-US"/>
              <a:t>This is analytics in use to derive direct business revenue. </a:t>
            </a:r>
            <a:endParaRPr/>
          </a:p>
          <a:p>
            <a:pPr marL="274320" lvl="0" indent="-117475" algn="l" rtl="0">
              <a:spcBef>
                <a:spcPts val="520"/>
              </a:spcBef>
              <a:spcAft>
                <a:spcPts val="0"/>
              </a:spcAft>
              <a:buSzPts val="2470"/>
              <a:buNone/>
            </a:pP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What We Miss With NoSQL?</a:t>
            </a:r>
            <a:endParaRPr>
              <a:solidFill>
                <a:srgbClr val="FF0000"/>
              </a:solidFill>
            </a:endParaRPr>
          </a:p>
        </p:txBody>
      </p:sp>
      <p:sp>
        <p:nvSpPr>
          <p:cNvPr id="885" name="Google Shape;885;p1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With NoSQL around, we have been able to counter the problem of scale (NoSQL scales out). </a:t>
            </a:r>
            <a:endParaRPr/>
          </a:p>
          <a:p>
            <a:pPr marL="274320" lvl="0" indent="-274320" algn="l" rtl="0">
              <a:spcBef>
                <a:spcPts val="520"/>
              </a:spcBef>
              <a:spcAft>
                <a:spcPts val="0"/>
              </a:spcAft>
              <a:buSzPts val="2470"/>
              <a:buChar char="⚫"/>
            </a:pPr>
            <a:r>
              <a:rPr lang="en-US"/>
              <a:t>There is also  the flexibility with respect to schema design. </a:t>
            </a:r>
            <a:endParaRPr/>
          </a:p>
          <a:p>
            <a:pPr marL="274320" lvl="0" indent="-274320" algn="l" rtl="0">
              <a:spcBef>
                <a:spcPts val="520"/>
              </a:spcBef>
              <a:spcAft>
                <a:spcPts val="0"/>
              </a:spcAft>
              <a:buSzPts val="2470"/>
              <a:buChar char="⚫"/>
            </a:pPr>
            <a:r>
              <a:rPr lang="en-US"/>
              <a:t>However there are few features of conventional RDBMS that  are greatly missed.</a:t>
            </a:r>
            <a:endParaRPr/>
          </a:p>
          <a:p>
            <a:pPr marL="274320" lvl="0" indent="-117475" algn="l" rtl="0">
              <a:spcBef>
                <a:spcPts val="520"/>
              </a:spcBef>
              <a:spcAft>
                <a:spcPts val="0"/>
              </a:spcAft>
              <a:buSzPts val="2470"/>
              <a:buNone/>
            </a:pP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45"/>
          <p:cNvSpPr txBox="1">
            <a:spLocks noGrp="1"/>
          </p:cNvSpPr>
          <p:nvPr>
            <p:ph type="title"/>
          </p:nvPr>
        </p:nvSpPr>
        <p:spPr>
          <a:xfrm>
            <a:off x="457200" y="228600"/>
            <a:ext cx="8229600" cy="9144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891" name="Google Shape;891;p145"/>
          <p:cNvPicPr preferRelativeResize="0">
            <a:picLocks noGrp="1"/>
          </p:cNvPicPr>
          <p:nvPr>
            <p:ph type="body" idx="1"/>
          </p:nvPr>
        </p:nvPicPr>
        <p:blipFill rotWithShape="1">
          <a:blip r:embed="rId3">
            <a:alphaModFix/>
          </a:blip>
          <a:srcRect/>
          <a:stretch/>
        </p:blipFill>
        <p:spPr>
          <a:xfrm>
            <a:off x="381000" y="1447800"/>
            <a:ext cx="8382000" cy="510540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4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897" name="Google Shape;897;p14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does not support joins. However, it compensates for it by allowing embedded documents as in  MongoDB. It does not have provision for ACID properties of transactions.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However, it obeys the Eric  Brewer’s CAP theorem.</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903" name="Google Shape;903;p1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does not have a standard SQL interface but NoSQL databases such as  MongoDB and Cassandra have their own rich query language [MongoDB query language and Cassandra  query language (CQL)] to compensate for the lack of it.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4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909" name="Google Shape;909;p14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One thing which is dearly missed is the easy integration with other applications that support SQL. </a:t>
            </a:r>
            <a:endParaRPr/>
          </a:p>
          <a:p>
            <a:pPr marL="274320" lvl="0" indent="-117475" algn="l" rtl="0">
              <a:spcBef>
                <a:spcPts val="520"/>
              </a:spcBef>
              <a:spcAft>
                <a:spcPts val="0"/>
              </a:spcAft>
              <a:buSzPts val="2470"/>
              <a:buNone/>
            </a:pP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Use of NoSQL in Industry</a:t>
            </a:r>
            <a:endParaRPr>
              <a:solidFill>
                <a:srgbClr val="FF0000"/>
              </a:solidFill>
            </a:endParaRPr>
          </a:p>
        </p:txBody>
      </p:sp>
      <p:sp>
        <p:nvSpPr>
          <p:cNvPr id="915" name="Google Shape;915;p14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is being put to use in varied industries. </a:t>
            </a:r>
            <a:endParaRPr/>
          </a:p>
          <a:p>
            <a:pPr marL="274320" lvl="0" indent="-274320" algn="l" rtl="0">
              <a:spcBef>
                <a:spcPts val="520"/>
              </a:spcBef>
              <a:spcAft>
                <a:spcPts val="0"/>
              </a:spcAft>
              <a:buSzPts val="2470"/>
              <a:buChar char="⚫"/>
            </a:pPr>
            <a:r>
              <a:rPr lang="en-US"/>
              <a:t>They are used to support analysis for applications such as  </a:t>
            </a:r>
            <a:endParaRPr/>
          </a:p>
          <a:p>
            <a:pPr marL="274320" lvl="0" indent="-274320" algn="l" rtl="0">
              <a:spcBef>
                <a:spcPts val="520"/>
              </a:spcBef>
              <a:spcAft>
                <a:spcPts val="0"/>
              </a:spcAft>
              <a:buSzPts val="2470"/>
              <a:buChar char="⚫"/>
            </a:pPr>
            <a:r>
              <a:rPr lang="en-US"/>
              <a:t>web user data analysis, </a:t>
            </a:r>
            <a:endParaRPr/>
          </a:p>
          <a:p>
            <a:pPr marL="274320" lvl="0" indent="-274320" algn="l" rtl="0">
              <a:spcBef>
                <a:spcPts val="520"/>
              </a:spcBef>
              <a:spcAft>
                <a:spcPts val="0"/>
              </a:spcAft>
              <a:buSzPts val="2470"/>
              <a:buChar char="⚫"/>
            </a:pPr>
            <a:r>
              <a:rPr lang="en-US"/>
              <a:t>log analysis, </a:t>
            </a:r>
            <a:endParaRPr/>
          </a:p>
          <a:p>
            <a:pPr marL="274320" lvl="0" indent="-274320" algn="l" rtl="0">
              <a:spcBef>
                <a:spcPts val="520"/>
              </a:spcBef>
              <a:spcAft>
                <a:spcPts val="0"/>
              </a:spcAft>
              <a:buSzPts val="2470"/>
              <a:buChar char="⚫"/>
            </a:pPr>
            <a:r>
              <a:rPr lang="en-US"/>
              <a:t>sensor feed analysis,</a:t>
            </a:r>
            <a:endParaRPr/>
          </a:p>
          <a:p>
            <a:pPr marL="274320" lvl="0" indent="-274320" algn="l" rtl="0">
              <a:spcBef>
                <a:spcPts val="520"/>
              </a:spcBef>
              <a:spcAft>
                <a:spcPts val="0"/>
              </a:spcAft>
              <a:buSzPts val="2470"/>
              <a:buChar char="⚫"/>
            </a:pPr>
            <a:r>
              <a:rPr lang="en-US"/>
              <a:t> making recommendations for up sell and cross-sell,  etc. Refer Figure 4.6. </a:t>
            </a:r>
            <a:endParaRPr/>
          </a:p>
          <a:p>
            <a:pPr marL="274320" lvl="0" indent="-117475" algn="l" rtl="0">
              <a:spcBef>
                <a:spcPts val="520"/>
              </a:spcBef>
              <a:spcAft>
                <a:spcPts val="0"/>
              </a:spcAft>
              <a:buSzPts val="2470"/>
              <a:buNone/>
            </a:pP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50"/>
          <p:cNvSpPr txBox="1">
            <a:spLocks noGrp="1"/>
          </p:cNvSpPr>
          <p:nvPr>
            <p:ph type="title"/>
          </p:nvPr>
        </p:nvSpPr>
        <p:spPr>
          <a:xfrm>
            <a:off x="457200" y="228600"/>
            <a:ext cx="8229600" cy="3048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921" name="Google Shape;921;p150"/>
          <p:cNvPicPr preferRelativeResize="0">
            <a:picLocks noGrp="1"/>
          </p:cNvPicPr>
          <p:nvPr>
            <p:ph type="body" idx="1"/>
          </p:nvPr>
        </p:nvPicPr>
        <p:blipFill rotWithShape="1">
          <a:blip r:embed="rId3">
            <a:alphaModFix/>
          </a:blip>
          <a:srcRect/>
          <a:stretch/>
        </p:blipFill>
        <p:spPr>
          <a:xfrm>
            <a:off x="304800" y="228601"/>
            <a:ext cx="8534400" cy="64008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5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NoSQL Vendors</a:t>
            </a:r>
            <a:endParaRPr>
              <a:solidFill>
                <a:srgbClr val="FF0000"/>
              </a:solidFill>
            </a:endParaRPr>
          </a:p>
        </p:txBody>
      </p:sp>
      <p:pic>
        <p:nvPicPr>
          <p:cNvPr id="927" name="Google Shape;927;p151"/>
          <p:cNvPicPr preferRelativeResize="0">
            <a:picLocks noGrp="1"/>
          </p:cNvPicPr>
          <p:nvPr>
            <p:ph type="body" idx="1"/>
          </p:nvPr>
        </p:nvPicPr>
        <p:blipFill rotWithShape="1">
          <a:blip r:embed="rId3">
            <a:alphaModFix/>
          </a:blip>
          <a:srcRect/>
          <a:stretch/>
        </p:blipFill>
        <p:spPr>
          <a:xfrm>
            <a:off x="381000" y="1905000"/>
            <a:ext cx="8458200" cy="449580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5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SQL versus NoSQL </a:t>
            </a:r>
            <a:endParaRPr>
              <a:solidFill>
                <a:srgbClr val="FF0000"/>
              </a:solidFill>
            </a:endParaRPr>
          </a:p>
        </p:txBody>
      </p:sp>
      <p:graphicFrame>
        <p:nvGraphicFramePr>
          <p:cNvPr id="933" name="Google Shape;933;p152"/>
          <p:cNvGraphicFramePr/>
          <p:nvPr/>
        </p:nvGraphicFramePr>
        <p:xfrm>
          <a:off x="228600" y="1935164"/>
          <a:ext cx="8686800" cy="5103950"/>
        </p:xfrm>
        <a:graphic>
          <a:graphicData uri="http://schemas.openxmlformats.org/drawingml/2006/table">
            <a:tbl>
              <a:tblPr firstRow="1" bandRow="1">
                <a:noFill/>
                <a:tableStyleId>{D51A53F2-0187-4126-BED3-C6377F832CBA}</a:tableStyleId>
              </a:tblPr>
              <a:tblGrid>
                <a:gridCol w="457200"/>
                <a:gridCol w="3352800"/>
                <a:gridCol w="4876800"/>
              </a:tblGrid>
              <a:tr h="419950">
                <a:tc>
                  <a:txBody>
                    <a:bodyPr/>
                    <a:lstStyle/>
                    <a:p>
                      <a:pPr marL="0" marR="0" lvl="0" indent="0" algn="l" rtl="0">
                        <a:spcBef>
                          <a:spcPts val="0"/>
                        </a:spcBef>
                        <a:spcAft>
                          <a:spcPts val="0"/>
                        </a:spcAft>
                        <a:buNone/>
                      </a:pPr>
                      <a:r>
                        <a:rPr lang="en-US" sz="1800" u="none" strike="noStrike" cap="none"/>
                        <a:t>Sr.</a:t>
                      </a:r>
                      <a:endParaRPr sz="1800"/>
                    </a:p>
                  </a:txBody>
                  <a:tcPr marL="91450" marR="91450" marT="45725" marB="45725"/>
                </a:tc>
                <a:tc>
                  <a:txBody>
                    <a:bodyPr/>
                    <a:lstStyle/>
                    <a:p>
                      <a:pPr marL="0" marR="0" lvl="0" indent="0" algn="l" rtl="0">
                        <a:spcBef>
                          <a:spcPts val="0"/>
                        </a:spcBef>
                        <a:spcAft>
                          <a:spcPts val="0"/>
                        </a:spcAft>
                        <a:buNone/>
                      </a:pPr>
                      <a:r>
                        <a:rPr lang="en-US" sz="1800"/>
                        <a:t>SQL</a:t>
                      </a:r>
                      <a:endParaRPr sz="1800"/>
                    </a:p>
                  </a:txBody>
                  <a:tcPr marL="91450" marR="91450" marT="45725" marB="45725"/>
                </a:tc>
                <a:tc>
                  <a:txBody>
                    <a:bodyPr/>
                    <a:lstStyle/>
                    <a:p>
                      <a:pPr marL="0" marR="0" lvl="0" indent="0" algn="l" rtl="0">
                        <a:spcBef>
                          <a:spcPts val="0"/>
                        </a:spcBef>
                        <a:spcAft>
                          <a:spcPts val="0"/>
                        </a:spcAft>
                        <a:buNone/>
                      </a:pPr>
                      <a:r>
                        <a:rPr lang="en-US" sz="1800"/>
                        <a:t>NoSQL</a:t>
                      </a:r>
                      <a:endParaRPr sz="1800"/>
                    </a:p>
                  </a:txBody>
                  <a:tcPr marL="91450" marR="91450" marT="45725" marB="45725"/>
                </a:tc>
              </a:tr>
              <a:tr h="4199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Relational database</a:t>
                      </a:r>
                      <a:endParaRPr/>
                    </a:p>
                  </a:txBody>
                  <a:tcPr marL="91450" marR="91450" marT="45725" marB="45725"/>
                </a:tc>
                <a:tc>
                  <a:txBody>
                    <a:bodyPr/>
                    <a:lstStyle/>
                    <a:p>
                      <a:pPr marL="0" marR="0" lvl="0" indent="0" algn="l" rtl="0">
                        <a:spcBef>
                          <a:spcPts val="0"/>
                        </a:spcBef>
                        <a:spcAft>
                          <a:spcPts val="0"/>
                        </a:spcAft>
                        <a:buNone/>
                      </a:pPr>
                      <a:r>
                        <a:rPr lang="en-US" sz="1800"/>
                        <a:t>Non relational Distributed Database</a:t>
                      </a:r>
                      <a:endParaRPr sz="1800"/>
                    </a:p>
                  </a:txBody>
                  <a:tcPr marL="91450" marR="91450" marT="45725" marB="45725"/>
                </a:tc>
              </a:tr>
              <a:tr h="4199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Relational Model</a:t>
                      </a:r>
                      <a:endParaRPr sz="1800"/>
                    </a:p>
                  </a:txBody>
                  <a:tcPr marL="91450" marR="91450" marT="45725" marB="45725"/>
                </a:tc>
                <a:tc>
                  <a:txBody>
                    <a:bodyPr/>
                    <a:lstStyle/>
                    <a:p>
                      <a:pPr marL="0" marR="0" lvl="0" indent="0" algn="l" rtl="0">
                        <a:spcBef>
                          <a:spcPts val="0"/>
                        </a:spcBef>
                        <a:spcAft>
                          <a:spcPts val="0"/>
                        </a:spcAft>
                        <a:buNone/>
                      </a:pPr>
                      <a:r>
                        <a:rPr lang="en-US" sz="1800"/>
                        <a:t>Model less approach</a:t>
                      </a:r>
                      <a:endParaRPr sz="1800"/>
                    </a:p>
                  </a:txBody>
                  <a:tcPr marL="91450" marR="91450" marT="45725" marB="45725"/>
                </a:tc>
              </a:tr>
              <a:tr h="4199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Predefined schema</a:t>
                      </a:r>
                      <a:endParaRPr sz="1800"/>
                    </a:p>
                  </a:txBody>
                  <a:tcPr marL="91450" marR="91450" marT="45725" marB="45725"/>
                </a:tc>
                <a:tc>
                  <a:txBody>
                    <a:bodyPr/>
                    <a:lstStyle/>
                    <a:p>
                      <a:pPr marL="0" marR="0" lvl="0" indent="0" algn="l" rtl="0">
                        <a:spcBef>
                          <a:spcPts val="0"/>
                        </a:spcBef>
                        <a:spcAft>
                          <a:spcPts val="0"/>
                        </a:spcAft>
                        <a:buNone/>
                      </a:pPr>
                      <a:r>
                        <a:rPr lang="en-US" sz="1800"/>
                        <a:t>Dynamic Schema for unstructured data</a:t>
                      </a:r>
                      <a:endParaRPr sz="1800"/>
                    </a:p>
                  </a:txBody>
                  <a:tcPr marL="91450" marR="91450" marT="45725" marB="45725"/>
                </a:tc>
              </a:tr>
              <a:tr h="7248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Table Based databases</a:t>
                      </a:r>
                      <a:endParaRPr sz="1800"/>
                    </a:p>
                  </a:txBody>
                  <a:tcPr marL="91450" marR="91450" marT="45725" marB="45725"/>
                </a:tc>
                <a:tc>
                  <a:txBody>
                    <a:bodyPr/>
                    <a:lstStyle/>
                    <a:p>
                      <a:pPr marL="0" marR="0" lvl="0" indent="0" algn="l" rtl="0">
                        <a:spcBef>
                          <a:spcPts val="0"/>
                        </a:spcBef>
                        <a:spcAft>
                          <a:spcPts val="0"/>
                        </a:spcAft>
                        <a:buNone/>
                      </a:pPr>
                      <a:r>
                        <a:rPr lang="en-US" sz="1800"/>
                        <a:t>Document based or graph based, wide column store or key value pair  databases</a:t>
                      </a:r>
                      <a:endParaRPr sz="1800"/>
                    </a:p>
                  </a:txBody>
                  <a:tcPr marL="91450" marR="91450" marT="45725" marB="45725"/>
                </a:tc>
              </a:tr>
              <a:tr h="724850">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Vertically scalable (by increasing  system resources)</a:t>
                      </a:r>
                      <a:endParaRPr sz="1800"/>
                    </a:p>
                  </a:txBody>
                  <a:tcPr marL="91450" marR="91450" marT="45725" marB="45725"/>
                </a:tc>
                <a:tc>
                  <a:txBody>
                    <a:bodyPr/>
                    <a:lstStyle/>
                    <a:p>
                      <a:pPr marL="0" marR="0" lvl="0" indent="0" algn="l" rtl="0">
                        <a:spcBef>
                          <a:spcPts val="0"/>
                        </a:spcBef>
                        <a:spcAft>
                          <a:spcPts val="0"/>
                        </a:spcAft>
                        <a:buNone/>
                      </a:pPr>
                      <a:r>
                        <a:rPr lang="en-US" sz="1800"/>
                        <a:t>Horizontally scalable (by creating cluster of commodity  machines)</a:t>
                      </a:r>
                      <a:endParaRPr sz="1800"/>
                    </a:p>
                  </a:txBody>
                  <a:tcPr marL="91450" marR="91450" marT="45725" marB="45725"/>
                </a:tc>
              </a:tr>
              <a:tr h="419950">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Uses SQL</a:t>
                      </a:r>
                      <a:endParaRPr sz="1800"/>
                    </a:p>
                  </a:txBody>
                  <a:tcPr marL="91450" marR="91450" marT="45725" marB="45725"/>
                </a:tc>
                <a:tc>
                  <a:txBody>
                    <a:bodyPr/>
                    <a:lstStyle/>
                    <a:p>
                      <a:pPr marL="0" marR="0" lvl="0" indent="0" algn="l" rtl="0">
                        <a:spcBef>
                          <a:spcPts val="0"/>
                        </a:spcBef>
                        <a:spcAft>
                          <a:spcPts val="0"/>
                        </a:spcAft>
                        <a:buNone/>
                      </a:pPr>
                      <a:r>
                        <a:rPr lang="en-US" sz="1800"/>
                        <a:t>Uses UnQL (Unstructured Query Language)</a:t>
                      </a:r>
                      <a:endParaRPr sz="1800"/>
                    </a:p>
                  </a:txBody>
                  <a:tcPr marL="91450" marR="91450" marT="45725" marB="45725"/>
                </a:tc>
              </a:tr>
              <a:tr h="419950">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Not preferred for large datasets</a:t>
                      </a:r>
                      <a:endParaRPr sz="1800"/>
                    </a:p>
                  </a:txBody>
                  <a:tcPr marL="91450" marR="91450" marT="45725" marB="45725"/>
                </a:tc>
                <a:tc>
                  <a:txBody>
                    <a:bodyPr/>
                    <a:lstStyle/>
                    <a:p>
                      <a:pPr marL="0" marR="0" lvl="0" indent="0" algn="l" rtl="0">
                        <a:spcBef>
                          <a:spcPts val="0"/>
                        </a:spcBef>
                        <a:spcAft>
                          <a:spcPts val="0"/>
                        </a:spcAft>
                        <a:buNone/>
                      </a:pPr>
                      <a:r>
                        <a:rPr lang="en-US" sz="1800"/>
                        <a:t>Largely preferred for large datasets</a:t>
                      </a:r>
                      <a:endParaRPr sz="1800"/>
                    </a:p>
                  </a:txBody>
                  <a:tcPr marL="91450" marR="91450" marT="45725" marB="45725"/>
                </a:tc>
              </a:tr>
              <a:tr h="724850">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Not a best fit for hierarchical data</a:t>
                      </a:r>
                      <a:endParaRPr sz="1800"/>
                    </a:p>
                  </a:txBody>
                  <a:tcPr marL="91450" marR="91450" marT="45725" marB="45725"/>
                </a:tc>
                <a:tc>
                  <a:txBody>
                    <a:bodyPr/>
                    <a:lstStyle/>
                    <a:p>
                      <a:pPr marL="0" marR="0" lvl="0" indent="0" algn="l" rtl="0">
                        <a:spcBef>
                          <a:spcPts val="0"/>
                        </a:spcBef>
                        <a:spcAft>
                          <a:spcPts val="0"/>
                        </a:spcAft>
                        <a:buNone/>
                      </a:pPr>
                      <a:r>
                        <a:rPr lang="en-US" sz="1800"/>
                        <a:t>Best fit for hierarchical storage as it follows  key value pairs of storing data similar to JSON (Java script object notation)</a:t>
                      </a:r>
                      <a:endParaRPr sz="1800"/>
                    </a:p>
                  </a:txBody>
                  <a:tcPr marL="91450" marR="91450" marT="45725" marB="45725"/>
                </a:tc>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15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graphicFrame>
        <p:nvGraphicFramePr>
          <p:cNvPr id="939" name="Google Shape;939;p153"/>
          <p:cNvGraphicFramePr/>
          <p:nvPr/>
        </p:nvGraphicFramePr>
        <p:xfrm>
          <a:off x="457200" y="1935163"/>
          <a:ext cx="8229600" cy="4861640"/>
        </p:xfrm>
        <a:graphic>
          <a:graphicData uri="http://schemas.openxmlformats.org/drawingml/2006/table">
            <a:tbl>
              <a:tblPr firstRow="1" bandRow="1">
                <a:noFill/>
                <a:tableStyleId>{D51A53F2-0187-4126-BED3-C6377F832CBA}</a:tableStyleId>
              </a:tblPr>
              <a:tblGrid>
                <a:gridCol w="609600"/>
                <a:gridCol w="3124200"/>
                <a:gridCol w="4495800"/>
              </a:tblGrid>
              <a:tr h="370850">
                <a:tc>
                  <a:txBody>
                    <a:bodyPr/>
                    <a:lstStyle/>
                    <a:p>
                      <a:pPr marL="0" marR="0" lvl="0" indent="0" algn="l" rtl="0">
                        <a:spcBef>
                          <a:spcPts val="0"/>
                        </a:spcBef>
                        <a:spcAft>
                          <a:spcPts val="0"/>
                        </a:spcAft>
                        <a:buNone/>
                      </a:pPr>
                      <a:r>
                        <a:rPr lang="en-US" sz="1800"/>
                        <a:t>Sr.</a:t>
                      </a:r>
                      <a:endParaRPr/>
                    </a:p>
                  </a:txBody>
                  <a:tcPr marL="91450" marR="91450" marT="45725" marB="45725"/>
                </a:tc>
                <a:tc>
                  <a:txBody>
                    <a:bodyPr/>
                    <a:lstStyle/>
                    <a:p>
                      <a:pPr marL="0" marR="0" lvl="0" indent="0" algn="l" rtl="0">
                        <a:spcBef>
                          <a:spcPts val="0"/>
                        </a:spcBef>
                        <a:spcAft>
                          <a:spcPts val="0"/>
                        </a:spcAft>
                        <a:buNone/>
                      </a:pPr>
                      <a:r>
                        <a:rPr lang="en-US" sz="1800"/>
                        <a:t>SQL</a:t>
                      </a:r>
                      <a:endParaRPr sz="1800"/>
                    </a:p>
                  </a:txBody>
                  <a:tcPr marL="91450" marR="91450" marT="45725" marB="45725"/>
                </a:tc>
                <a:tc>
                  <a:txBody>
                    <a:bodyPr/>
                    <a:lstStyle/>
                    <a:p>
                      <a:pPr marL="0" marR="0" lvl="0" indent="0" algn="l" rtl="0">
                        <a:spcBef>
                          <a:spcPts val="0"/>
                        </a:spcBef>
                        <a:spcAft>
                          <a:spcPts val="0"/>
                        </a:spcAft>
                        <a:buNone/>
                      </a:pPr>
                      <a:r>
                        <a:rPr lang="en-US" sz="1800"/>
                        <a:t>NoSQL</a:t>
                      </a:r>
                      <a:endParaRPr sz="1800"/>
                    </a:p>
                  </a:txBody>
                  <a:tcPr marL="91450" marR="91450" marT="45725" marB="45725"/>
                </a:tc>
              </a:tr>
              <a:tr h="370850">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Emphasis on ACID properties</a:t>
                      </a:r>
                      <a:endParaRPr sz="1800"/>
                    </a:p>
                  </a:txBody>
                  <a:tcPr marL="91450" marR="91450" marT="45725" marB="45725"/>
                </a:tc>
                <a:tc>
                  <a:txBody>
                    <a:bodyPr/>
                    <a:lstStyle/>
                    <a:p>
                      <a:pPr marL="0" marR="0" lvl="0" indent="0" algn="l" rtl="0">
                        <a:spcBef>
                          <a:spcPts val="0"/>
                        </a:spcBef>
                        <a:spcAft>
                          <a:spcPts val="0"/>
                        </a:spcAft>
                        <a:buNone/>
                      </a:pPr>
                      <a:r>
                        <a:rPr lang="en-US" sz="1800"/>
                        <a:t>Follows brewers CAP Theorem</a:t>
                      </a:r>
                      <a:endParaRPr sz="1800"/>
                    </a:p>
                  </a:txBody>
                  <a:tcPr marL="91450" marR="91450" marT="45725" marB="45725"/>
                </a:tc>
              </a:tr>
              <a:tr h="370850">
                <a:tc>
                  <a:txBody>
                    <a:bodyPr/>
                    <a:lstStyle/>
                    <a:p>
                      <a:pPr marL="0" marR="0" lvl="0" indent="0" algn="l" rtl="0">
                        <a:spcBef>
                          <a:spcPts val="0"/>
                        </a:spcBef>
                        <a:spcAft>
                          <a:spcPts val="0"/>
                        </a:spcAft>
                        <a:buNone/>
                      </a:pPr>
                      <a:r>
                        <a:rPr lang="en-US" sz="1800"/>
                        <a:t>10</a:t>
                      </a:r>
                      <a:endParaRPr sz="1800"/>
                    </a:p>
                  </a:txBody>
                  <a:tcPr marL="91450" marR="91450" marT="45725" marB="45725"/>
                </a:tc>
                <a:tc>
                  <a:txBody>
                    <a:bodyPr/>
                    <a:lstStyle/>
                    <a:p>
                      <a:pPr marL="0" marR="0" lvl="0" indent="0" algn="l" rtl="0">
                        <a:spcBef>
                          <a:spcPts val="0"/>
                        </a:spcBef>
                        <a:spcAft>
                          <a:spcPts val="0"/>
                        </a:spcAft>
                        <a:buNone/>
                      </a:pPr>
                      <a:r>
                        <a:rPr lang="en-US" sz="1800"/>
                        <a:t>Excellent support from vendors</a:t>
                      </a:r>
                      <a:endParaRPr sz="1800"/>
                    </a:p>
                  </a:txBody>
                  <a:tcPr marL="91450" marR="91450" marT="45725" marB="45725"/>
                </a:tc>
                <a:tc>
                  <a:txBody>
                    <a:bodyPr/>
                    <a:lstStyle/>
                    <a:p>
                      <a:pPr marL="0" marR="0" lvl="0" indent="0" algn="l" rtl="0">
                        <a:spcBef>
                          <a:spcPts val="0"/>
                        </a:spcBef>
                        <a:spcAft>
                          <a:spcPts val="0"/>
                        </a:spcAft>
                        <a:buNone/>
                      </a:pPr>
                      <a:r>
                        <a:rPr lang="en-US" sz="1800"/>
                        <a:t>Relied heavily on community support</a:t>
                      </a:r>
                      <a:endParaRPr sz="1800"/>
                    </a:p>
                  </a:txBody>
                  <a:tcPr marL="91450" marR="91450" marT="45725" marB="45725"/>
                </a:tc>
              </a:tr>
              <a:tr h="370850">
                <a:tc>
                  <a:txBody>
                    <a:bodyPr/>
                    <a:lstStyle/>
                    <a:p>
                      <a:pPr marL="0" marR="0" lvl="0" indent="0" algn="l" rtl="0">
                        <a:spcBef>
                          <a:spcPts val="0"/>
                        </a:spcBef>
                        <a:spcAft>
                          <a:spcPts val="0"/>
                        </a:spcAft>
                        <a:buNone/>
                      </a:pPr>
                      <a:r>
                        <a:rPr lang="en-US" sz="1800"/>
                        <a:t>11</a:t>
                      </a:r>
                      <a:endParaRPr sz="1800"/>
                    </a:p>
                  </a:txBody>
                  <a:tcPr marL="91450" marR="91450" marT="45725" marB="45725"/>
                </a:tc>
                <a:tc>
                  <a:txBody>
                    <a:bodyPr/>
                    <a:lstStyle/>
                    <a:p>
                      <a:pPr marL="0" marR="0" lvl="0" indent="0" algn="l" rtl="0">
                        <a:spcBef>
                          <a:spcPts val="0"/>
                        </a:spcBef>
                        <a:spcAft>
                          <a:spcPts val="0"/>
                        </a:spcAft>
                        <a:buNone/>
                      </a:pPr>
                      <a:r>
                        <a:rPr lang="en-US" sz="1800"/>
                        <a:t>Supports complex querying and data keeping needs</a:t>
                      </a:r>
                      <a:endParaRPr sz="1800"/>
                    </a:p>
                  </a:txBody>
                  <a:tcPr marL="91450" marR="91450" marT="45725" marB="45725"/>
                </a:tc>
                <a:tc>
                  <a:txBody>
                    <a:bodyPr/>
                    <a:lstStyle/>
                    <a:p>
                      <a:pPr marL="0" marR="0" lvl="0" indent="0" algn="l" rtl="0">
                        <a:spcBef>
                          <a:spcPts val="0"/>
                        </a:spcBef>
                        <a:spcAft>
                          <a:spcPts val="0"/>
                        </a:spcAft>
                        <a:buNone/>
                      </a:pPr>
                      <a:r>
                        <a:rPr lang="en-US" sz="1800"/>
                        <a:t>Does not have good support for complex querying</a:t>
                      </a:r>
                      <a:endParaRPr sz="1800"/>
                    </a:p>
                  </a:txBody>
                  <a:tcPr marL="91450" marR="91450" marT="45725" marB="45725"/>
                </a:tc>
              </a:tr>
              <a:tr h="370850">
                <a:tc>
                  <a:txBody>
                    <a:bodyPr/>
                    <a:lstStyle/>
                    <a:p>
                      <a:pPr marL="0" marR="0" lvl="0" indent="0" algn="l" rtl="0">
                        <a:spcBef>
                          <a:spcPts val="0"/>
                        </a:spcBef>
                        <a:spcAft>
                          <a:spcPts val="0"/>
                        </a:spcAft>
                        <a:buNone/>
                      </a:pPr>
                      <a:r>
                        <a:rPr lang="en-US" sz="1800"/>
                        <a:t>12</a:t>
                      </a:r>
                      <a:endParaRPr sz="1800"/>
                    </a:p>
                  </a:txBody>
                  <a:tcPr marL="91450" marR="91450" marT="45725" marB="45725"/>
                </a:tc>
                <a:tc>
                  <a:txBody>
                    <a:bodyPr/>
                    <a:lstStyle/>
                    <a:p>
                      <a:pPr marL="0" marR="0" lvl="0" indent="0" algn="l" rtl="0">
                        <a:spcBef>
                          <a:spcPts val="0"/>
                        </a:spcBef>
                        <a:spcAft>
                          <a:spcPts val="0"/>
                        </a:spcAft>
                        <a:buNone/>
                      </a:pPr>
                      <a:r>
                        <a:rPr lang="en-US" sz="1800"/>
                        <a:t>Can be configured for strong Consistency </a:t>
                      </a:r>
                      <a:endParaRPr sz="1800"/>
                    </a:p>
                  </a:txBody>
                  <a:tcPr marL="91450" marR="91450" marT="45725" marB="45725"/>
                </a:tc>
                <a:tc>
                  <a:txBody>
                    <a:bodyPr/>
                    <a:lstStyle/>
                    <a:p>
                      <a:pPr marL="0" marR="0" lvl="0" indent="0" algn="l" rtl="0">
                        <a:spcBef>
                          <a:spcPts val="0"/>
                        </a:spcBef>
                        <a:spcAft>
                          <a:spcPts val="0"/>
                        </a:spcAft>
                        <a:buNone/>
                      </a:pPr>
                      <a:r>
                        <a:rPr lang="en-US" sz="1800"/>
                        <a:t>Few support strong consistency (eg. Mongo DB), few others can be configured for eventual consistency. (eg.  cassandra)</a:t>
                      </a:r>
                      <a:endParaRPr sz="1800"/>
                    </a:p>
                  </a:txBody>
                  <a:tcPr marL="91450" marR="91450" marT="45725" marB="45725"/>
                </a:tc>
              </a:tr>
              <a:tr h="370850">
                <a:tc>
                  <a:txBody>
                    <a:bodyPr/>
                    <a:lstStyle/>
                    <a:p>
                      <a:pPr marL="0" marR="0" lvl="0" indent="0" algn="l" rtl="0">
                        <a:spcBef>
                          <a:spcPts val="0"/>
                        </a:spcBef>
                        <a:spcAft>
                          <a:spcPts val="0"/>
                        </a:spcAft>
                        <a:buNone/>
                      </a:pPr>
                      <a:r>
                        <a:rPr lang="en-US" sz="1800"/>
                        <a:t>13</a:t>
                      </a:r>
                      <a:endParaRPr sz="1800"/>
                    </a:p>
                  </a:txBody>
                  <a:tcPr marL="91450" marR="91450" marT="45725" marB="45725"/>
                </a:tc>
                <a:tc>
                  <a:txBody>
                    <a:bodyPr/>
                    <a:lstStyle/>
                    <a:p>
                      <a:pPr marL="0" marR="0" lvl="0" indent="0" algn="l" rtl="0">
                        <a:spcBef>
                          <a:spcPts val="0"/>
                        </a:spcBef>
                        <a:spcAft>
                          <a:spcPts val="0"/>
                        </a:spcAft>
                        <a:buNone/>
                      </a:pPr>
                      <a:r>
                        <a:rPr lang="en-US" sz="1800"/>
                        <a:t>Examples: Oracle, DB2,MySQL,MS SQL , Postgre SQL etc</a:t>
                      </a:r>
                      <a:endParaRPr sz="1800"/>
                    </a:p>
                  </a:txBody>
                  <a:tcPr marL="91450" marR="91450" marT="45725" marB="45725"/>
                </a:tc>
                <a:tc>
                  <a:txBody>
                    <a:bodyPr/>
                    <a:lstStyle/>
                    <a:p>
                      <a:pPr marL="0" marR="0" lvl="0" indent="0" algn="l" rtl="0">
                        <a:spcBef>
                          <a:spcPts val="0"/>
                        </a:spcBef>
                        <a:spcAft>
                          <a:spcPts val="0"/>
                        </a:spcAft>
                        <a:buNone/>
                      </a:pPr>
                      <a:r>
                        <a:rPr lang="en-US" sz="1800"/>
                        <a:t>Mongo DB, Hbase,cassandra,Redis,Neo4j,</a:t>
                      </a:r>
                      <a:endParaRPr/>
                    </a:p>
                    <a:p>
                      <a:pPr marL="0" marR="0" lvl="0" indent="0" algn="l" rtl="0">
                        <a:spcBef>
                          <a:spcPts val="0"/>
                        </a:spcBef>
                        <a:spcAft>
                          <a:spcPts val="0"/>
                        </a:spcAft>
                        <a:buNone/>
                      </a:pPr>
                      <a:r>
                        <a:rPr lang="en-US" sz="1800"/>
                        <a:t>Couch DB,couchbase, Riak etc.</a:t>
                      </a: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3.5.2 Second School of Thought </a:t>
            </a:r>
            <a:br>
              <a:rPr lang="en-US"/>
            </a:br>
            <a:endParaRPr/>
          </a:p>
        </p:txBody>
      </p:sp>
      <p:sp>
        <p:nvSpPr>
          <p:cNvPr id="189" name="Google Shape;189;p2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6270"/>
              <a:buNone/>
            </a:pPr>
            <a:r>
              <a:rPr lang="en-US" sz="6600">
                <a:solidFill>
                  <a:srgbClr val="FF0000"/>
                </a:solidFill>
              </a:rPr>
              <a:t>analytics 1.0, </a:t>
            </a:r>
            <a:endParaRPr/>
          </a:p>
          <a:p>
            <a:pPr marL="274320" lvl="0" indent="-274320" algn="ctr" rtl="0">
              <a:spcBef>
                <a:spcPts val="1320"/>
              </a:spcBef>
              <a:spcAft>
                <a:spcPts val="0"/>
              </a:spcAft>
              <a:buSzPts val="6270"/>
              <a:buNone/>
            </a:pPr>
            <a:r>
              <a:rPr lang="en-US" sz="6600">
                <a:solidFill>
                  <a:srgbClr val="FF0000"/>
                </a:solidFill>
              </a:rPr>
              <a:t>analytics 2.0, </a:t>
            </a:r>
            <a:endParaRPr/>
          </a:p>
          <a:p>
            <a:pPr marL="274320" lvl="0" indent="-274320" algn="ctr" rtl="0">
              <a:spcBef>
                <a:spcPts val="1320"/>
              </a:spcBef>
              <a:spcAft>
                <a:spcPts val="0"/>
              </a:spcAft>
              <a:buSzPts val="6270"/>
              <a:buNone/>
            </a:pPr>
            <a:r>
              <a:rPr lang="en-US" sz="6600">
                <a:solidFill>
                  <a:srgbClr val="FF0000"/>
                </a:solidFill>
              </a:rPr>
              <a:t> analytics 3.0.</a:t>
            </a:r>
            <a:endParaRPr/>
          </a:p>
          <a:p>
            <a:pPr marL="274320" lvl="0" indent="-274320" algn="ctr" rtl="0">
              <a:spcBef>
                <a:spcPts val="1320"/>
              </a:spcBef>
              <a:spcAft>
                <a:spcPts val="0"/>
              </a:spcAft>
              <a:buSzPts val="6270"/>
              <a:buNone/>
            </a:pPr>
            <a:endParaRPr sz="6600">
              <a:solidFill>
                <a:srgbClr val="FF0000"/>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15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New SQL</a:t>
            </a:r>
            <a:endParaRPr/>
          </a:p>
        </p:txBody>
      </p:sp>
      <p:sp>
        <p:nvSpPr>
          <p:cNvPr id="945" name="Google Shape;945;p15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We need a database that has  the same scalable performance of NoSQL systems for On Line Transaction Processing (OLTP) while still  maintaining the ACID guarantees of a traditional database.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This new modern RDBMS is called NewSQL.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supports relational data model and uses SQL as their primary interface. </a:t>
            </a:r>
            <a:endParaRPr/>
          </a:p>
          <a:p>
            <a:pPr marL="274320" lvl="0" indent="-117475" algn="l" rtl="0">
              <a:spcBef>
                <a:spcPts val="520"/>
              </a:spcBef>
              <a:spcAft>
                <a:spcPts val="0"/>
              </a:spcAft>
              <a:buSzPts val="2470"/>
              <a:buNone/>
            </a:pP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55"/>
          <p:cNvSpPr txBox="1">
            <a:spLocks noGrp="1"/>
          </p:cNvSpPr>
          <p:nvPr>
            <p:ph type="title"/>
          </p:nvPr>
        </p:nvSpPr>
        <p:spPr>
          <a:xfrm>
            <a:off x="457200" y="457200"/>
            <a:ext cx="8229600" cy="8382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Characteristics of NewSQL</a:t>
            </a:r>
            <a:endParaRPr>
              <a:solidFill>
                <a:srgbClr val="FF0000"/>
              </a:solidFill>
            </a:endParaRPr>
          </a:p>
        </p:txBody>
      </p:sp>
      <p:pic>
        <p:nvPicPr>
          <p:cNvPr id="951" name="Google Shape;951;p155"/>
          <p:cNvPicPr preferRelativeResize="0">
            <a:picLocks noGrp="1"/>
          </p:cNvPicPr>
          <p:nvPr>
            <p:ph type="body" idx="1"/>
          </p:nvPr>
        </p:nvPicPr>
        <p:blipFill rotWithShape="1">
          <a:blip r:embed="rId3">
            <a:alphaModFix/>
          </a:blip>
          <a:srcRect/>
          <a:stretch/>
        </p:blipFill>
        <p:spPr>
          <a:xfrm>
            <a:off x="304801" y="1295400"/>
            <a:ext cx="8348662" cy="533400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56"/>
          <p:cNvSpPr txBox="1">
            <a:spLocks noGrp="1"/>
          </p:cNvSpPr>
          <p:nvPr>
            <p:ph type="title"/>
          </p:nvPr>
        </p:nvSpPr>
        <p:spPr>
          <a:xfrm rot="10800000" flipH="1">
            <a:off x="457200" y="304800"/>
            <a:ext cx="8229600" cy="399288"/>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graphicFrame>
        <p:nvGraphicFramePr>
          <p:cNvPr id="957" name="Google Shape;957;p156"/>
          <p:cNvGraphicFramePr/>
          <p:nvPr/>
        </p:nvGraphicFramePr>
        <p:xfrm>
          <a:off x="457200" y="1935163"/>
          <a:ext cx="8229600" cy="4572050"/>
        </p:xfrm>
        <a:graphic>
          <a:graphicData uri="http://schemas.openxmlformats.org/drawingml/2006/table">
            <a:tbl>
              <a:tblPr firstRow="1" bandRow="1">
                <a:noFill/>
                <a:tableStyleId>{D51A53F2-0187-4126-BED3-C6377F832CBA}</a:tableStyleId>
              </a:tblPr>
              <a:tblGrid>
                <a:gridCol w="3429000"/>
                <a:gridCol w="1600200"/>
                <a:gridCol w="1524000"/>
                <a:gridCol w="1676400"/>
              </a:tblGrid>
              <a:tr h="5300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SQL</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nstantia"/>
                        <a:buNone/>
                      </a:pPr>
                      <a:r>
                        <a:rPr lang="en-US" sz="1800"/>
                        <a:t>No SQL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New SQL</a:t>
                      </a:r>
                      <a:endParaRPr sz="1800"/>
                    </a:p>
                  </a:txBody>
                  <a:tcPr marL="91450" marR="91450" marT="45725" marB="45725"/>
                </a:tc>
              </a:tr>
              <a:tr h="757125">
                <a:tc>
                  <a:txBody>
                    <a:bodyPr/>
                    <a:lstStyle/>
                    <a:p>
                      <a:pPr marL="0" marR="0" lvl="0" indent="0" algn="l" rtl="0">
                        <a:spcBef>
                          <a:spcPts val="0"/>
                        </a:spcBef>
                        <a:spcAft>
                          <a:spcPts val="0"/>
                        </a:spcAft>
                        <a:buNone/>
                      </a:pPr>
                      <a:r>
                        <a:rPr lang="en-US" sz="1800"/>
                        <a:t>Adherence to ACID properties</a:t>
                      </a:r>
                      <a:endParaRPr/>
                    </a:p>
                    <a:p>
                      <a:pPr marL="0" marR="0" lvl="0" indent="0" algn="l" rtl="0">
                        <a:spcBef>
                          <a:spcPts val="0"/>
                        </a:spcBef>
                        <a:spcAft>
                          <a:spcPts val="0"/>
                        </a:spcAft>
                        <a:buNone/>
                      </a:pPr>
                      <a:r>
                        <a:rPr lang="en-US" sz="1800"/>
                        <a:t>.</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r>
              <a:tr h="530000">
                <a:tc>
                  <a:txBody>
                    <a:bodyPr/>
                    <a:lstStyle/>
                    <a:p>
                      <a:pPr marL="0" marR="0" lvl="0" indent="0" algn="l" rtl="0">
                        <a:spcBef>
                          <a:spcPts val="0"/>
                        </a:spcBef>
                        <a:spcAft>
                          <a:spcPts val="0"/>
                        </a:spcAft>
                        <a:buNone/>
                      </a:pPr>
                      <a:r>
                        <a:rPr lang="en-US" sz="1800"/>
                        <a:t>OLTP/OLAP</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r>
              <a:tr h="757125">
                <a:tc>
                  <a:txBody>
                    <a:bodyPr/>
                    <a:lstStyle/>
                    <a:p>
                      <a:pPr marL="0" marR="0" lvl="0" indent="0" algn="l" rtl="0">
                        <a:spcBef>
                          <a:spcPts val="0"/>
                        </a:spcBef>
                        <a:spcAft>
                          <a:spcPts val="0"/>
                        </a:spcAft>
                        <a:buNone/>
                      </a:pPr>
                      <a:r>
                        <a:rPr lang="en-US" sz="1800"/>
                        <a:t>Schema rigidity </a:t>
                      </a:r>
                      <a:endParaRPr/>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May be</a:t>
                      </a:r>
                      <a:endParaRPr sz="1800"/>
                    </a:p>
                  </a:txBody>
                  <a:tcPr marL="91450" marR="91450" marT="45725" marB="45725"/>
                </a:tc>
              </a:tr>
              <a:tr h="1211425">
                <a:tc>
                  <a:txBody>
                    <a:bodyPr/>
                    <a:lstStyle/>
                    <a:p>
                      <a:pPr marL="0" marR="0" lvl="0" indent="0" algn="l" rtl="0">
                        <a:spcBef>
                          <a:spcPts val="0"/>
                        </a:spcBef>
                        <a:spcAft>
                          <a:spcPts val="0"/>
                        </a:spcAft>
                        <a:buNone/>
                      </a:pPr>
                      <a:r>
                        <a:rPr lang="en-US" sz="1800"/>
                        <a:t>Adherence to data model  </a:t>
                      </a:r>
                      <a:endParaRPr sz="1800"/>
                    </a:p>
                  </a:txBody>
                  <a:tcPr marL="91450" marR="91450" marT="45725" marB="45725"/>
                </a:tc>
                <a:tc>
                  <a:txBody>
                    <a:bodyPr/>
                    <a:lstStyle/>
                    <a:p>
                      <a:pPr marL="0" marR="0" lvl="0" indent="0" algn="l" rtl="0">
                        <a:spcBef>
                          <a:spcPts val="0"/>
                        </a:spcBef>
                        <a:spcAft>
                          <a:spcPts val="0"/>
                        </a:spcAft>
                        <a:buNone/>
                      </a:pPr>
                      <a:r>
                        <a:rPr lang="en-US" sz="1800"/>
                        <a:t>Adherence to relational model </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 </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958" name="Google Shape;958;p156"/>
          <p:cNvGraphicFramePr/>
          <p:nvPr/>
        </p:nvGraphicFramePr>
        <p:xfrm>
          <a:off x="457200" y="914400"/>
          <a:ext cx="8229600" cy="6630975"/>
        </p:xfrm>
        <a:graphic>
          <a:graphicData uri="http://schemas.openxmlformats.org/drawingml/2006/table">
            <a:tbl>
              <a:tblPr firstRow="1" bandRow="1">
                <a:noFill/>
                <a:tableStyleId>{D51A53F2-0187-4126-BED3-C6377F832CBA}</a:tableStyleId>
              </a:tblPr>
              <a:tblGrid>
                <a:gridCol w="3429000"/>
                <a:gridCol w="1600200"/>
                <a:gridCol w="1524000"/>
                <a:gridCol w="1676400"/>
              </a:tblGrid>
              <a:tr h="7787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SQL</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nstantia"/>
                        <a:buNone/>
                      </a:pPr>
                      <a:r>
                        <a:rPr lang="en-US" sz="1800"/>
                        <a:t>No SQL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New SQL</a:t>
                      </a:r>
                      <a:endParaRPr sz="1800"/>
                    </a:p>
                  </a:txBody>
                  <a:tcPr marL="91450" marR="91450" marT="45725" marB="45725"/>
                </a:tc>
              </a:tr>
              <a:tr h="1112525">
                <a:tc>
                  <a:txBody>
                    <a:bodyPr/>
                    <a:lstStyle/>
                    <a:p>
                      <a:pPr marL="0" marR="0" lvl="0" indent="0" algn="ctr" rtl="0">
                        <a:spcBef>
                          <a:spcPts val="0"/>
                        </a:spcBef>
                        <a:spcAft>
                          <a:spcPts val="0"/>
                        </a:spcAft>
                        <a:buNone/>
                      </a:pPr>
                      <a:r>
                        <a:rPr lang="en-US" sz="2400"/>
                        <a:t>Adherence to ACID properties</a:t>
                      </a:r>
                      <a:endParaRPr/>
                    </a:p>
                    <a:p>
                      <a:pPr marL="0" marR="0" lvl="0" indent="0" algn="ctr" rtl="0">
                        <a:spcBef>
                          <a:spcPts val="0"/>
                        </a:spcBef>
                        <a:spcAft>
                          <a:spcPts val="0"/>
                        </a:spcAft>
                        <a:buNone/>
                      </a:pPr>
                      <a:r>
                        <a:rPr lang="en-US" sz="2400"/>
                        <a:t>.</a:t>
                      </a:r>
                      <a:endParaRPr/>
                    </a:p>
                    <a:p>
                      <a:pPr marL="0" marR="0" lvl="0" indent="0" algn="ctr" rtl="0">
                        <a:spcBef>
                          <a:spcPts val="0"/>
                        </a:spcBef>
                        <a:spcAft>
                          <a:spcPts val="0"/>
                        </a:spcAft>
                        <a:buNone/>
                      </a:pPr>
                      <a:endParaRPr sz="2400"/>
                    </a:p>
                  </a:txBody>
                  <a:tcPr marL="91450" marR="91450" marT="45725" marB="45725"/>
                </a:tc>
                <a:tc>
                  <a:txBody>
                    <a:bodyPr/>
                    <a:lstStyle/>
                    <a:p>
                      <a:pPr marL="0" marR="0" lvl="0" indent="0" algn="ctr" rtl="0">
                        <a:spcBef>
                          <a:spcPts val="0"/>
                        </a:spcBef>
                        <a:spcAft>
                          <a:spcPts val="0"/>
                        </a:spcAft>
                        <a:buNone/>
                      </a:pPr>
                      <a:endParaRPr sz="2400"/>
                    </a:p>
                    <a:p>
                      <a:pPr marL="0" marR="0" lvl="0" indent="0" algn="ctr" rtl="0">
                        <a:spcBef>
                          <a:spcPts val="0"/>
                        </a:spcBef>
                        <a:spcAft>
                          <a:spcPts val="0"/>
                        </a:spcAft>
                        <a:buNone/>
                      </a:pPr>
                      <a:r>
                        <a:rPr lang="en-US" sz="2400"/>
                        <a:t>Yes</a:t>
                      </a:r>
                      <a:endParaRPr sz="2400"/>
                    </a:p>
                  </a:txBody>
                  <a:tcPr marL="91450" marR="91450" marT="45725" marB="45725"/>
                </a:tc>
                <a:tc>
                  <a:txBody>
                    <a:bodyPr/>
                    <a:lstStyle/>
                    <a:p>
                      <a:pPr marL="0" marR="0" lvl="0" indent="0" algn="ctr" rtl="0">
                        <a:spcBef>
                          <a:spcPts val="0"/>
                        </a:spcBef>
                        <a:spcAft>
                          <a:spcPts val="0"/>
                        </a:spcAft>
                        <a:buNone/>
                      </a:pPr>
                      <a:r>
                        <a:rPr lang="en-US" sz="2400"/>
                        <a:t>No</a:t>
                      </a:r>
                      <a:endParaRPr sz="2400"/>
                    </a:p>
                  </a:txBody>
                  <a:tcPr marL="91450" marR="91450" marT="45725" marB="45725"/>
                </a:tc>
                <a:tc>
                  <a:txBody>
                    <a:bodyPr/>
                    <a:lstStyle/>
                    <a:p>
                      <a:pPr marL="0" marR="0" lvl="0" indent="0" algn="ctr" rtl="0">
                        <a:spcBef>
                          <a:spcPts val="0"/>
                        </a:spcBef>
                        <a:spcAft>
                          <a:spcPts val="0"/>
                        </a:spcAft>
                        <a:buNone/>
                      </a:pPr>
                      <a:r>
                        <a:rPr lang="en-US" sz="2400"/>
                        <a:t>Yes</a:t>
                      </a:r>
                      <a:endParaRPr sz="2400"/>
                    </a:p>
                  </a:txBody>
                  <a:tcPr marL="91450" marR="91450" marT="45725" marB="45725"/>
                </a:tc>
              </a:tr>
              <a:tr h="778775">
                <a:tc>
                  <a:txBody>
                    <a:bodyPr/>
                    <a:lstStyle/>
                    <a:p>
                      <a:pPr marL="0" marR="0" lvl="0" indent="0" algn="ctr" rtl="0">
                        <a:spcBef>
                          <a:spcPts val="0"/>
                        </a:spcBef>
                        <a:spcAft>
                          <a:spcPts val="0"/>
                        </a:spcAft>
                        <a:buNone/>
                      </a:pPr>
                      <a:r>
                        <a:rPr lang="en-US" sz="2400"/>
                        <a:t>OLTP/OLAP</a:t>
                      </a:r>
                      <a:endParaRPr/>
                    </a:p>
                    <a:p>
                      <a:pPr marL="0" marR="0" lvl="0" indent="0" algn="ctr" rtl="0">
                        <a:spcBef>
                          <a:spcPts val="0"/>
                        </a:spcBef>
                        <a:spcAft>
                          <a:spcPts val="0"/>
                        </a:spcAft>
                        <a:buNone/>
                      </a:pPr>
                      <a:endParaRPr sz="2400"/>
                    </a:p>
                  </a:txBody>
                  <a:tcPr marL="91450" marR="91450" marT="45725" marB="45725"/>
                </a:tc>
                <a:tc>
                  <a:txBody>
                    <a:bodyPr/>
                    <a:lstStyle/>
                    <a:p>
                      <a:pPr marL="0" marR="0" lvl="0" indent="0" algn="ctr" rtl="0">
                        <a:spcBef>
                          <a:spcPts val="0"/>
                        </a:spcBef>
                        <a:spcAft>
                          <a:spcPts val="0"/>
                        </a:spcAft>
                        <a:buNone/>
                      </a:pPr>
                      <a:r>
                        <a:rPr lang="en-US" sz="2400"/>
                        <a:t>Yes</a:t>
                      </a:r>
                      <a:endParaRPr sz="2400"/>
                    </a:p>
                  </a:txBody>
                  <a:tcPr marL="91450" marR="91450" marT="45725" marB="45725"/>
                </a:tc>
                <a:tc>
                  <a:txBody>
                    <a:bodyPr/>
                    <a:lstStyle/>
                    <a:p>
                      <a:pPr marL="0" marR="0" lvl="0" indent="0" algn="ctr" rtl="0">
                        <a:spcBef>
                          <a:spcPts val="0"/>
                        </a:spcBef>
                        <a:spcAft>
                          <a:spcPts val="0"/>
                        </a:spcAft>
                        <a:buNone/>
                      </a:pPr>
                      <a:r>
                        <a:rPr lang="en-US" sz="2400"/>
                        <a:t>No</a:t>
                      </a:r>
                      <a:endParaRPr sz="2400"/>
                    </a:p>
                  </a:txBody>
                  <a:tcPr marL="91450" marR="91450" marT="45725" marB="45725"/>
                </a:tc>
                <a:tc>
                  <a:txBody>
                    <a:bodyPr/>
                    <a:lstStyle/>
                    <a:p>
                      <a:pPr marL="0" marR="0" lvl="0" indent="0" algn="ctr" rtl="0">
                        <a:spcBef>
                          <a:spcPts val="0"/>
                        </a:spcBef>
                        <a:spcAft>
                          <a:spcPts val="0"/>
                        </a:spcAft>
                        <a:buNone/>
                      </a:pPr>
                      <a:r>
                        <a:rPr lang="en-US" sz="2400"/>
                        <a:t>Yes</a:t>
                      </a:r>
                      <a:endParaRPr sz="2400"/>
                    </a:p>
                  </a:txBody>
                  <a:tcPr marL="91450" marR="91450" marT="45725" marB="45725"/>
                </a:tc>
              </a:tr>
              <a:tr h="1112525">
                <a:tc>
                  <a:txBody>
                    <a:bodyPr/>
                    <a:lstStyle/>
                    <a:p>
                      <a:pPr marL="0" marR="0" lvl="0" indent="0" algn="ctr" rtl="0">
                        <a:spcBef>
                          <a:spcPts val="0"/>
                        </a:spcBef>
                        <a:spcAft>
                          <a:spcPts val="0"/>
                        </a:spcAft>
                        <a:buNone/>
                      </a:pPr>
                      <a:r>
                        <a:rPr lang="en-US" sz="2400"/>
                        <a:t>Schema rigidity </a:t>
                      </a:r>
                      <a:endParaRPr/>
                    </a:p>
                    <a:p>
                      <a:pPr marL="0" marR="0" lvl="0" indent="0" algn="ctr" rtl="0">
                        <a:spcBef>
                          <a:spcPts val="0"/>
                        </a:spcBef>
                        <a:spcAft>
                          <a:spcPts val="0"/>
                        </a:spcAft>
                        <a:buNone/>
                      </a:pPr>
                      <a:endParaRPr sz="2400"/>
                    </a:p>
                    <a:p>
                      <a:pPr marL="0" marR="0" lvl="0" indent="0" algn="ctr" rtl="0">
                        <a:spcBef>
                          <a:spcPts val="0"/>
                        </a:spcBef>
                        <a:spcAft>
                          <a:spcPts val="0"/>
                        </a:spcAft>
                        <a:buNone/>
                      </a:pPr>
                      <a:endParaRPr sz="2400"/>
                    </a:p>
                  </a:txBody>
                  <a:tcPr marL="91450" marR="91450" marT="45725" marB="45725"/>
                </a:tc>
                <a:tc>
                  <a:txBody>
                    <a:bodyPr/>
                    <a:lstStyle/>
                    <a:p>
                      <a:pPr marL="0" marR="0" lvl="0" indent="0" algn="ctr" rtl="0">
                        <a:spcBef>
                          <a:spcPts val="0"/>
                        </a:spcBef>
                        <a:spcAft>
                          <a:spcPts val="0"/>
                        </a:spcAft>
                        <a:buNone/>
                      </a:pPr>
                      <a:r>
                        <a:rPr lang="en-US" sz="2400"/>
                        <a:t>Yes</a:t>
                      </a:r>
                      <a:endParaRPr sz="2400"/>
                    </a:p>
                  </a:txBody>
                  <a:tcPr marL="91450" marR="91450" marT="45725" marB="45725"/>
                </a:tc>
                <a:tc>
                  <a:txBody>
                    <a:bodyPr/>
                    <a:lstStyle/>
                    <a:p>
                      <a:pPr marL="0" marR="0" lvl="0" indent="0" algn="ctr" rtl="0">
                        <a:spcBef>
                          <a:spcPts val="0"/>
                        </a:spcBef>
                        <a:spcAft>
                          <a:spcPts val="0"/>
                        </a:spcAft>
                        <a:buNone/>
                      </a:pPr>
                      <a:r>
                        <a:rPr lang="en-US" sz="2400"/>
                        <a:t>No</a:t>
                      </a:r>
                      <a:endParaRPr sz="2400"/>
                    </a:p>
                  </a:txBody>
                  <a:tcPr marL="91450" marR="91450" marT="45725" marB="45725"/>
                </a:tc>
                <a:tc>
                  <a:txBody>
                    <a:bodyPr/>
                    <a:lstStyle/>
                    <a:p>
                      <a:pPr marL="0" marR="0" lvl="0" indent="0" algn="ctr" rtl="0">
                        <a:spcBef>
                          <a:spcPts val="0"/>
                        </a:spcBef>
                        <a:spcAft>
                          <a:spcPts val="0"/>
                        </a:spcAft>
                        <a:buNone/>
                      </a:pPr>
                      <a:r>
                        <a:rPr lang="en-US" sz="2400"/>
                        <a:t>May be</a:t>
                      </a:r>
                      <a:endParaRPr sz="2400"/>
                    </a:p>
                  </a:txBody>
                  <a:tcPr marL="91450" marR="91450" marT="45725" marB="45725"/>
                </a:tc>
              </a:tr>
              <a:tr h="1780025">
                <a:tc>
                  <a:txBody>
                    <a:bodyPr/>
                    <a:lstStyle/>
                    <a:p>
                      <a:pPr marL="0" marR="0" lvl="0" indent="0" algn="ctr" rtl="0">
                        <a:spcBef>
                          <a:spcPts val="0"/>
                        </a:spcBef>
                        <a:spcAft>
                          <a:spcPts val="0"/>
                        </a:spcAft>
                        <a:buNone/>
                      </a:pPr>
                      <a:r>
                        <a:rPr lang="en-US" sz="2400"/>
                        <a:t>Adherence to data model  </a:t>
                      </a:r>
                      <a:endParaRPr sz="2400"/>
                    </a:p>
                  </a:txBody>
                  <a:tcPr marL="91450" marR="91450" marT="45725" marB="45725"/>
                </a:tc>
                <a:tc>
                  <a:txBody>
                    <a:bodyPr/>
                    <a:lstStyle/>
                    <a:p>
                      <a:pPr marL="0" marR="0" lvl="0" indent="0" algn="ctr" rtl="0">
                        <a:spcBef>
                          <a:spcPts val="0"/>
                        </a:spcBef>
                        <a:spcAft>
                          <a:spcPts val="0"/>
                        </a:spcAft>
                        <a:buNone/>
                      </a:pPr>
                      <a:r>
                        <a:rPr lang="en-US" sz="2400"/>
                        <a:t>Adherence to relational model </a:t>
                      </a:r>
                      <a:endParaRPr/>
                    </a:p>
                    <a:p>
                      <a:pPr marL="0" marR="0" lvl="0" indent="0" algn="ctr" rtl="0">
                        <a:spcBef>
                          <a:spcPts val="0"/>
                        </a:spcBef>
                        <a:spcAft>
                          <a:spcPts val="0"/>
                        </a:spcAft>
                        <a:buNone/>
                      </a:pPr>
                      <a:endParaRPr sz="2400"/>
                    </a:p>
                    <a:p>
                      <a:pPr marL="0" marR="0" lvl="0" indent="0" algn="ctr" rtl="0">
                        <a:spcBef>
                          <a:spcPts val="0"/>
                        </a:spcBef>
                        <a:spcAft>
                          <a:spcPts val="0"/>
                        </a:spcAft>
                        <a:buNone/>
                      </a:pPr>
                      <a:r>
                        <a:rPr lang="en-US" sz="2400"/>
                        <a:t> </a:t>
                      </a:r>
                      <a:endParaRPr sz="2400"/>
                    </a:p>
                  </a:txBody>
                  <a:tcPr marL="91450" marR="91450" marT="45725" marB="45725"/>
                </a:tc>
                <a:tc>
                  <a:txBody>
                    <a:bodyPr/>
                    <a:lstStyle/>
                    <a:p>
                      <a:pPr marL="0" marR="0" lvl="0" indent="0" algn="ctr" rtl="0">
                        <a:spcBef>
                          <a:spcPts val="0"/>
                        </a:spcBef>
                        <a:spcAft>
                          <a:spcPts val="0"/>
                        </a:spcAft>
                        <a:buNone/>
                      </a:pPr>
                      <a:endParaRPr sz="2400"/>
                    </a:p>
                  </a:txBody>
                  <a:tcPr marL="91450" marR="91450" marT="45725" marB="45725"/>
                </a:tc>
                <a:tc>
                  <a:txBody>
                    <a:bodyPr/>
                    <a:lstStyle/>
                    <a:p>
                      <a:pPr marL="0" marR="0" lvl="0" indent="0" algn="ctr" rtl="0">
                        <a:spcBef>
                          <a:spcPts val="0"/>
                        </a:spcBef>
                        <a:spcAft>
                          <a:spcPts val="0"/>
                        </a:spcAft>
                        <a:buNone/>
                      </a:pPr>
                      <a:endParaRPr sz="2400"/>
                    </a:p>
                  </a:txBody>
                  <a:tcPr marL="91450" marR="91450" marT="45725" marB="45725"/>
                </a:tc>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graphicFrame>
        <p:nvGraphicFramePr>
          <p:cNvPr id="964" name="Google Shape;964;p157"/>
          <p:cNvGraphicFramePr/>
          <p:nvPr/>
        </p:nvGraphicFramePr>
        <p:xfrm>
          <a:off x="457200" y="1935163"/>
          <a:ext cx="8229600" cy="3205530"/>
        </p:xfrm>
        <a:graphic>
          <a:graphicData uri="http://schemas.openxmlformats.org/drawingml/2006/table">
            <a:tbl>
              <a:tblPr firstRow="1" bandRow="1">
                <a:noFill/>
                <a:tableStyleId>{D51A53F2-0187-4126-BED3-C6377F832CBA}</a:tableStyleId>
              </a:tblPr>
              <a:tblGrid>
                <a:gridCol w="2057400"/>
                <a:gridCol w="2057400"/>
                <a:gridCol w="2057400"/>
                <a:gridCol w="2057400"/>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SQL</a:t>
                      </a:r>
                      <a:endParaRPr sz="1800"/>
                    </a:p>
                  </a:txBody>
                  <a:tcPr marL="91450" marR="91450" marT="45725" marB="45725"/>
                </a:tc>
                <a:tc>
                  <a:txBody>
                    <a:bodyPr/>
                    <a:lstStyle/>
                    <a:p>
                      <a:pPr marL="0" marR="0" lvl="0" indent="0" algn="l" rtl="0">
                        <a:spcBef>
                          <a:spcPts val="0"/>
                        </a:spcBef>
                        <a:spcAft>
                          <a:spcPts val="0"/>
                        </a:spcAft>
                        <a:buNone/>
                      </a:pPr>
                      <a:r>
                        <a:rPr lang="en-US" sz="1800"/>
                        <a:t>NoSQL</a:t>
                      </a:r>
                      <a:endParaRPr sz="1800"/>
                    </a:p>
                  </a:txBody>
                  <a:tcPr marL="91450" marR="91450" marT="45725" marB="45725"/>
                </a:tc>
                <a:tc>
                  <a:txBody>
                    <a:bodyPr/>
                    <a:lstStyle/>
                    <a:p>
                      <a:pPr marL="0" marR="0" lvl="0" indent="0" algn="l" rtl="0">
                        <a:spcBef>
                          <a:spcPts val="0"/>
                        </a:spcBef>
                        <a:spcAft>
                          <a:spcPts val="0"/>
                        </a:spcAft>
                        <a:buNone/>
                      </a:pPr>
                      <a:r>
                        <a:rPr lang="en-US" sz="1800"/>
                        <a:t>NEW SQL</a:t>
                      </a:r>
                      <a:endParaRPr sz="1800"/>
                    </a:p>
                  </a:txBody>
                  <a:tcPr marL="91450" marR="91450" marT="45725" marB="45725"/>
                </a:tc>
              </a:tr>
              <a:tr h="370850">
                <a:tc>
                  <a:txBody>
                    <a:bodyPr/>
                    <a:lstStyle/>
                    <a:p>
                      <a:pPr marL="0" marR="0" lvl="0" indent="0" algn="l" rtl="0">
                        <a:spcBef>
                          <a:spcPts val="0"/>
                        </a:spcBef>
                        <a:spcAft>
                          <a:spcPts val="0"/>
                        </a:spcAft>
                        <a:buNone/>
                      </a:pPr>
                      <a:r>
                        <a:rPr lang="en-US" sz="1800"/>
                        <a:t>Data Format Flexibility</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nstantia"/>
                        <a:buNone/>
                      </a:pPr>
                      <a:r>
                        <a:rPr lang="en-US" sz="1800"/>
                        <a:t>No</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nstantia"/>
                        <a:buNone/>
                      </a:pPr>
                      <a:r>
                        <a:rPr lang="en-US" sz="1800"/>
                        <a:t>Yes</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onstantia"/>
                        <a:buNone/>
                      </a:pPr>
                      <a:r>
                        <a:rPr lang="en-US" sz="1800"/>
                        <a:t>May be</a:t>
                      </a:r>
                      <a:endParaRPr/>
                    </a:p>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Scalability</a:t>
                      </a:r>
                      <a:endParaRPr sz="1800"/>
                    </a:p>
                  </a:txBody>
                  <a:tcPr marL="91450" marR="91450" marT="45725" marB="45725"/>
                </a:tc>
                <a:tc>
                  <a:txBody>
                    <a:bodyPr/>
                    <a:lstStyle/>
                    <a:p>
                      <a:pPr marL="0" marR="0" lvl="0" indent="0" algn="l" rtl="0">
                        <a:spcBef>
                          <a:spcPts val="0"/>
                        </a:spcBef>
                        <a:spcAft>
                          <a:spcPts val="0"/>
                        </a:spcAft>
                        <a:buNone/>
                      </a:pPr>
                      <a:r>
                        <a:rPr lang="en-US" sz="1800"/>
                        <a:t>Scale up </a:t>
                      </a:r>
                      <a:endParaRPr/>
                    </a:p>
                    <a:p>
                      <a:pPr marL="0" marR="0" lvl="0" indent="0" algn="l" rtl="0">
                        <a:spcBef>
                          <a:spcPts val="0"/>
                        </a:spcBef>
                        <a:spcAft>
                          <a:spcPts val="0"/>
                        </a:spcAft>
                        <a:buNone/>
                      </a:pPr>
                      <a:r>
                        <a:rPr lang="en-US" sz="1800"/>
                        <a:t>Vertical Scaling</a:t>
                      </a:r>
                      <a:endParaRPr sz="1800"/>
                    </a:p>
                  </a:txBody>
                  <a:tcPr marL="91450" marR="91450" marT="45725" marB="45725"/>
                </a:tc>
                <a:tc>
                  <a:txBody>
                    <a:bodyPr/>
                    <a:lstStyle/>
                    <a:p>
                      <a:pPr marL="0" marR="0" lvl="0" indent="0" algn="l" rtl="0">
                        <a:spcBef>
                          <a:spcPts val="0"/>
                        </a:spcBef>
                        <a:spcAft>
                          <a:spcPts val="0"/>
                        </a:spcAft>
                        <a:buNone/>
                      </a:pPr>
                      <a:r>
                        <a:rPr lang="en-US" sz="1800"/>
                        <a:t>Scale out </a:t>
                      </a:r>
                      <a:endParaRPr/>
                    </a:p>
                    <a:p>
                      <a:pPr marL="0" marR="0" lvl="0" indent="0" algn="l" rtl="0">
                        <a:spcBef>
                          <a:spcPts val="0"/>
                        </a:spcBef>
                        <a:spcAft>
                          <a:spcPts val="0"/>
                        </a:spcAft>
                        <a:buNone/>
                      </a:pPr>
                      <a:r>
                        <a:rPr lang="en-US" sz="1800"/>
                        <a:t>Horizontal Scaling</a:t>
                      </a:r>
                      <a:endParaRPr sz="1800"/>
                    </a:p>
                  </a:txBody>
                  <a:tcPr marL="91450" marR="91450" marT="45725" marB="45725"/>
                </a:tc>
                <a:tc>
                  <a:txBody>
                    <a:bodyPr/>
                    <a:lstStyle/>
                    <a:p>
                      <a:pPr marL="0" marR="0" lvl="0" indent="0" algn="l" rtl="0">
                        <a:spcBef>
                          <a:spcPts val="0"/>
                        </a:spcBef>
                        <a:spcAft>
                          <a:spcPts val="0"/>
                        </a:spcAft>
                        <a:buNone/>
                      </a:pPr>
                      <a:r>
                        <a:rPr lang="en-US" sz="1800"/>
                        <a:t>Scale out</a:t>
                      </a:r>
                      <a:endParaRPr sz="1800"/>
                    </a:p>
                  </a:txBody>
                  <a:tcPr marL="91450" marR="91450" marT="45725" marB="45725"/>
                </a:tc>
              </a:tr>
              <a:tr h="370850">
                <a:tc>
                  <a:txBody>
                    <a:bodyPr/>
                    <a:lstStyle/>
                    <a:p>
                      <a:pPr marL="0" marR="0" lvl="0" indent="0" algn="l" rtl="0">
                        <a:spcBef>
                          <a:spcPts val="0"/>
                        </a:spcBef>
                        <a:spcAft>
                          <a:spcPts val="0"/>
                        </a:spcAft>
                        <a:buNone/>
                      </a:pPr>
                      <a:r>
                        <a:rPr lang="en-US" sz="1800"/>
                        <a:t>Distributed </a:t>
                      </a:r>
                      <a:endParaRPr/>
                    </a:p>
                    <a:p>
                      <a:pPr marL="0" marR="0" lvl="0" indent="0" algn="l" rtl="0">
                        <a:spcBef>
                          <a:spcPts val="0"/>
                        </a:spcBef>
                        <a:spcAft>
                          <a:spcPts val="0"/>
                        </a:spcAft>
                        <a:buNone/>
                      </a:pPr>
                      <a:r>
                        <a:rPr lang="en-US" sz="1800"/>
                        <a:t>Computing</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r>
              <a:tr h="370850">
                <a:tc>
                  <a:txBody>
                    <a:bodyPr/>
                    <a:lstStyle/>
                    <a:p>
                      <a:pPr marL="0" marR="0" lvl="0" indent="0" algn="l" rtl="0">
                        <a:spcBef>
                          <a:spcPts val="0"/>
                        </a:spcBef>
                        <a:spcAft>
                          <a:spcPts val="0"/>
                        </a:spcAft>
                        <a:buNone/>
                      </a:pPr>
                      <a:r>
                        <a:rPr lang="en-US" sz="1800"/>
                        <a:t>Community Support</a:t>
                      </a:r>
                      <a:endParaRPr sz="1800"/>
                    </a:p>
                  </a:txBody>
                  <a:tcPr marL="91450" marR="91450" marT="45725" marB="45725"/>
                </a:tc>
                <a:tc>
                  <a:txBody>
                    <a:bodyPr/>
                    <a:lstStyle/>
                    <a:p>
                      <a:pPr marL="0" marR="0" lvl="0" indent="0" algn="l" rtl="0">
                        <a:spcBef>
                          <a:spcPts val="0"/>
                        </a:spcBef>
                        <a:spcAft>
                          <a:spcPts val="0"/>
                        </a:spcAft>
                        <a:buNone/>
                      </a:pPr>
                      <a:r>
                        <a:rPr lang="en-US" sz="1800"/>
                        <a:t>Huge</a:t>
                      </a:r>
                      <a:endParaRPr sz="1800"/>
                    </a:p>
                  </a:txBody>
                  <a:tcPr marL="91450" marR="91450" marT="45725" marB="45725"/>
                </a:tc>
                <a:tc>
                  <a:txBody>
                    <a:bodyPr/>
                    <a:lstStyle/>
                    <a:p>
                      <a:pPr marL="0" marR="0" lvl="0" indent="0" algn="l" rtl="0">
                        <a:spcBef>
                          <a:spcPts val="0"/>
                        </a:spcBef>
                        <a:spcAft>
                          <a:spcPts val="0"/>
                        </a:spcAft>
                        <a:buNone/>
                      </a:pPr>
                      <a:r>
                        <a:rPr lang="en-US" sz="1800"/>
                        <a:t>Growing</a:t>
                      </a:r>
                      <a:endParaRPr sz="1800"/>
                    </a:p>
                  </a:txBody>
                  <a:tcPr marL="91450" marR="91450" marT="45725" marB="45725"/>
                </a:tc>
                <a:tc>
                  <a:txBody>
                    <a:bodyPr/>
                    <a:lstStyle/>
                    <a:p>
                      <a:pPr marL="0" marR="0" lvl="0" indent="0" algn="l" rtl="0">
                        <a:spcBef>
                          <a:spcPts val="0"/>
                        </a:spcBef>
                        <a:spcAft>
                          <a:spcPts val="0"/>
                        </a:spcAft>
                        <a:buNone/>
                      </a:pPr>
                      <a:r>
                        <a:rPr lang="en-US" sz="1800"/>
                        <a:t>Slowly Growing</a:t>
                      </a:r>
                      <a:endParaRPr sz="1800"/>
                    </a:p>
                  </a:txBody>
                  <a:tcPr marL="91450" marR="91450" marT="45725" marB="45725"/>
                </a:tc>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58"/>
          <p:cNvSpPr txBox="1">
            <a:spLocks noGrp="1"/>
          </p:cNvSpPr>
          <p:nvPr>
            <p:ph type="title"/>
          </p:nvPr>
        </p:nvSpPr>
        <p:spPr>
          <a:xfrm>
            <a:off x="457200" y="304800"/>
            <a:ext cx="8229600" cy="2286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970" name="Google Shape;970;p158"/>
          <p:cNvPicPr preferRelativeResize="0">
            <a:picLocks noGrp="1"/>
          </p:cNvPicPr>
          <p:nvPr>
            <p:ph type="body" idx="1"/>
          </p:nvPr>
        </p:nvPicPr>
        <p:blipFill rotWithShape="1">
          <a:blip r:embed="rId3">
            <a:alphaModFix/>
          </a:blip>
          <a:srcRect/>
          <a:stretch/>
        </p:blipFill>
        <p:spPr>
          <a:xfrm>
            <a:off x="304800" y="609600"/>
            <a:ext cx="8305800" cy="58674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5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b="1">
                <a:solidFill>
                  <a:srgbClr val="FF0000"/>
                </a:solidFill>
              </a:rPr>
              <a:t>Hadoop</a:t>
            </a:r>
            <a:endParaRPr b="1">
              <a:solidFill>
                <a:srgbClr val="FF0000"/>
              </a:solidFill>
            </a:endParaRPr>
          </a:p>
        </p:txBody>
      </p:sp>
      <p:sp>
        <p:nvSpPr>
          <p:cNvPr id="976" name="Google Shape;976;p15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Hadoop is an open-source project of the Apache foundation. </a:t>
            </a:r>
            <a:endParaRPr/>
          </a:p>
          <a:p>
            <a:pPr marL="274320" lvl="0" indent="-274320" algn="l" rtl="0">
              <a:spcBef>
                <a:spcPts val="520"/>
              </a:spcBef>
              <a:spcAft>
                <a:spcPts val="0"/>
              </a:spcAft>
              <a:buSzPts val="2470"/>
              <a:buChar char="⚫"/>
            </a:pPr>
            <a:r>
              <a:rPr lang="en-US"/>
              <a:t>It is a framework written in Java, originally  developed by </a:t>
            </a:r>
            <a:r>
              <a:rPr lang="en-US" b="1" i="1">
                <a:solidFill>
                  <a:srgbClr val="FF0000"/>
                </a:solidFill>
              </a:rPr>
              <a:t>Doug Cutting </a:t>
            </a:r>
            <a:r>
              <a:rPr lang="en-US"/>
              <a:t>in 2005 who named it after his son’s toy elephant.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16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982" name="Google Shape;982;p16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He was working with Yahoo  then. </a:t>
            </a:r>
            <a:endParaRPr/>
          </a:p>
          <a:p>
            <a:pPr marL="274320" lvl="0" indent="-274320" algn="l" rtl="0">
              <a:spcBef>
                <a:spcPts val="520"/>
              </a:spcBef>
              <a:spcAft>
                <a:spcPts val="0"/>
              </a:spcAft>
              <a:buSzPts val="2470"/>
              <a:buChar char="⚫"/>
            </a:pPr>
            <a:r>
              <a:rPr lang="en-US"/>
              <a:t>It was created to support distribution for “Nutch”, the text search engine. </a:t>
            </a:r>
            <a:endParaRPr/>
          </a:p>
          <a:p>
            <a:pPr marL="274320" lvl="0" indent="-274320" algn="l" rtl="0">
              <a:spcBef>
                <a:spcPts val="520"/>
              </a:spcBef>
              <a:spcAft>
                <a:spcPts val="0"/>
              </a:spcAft>
              <a:buSzPts val="2470"/>
              <a:buChar char="⚫"/>
            </a:pPr>
            <a:r>
              <a:rPr lang="en-US"/>
              <a:t>Hadoop uses Google’s  MapReduce and Google File System technologies as its foundation. </a:t>
            </a:r>
            <a:endParaRPr/>
          </a:p>
          <a:p>
            <a:pPr marL="274320" lvl="0" indent="-117475" algn="l" rtl="0">
              <a:spcBef>
                <a:spcPts val="520"/>
              </a:spcBef>
              <a:spcAft>
                <a:spcPts val="0"/>
              </a:spcAft>
              <a:buSzPts val="2470"/>
              <a:buNone/>
            </a:pP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1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988" name="Google Shape;988;p16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Hadoop is now a core part of the computing infrastructure for companies such as Yahoo, Facebook, LinkedIn and Twitter.</a:t>
            </a:r>
            <a:endParaRPr/>
          </a:p>
          <a:p>
            <a:pPr marL="274320" lvl="0" indent="-117475" algn="l" rtl="0">
              <a:spcBef>
                <a:spcPts val="520"/>
              </a:spcBef>
              <a:spcAft>
                <a:spcPts val="0"/>
              </a:spcAft>
              <a:buSzPts val="2470"/>
              <a:buNone/>
            </a:pP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6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Features of Hadoop</a:t>
            </a:r>
            <a:endParaRPr>
              <a:solidFill>
                <a:srgbClr val="FF0000"/>
              </a:solidFill>
            </a:endParaRPr>
          </a:p>
        </p:txBody>
      </p:sp>
      <p:sp>
        <p:nvSpPr>
          <p:cNvPr id="994" name="Google Shape;994;p16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It is optimized to handle massive quantities of structured, semi-structured, and unstructured data,  using commodity hardware, that is, relatively inexpensive computers.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2. Hadoop has a shared nothing architecture.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000" name="Google Shape;1000;p16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3. It </a:t>
            </a:r>
            <a:r>
              <a:rPr lang="en-US">
                <a:solidFill>
                  <a:srgbClr val="FF0000"/>
                </a:solidFill>
              </a:rPr>
              <a:t>replicates its data across multiple computers </a:t>
            </a:r>
            <a:r>
              <a:rPr lang="en-US"/>
              <a:t>so that if one goes down, the data can still be processed  from another machine that stores its replica.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304800"/>
            <a:ext cx="8229600" cy="1542288"/>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FF0000"/>
              </a:buClr>
              <a:buSzPct val="100000"/>
              <a:buFont typeface="Calibri"/>
              <a:buNone/>
            </a:pPr>
            <a:r>
              <a:rPr lang="en-US" sz="5400">
                <a:solidFill>
                  <a:srgbClr val="FF0000"/>
                </a:solidFill>
              </a:rPr>
              <a:t/>
            </a:r>
            <a:br>
              <a:rPr lang="en-US" sz="5400">
                <a:solidFill>
                  <a:srgbClr val="FF0000"/>
                </a:solidFill>
              </a:rPr>
            </a:br>
            <a:r>
              <a:rPr lang="en-US" sz="5400">
                <a:solidFill>
                  <a:srgbClr val="FF0000"/>
                </a:solidFill>
              </a:rPr>
              <a:t/>
            </a:r>
            <a:br>
              <a:rPr lang="en-US" sz="5400">
                <a:solidFill>
                  <a:srgbClr val="FF0000"/>
                </a:solidFill>
              </a:rPr>
            </a:br>
            <a:r>
              <a:rPr lang="en-US" sz="5400">
                <a:solidFill>
                  <a:srgbClr val="FF0000"/>
                </a:solidFill>
              </a:rPr>
              <a:t>		analytics 1.0, </a:t>
            </a:r>
            <a:br>
              <a:rPr lang="en-US" sz="5400">
                <a:solidFill>
                  <a:srgbClr val="FF0000"/>
                </a:solidFill>
              </a:rPr>
            </a:br>
            <a:endParaRPr/>
          </a:p>
        </p:txBody>
      </p:sp>
      <p:sp>
        <p:nvSpPr>
          <p:cNvPr id="195" name="Google Shape;195;p2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dirty="0"/>
              <a:t>Era: mid 1950s to 2009</a:t>
            </a:r>
            <a:endParaRPr dirty="0"/>
          </a:p>
          <a:p>
            <a:pPr marL="274320" lvl="0" indent="-117475" algn="l" rtl="0">
              <a:spcBef>
                <a:spcPts val="520"/>
              </a:spcBef>
              <a:spcAft>
                <a:spcPts val="0"/>
              </a:spcAft>
              <a:buSzPts val="2470"/>
              <a:buNone/>
            </a:pPr>
            <a:endParaRPr dirty="0"/>
          </a:p>
          <a:p>
            <a:pPr marL="274320" lvl="0" indent="-274320" algn="l" rtl="0">
              <a:spcBef>
                <a:spcPts val="520"/>
              </a:spcBef>
              <a:spcAft>
                <a:spcPts val="0"/>
              </a:spcAft>
              <a:buSzPts val="2470"/>
              <a:buChar char="⚫"/>
            </a:pPr>
            <a:r>
              <a:rPr lang="en-US" dirty="0"/>
              <a:t>Descriptive statistics  (report on events,  occurrences, etc. of the  past) </a:t>
            </a:r>
            <a:endParaRPr dirty="0"/>
          </a:p>
          <a:p>
            <a:pPr marL="274320" lvl="0" indent="-274320" algn="l" rtl="0">
              <a:spcBef>
                <a:spcPts val="520"/>
              </a:spcBef>
              <a:spcAft>
                <a:spcPts val="0"/>
              </a:spcAft>
              <a:buSzPts val="2470"/>
              <a:buChar char="⚫"/>
            </a:pPr>
            <a:r>
              <a:rPr lang="en-US" dirty="0"/>
              <a:t>Key questions asked:  </a:t>
            </a:r>
            <a:endParaRPr dirty="0"/>
          </a:p>
          <a:p>
            <a:pPr marL="274320" lvl="0" indent="-274320" algn="ctr" rtl="0">
              <a:spcBef>
                <a:spcPts val="520"/>
              </a:spcBef>
              <a:spcAft>
                <a:spcPts val="0"/>
              </a:spcAft>
              <a:buSzPts val="2470"/>
              <a:buNone/>
            </a:pPr>
            <a:r>
              <a:rPr lang="en-US" dirty="0">
                <a:solidFill>
                  <a:srgbClr val="FF0000"/>
                </a:solidFill>
              </a:rPr>
              <a:t>What happened? </a:t>
            </a:r>
            <a:endParaRPr dirty="0">
              <a:solidFill>
                <a:srgbClr val="FF0000"/>
              </a:solidFill>
            </a:endParaRPr>
          </a:p>
          <a:p>
            <a:pPr marL="274320" lvl="0" indent="-274320" algn="ctr" rtl="0">
              <a:spcBef>
                <a:spcPts val="520"/>
              </a:spcBef>
              <a:spcAft>
                <a:spcPts val="0"/>
              </a:spcAft>
              <a:buSzPts val="2470"/>
              <a:buNone/>
            </a:pPr>
            <a:r>
              <a:rPr lang="en-US" dirty="0">
                <a:solidFill>
                  <a:srgbClr val="FF0000"/>
                </a:solidFill>
              </a:rPr>
              <a:t>Why did it happen? </a:t>
            </a:r>
            <a:endParaRPr dirty="0"/>
          </a:p>
          <a:p>
            <a:pPr marL="274320" lvl="0" indent="-117475" algn="l" rtl="0">
              <a:spcBef>
                <a:spcPts val="520"/>
              </a:spcBef>
              <a:spcAft>
                <a:spcPts val="0"/>
              </a:spcAft>
              <a:buSzPts val="2470"/>
              <a:buNone/>
            </a:pPr>
            <a:endParaRPr dirty="0"/>
          </a:p>
          <a:p>
            <a:pPr marL="274320" lvl="0" indent="-274320" algn="l" rtl="0">
              <a:spcBef>
                <a:spcPts val="520"/>
              </a:spcBef>
              <a:spcAft>
                <a:spcPts val="0"/>
              </a:spcAft>
              <a:buSzPts val="2470"/>
              <a:buNone/>
            </a:pPr>
            <a:endParaRPr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006" name="Google Shape;1006;p16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4. Hadoop is for </a:t>
            </a:r>
            <a:r>
              <a:rPr lang="en-US">
                <a:solidFill>
                  <a:srgbClr val="FF0000"/>
                </a:solidFill>
              </a:rPr>
              <a:t>high throughput </a:t>
            </a:r>
            <a:r>
              <a:rPr lang="en-US"/>
              <a:t>rather than low latency.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is a batch operation handling massive quantities of data; therefore </a:t>
            </a:r>
            <a:r>
              <a:rPr lang="en-US">
                <a:solidFill>
                  <a:srgbClr val="FF0000"/>
                </a:solidFill>
              </a:rPr>
              <a:t>the response time is not immediate</a:t>
            </a:r>
            <a:endParaRPr/>
          </a:p>
          <a:p>
            <a:pPr marL="274320" lvl="0" indent="-117475" algn="l" rtl="0">
              <a:spcBef>
                <a:spcPts val="520"/>
              </a:spcBef>
              <a:spcAft>
                <a:spcPts val="0"/>
              </a:spcAft>
              <a:buSzPts val="2470"/>
              <a:buNone/>
            </a:pPr>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6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012" name="Google Shape;1012;p16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5. It complements On-LineTransaction Processing (</a:t>
            </a:r>
            <a:r>
              <a:rPr lang="en-US">
                <a:solidFill>
                  <a:srgbClr val="FF0000"/>
                </a:solidFill>
              </a:rPr>
              <a:t>OLTP</a:t>
            </a:r>
            <a:r>
              <a:rPr lang="en-US"/>
              <a:t>) and On-Line Analytical Processing (</a:t>
            </a:r>
            <a:r>
              <a:rPr lang="en-US">
                <a:solidFill>
                  <a:srgbClr val="FF0000"/>
                </a:solidFill>
              </a:rPr>
              <a:t>OLAP</a:t>
            </a:r>
            <a:r>
              <a:rPr lang="en-US"/>
              <a:t>).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However, it is not a replacement for a relational database management system.</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018" name="Google Shape;1018;p16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6. It is NOT good </a:t>
            </a:r>
            <a:r>
              <a:rPr lang="en-US">
                <a:solidFill>
                  <a:srgbClr val="FF0000"/>
                </a:solidFill>
              </a:rPr>
              <a:t>when work cannot be parallelized </a:t>
            </a:r>
            <a:r>
              <a:rPr lang="en-US"/>
              <a:t>or when there are dependencies within the data.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7. It is NOT good for </a:t>
            </a:r>
            <a:r>
              <a:rPr lang="en-US">
                <a:solidFill>
                  <a:srgbClr val="FF0000"/>
                </a:solidFill>
              </a:rPr>
              <a:t>processing small files</a:t>
            </a:r>
            <a:r>
              <a:rPr lang="en-US"/>
              <a:t>. </a:t>
            </a:r>
            <a:endParaRPr/>
          </a:p>
          <a:p>
            <a:pPr marL="274320" lvl="0" indent="-274320" algn="l" rtl="0">
              <a:spcBef>
                <a:spcPts val="520"/>
              </a:spcBef>
              <a:spcAft>
                <a:spcPts val="0"/>
              </a:spcAft>
              <a:buSzPts val="2470"/>
              <a:buNone/>
            </a:pPr>
            <a:r>
              <a:rPr lang="en-US"/>
              <a:t>	It works best with </a:t>
            </a:r>
            <a:r>
              <a:rPr lang="en-US">
                <a:solidFill>
                  <a:srgbClr val="FF0000"/>
                </a:solidFill>
              </a:rPr>
              <a:t>huge data files </a:t>
            </a:r>
            <a:r>
              <a:rPr lang="en-US"/>
              <a:t>and </a:t>
            </a:r>
            <a:r>
              <a:rPr lang="en-US">
                <a:solidFill>
                  <a:srgbClr val="FF0000"/>
                </a:solidFill>
              </a:rPr>
              <a:t>data sets</a:t>
            </a:r>
            <a:r>
              <a:rPr lang="en-US"/>
              <a: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6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Key Advantages of Hadoop </a:t>
            </a:r>
            <a:endParaRPr>
              <a:solidFill>
                <a:srgbClr val="FF0000"/>
              </a:solidFill>
            </a:endParaRPr>
          </a:p>
        </p:txBody>
      </p:sp>
      <p:sp>
        <p:nvSpPr>
          <p:cNvPr id="1024" name="Google Shape;1024;p16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68"/>
          <p:cNvSpPr txBox="1">
            <a:spLocks noGrp="1"/>
          </p:cNvSpPr>
          <p:nvPr>
            <p:ph type="title"/>
          </p:nvPr>
        </p:nvSpPr>
        <p:spPr>
          <a:xfrm rot="10800000" flipH="1">
            <a:off x="457200" y="0"/>
            <a:ext cx="8229600" cy="1524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1030" name="Google Shape;1030;p168"/>
          <p:cNvPicPr preferRelativeResize="0">
            <a:picLocks noGrp="1"/>
          </p:cNvPicPr>
          <p:nvPr>
            <p:ph type="body" idx="1"/>
          </p:nvPr>
        </p:nvPicPr>
        <p:blipFill rotWithShape="1">
          <a:blip r:embed="rId3">
            <a:alphaModFix/>
          </a:blip>
          <a:srcRect/>
          <a:stretch/>
        </p:blipFill>
        <p:spPr>
          <a:xfrm>
            <a:off x="0" y="728662"/>
            <a:ext cx="8991600" cy="6129338"/>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6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7030A0"/>
              </a:buClr>
              <a:buSzPct val="100000"/>
              <a:buFont typeface="Calibri"/>
              <a:buNone/>
            </a:pPr>
            <a:r>
              <a:rPr lang="en-US" b="1">
                <a:solidFill>
                  <a:srgbClr val="7030A0"/>
                </a:solidFill>
              </a:rPr>
              <a:t>1. Stores data in its native format: </a:t>
            </a:r>
            <a:endParaRPr/>
          </a:p>
        </p:txBody>
      </p:sp>
      <p:sp>
        <p:nvSpPr>
          <p:cNvPr id="1036" name="Google Shape;1036;p16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b="1">
              <a:solidFill>
                <a:srgbClr val="7030A0"/>
              </a:solidFill>
            </a:endParaRPr>
          </a:p>
          <a:p>
            <a:pPr marL="274320" lvl="0" indent="-274320" algn="l" rtl="0">
              <a:spcBef>
                <a:spcPts val="520"/>
              </a:spcBef>
              <a:spcAft>
                <a:spcPts val="0"/>
              </a:spcAft>
              <a:buSzPts val="2470"/>
              <a:buChar char="⚫"/>
            </a:pPr>
            <a:r>
              <a:rPr lang="en-US"/>
              <a:t>Hadoop’s data storage framework (HDFS – Hadoop Distributed  File System) can store data in its native format. </a:t>
            </a:r>
            <a:endParaRPr/>
          </a:p>
          <a:p>
            <a:pPr marL="274320" lvl="0" indent="-274320" algn="l" rtl="0">
              <a:spcBef>
                <a:spcPts val="520"/>
              </a:spcBef>
              <a:spcAft>
                <a:spcPts val="0"/>
              </a:spcAft>
              <a:buSzPts val="2470"/>
              <a:buChar char="⚫"/>
            </a:pPr>
            <a:r>
              <a:rPr lang="en-US"/>
              <a:t>There is no structure that is imposed while keying  in data or storing data. </a:t>
            </a:r>
            <a:endParaRPr/>
          </a:p>
          <a:p>
            <a:pPr marL="274320" lvl="0" indent="-117475" algn="l" rtl="0">
              <a:spcBef>
                <a:spcPts val="520"/>
              </a:spcBef>
              <a:spcAft>
                <a:spcPts val="0"/>
              </a:spcAft>
              <a:buSzPts val="2470"/>
              <a:buNone/>
            </a:pP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17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042" name="Google Shape;1042;p17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HDFS is pretty much schema-less.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is only later when the data needs to be  processed that structure is imposed on the raw data. </a:t>
            </a:r>
            <a:endParaRPr/>
          </a:p>
          <a:p>
            <a:pPr marL="274320" lvl="0" indent="-117475" algn="l" rtl="0">
              <a:spcBef>
                <a:spcPts val="520"/>
              </a:spcBef>
              <a:spcAft>
                <a:spcPts val="0"/>
              </a:spcAft>
              <a:buSzPts val="2470"/>
              <a:buNone/>
            </a:pP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7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2. Scalable:</a:t>
            </a:r>
            <a:endParaRPr/>
          </a:p>
        </p:txBody>
      </p:sp>
      <p:sp>
        <p:nvSpPr>
          <p:cNvPr id="1048" name="Google Shape;1048;p17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Hadoop can </a:t>
            </a:r>
            <a:r>
              <a:rPr lang="en-US">
                <a:solidFill>
                  <a:srgbClr val="FF0000"/>
                </a:solidFill>
              </a:rPr>
              <a:t>store and distribute </a:t>
            </a:r>
            <a:r>
              <a:rPr lang="en-US"/>
              <a:t>very large datasets (involving thousands of terabytes of  data) across hundreds of inexpensive servers that operate in parallel. </a:t>
            </a:r>
            <a:endParaRPr/>
          </a:p>
          <a:p>
            <a:pPr marL="274320" lvl="0" indent="-117475" algn="l" rtl="0">
              <a:spcBef>
                <a:spcPts val="520"/>
              </a:spcBef>
              <a:spcAft>
                <a:spcPts val="0"/>
              </a:spcAft>
              <a:buSzPts val="2470"/>
              <a:buNone/>
            </a:pP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7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3. Cost-effective:</a:t>
            </a:r>
            <a:endParaRPr/>
          </a:p>
        </p:txBody>
      </p:sp>
      <p:sp>
        <p:nvSpPr>
          <p:cNvPr id="1054" name="Google Shape;1054;p17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Owing to its scale-out architecture, Hadoop has a much reduced cost/terabyte of  storage and processing.  </a:t>
            </a:r>
            <a:endParaRPr/>
          </a:p>
          <a:p>
            <a:pPr marL="274320" lvl="0" indent="-117475" algn="l" rtl="0">
              <a:spcBef>
                <a:spcPts val="520"/>
              </a:spcBef>
              <a:spcAft>
                <a:spcPts val="0"/>
              </a:spcAft>
              <a:buSzPts val="2470"/>
              <a:buNone/>
            </a:pP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7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4. Resilient to failure:</a:t>
            </a:r>
            <a:endParaRPr/>
          </a:p>
        </p:txBody>
      </p:sp>
      <p:sp>
        <p:nvSpPr>
          <p:cNvPr id="1060" name="Google Shape;1060;p17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Hadoop is fault-tolerant. </a:t>
            </a:r>
            <a:endParaRPr/>
          </a:p>
          <a:p>
            <a:pPr marL="274320" lvl="0" indent="-274320" algn="l" rtl="0">
              <a:spcBef>
                <a:spcPts val="520"/>
              </a:spcBef>
              <a:spcAft>
                <a:spcPts val="0"/>
              </a:spcAft>
              <a:buSzPts val="2470"/>
              <a:buChar char="⚫"/>
            </a:pPr>
            <a:r>
              <a:rPr lang="en-US"/>
              <a:t>It practices </a:t>
            </a:r>
            <a:r>
              <a:rPr lang="en-US">
                <a:solidFill>
                  <a:srgbClr val="FF0000"/>
                </a:solidFill>
              </a:rPr>
              <a:t>replication of data </a:t>
            </a:r>
            <a:r>
              <a:rPr lang="en-US"/>
              <a:t>diligently which means  whenever data is sent to </a:t>
            </a:r>
            <a:r>
              <a:rPr lang="en-US">
                <a:solidFill>
                  <a:srgbClr val="FF0000"/>
                </a:solidFill>
              </a:rPr>
              <a:t>any node</a:t>
            </a:r>
            <a:r>
              <a:rPr lang="en-US"/>
              <a:t>, the same data also gets </a:t>
            </a:r>
            <a:r>
              <a:rPr lang="en-US">
                <a:solidFill>
                  <a:srgbClr val="FF0000"/>
                </a:solidFill>
              </a:rPr>
              <a:t>replicated to other nodes </a:t>
            </a:r>
            <a:r>
              <a:rPr lang="en-US"/>
              <a:t>in the cluster, thereby ensuring that in the event of a node</a:t>
            </a:r>
            <a:endParaRPr/>
          </a:p>
          <a:p>
            <a:pPr marL="274320" lvl="0" indent="-274320" algn="l" rtl="0">
              <a:spcBef>
                <a:spcPts val="520"/>
              </a:spcBef>
              <a:spcAft>
                <a:spcPts val="0"/>
              </a:spcAft>
              <a:buSzPts val="2470"/>
              <a:buChar char="⚫"/>
            </a:pPr>
            <a:r>
              <a:rPr lang="en-US"/>
              <a:t>failure, there will always be another</a:t>
            </a:r>
            <a:endParaRPr/>
          </a:p>
          <a:p>
            <a:pPr marL="274320" lvl="0" indent="-274320" algn="l" rtl="0">
              <a:spcBef>
                <a:spcPts val="520"/>
              </a:spcBef>
              <a:spcAft>
                <a:spcPts val="0"/>
              </a:spcAft>
              <a:buSzPts val="2470"/>
              <a:buChar char="⚫"/>
            </a:pPr>
            <a:r>
              <a:rPr lang="en-US"/>
              <a:t>copy of data available for use. </a:t>
            </a:r>
            <a:endParaRPr/>
          </a:p>
          <a:p>
            <a:pPr marL="274320" lvl="0" indent="-117475" algn="l" rtl="0">
              <a:spcBef>
                <a:spcPts val="520"/>
              </a:spcBef>
              <a:spcAft>
                <a:spcPts val="0"/>
              </a:spcAft>
              <a:buSzPts val="247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01" name="Google Shape;201;p30"/>
          <p:cNvSpPr txBox="1">
            <a:spLocks noGrp="1"/>
          </p:cNvSpPr>
          <p:nvPr>
            <p:ph type="body" idx="1"/>
          </p:nvPr>
        </p:nvSpPr>
        <p:spPr>
          <a:xfrm>
            <a:off x="457200" y="838200"/>
            <a:ext cx="8229600" cy="5486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Data from </a:t>
            </a:r>
            <a:endParaRPr/>
          </a:p>
          <a:p>
            <a:pPr marL="274320" lvl="0" indent="-274320" algn="l" rtl="0">
              <a:spcBef>
                <a:spcPts val="520"/>
              </a:spcBef>
              <a:spcAft>
                <a:spcPts val="0"/>
              </a:spcAft>
              <a:buSzPts val="2470"/>
              <a:buChar char="⚫"/>
            </a:pPr>
            <a:r>
              <a:rPr lang="en-US">
                <a:solidFill>
                  <a:srgbClr val="FF0000"/>
                </a:solidFill>
              </a:rPr>
              <a:t>Legacy systems, </a:t>
            </a:r>
            <a:endParaRPr/>
          </a:p>
          <a:p>
            <a:pPr marL="274320" lvl="0" indent="-274320" algn="l" rtl="0">
              <a:spcBef>
                <a:spcPts val="520"/>
              </a:spcBef>
              <a:spcAft>
                <a:spcPts val="0"/>
              </a:spcAft>
              <a:buSzPts val="2470"/>
              <a:buChar char="⚫"/>
            </a:pPr>
            <a:r>
              <a:rPr lang="en-US">
                <a:solidFill>
                  <a:srgbClr val="FF0000"/>
                </a:solidFill>
              </a:rPr>
              <a:t>ERP, </a:t>
            </a:r>
            <a:endParaRPr/>
          </a:p>
          <a:p>
            <a:pPr marL="274320" lvl="0" indent="-274320" algn="l" rtl="0">
              <a:spcBef>
                <a:spcPts val="520"/>
              </a:spcBef>
              <a:spcAft>
                <a:spcPts val="0"/>
              </a:spcAft>
              <a:buSzPts val="2470"/>
              <a:buChar char="⚫"/>
            </a:pPr>
            <a:r>
              <a:rPr lang="en-US">
                <a:solidFill>
                  <a:srgbClr val="FF0000"/>
                </a:solidFill>
              </a:rPr>
              <a:t>CRM, and  </a:t>
            </a:r>
            <a:endParaRPr/>
          </a:p>
          <a:p>
            <a:pPr marL="274320" lvl="0" indent="-274320" algn="l" rtl="0">
              <a:spcBef>
                <a:spcPts val="520"/>
              </a:spcBef>
              <a:spcAft>
                <a:spcPts val="0"/>
              </a:spcAft>
              <a:buSzPts val="2470"/>
              <a:buChar char="⚫"/>
            </a:pPr>
            <a:r>
              <a:rPr lang="en-US">
                <a:solidFill>
                  <a:srgbClr val="FF0000"/>
                </a:solidFill>
              </a:rPr>
              <a:t>3rd party applications.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Small and structured  data sources. </a:t>
            </a:r>
            <a:endParaRPr/>
          </a:p>
          <a:p>
            <a:pPr marL="274320" lvl="0" indent="-274320" algn="l" rtl="0">
              <a:spcBef>
                <a:spcPts val="520"/>
              </a:spcBef>
              <a:spcAft>
                <a:spcPts val="0"/>
              </a:spcAft>
              <a:buSzPts val="2470"/>
              <a:buChar char="⚫"/>
            </a:pPr>
            <a:r>
              <a:rPr lang="en-US">
                <a:solidFill>
                  <a:srgbClr val="C00000"/>
                </a:solidFill>
              </a:rPr>
              <a:t>Data  stored in enterprise  data warehouses or data  marts.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None/>
            </a:pPr>
            <a:r>
              <a:rPr lang="en-US"/>
              <a:t>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7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5. Flexibility:</a:t>
            </a:r>
            <a:endParaRPr/>
          </a:p>
        </p:txBody>
      </p:sp>
      <p:sp>
        <p:nvSpPr>
          <p:cNvPr id="1066" name="Google Shape;1066;p174"/>
          <p:cNvSpPr txBox="1">
            <a:spLocks noGrp="1"/>
          </p:cNvSpPr>
          <p:nvPr>
            <p:ph type="body" idx="1"/>
          </p:nvPr>
        </p:nvSpPr>
        <p:spPr>
          <a:xfrm>
            <a:off x="533400" y="19812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One of the key advantages of Hadoop is </a:t>
            </a:r>
            <a:r>
              <a:rPr lang="en-US">
                <a:solidFill>
                  <a:srgbClr val="FF0000"/>
                </a:solidFill>
              </a:rPr>
              <a:t>its ability to work with all kinds of data: </a:t>
            </a:r>
            <a:r>
              <a:rPr lang="en-US"/>
              <a:t>structured,  semi-structured, and unstructured data.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can help derive meaningful business insights from email  conversations, social media data, click-stream data, etc. </a:t>
            </a:r>
            <a:endParaRPr/>
          </a:p>
          <a:p>
            <a:pPr marL="274320" lvl="0" indent="-274320" algn="l" rtl="0">
              <a:spcBef>
                <a:spcPts val="520"/>
              </a:spcBef>
              <a:spcAft>
                <a:spcPts val="0"/>
              </a:spcAft>
              <a:buSzPts val="2470"/>
              <a:buChar char="⚫"/>
            </a:pPr>
            <a:r>
              <a:rPr lang="en-US"/>
              <a:t>It can be put to several purposes such as log  analysis, data mining, recommendation systems, market campaign analysis, etc.</a:t>
            </a:r>
            <a:endParaRPr/>
          </a:p>
          <a:p>
            <a:pPr marL="274320" lvl="0" indent="-117475" algn="l" rtl="0">
              <a:spcBef>
                <a:spcPts val="520"/>
              </a:spcBef>
              <a:spcAft>
                <a:spcPts val="0"/>
              </a:spcAft>
              <a:buSzPts val="2470"/>
              <a:buNone/>
            </a:pP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7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6. Fast:</a:t>
            </a:r>
            <a:endParaRPr/>
          </a:p>
        </p:txBody>
      </p:sp>
      <p:sp>
        <p:nvSpPr>
          <p:cNvPr id="1072" name="Google Shape;1072;p17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processing is extremely fast in Hadoop compared to other conventional systems owing to the  “move code to data” paradigm.</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7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Versions of Hadoop</a:t>
            </a:r>
            <a:endParaRPr>
              <a:solidFill>
                <a:srgbClr val="FF0000"/>
              </a:solidFill>
            </a:endParaRPr>
          </a:p>
        </p:txBody>
      </p:sp>
      <p:sp>
        <p:nvSpPr>
          <p:cNvPr id="1078" name="Google Shape;1078;p17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There are two versions of Hadoop available: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a:t>
            </a:r>
            <a:r>
              <a:rPr lang="en-US" b="1">
                <a:solidFill>
                  <a:srgbClr val="F66E1A"/>
                </a:solidFill>
              </a:rPr>
              <a:t>1. Hadoop 1.0</a:t>
            </a:r>
            <a:endParaRPr/>
          </a:p>
          <a:p>
            <a:pPr marL="274320" lvl="0" indent="-117475" algn="l" rtl="0">
              <a:spcBef>
                <a:spcPts val="520"/>
              </a:spcBef>
              <a:spcAft>
                <a:spcPts val="0"/>
              </a:spcAft>
              <a:buSzPts val="2470"/>
              <a:buNone/>
            </a:pPr>
            <a:endParaRPr b="1">
              <a:solidFill>
                <a:srgbClr val="F66E1A"/>
              </a:solidFill>
            </a:endParaRPr>
          </a:p>
          <a:p>
            <a:pPr marL="274320" lvl="0" indent="-274320" algn="l" rtl="0">
              <a:spcBef>
                <a:spcPts val="520"/>
              </a:spcBef>
              <a:spcAft>
                <a:spcPts val="0"/>
              </a:spcAft>
              <a:buSzPts val="2470"/>
              <a:buChar char="⚫"/>
            </a:pPr>
            <a:r>
              <a:rPr lang="en-US" b="1">
                <a:solidFill>
                  <a:srgbClr val="F66E1A"/>
                </a:solidFill>
              </a:rPr>
              <a:t>  2. Hadoop 2.0 </a:t>
            </a:r>
            <a:endParaRPr/>
          </a:p>
          <a:p>
            <a:pPr marL="274320" lvl="0" indent="-117475" algn="l" rtl="0">
              <a:spcBef>
                <a:spcPts val="520"/>
              </a:spcBef>
              <a:spcAft>
                <a:spcPts val="0"/>
              </a:spcAft>
              <a:buSzPts val="2470"/>
              <a:buNone/>
            </a:pP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77"/>
          <p:cNvSpPr txBox="1">
            <a:spLocks noGrp="1"/>
          </p:cNvSpPr>
          <p:nvPr>
            <p:ph type="title"/>
          </p:nvPr>
        </p:nvSpPr>
        <p:spPr>
          <a:xfrm>
            <a:off x="457200" y="228600"/>
            <a:ext cx="8229600" cy="381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1084" name="Google Shape;1084;p177"/>
          <p:cNvPicPr preferRelativeResize="0">
            <a:picLocks noGrp="1"/>
          </p:cNvPicPr>
          <p:nvPr>
            <p:ph type="body" idx="1"/>
          </p:nvPr>
        </p:nvPicPr>
        <p:blipFill rotWithShape="1">
          <a:blip r:embed="rId3">
            <a:alphaModFix/>
          </a:blip>
          <a:srcRect/>
          <a:stretch/>
        </p:blipFill>
        <p:spPr>
          <a:xfrm>
            <a:off x="228600" y="990600"/>
            <a:ext cx="8610600" cy="5486399"/>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7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Hadoop 1.0 </a:t>
            </a:r>
            <a:endParaRPr/>
          </a:p>
        </p:txBody>
      </p:sp>
      <p:sp>
        <p:nvSpPr>
          <p:cNvPr id="1090" name="Google Shape;1090;p17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has two main parts: </a:t>
            </a:r>
            <a:endParaRPr/>
          </a:p>
          <a:p>
            <a:pPr marL="274320" lvl="0" indent="-274320" algn="l" rtl="0">
              <a:spcBef>
                <a:spcPts val="520"/>
              </a:spcBef>
              <a:spcAft>
                <a:spcPts val="0"/>
              </a:spcAft>
              <a:buSzPts val="2470"/>
              <a:buChar char="⚫"/>
            </a:pPr>
            <a:r>
              <a:rPr lang="en-US" b="1">
                <a:solidFill>
                  <a:srgbClr val="7030A0"/>
                </a:solidFill>
              </a:rPr>
              <a:t>1. Data storage framework: </a:t>
            </a:r>
            <a:endParaRPr/>
          </a:p>
          <a:p>
            <a:pPr marL="274320" lvl="0" indent="-274320" algn="l" rtl="0">
              <a:spcBef>
                <a:spcPts val="520"/>
              </a:spcBef>
              <a:spcAft>
                <a:spcPts val="0"/>
              </a:spcAft>
              <a:buSzPts val="2470"/>
              <a:buChar char="⚫"/>
            </a:pPr>
            <a:r>
              <a:rPr lang="en-US"/>
              <a:t>It is a general-purpose file system called </a:t>
            </a:r>
            <a:r>
              <a:rPr lang="en-US">
                <a:solidFill>
                  <a:srgbClr val="FF0000"/>
                </a:solidFill>
              </a:rPr>
              <a:t>Hadoop Distributed File System  (HDFS). </a:t>
            </a:r>
            <a:endParaRPr/>
          </a:p>
          <a:p>
            <a:pPr marL="274320" lvl="0" indent="-274320" algn="l" rtl="0">
              <a:spcBef>
                <a:spcPts val="520"/>
              </a:spcBef>
              <a:spcAft>
                <a:spcPts val="0"/>
              </a:spcAft>
              <a:buSzPts val="2470"/>
              <a:buChar char="⚫"/>
            </a:pPr>
            <a:r>
              <a:rPr lang="en-US"/>
              <a:t>HDFS is schema-less. It simply stores data files and these data files can be in just about any format.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7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096" name="Google Shape;1096;p17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idea is to store files as close to their original form as possible.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This is turn provides the  business units and the organization the much needed flexibility and agility without being overly worried by what it can implement.</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8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02" name="Google Shape;1102;p18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7030A0"/>
                </a:solidFill>
              </a:rPr>
              <a:t>2. Data processing framework: </a:t>
            </a:r>
            <a:endParaRPr/>
          </a:p>
          <a:p>
            <a:pPr marL="274320" lvl="0" indent="-274320" algn="l" rtl="0">
              <a:spcBef>
                <a:spcPts val="520"/>
              </a:spcBef>
              <a:spcAft>
                <a:spcPts val="0"/>
              </a:spcAft>
              <a:buSzPts val="2470"/>
              <a:buChar char="⚫"/>
            </a:pPr>
            <a:r>
              <a:rPr lang="en-US"/>
              <a:t>This is a simple functional programming model initially popularized  by Google as MapReduce. It essentially uses two functions: the MAP and the REDUCE functions to  process data. </a:t>
            </a:r>
            <a:endParaRPr/>
          </a:p>
          <a:p>
            <a:pPr marL="274320" lvl="0" indent="-117475" algn="l" rtl="0">
              <a:spcBef>
                <a:spcPts val="520"/>
              </a:spcBef>
              <a:spcAft>
                <a:spcPts val="0"/>
              </a:spcAft>
              <a:buSzPts val="2470"/>
              <a:buNone/>
            </a:pP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8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08" name="Google Shape;1108;p18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“Mappers” take in a set of key-value pairs and generate intermediate data (which is  another list of key-value pairs). </a:t>
            </a:r>
            <a:endParaRPr/>
          </a:p>
          <a:p>
            <a:pPr marL="274320" lvl="0" indent="-274320" algn="l" rtl="0">
              <a:spcBef>
                <a:spcPts val="520"/>
              </a:spcBef>
              <a:spcAft>
                <a:spcPts val="0"/>
              </a:spcAft>
              <a:buSzPts val="2470"/>
              <a:buChar char="⚫"/>
            </a:pPr>
            <a:r>
              <a:rPr lang="en-US"/>
              <a:t>The “Reducers” then act on this input to produce the output data.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8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14" name="Google Shape;1114;p18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two functions seemingly work in isolation from one another, thus enabling the processing to be highly  distributed in a highly-parallel, fault-tolerant, and scalable way.</a:t>
            </a:r>
            <a:endParaRPr/>
          </a:p>
          <a:p>
            <a:pPr marL="274320" lvl="0" indent="-117475" algn="l" rtl="0">
              <a:spcBef>
                <a:spcPts val="520"/>
              </a:spcBef>
              <a:spcAft>
                <a:spcPts val="0"/>
              </a:spcAft>
              <a:buSzPts val="2470"/>
              <a:buNone/>
            </a:pP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8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limitations of Hadoop 1.0.</a:t>
            </a:r>
            <a:endParaRPr/>
          </a:p>
        </p:txBody>
      </p:sp>
      <p:sp>
        <p:nvSpPr>
          <p:cNvPr id="1120" name="Google Shape;1120;p18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The first limitation was therequirement for MapReduce programming expertise along with proficiency  required in other programming languages, notably Java</a:t>
            </a:r>
            <a:endParaRPr/>
          </a:p>
          <a:p>
            <a:pPr marL="274320" lvl="0" indent="-117475" algn="l" rtl="0">
              <a:spcBef>
                <a:spcPts val="520"/>
              </a:spcBef>
              <a:spcAft>
                <a:spcPts val="0"/>
              </a:spcAft>
              <a:buSzPts val="247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07" name="Google Shape;207;p3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ctr" rtl="0">
              <a:spcBef>
                <a:spcPts val="0"/>
              </a:spcBef>
              <a:spcAft>
                <a:spcPts val="0"/>
              </a:spcAft>
              <a:buSzPts val="2470"/>
              <a:buNone/>
            </a:pPr>
            <a:endParaRPr>
              <a:solidFill>
                <a:srgbClr val="FF0000"/>
              </a:solidFill>
            </a:endParaRPr>
          </a:p>
          <a:p>
            <a:pPr marL="274320" lvl="0" indent="-117475" algn="ctr" rtl="0">
              <a:spcBef>
                <a:spcPts val="520"/>
              </a:spcBef>
              <a:spcAft>
                <a:spcPts val="0"/>
              </a:spcAft>
              <a:buSzPts val="2470"/>
              <a:buNone/>
            </a:pPr>
            <a:endParaRPr>
              <a:solidFill>
                <a:srgbClr val="FF0000"/>
              </a:solidFill>
            </a:endParaRPr>
          </a:p>
          <a:p>
            <a:pPr marL="274320" lvl="0" indent="-274320" algn="ctr" rtl="0">
              <a:spcBef>
                <a:spcPts val="520"/>
              </a:spcBef>
              <a:spcAft>
                <a:spcPts val="0"/>
              </a:spcAft>
              <a:buSzPts val="2470"/>
              <a:buChar char="⚫"/>
            </a:pPr>
            <a:r>
              <a:rPr lang="en-US">
                <a:solidFill>
                  <a:srgbClr val="FF0000"/>
                </a:solidFill>
              </a:rPr>
              <a:t>Data was internally  sourced. </a:t>
            </a:r>
            <a:endParaRPr/>
          </a:p>
          <a:p>
            <a:pPr marL="274320" lvl="0" indent="-117475" algn="ctr" rtl="0">
              <a:spcBef>
                <a:spcPts val="520"/>
              </a:spcBef>
              <a:spcAft>
                <a:spcPts val="0"/>
              </a:spcAft>
              <a:buSzPts val="2470"/>
              <a:buNone/>
            </a:pPr>
            <a:endParaRPr>
              <a:solidFill>
                <a:srgbClr val="FF0000"/>
              </a:solidFill>
            </a:endParaRPr>
          </a:p>
          <a:p>
            <a:pPr marL="274320" lvl="0" indent="-117475" algn="ctr" rtl="0">
              <a:spcBef>
                <a:spcPts val="520"/>
              </a:spcBef>
              <a:spcAft>
                <a:spcPts val="0"/>
              </a:spcAft>
              <a:buSzPts val="2470"/>
              <a:buNone/>
            </a:pPr>
            <a:endParaRPr>
              <a:solidFill>
                <a:srgbClr val="FF0000"/>
              </a:solidFill>
            </a:endParaRPr>
          </a:p>
          <a:p>
            <a:pPr marL="274320" lvl="0" indent="-274320" algn="ctr" rtl="0">
              <a:spcBef>
                <a:spcPts val="520"/>
              </a:spcBef>
              <a:spcAft>
                <a:spcPts val="0"/>
              </a:spcAft>
              <a:buSzPts val="2470"/>
              <a:buChar char="⚫"/>
            </a:pPr>
            <a:r>
              <a:rPr lang="en-US">
                <a:solidFill>
                  <a:srgbClr val="FF0000"/>
                </a:solidFill>
              </a:rPr>
              <a:t>Relational databases</a:t>
            </a:r>
            <a:endParaRPr/>
          </a:p>
          <a:p>
            <a:pPr marL="274320" lvl="0" indent="-117475" algn="l" rtl="0">
              <a:spcBef>
                <a:spcPts val="520"/>
              </a:spcBef>
              <a:spcAft>
                <a:spcPts val="0"/>
              </a:spcAft>
              <a:buSzPts val="2470"/>
              <a:buNone/>
            </a:pPr>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8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26" name="Google Shape;1126;p18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2. It supported only batch processing which although is suitable for tasks such as log analysis, large-scale  data mining projects but pretty much unsuitable for other kinds of projects.</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18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32" name="Google Shape;1132;p18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3. One major limitation was that Hadoop 1.0 was tightly computationally coupled with MapReduce,  which meant that the established data management vendors were left with two options: Either rewrite  their functionality in MapReduce so that it could be executed in Hadoop or extract the data from  HDFS and process it outside of Hadoop</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8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38" name="Google Shape;1138;p18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None of the options were viable as it led to process inefficiencies caused by the data being moved in and out of the Hadoop cluster.</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8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Hadoop 2.0</a:t>
            </a:r>
            <a:endParaRPr/>
          </a:p>
        </p:txBody>
      </p:sp>
      <p:sp>
        <p:nvSpPr>
          <p:cNvPr id="1144" name="Google Shape;1144;p18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In Hadoop 2.0, HDFS continues to be the data storage framework. </a:t>
            </a:r>
            <a:endParaRPr/>
          </a:p>
          <a:p>
            <a:pPr marL="274320" lvl="0" indent="-274320" algn="l" rtl="0">
              <a:spcBef>
                <a:spcPts val="520"/>
              </a:spcBef>
              <a:spcAft>
                <a:spcPts val="0"/>
              </a:spcAft>
              <a:buSzPts val="2470"/>
              <a:buChar char="⚫"/>
            </a:pPr>
            <a:r>
              <a:rPr lang="en-US"/>
              <a:t>However, a new and separate resource  management framework called </a:t>
            </a:r>
            <a:r>
              <a:rPr lang="en-US" b="1">
                <a:solidFill>
                  <a:srgbClr val="FF0000"/>
                </a:solidFill>
              </a:rPr>
              <a:t>Yet Another Resource Negotiator (YARN)</a:t>
            </a:r>
            <a:r>
              <a:rPr lang="en-US"/>
              <a:t> has been added.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18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50" name="Google Shape;1150;p18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Any application  capable of dividing itself into parallel tasks is supported by YARN. YARN coordinates the allocation of  subtasks of the submitted application, thereby further enhancing the flexibility, scalability, and efficiency  of the applications.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18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56" name="Google Shape;1156;p18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works by having an ApplicationMaster in place of the erstwhile JobTracker, running applications on resources governed by a new NodeManager (in place of the erstwhile TaskTracker). </a:t>
            </a:r>
            <a:endParaRPr/>
          </a:p>
          <a:p>
            <a:pPr marL="274320" lvl="0" indent="-274320" algn="l" rtl="0">
              <a:spcBef>
                <a:spcPts val="520"/>
              </a:spcBef>
              <a:spcAft>
                <a:spcPts val="0"/>
              </a:spcAft>
              <a:buSzPts val="2470"/>
              <a:buChar char="⚫"/>
            </a:pPr>
            <a:r>
              <a:rPr lang="en-US"/>
              <a:t> ApplicationMaster is able to run any application and not just MapReduce. </a:t>
            </a:r>
            <a:endParaRPr/>
          </a:p>
          <a:p>
            <a:pPr marL="274320" lvl="0" indent="-117475" algn="l" rtl="0">
              <a:spcBef>
                <a:spcPts val="520"/>
              </a:spcBef>
              <a:spcAft>
                <a:spcPts val="0"/>
              </a:spcAft>
              <a:buSzPts val="2470"/>
              <a:buNone/>
            </a:pPr>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9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Overview of Hadoop Ecosystems </a:t>
            </a:r>
            <a:endParaRPr/>
          </a:p>
        </p:txBody>
      </p:sp>
      <p:sp>
        <p:nvSpPr>
          <p:cNvPr id="1162" name="Google Shape;1162;p19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Components of the Hadoop ecosystem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1. HDFS: </a:t>
            </a:r>
            <a:endParaRPr/>
          </a:p>
          <a:p>
            <a:pPr marL="274320" lvl="0" indent="-274320" algn="l" rtl="0">
              <a:spcBef>
                <a:spcPts val="520"/>
              </a:spcBef>
              <a:spcAft>
                <a:spcPts val="0"/>
              </a:spcAft>
              <a:buSzPts val="2470"/>
              <a:buChar char="⚫"/>
            </a:pPr>
            <a:r>
              <a:rPr lang="en-US"/>
              <a:t>Hadoop Distributed File System. It simply stores data files as close to the original form as  possible.</a:t>
            </a:r>
            <a:endParaRPr/>
          </a:p>
          <a:p>
            <a:pPr marL="274320" lvl="0" indent="-274320" algn="l" rtl="0">
              <a:spcBef>
                <a:spcPts val="520"/>
              </a:spcBef>
              <a:spcAft>
                <a:spcPts val="0"/>
              </a:spcAft>
              <a:buSzPts val="2470"/>
              <a:buChar char="⚫"/>
            </a:pPr>
            <a:r>
              <a:rPr lang="en-US"/>
              <a:t>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68" name="Google Shape;1168;p19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2. HBase:</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It is Hadoop’s database and compares well with an RDBMS. It supports structured data storage  for large tables</a:t>
            </a:r>
            <a:endParaRPr/>
          </a:p>
          <a:p>
            <a:pPr marL="274320" lvl="0" indent="-117475" algn="l" rtl="0">
              <a:spcBef>
                <a:spcPts val="520"/>
              </a:spcBef>
              <a:spcAft>
                <a:spcPts val="0"/>
              </a:spcAft>
              <a:buSzPts val="2470"/>
              <a:buNone/>
            </a:pPr>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19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74" name="Google Shape;1174;p19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3. Hive:</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It enables analysis of large data sets using a language very similar to standard ANSI SQL.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This  implies that anyone familiar with SQL should be able to access data stored on a Hadoop cluster.</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9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80" name="Google Shape;1180;p19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4. Pig: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Pig is an easy to understand data flow language.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helps with the analysis of large datasets which is  quite the order with Hadoop. </a:t>
            </a:r>
            <a:endParaRPr/>
          </a:p>
          <a:p>
            <a:pPr marL="274320" lvl="0" indent="-117475" algn="l" rtl="0">
              <a:spcBef>
                <a:spcPts val="520"/>
              </a:spcBef>
              <a:spcAft>
                <a:spcPts val="0"/>
              </a:spcAft>
              <a:buSzPts val="247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400"/>
              <a:buFont typeface="Calibri"/>
              <a:buNone/>
            </a:pPr>
            <a:r>
              <a:rPr lang="en-US" sz="5400">
                <a:solidFill>
                  <a:srgbClr val="FF0000"/>
                </a:solidFill>
              </a:rPr>
              <a:t>analytics 2.0</a:t>
            </a:r>
            <a:endParaRPr/>
          </a:p>
        </p:txBody>
      </p:sp>
      <p:sp>
        <p:nvSpPr>
          <p:cNvPr id="213" name="Google Shape;213;p3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2005 to 2012</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solidFill>
                  <a:srgbClr val="FF0000"/>
                </a:solidFill>
              </a:rPr>
              <a:t>Descriptive statistics + predictive statistics </a:t>
            </a:r>
            <a:endParaRPr/>
          </a:p>
          <a:p>
            <a:pPr marL="274320" lvl="0" indent="-274320" algn="l" rtl="0">
              <a:spcBef>
                <a:spcPts val="520"/>
              </a:spcBef>
              <a:spcAft>
                <a:spcPts val="0"/>
              </a:spcAft>
              <a:buSzPts val="2470"/>
              <a:buChar char="⚫"/>
            </a:pPr>
            <a:r>
              <a:rPr lang="en-US"/>
              <a:t>(use data from the past to make predictions  for the future) </a:t>
            </a:r>
            <a:endParaRPr/>
          </a:p>
          <a:p>
            <a:pPr marL="274320" lvl="0" indent="-117475" algn="l" rtl="0">
              <a:spcBef>
                <a:spcPts val="520"/>
              </a:spcBef>
              <a:spcAft>
                <a:spcPts val="0"/>
              </a:spcAft>
              <a:buSzPts val="2470"/>
              <a:buNone/>
            </a:pP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9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86" name="Google Shape;1186;p19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Even if one does not have the proficiency in MapReduce programming,  the analysts and the persons entrusted with the task of comprehending data will still be able to analyze  the data in a Hadoop cluster as the Pig scripts are automatically converted into MapReduce jobs by the  Pig interpreter.</a:t>
            </a:r>
            <a:endParaRPr/>
          </a:p>
          <a:p>
            <a:pPr marL="274320" lvl="0" indent="-117475" algn="l" rtl="0">
              <a:spcBef>
                <a:spcPts val="520"/>
              </a:spcBef>
              <a:spcAft>
                <a:spcPts val="0"/>
              </a:spcAft>
              <a:buSzPts val="2470"/>
              <a:buNone/>
            </a:pPr>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9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92" name="Google Shape;1192;p19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5. ZooKeeper: </a:t>
            </a:r>
            <a:endParaRPr>
              <a:solidFill>
                <a:srgbClr val="FF0000"/>
              </a:solidFill>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is a coordination service for distributed applications.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solidFill>
                  <a:srgbClr val="FF0000"/>
                </a:solidFill>
              </a:rPr>
              <a:t>6. Oozie: </a:t>
            </a:r>
            <a:endParaRPr>
              <a:solidFill>
                <a:srgbClr val="FF0000"/>
              </a:solidFill>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is a workflow scheduler system to manage Apache Hadoop jobs</a:t>
            </a:r>
            <a:endParaRPr/>
          </a:p>
          <a:p>
            <a:pPr marL="274320" lvl="0" indent="-117475" algn="l" rtl="0">
              <a:spcBef>
                <a:spcPts val="520"/>
              </a:spcBef>
              <a:spcAft>
                <a:spcPts val="0"/>
              </a:spcAft>
              <a:buSzPts val="2470"/>
              <a:buNone/>
            </a:pPr>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9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198" name="Google Shape;1198;p19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7. Mahout: It is a scalable machine learning and data mining library.  8. Chukwa: It is a data collection system for managing large distributed systems</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9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204" name="Google Shape;1204;p19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  9. Sqoop:</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It is used to transfer bulk data between Hadoop and structured data stores such as relational  databases.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solidFill>
                  <a:srgbClr val="FF0000"/>
                </a:solidFill>
              </a:rPr>
              <a:t>10. Ambari: </a:t>
            </a:r>
            <a:endParaRPr>
              <a:solidFill>
                <a:srgbClr val="FF0000"/>
              </a:solidFill>
            </a:endParaRPr>
          </a:p>
          <a:p>
            <a:pPr marL="274320" lvl="0" indent="-274320" algn="l" rtl="0">
              <a:spcBef>
                <a:spcPts val="520"/>
              </a:spcBef>
              <a:spcAft>
                <a:spcPts val="0"/>
              </a:spcAft>
              <a:buSzPts val="2470"/>
              <a:buChar char="⚫"/>
            </a:pPr>
            <a:r>
              <a:rPr lang="en-US"/>
              <a:t>It is a web-based tool for provisioning, managing, and monitoring Apache Hadoop  clusters.</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198"/>
          <p:cNvSpPr txBox="1">
            <a:spLocks noGrp="1"/>
          </p:cNvSpPr>
          <p:nvPr>
            <p:ph type="title"/>
          </p:nvPr>
        </p:nvSpPr>
        <p:spPr>
          <a:xfrm>
            <a:off x="457200" y="0"/>
            <a:ext cx="8229600" cy="2286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sp>
        <p:nvSpPr>
          <p:cNvPr id="1210" name="Google Shape;1210;p198"/>
          <p:cNvSpPr txBox="1">
            <a:spLocks noGrp="1"/>
          </p:cNvSpPr>
          <p:nvPr>
            <p:ph type="body" idx="1"/>
          </p:nvPr>
        </p:nvSpPr>
        <p:spPr>
          <a:xfrm>
            <a:off x="457200" y="609600"/>
            <a:ext cx="8229600" cy="571500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p:txBody>
      </p:sp>
      <p:pic>
        <p:nvPicPr>
          <p:cNvPr id="1211" name="Google Shape;1211;p198"/>
          <p:cNvPicPr preferRelativeResize="0"/>
          <p:nvPr/>
        </p:nvPicPr>
        <p:blipFill rotWithShape="1">
          <a:blip r:embed="rId3">
            <a:alphaModFix/>
          </a:blip>
          <a:srcRect/>
          <a:stretch/>
        </p:blipFill>
        <p:spPr>
          <a:xfrm>
            <a:off x="0" y="304800"/>
            <a:ext cx="9144000" cy="6248399"/>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19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Hadoop Distributions</a:t>
            </a:r>
            <a:endParaRPr/>
          </a:p>
        </p:txBody>
      </p:sp>
      <p:sp>
        <p:nvSpPr>
          <p:cNvPr id="1217" name="Google Shape;1217;p19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Hadoop is an open-source Apache project. </a:t>
            </a:r>
            <a:endParaRPr/>
          </a:p>
          <a:p>
            <a:pPr marL="274320" lvl="0" indent="-274320" algn="l" rtl="0">
              <a:spcBef>
                <a:spcPts val="520"/>
              </a:spcBef>
              <a:spcAft>
                <a:spcPts val="0"/>
              </a:spcAft>
              <a:buSzPts val="2470"/>
              <a:buChar char="⚫"/>
            </a:pPr>
            <a:r>
              <a:rPr lang="en-US"/>
              <a:t>Anyone can freely download the core aspects of Hadoop. </a:t>
            </a:r>
            <a:endParaRPr/>
          </a:p>
          <a:p>
            <a:pPr marL="274320" lvl="0" indent="-117475" algn="l" rtl="0">
              <a:spcBef>
                <a:spcPts val="520"/>
              </a:spcBef>
              <a:spcAft>
                <a:spcPts val="0"/>
              </a:spcAft>
              <a:buSzPts val="2470"/>
              <a:buNone/>
            </a:pPr>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20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The  core aspects of Hadoop</a:t>
            </a:r>
            <a:endParaRPr/>
          </a:p>
        </p:txBody>
      </p:sp>
      <p:sp>
        <p:nvSpPr>
          <p:cNvPr id="1223" name="Google Shape;1223;p20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Hadoop Common </a:t>
            </a:r>
            <a:endParaRPr/>
          </a:p>
          <a:p>
            <a:pPr marL="274320" lvl="0" indent="-274320" algn="l" rtl="0">
              <a:spcBef>
                <a:spcPts val="520"/>
              </a:spcBef>
              <a:spcAft>
                <a:spcPts val="0"/>
              </a:spcAft>
              <a:buSzPts val="2470"/>
              <a:buChar char="⚫"/>
            </a:pPr>
            <a:r>
              <a:rPr lang="en-US"/>
              <a:t> 2. Hadoop Distributed File System (HDFS)</a:t>
            </a:r>
            <a:endParaRPr/>
          </a:p>
          <a:p>
            <a:pPr marL="274320" lvl="0" indent="-274320" algn="l" rtl="0">
              <a:spcBef>
                <a:spcPts val="520"/>
              </a:spcBef>
              <a:spcAft>
                <a:spcPts val="0"/>
              </a:spcAft>
              <a:buSzPts val="2470"/>
              <a:buChar char="⚫"/>
            </a:pPr>
            <a:r>
              <a:rPr lang="en-US"/>
              <a:t>  3. Hadoop YARN (Yet Another Resource Negotiator)  </a:t>
            </a:r>
            <a:endParaRPr/>
          </a:p>
          <a:p>
            <a:pPr marL="274320" lvl="0" indent="-274320" algn="l" rtl="0">
              <a:spcBef>
                <a:spcPts val="520"/>
              </a:spcBef>
              <a:spcAft>
                <a:spcPts val="0"/>
              </a:spcAft>
              <a:buSzPts val="2470"/>
              <a:buChar char="⚫"/>
            </a:pPr>
            <a:r>
              <a:rPr lang="en-US"/>
              <a:t>4. Hadoop MapReduce </a:t>
            </a:r>
            <a:endParaRPr/>
          </a:p>
          <a:p>
            <a:pPr marL="274320" lvl="0" indent="-117475" algn="l" rtl="0">
              <a:spcBef>
                <a:spcPts val="520"/>
              </a:spcBef>
              <a:spcAft>
                <a:spcPts val="0"/>
              </a:spcAft>
              <a:buSzPts val="2470"/>
              <a:buNone/>
            </a:pPr>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201"/>
          <p:cNvSpPr txBox="1">
            <a:spLocks noGrp="1"/>
          </p:cNvSpPr>
          <p:nvPr>
            <p:ph type="title"/>
          </p:nvPr>
        </p:nvSpPr>
        <p:spPr>
          <a:xfrm>
            <a:off x="457200" y="0"/>
            <a:ext cx="8229600" cy="3048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1229" name="Google Shape;1229;p201"/>
          <p:cNvPicPr preferRelativeResize="0">
            <a:picLocks noGrp="1"/>
          </p:cNvPicPr>
          <p:nvPr>
            <p:ph type="body" idx="1"/>
          </p:nvPr>
        </p:nvPicPr>
        <p:blipFill rotWithShape="1">
          <a:blip r:embed="rId3">
            <a:alphaModFix/>
          </a:blip>
          <a:srcRect/>
          <a:stretch/>
        </p:blipFill>
        <p:spPr>
          <a:xfrm>
            <a:off x="304800" y="457201"/>
            <a:ext cx="8534399" cy="5867400"/>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20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Hadoop versus SQL </a:t>
            </a:r>
            <a:endParaRPr/>
          </a:p>
        </p:txBody>
      </p:sp>
      <p:graphicFrame>
        <p:nvGraphicFramePr>
          <p:cNvPr id="1235" name="Google Shape;1235;p202"/>
          <p:cNvGraphicFramePr/>
          <p:nvPr/>
        </p:nvGraphicFramePr>
        <p:xfrm>
          <a:off x="457200" y="1935164"/>
          <a:ext cx="3000000" cy="3000000"/>
        </p:xfrm>
        <a:graphic>
          <a:graphicData uri="http://schemas.openxmlformats.org/drawingml/2006/table">
            <a:tbl>
              <a:tblPr firstRow="1" bandRow="1">
                <a:noFill/>
                <a:tableStyleId>{D51A53F2-0187-4126-BED3-C6377F832CBA}</a:tableStyleId>
              </a:tblPr>
              <a:tblGrid>
                <a:gridCol w="4343400"/>
                <a:gridCol w="4343400"/>
              </a:tblGrid>
              <a:tr h="877875">
                <a:tc>
                  <a:txBody>
                    <a:bodyPr/>
                    <a:lstStyle/>
                    <a:p>
                      <a:pPr marL="0" marR="0" lvl="0" indent="0" algn="l" rtl="0">
                        <a:spcBef>
                          <a:spcPts val="0"/>
                        </a:spcBef>
                        <a:spcAft>
                          <a:spcPts val="0"/>
                        </a:spcAft>
                        <a:buNone/>
                      </a:pPr>
                      <a:r>
                        <a:rPr lang="en-US" sz="2400" b="1"/>
                        <a:t>Hadoop</a:t>
                      </a:r>
                      <a:endParaRPr sz="2400" b="1"/>
                    </a:p>
                  </a:txBody>
                  <a:tcPr marL="91450" marR="91450" marT="45725" marB="45725"/>
                </a:tc>
                <a:tc>
                  <a:txBody>
                    <a:bodyPr/>
                    <a:lstStyle/>
                    <a:p>
                      <a:pPr marL="0" marR="0" lvl="0" indent="0" algn="l" rtl="0">
                        <a:spcBef>
                          <a:spcPts val="0"/>
                        </a:spcBef>
                        <a:spcAft>
                          <a:spcPts val="0"/>
                        </a:spcAft>
                        <a:buNone/>
                      </a:pPr>
                      <a:r>
                        <a:rPr lang="en-US" sz="2400" b="1"/>
                        <a:t>SQL</a:t>
                      </a:r>
                      <a:endParaRPr sz="2400" b="1"/>
                    </a:p>
                  </a:txBody>
                  <a:tcPr marL="91450" marR="91450" marT="45725" marB="45725"/>
                </a:tc>
              </a:tr>
              <a:tr h="877875">
                <a:tc>
                  <a:txBody>
                    <a:bodyPr/>
                    <a:lstStyle/>
                    <a:p>
                      <a:pPr marL="0" marR="0" lvl="0" indent="0" algn="l" rtl="0">
                        <a:spcBef>
                          <a:spcPts val="0"/>
                        </a:spcBef>
                        <a:spcAft>
                          <a:spcPts val="0"/>
                        </a:spcAft>
                        <a:buNone/>
                      </a:pPr>
                      <a:r>
                        <a:rPr lang="en-US" sz="2400" b="1"/>
                        <a:t>Scale Out</a:t>
                      </a:r>
                      <a:endParaRPr sz="2400" b="1"/>
                    </a:p>
                  </a:txBody>
                  <a:tcPr marL="91450" marR="91450" marT="45725" marB="45725"/>
                </a:tc>
                <a:tc>
                  <a:txBody>
                    <a:bodyPr/>
                    <a:lstStyle/>
                    <a:p>
                      <a:pPr marL="0" marR="0" lvl="0" indent="0" algn="l" rtl="0">
                        <a:spcBef>
                          <a:spcPts val="0"/>
                        </a:spcBef>
                        <a:spcAft>
                          <a:spcPts val="0"/>
                        </a:spcAft>
                        <a:buNone/>
                      </a:pPr>
                      <a:r>
                        <a:rPr lang="en-US" sz="2400" b="1"/>
                        <a:t>Scale UP</a:t>
                      </a:r>
                      <a:endParaRPr sz="2400" b="1"/>
                    </a:p>
                  </a:txBody>
                  <a:tcPr marL="91450" marR="91450" marT="45725" marB="45725"/>
                </a:tc>
              </a:tr>
              <a:tr h="877875">
                <a:tc>
                  <a:txBody>
                    <a:bodyPr/>
                    <a:lstStyle/>
                    <a:p>
                      <a:pPr marL="0" marR="0" lvl="0" indent="0" algn="l" rtl="0">
                        <a:spcBef>
                          <a:spcPts val="0"/>
                        </a:spcBef>
                        <a:spcAft>
                          <a:spcPts val="0"/>
                        </a:spcAft>
                        <a:buNone/>
                      </a:pPr>
                      <a:r>
                        <a:rPr lang="en-US" sz="2400" b="1"/>
                        <a:t>Key value Pairs</a:t>
                      </a:r>
                      <a:endParaRPr sz="2400" b="1"/>
                    </a:p>
                  </a:txBody>
                  <a:tcPr marL="91450" marR="91450" marT="45725" marB="45725"/>
                </a:tc>
                <a:tc>
                  <a:txBody>
                    <a:bodyPr/>
                    <a:lstStyle/>
                    <a:p>
                      <a:pPr marL="0" marR="0" lvl="0" indent="0" algn="l" rtl="0">
                        <a:spcBef>
                          <a:spcPts val="0"/>
                        </a:spcBef>
                        <a:spcAft>
                          <a:spcPts val="0"/>
                        </a:spcAft>
                        <a:buNone/>
                      </a:pPr>
                      <a:r>
                        <a:rPr lang="en-US" sz="2400" b="1"/>
                        <a:t>Relational tables</a:t>
                      </a:r>
                      <a:endParaRPr sz="2400" b="1"/>
                    </a:p>
                  </a:txBody>
                  <a:tcPr marL="91450" marR="91450" marT="45725" marB="45725"/>
                </a:tc>
              </a:tr>
              <a:tr h="877875">
                <a:tc>
                  <a:txBody>
                    <a:bodyPr/>
                    <a:lstStyle/>
                    <a:p>
                      <a:pPr marL="0" marR="0" lvl="0" indent="0" algn="l" rtl="0">
                        <a:spcBef>
                          <a:spcPts val="0"/>
                        </a:spcBef>
                        <a:spcAft>
                          <a:spcPts val="0"/>
                        </a:spcAft>
                        <a:buNone/>
                      </a:pPr>
                      <a:r>
                        <a:rPr lang="en-US" sz="2400" b="1"/>
                        <a:t>Functional Programming</a:t>
                      </a:r>
                      <a:endParaRPr sz="2400" b="1"/>
                    </a:p>
                  </a:txBody>
                  <a:tcPr marL="91450" marR="91450" marT="45725" marB="45725"/>
                </a:tc>
                <a:tc>
                  <a:txBody>
                    <a:bodyPr/>
                    <a:lstStyle/>
                    <a:p>
                      <a:pPr marL="0" marR="0" lvl="0" indent="0" algn="l" rtl="0">
                        <a:spcBef>
                          <a:spcPts val="0"/>
                        </a:spcBef>
                        <a:spcAft>
                          <a:spcPts val="0"/>
                        </a:spcAft>
                        <a:buNone/>
                      </a:pPr>
                      <a:r>
                        <a:rPr lang="en-US" sz="2400" b="1"/>
                        <a:t>Declarative Queries</a:t>
                      </a:r>
                      <a:endParaRPr sz="2400" b="1"/>
                    </a:p>
                  </a:txBody>
                  <a:tcPr marL="91450" marR="91450" marT="45725" marB="45725"/>
                </a:tc>
              </a:tr>
              <a:tr h="877875">
                <a:tc>
                  <a:txBody>
                    <a:bodyPr/>
                    <a:lstStyle/>
                    <a:p>
                      <a:pPr marL="0" marR="0" lvl="0" indent="0" algn="l" rtl="0">
                        <a:spcBef>
                          <a:spcPts val="0"/>
                        </a:spcBef>
                        <a:spcAft>
                          <a:spcPts val="0"/>
                        </a:spcAft>
                        <a:buNone/>
                      </a:pPr>
                      <a:r>
                        <a:rPr lang="en-US" sz="2400" b="1"/>
                        <a:t>Offline Batch Processing</a:t>
                      </a:r>
                      <a:endParaRPr sz="2400" b="1"/>
                    </a:p>
                  </a:txBody>
                  <a:tcPr marL="91450" marR="91450" marT="45725" marB="45725"/>
                </a:tc>
                <a:tc>
                  <a:txBody>
                    <a:bodyPr/>
                    <a:lstStyle/>
                    <a:p>
                      <a:pPr marL="0" marR="0" lvl="0" indent="0" algn="l" rtl="0">
                        <a:spcBef>
                          <a:spcPts val="0"/>
                        </a:spcBef>
                        <a:spcAft>
                          <a:spcPts val="0"/>
                        </a:spcAft>
                        <a:buNone/>
                      </a:pPr>
                      <a:r>
                        <a:rPr lang="en-US" sz="2400" b="1"/>
                        <a:t>On-line transaction processing</a:t>
                      </a:r>
                      <a:endParaRPr sz="2400" b="1"/>
                    </a:p>
                  </a:txBody>
                  <a:tcPr marL="91450" marR="91450" marT="45725" marB="45725"/>
                </a:tc>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203"/>
          <p:cNvSpPr txBox="1">
            <a:spLocks noGrp="1"/>
          </p:cNvSpPr>
          <p:nvPr>
            <p:ph type="title"/>
          </p:nvPr>
        </p:nvSpPr>
        <p:spPr>
          <a:xfrm>
            <a:off x="457200" y="304800"/>
            <a:ext cx="8229600" cy="10668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Integrated Hadoop Systems Offered by Leading Market Vendors </a:t>
            </a:r>
            <a:endParaRPr/>
          </a:p>
        </p:txBody>
      </p:sp>
      <p:pic>
        <p:nvPicPr>
          <p:cNvPr id="1241" name="Google Shape;1241;p203"/>
          <p:cNvPicPr preferRelativeResize="0">
            <a:picLocks noGrp="1"/>
          </p:cNvPicPr>
          <p:nvPr>
            <p:ph type="body" idx="1"/>
          </p:nvPr>
        </p:nvPicPr>
        <p:blipFill rotWithShape="1">
          <a:blip r:embed="rId3">
            <a:alphaModFix/>
          </a:blip>
          <a:srcRect/>
          <a:stretch/>
        </p:blipFill>
        <p:spPr>
          <a:xfrm>
            <a:off x="381000" y="1524000"/>
            <a:ext cx="8077199" cy="502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19" name="Google Shape;219;p3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Key questions asked:  </a:t>
            </a:r>
            <a:endParaRPr/>
          </a:p>
          <a:p>
            <a:pPr marL="274320" lvl="0" indent="-117475" algn="l" rtl="0">
              <a:spcBef>
                <a:spcPts val="520"/>
              </a:spcBef>
              <a:spcAft>
                <a:spcPts val="0"/>
              </a:spcAft>
              <a:buSzPts val="2470"/>
              <a:buNone/>
            </a:pPr>
            <a:endParaRPr/>
          </a:p>
          <a:p>
            <a:pPr marL="274320" lvl="0" indent="-274320" algn="ctr" rtl="0">
              <a:spcBef>
                <a:spcPts val="520"/>
              </a:spcBef>
              <a:spcAft>
                <a:spcPts val="0"/>
              </a:spcAft>
              <a:buSzPts val="2470"/>
              <a:buChar char="⚫"/>
            </a:pPr>
            <a:r>
              <a:rPr lang="en-US">
                <a:solidFill>
                  <a:srgbClr val="FF0000"/>
                </a:solidFill>
              </a:rPr>
              <a:t>What will happen?  </a:t>
            </a:r>
            <a:endParaRPr/>
          </a:p>
          <a:p>
            <a:pPr marL="274320" lvl="0" indent="-117475" algn="ctr" rtl="0">
              <a:spcBef>
                <a:spcPts val="520"/>
              </a:spcBef>
              <a:spcAft>
                <a:spcPts val="0"/>
              </a:spcAft>
              <a:buSzPts val="2470"/>
              <a:buNone/>
            </a:pPr>
            <a:endParaRPr>
              <a:solidFill>
                <a:srgbClr val="FF0000"/>
              </a:solidFill>
            </a:endParaRPr>
          </a:p>
          <a:p>
            <a:pPr marL="274320" lvl="0" indent="-274320" algn="ctr" rtl="0">
              <a:spcBef>
                <a:spcPts val="520"/>
              </a:spcBef>
              <a:spcAft>
                <a:spcPts val="0"/>
              </a:spcAft>
              <a:buSzPts val="2470"/>
              <a:buChar char="⚫"/>
            </a:pPr>
            <a:r>
              <a:rPr lang="en-US">
                <a:solidFill>
                  <a:srgbClr val="FF0000"/>
                </a:solidFill>
              </a:rPr>
              <a:t>Why will it happen? </a:t>
            </a:r>
            <a:endParaRPr/>
          </a:p>
          <a:p>
            <a:pPr marL="274320" lvl="0" indent="-117475" algn="l" rtl="0">
              <a:spcBef>
                <a:spcPts val="520"/>
              </a:spcBef>
              <a:spcAft>
                <a:spcPts val="0"/>
              </a:spcAft>
              <a:buSzPts val="2470"/>
              <a:buNone/>
            </a:pPr>
            <a:endParaRPr b="1"/>
          </a:p>
          <a:p>
            <a:pPr marL="274320" lvl="0" indent="-274320" algn="l" rtl="0">
              <a:spcBef>
                <a:spcPts val="520"/>
              </a:spcBef>
              <a:spcAft>
                <a:spcPts val="0"/>
              </a:spcAft>
              <a:buSzPts val="2470"/>
              <a:buChar char="⚫"/>
            </a:pPr>
            <a:r>
              <a:rPr lang="en-US" b="1"/>
              <a:t>Big data</a:t>
            </a:r>
            <a:endParaRPr/>
          </a:p>
          <a:p>
            <a:pPr marL="274320" lvl="0" indent="-117475" algn="l" rtl="0">
              <a:spcBef>
                <a:spcPts val="520"/>
              </a:spcBef>
              <a:spcAft>
                <a:spcPts val="0"/>
              </a:spcAft>
              <a:buSzPts val="2470"/>
              <a:buNone/>
            </a:pPr>
            <a:endParaRPr b="1"/>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20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Cloud-Based Hadoop Solutions </a:t>
            </a:r>
            <a:endParaRPr/>
          </a:p>
        </p:txBody>
      </p:sp>
      <p:pic>
        <p:nvPicPr>
          <p:cNvPr id="1247" name="Google Shape;1247;p204"/>
          <p:cNvPicPr preferRelativeResize="0">
            <a:picLocks noGrp="1"/>
          </p:cNvPicPr>
          <p:nvPr>
            <p:ph type="body" idx="1"/>
          </p:nvPr>
        </p:nvPicPr>
        <p:blipFill rotWithShape="1">
          <a:blip r:embed="rId3">
            <a:alphaModFix/>
          </a:blip>
          <a:srcRect/>
          <a:stretch/>
        </p:blipFill>
        <p:spPr>
          <a:xfrm>
            <a:off x="304800" y="1905000"/>
            <a:ext cx="8458200" cy="4572000"/>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20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253" name="Google Shape;1253;p20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Amazon Web Services </a:t>
            </a:r>
            <a:r>
              <a:rPr lang="en-US"/>
              <a:t>holds out a comprehensive, end-to-end portfolio of cloud computing services to help  manage big data.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 aim is to achieve this and more along with retaining the emphasis on reducing costs,  scaling to meet demand, and accelerating the speed of innovation. </a:t>
            </a:r>
            <a:endParaRPr/>
          </a:p>
          <a:p>
            <a:pPr marL="274320" lvl="0" indent="-117475" algn="l" rtl="0">
              <a:spcBef>
                <a:spcPts val="520"/>
              </a:spcBef>
              <a:spcAft>
                <a:spcPts val="0"/>
              </a:spcAft>
              <a:buSzPts val="2470"/>
              <a:buNone/>
            </a:pPr>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20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259" name="Google Shape;1259;p20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Google Cloud Storage connector for Hadoop empowers one to perform MapReduce jobs directly  on data in Google Cloud Storage, without the need to copy it to local disk and running it in the Hadoop  Distributed File System (HDFS). </a:t>
            </a:r>
            <a:endParaRPr/>
          </a:p>
          <a:p>
            <a:pPr marL="274320" lvl="0" indent="-117475" algn="l" rtl="0">
              <a:spcBef>
                <a:spcPts val="520"/>
              </a:spcBef>
              <a:spcAft>
                <a:spcPts val="0"/>
              </a:spcAft>
              <a:buSzPts val="2470"/>
              <a:buNone/>
            </a:pPr>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20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265" name="Google Shape;1265;p20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connector simplifies Hadoop deployment, and at the same time  reduces cost and provides performance comparable to HDFS, all this while increasing reliability by eliminating the single point of failure of the name node.</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20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1271" name="Google Shape;1271;p208"/>
          <p:cNvPicPr preferRelativeResize="0">
            <a:picLocks noGrp="1"/>
          </p:cNvPicPr>
          <p:nvPr>
            <p:ph type="body" idx="1"/>
          </p:nvPr>
        </p:nvPicPr>
        <p:blipFill rotWithShape="1">
          <a:blip r:embed="rId3">
            <a:alphaModFix/>
          </a:blip>
          <a:srcRect/>
          <a:stretch/>
        </p:blipFill>
        <p:spPr>
          <a:xfrm>
            <a:off x="304800" y="1066800"/>
            <a:ext cx="8382000" cy="5257800"/>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20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1277" name="Google Shape;1277;p209"/>
          <p:cNvPicPr preferRelativeResize="0">
            <a:picLocks noGrp="1"/>
          </p:cNvPicPr>
          <p:nvPr>
            <p:ph type="body" idx="1"/>
          </p:nvPr>
        </p:nvPicPr>
        <p:blipFill rotWithShape="1">
          <a:blip r:embed="rId3">
            <a:alphaModFix/>
          </a:blip>
          <a:srcRect/>
          <a:stretch/>
        </p:blipFill>
        <p:spPr>
          <a:xfrm>
            <a:off x="457200" y="2057400"/>
            <a:ext cx="8229600" cy="4267200"/>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2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Place me in Basket</a:t>
            </a:r>
            <a:endParaRPr/>
          </a:p>
        </p:txBody>
      </p:sp>
      <p:graphicFrame>
        <p:nvGraphicFramePr>
          <p:cNvPr id="1283" name="Google Shape;1283;p210"/>
          <p:cNvGraphicFramePr/>
          <p:nvPr/>
        </p:nvGraphicFramePr>
        <p:xfrm>
          <a:off x="457200" y="1935163"/>
          <a:ext cx="3000000" cy="3000000"/>
        </p:xfrm>
        <a:graphic>
          <a:graphicData uri="http://schemas.openxmlformats.org/drawingml/2006/table">
            <a:tbl>
              <a:tblPr firstRow="1" bandRow="1">
                <a:noFill/>
                <a:tableStyleId>{D51A53F2-0187-4126-BED3-C6377F832CBA}</a:tableStyleId>
              </a:tblPr>
              <a:tblGrid>
                <a:gridCol w="4114800"/>
                <a:gridCol w="4114800"/>
              </a:tblGrid>
              <a:tr h="370850">
                <a:tc>
                  <a:txBody>
                    <a:bodyPr/>
                    <a:lstStyle/>
                    <a:p>
                      <a:pPr marL="0" marR="0" lvl="0" indent="0" algn="l" rtl="0">
                        <a:spcBef>
                          <a:spcPts val="0"/>
                        </a:spcBef>
                        <a:spcAft>
                          <a:spcPts val="0"/>
                        </a:spcAft>
                        <a:buNone/>
                      </a:pPr>
                      <a:r>
                        <a:rPr lang="en-US" sz="1800"/>
                        <a:t>SQL</a:t>
                      </a:r>
                      <a:endParaRPr sz="1800"/>
                    </a:p>
                  </a:txBody>
                  <a:tcPr marL="91450" marR="91450" marT="45725" marB="45725"/>
                </a:tc>
                <a:tc>
                  <a:txBody>
                    <a:bodyPr/>
                    <a:lstStyle/>
                    <a:p>
                      <a:pPr marL="0" marR="0" lvl="0" indent="0" algn="l" rtl="0">
                        <a:spcBef>
                          <a:spcPts val="0"/>
                        </a:spcBef>
                        <a:spcAft>
                          <a:spcPts val="0"/>
                        </a:spcAft>
                        <a:buNone/>
                      </a:pPr>
                      <a:r>
                        <a:rPr lang="en-US" sz="1800"/>
                        <a:t>NoSQL</a:t>
                      </a: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2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289" name="Google Shape;1289;p2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Following words are to be placed in the relevant basket:  (a) Relational  </a:t>
            </a:r>
            <a:endParaRPr/>
          </a:p>
          <a:p>
            <a:pPr marL="274320" lvl="0" indent="-274320" algn="l" rtl="0">
              <a:spcBef>
                <a:spcPts val="520"/>
              </a:spcBef>
              <a:spcAft>
                <a:spcPts val="0"/>
              </a:spcAft>
              <a:buSzPts val="2470"/>
              <a:buChar char="⚫"/>
            </a:pPr>
            <a:r>
              <a:rPr lang="en-US"/>
              <a:t>(b) Distributed </a:t>
            </a:r>
            <a:endParaRPr/>
          </a:p>
          <a:p>
            <a:pPr marL="274320" lvl="0" indent="-274320" algn="l" rtl="0">
              <a:spcBef>
                <a:spcPts val="520"/>
              </a:spcBef>
              <a:spcAft>
                <a:spcPts val="0"/>
              </a:spcAft>
              <a:buSzPts val="2470"/>
              <a:buChar char="⚫"/>
            </a:pPr>
            <a:r>
              <a:rPr lang="en-US"/>
              <a:t> (c) Predefined schema  </a:t>
            </a:r>
            <a:endParaRPr/>
          </a:p>
          <a:p>
            <a:pPr marL="274320" lvl="0" indent="-274320" algn="l" rtl="0">
              <a:spcBef>
                <a:spcPts val="520"/>
              </a:spcBef>
              <a:spcAft>
                <a:spcPts val="0"/>
              </a:spcAft>
              <a:buSzPts val="2470"/>
              <a:buChar char="⚫"/>
            </a:pPr>
            <a:r>
              <a:rPr lang="en-US"/>
              <a:t>(d) Wide-column stores  </a:t>
            </a:r>
            <a:endParaRPr/>
          </a:p>
          <a:p>
            <a:pPr marL="274320" lvl="0" indent="-274320" algn="l" rtl="0">
              <a:spcBef>
                <a:spcPts val="520"/>
              </a:spcBef>
              <a:spcAft>
                <a:spcPts val="0"/>
              </a:spcAft>
              <a:buSzPts val="2470"/>
              <a:buChar char="⚫"/>
            </a:pPr>
            <a:r>
              <a:rPr lang="en-US"/>
              <a:t>(e) Vertically scalable </a:t>
            </a:r>
            <a:endParaRPr/>
          </a:p>
          <a:p>
            <a:pPr marL="274320" lvl="0" indent="-274320" algn="l" rtl="0">
              <a:spcBef>
                <a:spcPts val="520"/>
              </a:spcBef>
              <a:spcAft>
                <a:spcPts val="0"/>
              </a:spcAft>
              <a:buSzPts val="2470"/>
              <a:buChar char="⚫"/>
            </a:pPr>
            <a:r>
              <a:rPr lang="en-US"/>
              <a:t> (f) Key−value pairs</a:t>
            </a:r>
            <a:endParaRPr/>
          </a:p>
          <a:p>
            <a:pPr marL="274320" lvl="0" indent="-274320" algn="l" rtl="0">
              <a:spcBef>
                <a:spcPts val="520"/>
              </a:spcBef>
              <a:spcAft>
                <a:spcPts val="0"/>
              </a:spcAft>
              <a:buSzPts val="2470"/>
              <a:buChar char="⚫"/>
            </a:pPr>
            <a:r>
              <a:rPr lang="en-US"/>
              <a:t>  </a:t>
            </a:r>
            <a:endParaRPr/>
          </a:p>
          <a:p>
            <a:pPr marL="274320" lvl="0" indent="-117475" algn="l" rtl="0">
              <a:spcBef>
                <a:spcPts val="520"/>
              </a:spcBef>
              <a:spcAft>
                <a:spcPts val="0"/>
              </a:spcAft>
              <a:buSzPts val="2470"/>
              <a:buNone/>
            </a:pPr>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21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295" name="Google Shape;1295;p21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(g) MySQL  </a:t>
            </a:r>
            <a:endParaRPr/>
          </a:p>
          <a:p>
            <a:pPr marL="274320" lvl="0" indent="-274320" algn="l" rtl="0">
              <a:spcBef>
                <a:spcPts val="520"/>
              </a:spcBef>
              <a:spcAft>
                <a:spcPts val="0"/>
              </a:spcAft>
              <a:buSzPts val="2470"/>
              <a:buChar char="⚫"/>
            </a:pPr>
            <a:r>
              <a:rPr lang="en-US"/>
              <a:t>(h) CouchDB</a:t>
            </a:r>
            <a:endParaRPr/>
          </a:p>
          <a:p>
            <a:pPr marL="274320" lvl="0" indent="-274320" algn="l" rtl="0">
              <a:spcBef>
                <a:spcPts val="520"/>
              </a:spcBef>
              <a:spcAft>
                <a:spcPts val="0"/>
              </a:spcAft>
              <a:buSzPts val="2470"/>
              <a:buChar char="⚫"/>
            </a:pPr>
            <a:r>
              <a:rPr lang="en-US"/>
              <a:t>  (i) Neo4j  </a:t>
            </a:r>
            <a:endParaRPr/>
          </a:p>
          <a:p>
            <a:pPr marL="274320" lvl="0" indent="-274320" algn="l" rtl="0">
              <a:spcBef>
                <a:spcPts val="520"/>
              </a:spcBef>
              <a:spcAft>
                <a:spcPts val="0"/>
              </a:spcAft>
              <a:buSzPts val="2470"/>
              <a:buChar char="⚫"/>
            </a:pPr>
            <a:r>
              <a:rPr lang="en-US"/>
              <a:t>(j) Cassandra  </a:t>
            </a:r>
            <a:endParaRPr/>
          </a:p>
          <a:p>
            <a:pPr marL="274320" lvl="0" indent="-274320" algn="l" rtl="0">
              <a:spcBef>
                <a:spcPts val="520"/>
              </a:spcBef>
              <a:spcAft>
                <a:spcPts val="0"/>
              </a:spcAft>
              <a:buSzPts val="2470"/>
              <a:buChar char="⚫"/>
            </a:pPr>
            <a:r>
              <a:rPr lang="en-US"/>
              <a:t>(k) Large dataset  </a:t>
            </a:r>
            <a:endParaRPr/>
          </a:p>
          <a:p>
            <a:pPr marL="274320" lvl="0" indent="-274320" algn="l" rtl="0">
              <a:spcBef>
                <a:spcPts val="520"/>
              </a:spcBef>
              <a:spcAft>
                <a:spcPts val="0"/>
              </a:spcAft>
              <a:buSzPts val="2470"/>
              <a:buChar char="⚫"/>
            </a:pPr>
            <a:r>
              <a:rPr lang="en-US"/>
              <a:t>(l) ACID properties</a:t>
            </a:r>
            <a:endParaRPr/>
          </a:p>
          <a:p>
            <a:pPr marL="274320" lvl="0" indent="-117475" algn="l" rtl="0">
              <a:spcBef>
                <a:spcPts val="520"/>
              </a:spcBef>
              <a:spcAft>
                <a:spcPts val="0"/>
              </a:spcAft>
              <a:buSzPts val="2470"/>
              <a:buNone/>
            </a:pPr>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2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1301" name="Google Shape;1301;p2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(m) Brewers CAP theorem </a:t>
            </a:r>
            <a:endParaRPr/>
          </a:p>
          <a:p>
            <a:pPr marL="274320" lvl="0" indent="-274320" algn="l" rtl="0">
              <a:spcBef>
                <a:spcPts val="520"/>
              </a:spcBef>
              <a:spcAft>
                <a:spcPts val="0"/>
              </a:spcAft>
              <a:buSzPts val="2470"/>
              <a:buChar char="⚫"/>
            </a:pPr>
            <a:r>
              <a:rPr lang="en-US"/>
              <a:t> (n) Document based database </a:t>
            </a:r>
            <a:endParaRPr/>
          </a:p>
          <a:p>
            <a:pPr marL="274320" lvl="0" indent="-274320" algn="l" rtl="0">
              <a:spcBef>
                <a:spcPts val="520"/>
              </a:spcBef>
              <a:spcAft>
                <a:spcPts val="0"/>
              </a:spcAft>
              <a:buSzPts val="2470"/>
              <a:buChar char="⚫"/>
            </a:pPr>
            <a:r>
              <a:rPr lang="en-US"/>
              <a:t> (o) Scales horizontally  </a:t>
            </a:r>
            <a:endParaRPr/>
          </a:p>
          <a:p>
            <a:pPr marL="274320" lvl="0" indent="-274320" algn="l" rtl="0">
              <a:spcBef>
                <a:spcPts val="520"/>
              </a:spcBef>
              <a:spcAft>
                <a:spcPts val="0"/>
              </a:spcAft>
              <a:buSzPts val="2470"/>
              <a:buChar char="⚫"/>
            </a:pPr>
            <a:r>
              <a:rPr lang="en-US"/>
              <a:t>(p) Avoids join operations </a:t>
            </a:r>
            <a:endParaRPr/>
          </a:p>
          <a:p>
            <a:pPr marL="274320" lvl="0" indent="-274320" algn="l" rtl="0">
              <a:spcBef>
                <a:spcPts val="520"/>
              </a:spcBef>
              <a:spcAft>
                <a:spcPts val="0"/>
              </a:spcAft>
              <a:buSzPts val="2470"/>
              <a:buChar char="⚫"/>
            </a:pPr>
            <a:r>
              <a:rPr lang="en-US"/>
              <a:t> (q) JSON data </a:t>
            </a:r>
            <a:endParaRPr/>
          </a:p>
          <a:p>
            <a:pPr marL="274320" lvl="0" indent="-274320" algn="l" rtl="0">
              <a:spcBef>
                <a:spcPts val="520"/>
              </a:spcBef>
              <a:spcAft>
                <a:spcPts val="0"/>
              </a:spcAft>
              <a:buSzPts val="2470"/>
              <a:buChar char="⚫"/>
            </a:pPr>
            <a:r>
              <a:rPr lang="en-US"/>
              <a:t> (r) Table or relations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Analytics</a:t>
            </a:r>
            <a:endParaRPr/>
          </a:p>
        </p:txBody>
      </p:sp>
      <p:sp>
        <p:nvSpPr>
          <p:cNvPr id="117" name="Google Shape;117;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solidFill>
                  <a:srgbClr val="FF0000"/>
                </a:solidFill>
              </a:rPr>
              <a:t>The analytical findings can lead to </a:t>
            </a:r>
            <a:endParaRPr/>
          </a:p>
          <a:p>
            <a:pPr marL="274320" lvl="0" indent="-274320" algn="l" rtl="0">
              <a:spcBef>
                <a:spcPts val="520"/>
              </a:spcBef>
              <a:spcAft>
                <a:spcPts val="0"/>
              </a:spcAft>
              <a:buSzPts val="2470"/>
              <a:buChar char="⚫"/>
            </a:pPr>
            <a:r>
              <a:rPr lang="en-US"/>
              <a:t>more effective marketing,</a:t>
            </a:r>
            <a:endParaRPr/>
          </a:p>
          <a:p>
            <a:pPr marL="274320" lvl="0" indent="-274320" algn="l" rtl="0">
              <a:spcBef>
                <a:spcPts val="520"/>
              </a:spcBef>
              <a:spcAft>
                <a:spcPts val="0"/>
              </a:spcAft>
              <a:buSzPts val="2470"/>
              <a:buChar char="⚫"/>
            </a:pPr>
            <a:r>
              <a:rPr lang="en-US"/>
              <a:t> better customer service and satisfaction, </a:t>
            </a:r>
            <a:endParaRPr/>
          </a:p>
          <a:p>
            <a:pPr marL="274320" lvl="0" indent="-274320" algn="l" rtl="0">
              <a:spcBef>
                <a:spcPts val="520"/>
              </a:spcBef>
              <a:spcAft>
                <a:spcPts val="0"/>
              </a:spcAft>
              <a:buSzPts val="2470"/>
              <a:buChar char="⚫"/>
            </a:pPr>
            <a:r>
              <a:rPr lang="en-US"/>
              <a:t>newer products and services, </a:t>
            </a:r>
            <a:endParaRPr/>
          </a:p>
          <a:p>
            <a:pPr marL="274320" lvl="0" indent="-274320" algn="l" rtl="0">
              <a:spcBef>
                <a:spcPts val="520"/>
              </a:spcBef>
              <a:spcAft>
                <a:spcPts val="0"/>
              </a:spcAft>
              <a:buSzPts val="2470"/>
              <a:buChar char="⚫"/>
            </a:pPr>
            <a:r>
              <a:rPr lang="en-US"/>
              <a:t>improved operational  efficiency, </a:t>
            </a:r>
            <a:endParaRPr/>
          </a:p>
          <a:p>
            <a:pPr marL="274320" lvl="0" indent="-274320" algn="l" rtl="0">
              <a:spcBef>
                <a:spcPts val="520"/>
              </a:spcBef>
              <a:spcAft>
                <a:spcPts val="0"/>
              </a:spcAft>
              <a:buSzPts val="2470"/>
              <a:buChar char="⚫"/>
            </a:pPr>
            <a:r>
              <a:rPr lang="en-US"/>
              <a:t>reduced expenditure, </a:t>
            </a:r>
            <a:endParaRPr/>
          </a:p>
          <a:p>
            <a:pPr marL="274320" lvl="0" indent="-274320" algn="l" rtl="0">
              <a:spcBef>
                <a:spcPts val="520"/>
              </a:spcBef>
              <a:spcAft>
                <a:spcPts val="0"/>
              </a:spcAft>
              <a:buSzPts val="2470"/>
              <a:buChar char="⚫"/>
            </a:pPr>
            <a:r>
              <a:rPr lang="en-US"/>
              <a:t>competitive advantages over rival organizations, </a:t>
            </a:r>
            <a:endParaRPr/>
          </a:p>
          <a:p>
            <a:pPr marL="274320" lvl="0" indent="-274320" algn="l" rtl="0">
              <a:spcBef>
                <a:spcPts val="520"/>
              </a:spcBef>
              <a:spcAft>
                <a:spcPts val="0"/>
              </a:spcAft>
              <a:buSzPts val="2470"/>
              <a:buChar char="⚫"/>
            </a:pPr>
            <a:r>
              <a:rPr lang="en-US"/>
              <a:t>boosted business gains, etc. </a:t>
            </a:r>
            <a:endParaRPr/>
          </a:p>
          <a:p>
            <a:pPr marL="274320" lvl="0" indent="-117475" algn="l" rtl="0">
              <a:spcBef>
                <a:spcPts val="520"/>
              </a:spcBef>
              <a:spcAft>
                <a:spcPts val="0"/>
              </a:spcAft>
              <a:buSzPts val="247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457200" y="704088"/>
            <a:ext cx="8229600" cy="210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sp>
        <p:nvSpPr>
          <p:cNvPr id="225" name="Google Shape;225;p34"/>
          <p:cNvSpPr txBox="1">
            <a:spLocks noGrp="1"/>
          </p:cNvSpPr>
          <p:nvPr>
            <p:ph type="body" idx="1"/>
          </p:nvPr>
        </p:nvSpPr>
        <p:spPr>
          <a:xfrm>
            <a:off x="457200" y="1295400"/>
            <a:ext cx="8229600" cy="5029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Big data is being taken up seriously. </a:t>
            </a:r>
            <a:endParaRPr/>
          </a:p>
          <a:p>
            <a:pPr marL="274320" lvl="0" indent="-274320" algn="l" rtl="0">
              <a:spcBef>
                <a:spcPts val="520"/>
              </a:spcBef>
              <a:spcAft>
                <a:spcPts val="0"/>
              </a:spcAft>
              <a:buSzPts val="2470"/>
              <a:buNone/>
            </a:pPr>
            <a:r>
              <a:rPr lang="en-US"/>
              <a:t>	</a:t>
            </a:r>
            <a:endParaRPr/>
          </a:p>
          <a:p>
            <a:pPr marL="274320" lvl="0" indent="-274320" algn="l" rtl="0">
              <a:spcBef>
                <a:spcPts val="520"/>
              </a:spcBef>
              <a:spcAft>
                <a:spcPts val="0"/>
              </a:spcAft>
              <a:buSzPts val="2470"/>
              <a:buNone/>
            </a:pPr>
            <a:r>
              <a:rPr lang="en-US"/>
              <a:t>	Data  is mainly unstructured, arriving at a much  higher pace. </a:t>
            </a:r>
            <a:endParaRPr/>
          </a:p>
          <a:p>
            <a:pPr marL="274320" lvl="0" indent="-274320" algn="l" rtl="0">
              <a:spcBef>
                <a:spcPts val="520"/>
              </a:spcBef>
              <a:spcAft>
                <a:spcPts val="0"/>
              </a:spcAft>
              <a:buSzPts val="2470"/>
              <a:buNone/>
            </a:pPr>
            <a:r>
              <a:rPr lang="en-US"/>
              <a:t>	</a:t>
            </a:r>
            <a:endParaRPr/>
          </a:p>
          <a:p>
            <a:pPr marL="274320" lvl="0" indent="-274320" algn="l" rtl="0">
              <a:spcBef>
                <a:spcPts val="520"/>
              </a:spcBef>
              <a:spcAft>
                <a:spcPts val="0"/>
              </a:spcAft>
              <a:buSzPts val="2470"/>
              <a:buNone/>
            </a:pPr>
            <a:r>
              <a:rPr lang="en-US"/>
              <a:t>	This fast flow of data entailed  that the influx of big </a:t>
            </a:r>
            <a:endParaRPr/>
          </a:p>
          <a:p>
            <a:pPr marL="274320" lvl="0" indent="-274320" algn="l" rtl="0">
              <a:spcBef>
                <a:spcPts val="520"/>
              </a:spcBef>
              <a:spcAft>
                <a:spcPts val="0"/>
              </a:spcAft>
              <a:buSzPts val="2470"/>
              <a:buNone/>
            </a:pPr>
            <a:r>
              <a:rPr lang="en-US"/>
              <a:t>	volume data had to  be stored and processed rapidly, </a:t>
            </a:r>
            <a:endParaRPr/>
          </a:p>
          <a:p>
            <a:pPr marL="274320" lvl="0" indent="-274320" algn="l" rtl="0">
              <a:spcBef>
                <a:spcPts val="520"/>
              </a:spcBef>
              <a:spcAft>
                <a:spcPts val="0"/>
              </a:spcAft>
              <a:buSzPts val="2470"/>
              <a:buNone/>
            </a:pPr>
            <a:endParaRPr/>
          </a:p>
          <a:p>
            <a:pPr marL="274320" lvl="0" indent="-274320" algn="l" rtl="0">
              <a:spcBef>
                <a:spcPts val="520"/>
              </a:spcBef>
              <a:spcAft>
                <a:spcPts val="0"/>
              </a:spcAft>
              <a:buSzPts val="2470"/>
              <a:buNone/>
            </a:pPr>
            <a:r>
              <a:rPr lang="en-US"/>
              <a:t>	often on  massive parallel servers running Hadoop. </a:t>
            </a:r>
            <a:endParaRPr/>
          </a:p>
          <a:p>
            <a:pPr marL="274320" lvl="0" indent="-117475" algn="l" rtl="0">
              <a:spcBef>
                <a:spcPts val="520"/>
              </a:spcBef>
              <a:spcAft>
                <a:spcPts val="0"/>
              </a:spcAft>
              <a:buSzPts val="2470"/>
              <a:buNone/>
            </a:pPr>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2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1307" name="Google Shape;1307;p214"/>
          <p:cNvPicPr preferRelativeResize="0">
            <a:picLocks noGrp="1"/>
          </p:cNvPicPr>
          <p:nvPr>
            <p:ph type="body" idx="1"/>
          </p:nvPr>
        </p:nvPicPr>
        <p:blipFill rotWithShape="1">
          <a:blip r:embed="rId3">
            <a:alphaModFix/>
          </a:blip>
          <a:srcRect/>
          <a:stretch/>
        </p:blipFill>
        <p:spPr>
          <a:xfrm>
            <a:off x="381000" y="533401"/>
            <a:ext cx="8381999" cy="579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31" name="Google Shape;231;p35"/>
          <p:cNvSpPr txBox="1">
            <a:spLocks noGrp="1"/>
          </p:cNvSpPr>
          <p:nvPr>
            <p:ph type="body" idx="1"/>
          </p:nvPr>
        </p:nvSpPr>
        <p:spPr>
          <a:xfrm>
            <a:off x="533400" y="19812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Data was often externally sourced.</a:t>
            </a:r>
            <a:endParaRPr/>
          </a:p>
          <a:p>
            <a:pPr marL="274320" lvl="0" indent="-274320" algn="l" rtl="0">
              <a:spcBef>
                <a:spcPts val="520"/>
              </a:spcBef>
              <a:spcAft>
                <a:spcPts val="0"/>
              </a:spcAft>
              <a:buSzPts val="2470"/>
              <a:buNone/>
            </a:pPr>
            <a:endParaRPr/>
          </a:p>
          <a:p>
            <a:pPr marL="274320" lvl="0" indent="-274320" algn="l" rtl="0">
              <a:spcBef>
                <a:spcPts val="520"/>
              </a:spcBef>
              <a:spcAft>
                <a:spcPts val="0"/>
              </a:spcAft>
              <a:buSzPts val="2470"/>
              <a:buNone/>
            </a:pPr>
            <a:r>
              <a:rPr lang="en-US" b="1">
                <a:solidFill>
                  <a:srgbClr val="7030A0"/>
                </a:solidFill>
              </a:rPr>
              <a:t>Database appliances, Hadoop  clusters, SQL  to Hadoop environments, etc. </a:t>
            </a:r>
            <a:endParaRPr/>
          </a:p>
          <a:p>
            <a:pPr marL="274320" lvl="0" indent="-274320" algn="l" rtl="0">
              <a:spcBef>
                <a:spcPts val="520"/>
              </a:spcBef>
              <a:spcAft>
                <a:spcPts val="0"/>
              </a:spcAft>
              <a:buSzPts val="247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FF0000"/>
              </a:buClr>
              <a:buSzPct val="100000"/>
              <a:buFont typeface="Calibri"/>
              <a:buNone/>
            </a:pPr>
            <a:r>
              <a:rPr lang="en-US" sz="5400">
                <a:solidFill>
                  <a:srgbClr val="FF0000"/>
                </a:solidFill>
              </a:rPr>
              <a:t>analytics 3.0.</a:t>
            </a:r>
            <a:br>
              <a:rPr lang="en-US" sz="5400">
                <a:solidFill>
                  <a:srgbClr val="FF0000"/>
                </a:solidFill>
              </a:rPr>
            </a:br>
            <a:endParaRPr/>
          </a:p>
        </p:txBody>
      </p:sp>
      <p:sp>
        <p:nvSpPr>
          <p:cNvPr id="237" name="Google Shape;237;p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C00000"/>
                </a:solidFill>
              </a:rPr>
              <a:t>2012 to present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b="1">
                <a:solidFill>
                  <a:srgbClr val="FF0000"/>
                </a:solidFill>
              </a:rPr>
              <a:t>Descriptive + predictive +  prescriptive statistics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(use data from the past to make  prophecies for the future and at the  same time make recommendations  to leverage the situation to one’s  advantage) </a:t>
            </a:r>
            <a:endParaRPr/>
          </a:p>
          <a:p>
            <a:pPr marL="274320" lvl="0" indent="-117475" algn="l" rtl="0">
              <a:spcBef>
                <a:spcPts val="520"/>
              </a:spcBef>
              <a:spcAft>
                <a:spcPts val="0"/>
              </a:spcAft>
              <a:buSzPts val="247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7030A0"/>
              </a:buClr>
              <a:buSzPts val="5000"/>
              <a:buFont typeface="Calibri"/>
              <a:buNone/>
            </a:pPr>
            <a:r>
              <a:rPr lang="en-US">
                <a:solidFill>
                  <a:srgbClr val="7030A0"/>
                </a:solidFill>
              </a:rPr>
              <a:t>Key questions asked:</a:t>
            </a:r>
            <a:endParaRPr>
              <a:solidFill>
                <a:srgbClr val="7030A0"/>
              </a:solidFill>
            </a:endParaRPr>
          </a:p>
        </p:txBody>
      </p:sp>
      <p:sp>
        <p:nvSpPr>
          <p:cNvPr id="243" name="Google Shape;243;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ctr" rtl="0">
              <a:spcBef>
                <a:spcPts val="0"/>
              </a:spcBef>
              <a:spcAft>
                <a:spcPts val="0"/>
              </a:spcAft>
              <a:buSzPts val="2470"/>
              <a:buNone/>
            </a:pPr>
            <a:endParaRPr>
              <a:solidFill>
                <a:srgbClr val="FF0000"/>
              </a:solidFill>
            </a:endParaRPr>
          </a:p>
          <a:p>
            <a:pPr marL="274320" lvl="0" indent="-274320" algn="ctr" rtl="0">
              <a:spcBef>
                <a:spcPts val="520"/>
              </a:spcBef>
              <a:spcAft>
                <a:spcPts val="0"/>
              </a:spcAft>
              <a:buSzPts val="2470"/>
              <a:buChar char="⚫"/>
            </a:pPr>
            <a:r>
              <a:rPr lang="en-US">
                <a:solidFill>
                  <a:srgbClr val="FF0000"/>
                </a:solidFill>
              </a:rPr>
              <a:t>What will happen?  </a:t>
            </a:r>
            <a:endParaRPr/>
          </a:p>
          <a:p>
            <a:pPr marL="274320" lvl="0" indent="-274320" algn="ctr" rtl="0">
              <a:spcBef>
                <a:spcPts val="520"/>
              </a:spcBef>
              <a:spcAft>
                <a:spcPts val="0"/>
              </a:spcAft>
              <a:buSzPts val="2470"/>
              <a:buChar char="⚫"/>
            </a:pPr>
            <a:r>
              <a:rPr lang="en-US">
                <a:solidFill>
                  <a:srgbClr val="FF0000"/>
                </a:solidFill>
              </a:rPr>
              <a:t>When will it happen?</a:t>
            </a:r>
            <a:endParaRPr/>
          </a:p>
          <a:p>
            <a:pPr marL="274320" lvl="0" indent="-274320" algn="ctr" rtl="0">
              <a:spcBef>
                <a:spcPts val="520"/>
              </a:spcBef>
              <a:spcAft>
                <a:spcPts val="0"/>
              </a:spcAft>
              <a:buSzPts val="2470"/>
              <a:buChar char="⚫"/>
            </a:pPr>
            <a:r>
              <a:rPr lang="en-US">
                <a:solidFill>
                  <a:srgbClr val="FF0000"/>
                </a:solidFill>
              </a:rPr>
              <a:t>  Why will it happen?  </a:t>
            </a:r>
            <a:endParaRPr/>
          </a:p>
          <a:p>
            <a:pPr marL="274320" lvl="0" indent="-274320" algn="ctr" rtl="0">
              <a:spcBef>
                <a:spcPts val="520"/>
              </a:spcBef>
              <a:spcAft>
                <a:spcPts val="0"/>
              </a:spcAft>
              <a:buSzPts val="2470"/>
              <a:buChar char="⚫"/>
            </a:pPr>
            <a:r>
              <a:rPr lang="en-US">
                <a:solidFill>
                  <a:srgbClr val="FF0000"/>
                </a:solidFill>
              </a:rPr>
              <a:t>What should be the action taken to  take advantage of what will happen? </a:t>
            </a:r>
            <a:endParaRPr/>
          </a:p>
          <a:p>
            <a:pPr marL="274320" lvl="0" indent="-117475" algn="l" rtl="0">
              <a:spcBef>
                <a:spcPts val="520"/>
              </a:spcBef>
              <a:spcAft>
                <a:spcPts val="0"/>
              </a:spcAft>
              <a:buSzPts val="247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49" name="Google Shape;249;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t>A blend of </a:t>
            </a:r>
            <a:endParaRPr/>
          </a:p>
          <a:p>
            <a:pPr marL="274320" lvl="0" indent="-274320" algn="l" rtl="0">
              <a:spcBef>
                <a:spcPts val="520"/>
              </a:spcBef>
              <a:spcAft>
                <a:spcPts val="0"/>
              </a:spcAft>
              <a:buSzPts val="2470"/>
              <a:buNone/>
            </a:pPr>
            <a:r>
              <a:rPr lang="en-US"/>
              <a:t>	big data 	</a:t>
            </a:r>
            <a:r>
              <a:rPr lang="en-US">
                <a:solidFill>
                  <a:srgbClr val="FF0000"/>
                </a:solidFill>
              </a:rPr>
              <a:t>and </a:t>
            </a:r>
            <a:endParaRPr/>
          </a:p>
          <a:p>
            <a:pPr marL="274320" lvl="0" indent="-274320" algn="l" rtl="0">
              <a:spcBef>
                <a:spcPts val="520"/>
              </a:spcBef>
              <a:spcAft>
                <a:spcPts val="0"/>
              </a:spcAft>
              <a:buSzPts val="2470"/>
              <a:buNone/>
            </a:pPr>
            <a:r>
              <a:rPr lang="en-US"/>
              <a:t>	data from  legacy systems, ERP, CRM, and  3rd party applications.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solidFill>
                  <a:srgbClr val="FF0000"/>
                </a:solidFill>
              </a:rPr>
              <a:t>Data is both being internally and  externally sourced. </a:t>
            </a:r>
            <a:endParaRPr/>
          </a:p>
          <a:p>
            <a:pPr marL="274320" lvl="0" indent="-117475" algn="l" rtl="0">
              <a:spcBef>
                <a:spcPts val="520"/>
              </a:spcBef>
              <a:spcAft>
                <a:spcPts val="0"/>
              </a:spcAft>
              <a:buSzPts val="247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457200" y="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Analytics 1.0,2.0 and 3.0</a:t>
            </a:r>
            <a:endParaRPr/>
          </a:p>
        </p:txBody>
      </p:sp>
      <p:pic>
        <p:nvPicPr>
          <p:cNvPr id="255" name="Google Shape;255;p39"/>
          <p:cNvPicPr preferRelativeResize="0">
            <a:picLocks noGrp="1"/>
          </p:cNvPicPr>
          <p:nvPr>
            <p:ph type="body" idx="1"/>
          </p:nvPr>
        </p:nvPicPr>
        <p:blipFill rotWithShape="1">
          <a:blip r:embed="rId3">
            <a:alphaModFix/>
          </a:blip>
          <a:srcRect/>
          <a:stretch/>
        </p:blipFill>
        <p:spPr>
          <a:xfrm>
            <a:off x="457200" y="1295400"/>
            <a:ext cx="8229600" cy="533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DATA SCIENCE </a:t>
            </a:r>
            <a:endParaRPr/>
          </a:p>
        </p:txBody>
      </p:sp>
      <p:sp>
        <p:nvSpPr>
          <p:cNvPr id="261" name="Google Shape;261;p4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Data science is the science of extracting knowledge from data.</a:t>
            </a:r>
            <a:endParaRPr/>
          </a:p>
          <a:p>
            <a:pPr marL="274320" lvl="0" indent="-274320"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In other words, it is a science of drawing out hidden  patterns amongst data using statistical and mathematical techniques.</a:t>
            </a:r>
            <a:endParaRPr/>
          </a:p>
          <a:p>
            <a:pPr marL="274320" lvl="0" indent="-117475" algn="l" rtl="0">
              <a:spcBef>
                <a:spcPts val="520"/>
              </a:spcBef>
              <a:spcAft>
                <a:spcPts val="0"/>
              </a:spcAft>
              <a:buSzPts val="247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Business Acumen Skills</a:t>
            </a:r>
            <a:endParaRPr/>
          </a:p>
        </p:txBody>
      </p:sp>
      <p:sp>
        <p:nvSpPr>
          <p:cNvPr id="267" name="Google Shape;267;p4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 data scientist should have the prowess to counter the pressures of business. </a:t>
            </a:r>
            <a:endParaRPr/>
          </a:p>
          <a:p>
            <a:pPr marL="274320" lvl="0" indent="-274320" algn="l" rtl="0">
              <a:spcBef>
                <a:spcPts val="520"/>
              </a:spcBef>
              <a:spcAft>
                <a:spcPts val="0"/>
              </a:spcAft>
              <a:buSzPts val="2470"/>
              <a:buChar char="⚫"/>
            </a:pPr>
            <a:r>
              <a:rPr lang="en-US"/>
              <a:t>A firm understanding of business  domain further helps.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73" name="Google Shape;273;p4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following is a list of traits that needs to be honed to play the role of </a:t>
            </a:r>
            <a:r>
              <a:rPr lang="en-US">
                <a:solidFill>
                  <a:srgbClr val="FF0000"/>
                </a:solidFill>
              </a:rPr>
              <a:t>data scientist. </a:t>
            </a:r>
            <a:endParaRPr/>
          </a:p>
          <a:p>
            <a:pPr marL="274320" lvl="0" indent="-274320" algn="l" rtl="0">
              <a:spcBef>
                <a:spcPts val="520"/>
              </a:spcBef>
              <a:spcAft>
                <a:spcPts val="0"/>
              </a:spcAft>
              <a:buSzPts val="2470"/>
              <a:buChar char="⚫"/>
            </a:pPr>
            <a:r>
              <a:rPr lang="en-US">
                <a:solidFill>
                  <a:srgbClr val="7030A0"/>
                </a:solidFill>
              </a:rPr>
              <a:t> 1. </a:t>
            </a:r>
            <a:r>
              <a:rPr lang="en-US" b="1">
                <a:solidFill>
                  <a:srgbClr val="7030A0"/>
                </a:solidFill>
              </a:rPr>
              <a:t>Understanding of domain.</a:t>
            </a:r>
            <a:endParaRPr/>
          </a:p>
          <a:p>
            <a:pPr marL="274320" lvl="0" indent="-274320" algn="l" rtl="0">
              <a:spcBef>
                <a:spcPts val="520"/>
              </a:spcBef>
              <a:spcAft>
                <a:spcPts val="0"/>
              </a:spcAft>
              <a:buSzPts val="2470"/>
              <a:buChar char="⚫"/>
            </a:pPr>
            <a:r>
              <a:rPr lang="en-US" b="1">
                <a:solidFill>
                  <a:srgbClr val="7030A0"/>
                </a:solidFill>
              </a:rPr>
              <a:t>  2. Business strategy. </a:t>
            </a:r>
            <a:endParaRPr/>
          </a:p>
          <a:p>
            <a:pPr marL="274320" lvl="0" indent="-274320" algn="l" rtl="0">
              <a:spcBef>
                <a:spcPts val="520"/>
              </a:spcBef>
              <a:spcAft>
                <a:spcPts val="0"/>
              </a:spcAft>
              <a:buSzPts val="2470"/>
              <a:buChar char="⚫"/>
            </a:pPr>
            <a:r>
              <a:rPr lang="en-US" b="1">
                <a:solidFill>
                  <a:srgbClr val="7030A0"/>
                </a:solidFill>
              </a:rPr>
              <a:t> 3. Problem solving. </a:t>
            </a:r>
            <a:endParaRPr/>
          </a:p>
          <a:p>
            <a:pPr marL="274320" lvl="0" indent="-274320" algn="l" rtl="0">
              <a:spcBef>
                <a:spcPts val="520"/>
              </a:spcBef>
              <a:spcAft>
                <a:spcPts val="0"/>
              </a:spcAft>
              <a:buSzPts val="2470"/>
              <a:buChar char="⚫"/>
            </a:pPr>
            <a:r>
              <a:rPr lang="en-US" b="1">
                <a:solidFill>
                  <a:srgbClr val="7030A0"/>
                </a:solidFill>
              </a:rPr>
              <a:t> 4. Communication.  </a:t>
            </a:r>
            <a:endParaRPr/>
          </a:p>
          <a:p>
            <a:pPr marL="274320" lvl="0" indent="-274320" algn="l" rtl="0">
              <a:spcBef>
                <a:spcPts val="520"/>
              </a:spcBef>
              <a:spcAft>
                <a:spcPts val="0"/>
              </a:spcAft>
              <a:buSzPts val="2470"/>
              <a:buChar char="⚫"/>
            </a:pPr>
            <a:r>
              <a:rPr lang="en-US" b="1">
                <a:solidFill>
                  <a:srgbClr val="7030A0"/>
                </a:solidFill>
              </a:rPr>
              <a:t>5. Presentation.  </a:t>
            </a:r>
            <a:endParaRPr/>
          </a:p>
          <a:p>
            <a:pPr marL="274320" lvl="0" indent="-274320" algn="l" rtl="0">
              <a:spcBef>
                <a:spcPts val="520"/>
              </a:spcBef>
              <a:spcAft>
                <a:spcPts val="0"/>
              </a:spcAft>
              <a:buSzPts val="2470"/>
              <a:buChar char="⚫"/>
            </a:pPr>
            <a:r>
              <a:rPr lang="en-US" b="1">
                <a:solidFill>
                  <a:srgbClr val="7030A0"/>
                </a:solidFill>
              </a:rPr>
              <a:t>6. Inquisitiveness</a:t>
            </a:r>
            <a:r>
              <a:rPr lang="en-US">
                <a:solidFill>
                  <a:srgbClr val="7030A0"/>
                </a:solidFill>
              </a:rPr>
              <a:t>. </a:t>
            </a:r>
            <a:endParaRPr/>
          </a:p>
          <a:p>
            <a:pPr marL="274320" lvl="0" indent="-117475" algn="l" rtl="0">
              <a:spcBef>
                <a:spcPts val="520"/>
              </a:spcBef>
              <a:spcAft>
                <a:spcPts val="0"/>
              </a:spcAft>
              <a:buSzPts val="247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Technology Expertise</a:t>
            </a:r>
            <a:endParaRPr/>
          </a:p>
        </p:txBody>
      </p:sp>
      <p:sp>
        <p:nvSpPr>
          <p:cNvPr id="279" name="Google Shape;279;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goes without saying that </a:t>
            </a:r>
            <a:r>
              <a:rPr lang="en-US">
                <a:solidFill>
                  <a:srgbClr val="FF0000"/>
                </a:solidFill>
              </a:rPr>
              <a:t>technology expertise </a:t>
            </a:r>
            <a:r>
              <a:rPr lang="en-US"/>
              <a:t>will come in handy if one is to play the role of a data scientist.</a:t>
            </a:r>
            <a:endParaRPr/>
          </a:p>
          <a:p>
            <a:pPr marL="274320" lvl="0" indent="-117475" algn="l" rtl="0">
              <a:spcBef>
                <a:spcPts val="520"/>
              </a:spcBef>
              <a:spcAft>
                <a:spcPts val="0"/>
              </a:spcAft>
              <a:buSzPts val="247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a:r>
            <a:br>
              <a:rPr lang="en-US"/>
            </a:br>
            <a:r>
              <a:rPr lang="en-US"/>
              <a:t>WHERE DO WE BEGIN? </a:t>
            </a:r>
            <a:br>
              <a:rPr lang="en-US"/>
            </a:br>
            <a:endParaRPr/>
          </a:p>
        </p:txBody>
      </p:sp>
      <p:pic>
        <p:nvPicPr>
          <p:cNvPr id="123" name="Google Shape;123;p17"/>
          <p:cNvPicPr preferRelativeResize="0">
            <a:picLocks noGrp="1"/>
          </p:cNvPicPr>
          <p:nvPr>
            <p:ph type="body" idx="1"/>
          </p:nvPr>
        </p:nvPicPr>
        <p:blipFill rotWithShape="1">
          <a:blip r:embed="rId3">
            <a:alphaModFix/>
          </a:blip>
          <a:srcRect/>
          <a:stretch/>
        </p:blipFill>
        <p:spPr>
          <a:xfrm>
            <a:off x="381000" y="1447800"/>
            <a:ext cx="8458200" cy="4724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85" name="Google Shape;285;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1.Good database knowledge such as RDBMS.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2. Good NoSQL database knowledge such as MongoDB, Cassandra, HBase, etc.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3. Programming languages such as Java, Python, C++, etc.  </a:t>
            </a:r>
            <a:endParaRPr/>
          </a:p>
          <a:p>
            <a:pPr marL="274320" lvl="0" indent="-117475" algn="l" rtl="0">
              <a:spcBef>
                <a:spcPts val="520"/>
              </a:spcBef>
              <a:spcAft>
                <a:spcPts val="0"/>
              </a:spcAft>
              <a:buSzPts val="247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291" name="Google Shape;291;p4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4. Open-source tools such as Hadoop.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5. Data warehousing.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6. Data mining.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7. Visualization such as Tableau, Flare, Google visualization APIs, etc. </a:t>
            </a:r>
            <a:endParaRPr/>
          </a:p>
          <a:p>
            <a:pPr marL="274320" lvl="0" indent="-117475" algn="l" rtl="0">
              <a:spcBef>
                <a:spcPts val="520"/>
              </a:spcBef>
              <a:spcAft>
                <a:spcPts val="0"/>
              </a:spcAft>
              <a:buSzPts val="247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Mathematics Expertise</a:t>
            </a:r>
            <a:endParaRPr/>
          </a:p>
        </p:txBody>
      </p:sp>
      <p:sp>
        <p:nvSpPr>
          <p:cNvPr id="297" name="Google Shape;297;p4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Since the core job of the data scientist will require him to comprehend data, interpret it, make sense of it,  and analyze it, he/she will have to dabble in learning algorithms.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03" name="Google Shape;303;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following are the key skills that a data  scientist will have to have in his arsenal.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1. Mathematics.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2. Statistics.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3. Artificial Intelligence (AI).</a:t>
            </a:r>
            <a:endParaRPr/>
          </a:p>
          <a:p>
            <a:pPr marL="274320" lvl="0" indent="-117475" algn="l" rtl="0">
              <a:spcBef>
                <a:spcPts val="520"/>
              </a:spcBef>
              <a:spcAft>
                <a:spcPts val="0"/>
              </a:spcAft>
              <a:buSzPts val="247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09" name="Google Shape;309;p4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4. Algorithms. </a:t>
            </a:r>
            <a:endParaRPr/>
          </a:p>
          <a:p>
            <a:pPr marL="274320" lvl="0" indent="-274320" algn="l" rtl="0">
              <a:spcBef>
                <a:spcPts val="520"/>
              </a:spcBef>
              <a:spcAft>
                <a:spcPts val="0"/>
              </a:spcAft>
              <a:buSzPts val="2470"/>
              <a:buChar char="⚫"/>
            </a:pPr>
            <a:r>
              <a:rPr lang="en-US"/>
              <a:t> 5. Machine learning. </a:t>
            </a:r>
            <a:endParaRPr/>
          </a:p>
          <a:p>
            <a:pPr marL="274320" lvl="0" indent="-274320" algn="l" rtl="0">
              <a:spcBef>
                <a:spcPts val="520"/>
              </a:spcBef>
              <a:spcAft>
                <a:spcPts val="0"/>
              </a:spcAft>
              <a:buSzPts val="2470"/>
              <a:buChar char="⚫"/>
            </a:pPr>
            <a:r>
              <a:rPr lang="en-US"/>
              <a:t> 6. Pattern recognition.  </a:t>
            </a:r>
            <a:endParaRPr/>
          </a:p>
          <a:p>
            <a:pPr marL="274320" lvl="0" indent="-274320" algn="l" rtl="0">
              <a:spcBef>
                <a:spcPts val="520"/>
              </a:spcBef>
              <a:spcAft>
                <a:spcPts val="0"/>
              </a:spcAft>
              <a:buSzPts val="2470"/>
              <a:buChar char="⚫"/>
            </a:pPr>
            <a:r>
              <a:rPr lang="en-US"/>
              <a:t>7. Natural Language Processing.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Data Scientist</a:t>
            </a:r>
            <a:endParaRPr/>
          </a:p>
        </p:txBody>
      </p:sp>
      <p:pic>
        <p:nvPicPr>
          <p:cNvPr id="315" name="Google Shape;315;p49"/>
          <p:cNvPicPr preferRelativeResize="0">
            <a:picLocks noGrp="1"/>
          </p:cNvPicPr>
          <p:nvPr>
            <p:ph type="body" idx="1"/>
          </p:nvPr>
        </p:nvPicPr>
        <p:blipFill rotWithShape="1">
          <a:blip r:embed="rId3">
            <a:alphaModFix/>
          </a:blip>
          <a:srcRect/>
          <a:stretch/>
        </p:blipFill>
        <p:spPr>
          <a:xfrm>
            <a:off x="2032734" y="1935163"/>
            <a:ext cx="5078531" cy="43894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Data science process is</a:t>
            </a:r>
            <a:endParaRPr/>
          </a:p>
        </p:txBody>
      </p:sp>
      <p:sp>
        <p:nvSpPr>
          <p:cNvPr id="321" name="Google Shape;321;p5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Collecting raw data from multiple disparate data sources. </a:t>
            </a:r>
            <a:endParaRPr/>
          </a:p>
          <a:p>
            <a:pPr marL="274320" lvl="0" indent="-274320" algn="l" rtl="0">
              <a:spcBef>
                <a:spcPts val="520"/>
              </a:spcBef>
              <a:spcAft>
                <a:spcPts val="0"/>
              </a:spcAft>
              <a:buSzPts val="2470"/>
              <a:buChar char="⚫"/>
            </a:pPr>
            <a:r>
              <a:rPr lang="en-US"/>
              <a:t> 2. Processing the data.  </a:t>
            </a:r>
            <a:endParaRPr/>
          </a:p>
          <a:p>
            <a:pPr marL="274320" lvl="0" indent="-274320" algn="l" rtl="0">
              <a:spcBef>
                <a:spcPts val="520"/>
              </a:spcBef>
              <a:spcAft>
                <a:spcPts val="0"/>
              </a:spcAft>
              <a:buSzPts val="2470"/>
              <a:buChar char="⚫"/>
            </a:pPr>
            <a:r>
              <a:rPr lang="en-US"/>
              <a:t>3. Integrating the data and preparing clean datasets.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4. Engaging in explorative data analysis using model and algorithms.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27" name="Google Shape;327;p5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5. Preparing presentations using data visualizations (commonly called Infographics, or BizAnalytics, or  VizAnalytics, etc.)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6. Communicating the findings to all stakeholders.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7. Making faster and better decisions. </a:t>
            </a:r>
            <a:endParaRPr/>
          </a:p>
          <a:p>
            <a:pPr marL="274320" lvl="0" indent="-117475" algn="l" rtl="0">
              <a:spcBef>
                <a:spcPts val="520"/>
              </a:spcBef>
              <a:spcAft>
                <a:spcPts val="0"/>
              </a:spcAft>
              <a:buSzPts val="247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DATA SCIENTIST…YOUR NEW BEST FRIEND!!!</a:t>
            </a:r>
            <a:endParaRPr/>
          </a:p>
        </p:txBody>
      </p:sp>
      <p:sp>
        <p:nvSpPr>
          <p:cNvPr id="333" name="Google Shape;333;p5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720"/>
              </a:spcBef>
              <a:spcAft>
                <a:spcPts val="0"/>
              </a:spcAft>
              <a:buSzPts val="3420"/>
              <a:buChar char="⚫"/>
            </a:pPr>
            <a:r>
              <a:rPr lang="en-US" sz="3600"/>
              <a:t>In today’s data age, </a:t>
            </a:r>
            <a:endParaRPr/>
          </a:p>
          <a:p>
            <a:pPr marL="274320" lvl="0" indent="-274320" algn="l" rtl="0">
              <a:spcBef>
                <a:spcPts val="720"/>
              </a:spcBef>
              <a:spcAft>
                <a:spcPts val="0"/>
              </a:spcAft>
              <a:buSzPts val="3420"/>
              <a:buChar char="⚫"/>
            </a:pPr>
            <a:r>
              <a:rPr lang="en-US" sz="3600"/>
              <a:t>a </a:t>
            </a:r>
            <a:r>
              <a:rPr lang="en-US" sz="3600">
                <a:solidFill>
                  <a:srgbClr val="FF0000"/>
                </a:solidFill>
              </a:rPr>
              <a:t>data scientist </a:t>
            </a:r>
            <a:r>
              <a:rPr lang="en-US" sz="3600"/>
              <a:t>is the best friend that you can gift yourself.</a:t>
            </a:r>
            <a:endParaRPr/>
          </a:p>
          <a:p>
            <a:pPr marL="274320" lvl="0" indent="-57150" algn="l" rtl="0">
              <a:spcBef>
                <a:spcPts val="720"/>
              </a:spcBef>
              <a:spcAft>
                <a:spcPts val="0"/>
              </a:spcAft>
              <a:buSzPts val="3420"/>
              <a:buNone/>
            </a:pPr>
            <a:endParaRPr sz="3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Responsibilities of a Data Scientist</a:t>
            </a:r>
            <a:endParaRPr/>
          </a:p>
        </p:txBody>
      </p:sp>
      <p:sp>
        <p:nvSpPr>
          <p:cNvPr id="339" name="Google Shape;339;p5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1. Data Management: </a:t>
            </a:r>
            <a:endParaRPr/>
          </a:p>
          <a:p>
            <a:pPr marL="274320" lvl="0" indent="-117475" algn="l" rtl="0">
              <a:spcBef>
                <a:spcPts val="520"/>
              </a:spcBef>
              <a:spcAft>
                <a:spcPts val="0"/>
              </a:spcAft>
              <a:buSzPts val="2470"/>
              <a:buNone/>
            </a:pPr>
            <a:endParaRPr/>
          </a:p>
          <a:p>
            <a:pPr marL="640080" lvl="1" indent="-246888" algn="l" rtl="0">
              <a:spcBef>
                <a:spcPts val="480"/>
              </a:spcBef>
              <a:spcAft>
                <a:spcPts val="0"/>
              </a:spcAft>
              <a:buSzPts val="2040"/>
              <a:buNone/>
            </a:pPr>
            <a:r>
              <a:rPr lang="en-US"/>
              <a:t>A data scientist employs several approaches to develop the relevant datasets for  analysis. </a:t>
            </a:r>
            <a:endParaRPr/>
          </a:p>
          <a:p>
            <a:pPr marL="640080" lvl="1" indent="-246888" algn="l" rtl="0">
              <a:spcBef>
                <a:spcPts val="480"/>
              </a:spcBef>
              <a:spcAft>
                <a:spcPts val="0"/>
              </a:spcAft>
              <a:buSzPts val="2040"/>
              <a:buNone/>
            </a:pPr>
            <a:endParaRPr/>
          </a:p>
          <a:p>
            <a:pPr marL="640080" lvl="1" indent="-246888" algn="l" rtl="0">
              <a:spcBef>
                <a:spcPts val="480"/>
              </a:spcBef>
              <a:spcAft>
                <a:spcPts val="0"/>
              </a:spcAft>
              <a:buSzPts val="2040"/>
              <a:buNone/>
            </a:pPr>
            <a:r>
              <a:rPr lang="en-US"/>
              <a:t>Raw data is just “RAW,” unsuitable for analysis. </a:t>
            </a:r>
            <a:endParaRPr/>
          </a:p>
          <a:p>
            <a:pPr marL="274320" lvl="0" indent="-117475" algn="l" rtl="0">
              <a:spcBef>
                <a:spcPts val="520"/>
              </a:spcBef>
              <a:spcAft>
                <a:spcPts val="0"/>
              </a:spcAft>
              <a:buSzPts val="247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457200" y="274638"/>
            <a:ext cx="8229600" cy="14017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Types of Unstructured Data Available for Analysis</a:t>
            </a:r>
            <a:endParaRPr/>
          </a:p>
        </p:txBody>
      </p:sp>
      <p:pic>
        <p:nvPicPr>
          <p:cNvPr id="129" name="Google Shape;129;p18"/>
          <p:cNvPicPr preferRelativeResize="0">
            <a:picLocks noGrp="1"/>
          </p:cNvPicPr>
          <p:nvPr>
            <p:ph type="body" idx="1"/>
          </p:nvPr>
        </p:nvPicPr>
        <p:blipFill rotWithShape="1">
          <a:blip r:embed="rId3">
            <a:alphaModFix/>
          </a:blip>
          <a:srcRect/>
          <a:stretch/>
        </p:blipFill>
        <p:spPr>
          <a:xfrm>
            <a:off x="381000" y="1828800"/>
            <a:ext cx="8305800" cy="3733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45" name="Google Shape;345;p5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data scientist works on it to prepare it  to reflect the relationships and contexts.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This data then becomes useful for processing and further  analysis.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2. Analytical Techniques:</a:t>
            </a:r>
            <a:endParaRPr/>
          </a:p>
        </p:txBody>
      </p:sp>
      <p:sp>
        <p:nvSpPr>
          <p:cNvPr id="351" name="Google Shape;351;p5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Depending on the business questions </a:t>
            </a:r>
            <a:endParaRPr/>
          </a:p>
          <a:p>
            <a:pPr marL="274320" lvl="0" indent="-274320" algn="l" rtl="0">
              <a:spcBef>
                <a:spcPts val="520"/>
              </a:spcBef>
              <a:spcAft>
                <a:spcPts val="0"/>
              </a:spcAft>
              <a:buSzPts val="2470"/>
              <a:buChar char="⚫"/>
            </a:pPr>
            <a:r>
              <a:rPr lang="en-US"/>
              <a:t>which we are trying to find answers to and  the type of data  available at hand, </a:t>
            </a:r>
            <a:r>
              <a:rPr lang="en-US">
                <a:solidFill>
                  <a:srgbClr val="FF0000"/>
                </a:solidFill>
              </a:rPr>
              <a:t>the data scientist </a:t>
            </a:r>
            <a:r>
              <a:rPr lang="en-US"/>
              <a:t>employs a blend of analytical techniques </a:t>
            </a:r>
            <a:endParaRPr/>
          </a:p>
          <a:p>
            <a:pPr marL="274320" lvl="0" indent="-274320" algn="l" rtl="0">
              <a:spcBef>
                <a:spcPts val="520"/>
              </a:spcBef>
              <a:spcAft>
                <a:spcPts val="0"/>
              </a:spcAft>
              <a:buSzPts val="2470"/>
              <a:buChar char="⚫"/>
            </a:pPr>
            <a:r>
              <a:rPr lang="en-US"/>
              <a:t>to develop  models and algorithms to understand the data, interpret relationships, spot trends, and unveil patterns.</a:t>
            </a:r>
            <a:endParaRPr/>
          </a:p>
          <a:p>
            <a:pPr marL="274320" lvl="0" indent="-117475" algn="l" rtl="0">
              <a:spcBef>
                <a:spcPts val="520"/>
              </a:spcBef>
              <a:spcAft>
                <a:spcPts val="0"/>
              </a:spcAft>
              <a:buSzPts val="247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3. Business Analysts:</a:t>
            </a:r>
            <a:endParaRPr/>
          </a:p>
        </p:txBody>
      </p:sp>
      <p:sp>
        <p:nvSpPr>
          <p:cNvPr id="357" name="Google Shape;357;p5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A data scientist </a:t>
            </a:r>
            <a:r>
              <a:rPr lang="en-US"/>
              <a:t>is a </a:t>
            </a:r>
            <a:r>
              <a:rPr lang="en-US">
                <a:solidFill>
                  <a:srgbClr val="FF0000"/>
                </a:solidFill>
              </a:rPr>
              <a:t>business analyst </a:t>
            </a:r>
            <a:r>
              <a:rPr lang="en-US"/>
              <a:t>who distinguishes cool facts from insights and  is able to apply his business acumen and domain knowledge to see the </a:t>
            </a:r>
            <a:r>
              <a:rPr lang="en-US">
                <a:solidFill>
                  <a:srgbClr val="FF0000"/>
                </a:solidFill>
              </a:rPr>
              <a:t>results in the business context.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He is a </a:t>
            </a:r>
            <a:r>
              <a:rPr lang="en-US">
                <a:solidFill>
                  <a:srgbClr val="FF0000"/>
                </a:solidFill>
              </a:rPr>
              <a:t>good presenter and communicator </a:t>
            </a:r>
            <a:r>
              <a:rPr lang="en-US"/>
              <a:t>who is able to communicate the results of his findings in a  language that is understood by the different business stakeholders.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TERMINOLOGIES USED IN BIG DATA ENVIRONMENTS</a:t>
            </a:r>
            <a:endParaRPr/>
          </a:p>
        </p:txBody>
      </p:sp>
      <p:sp>
        <p:nvSpPr>
          <p:cNvPr id="363" name="Google Shape;363;p5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In-Memory Analytics</a:t>
            </a:r>
            <a:endParaRPr/>
          </a:p>
          <a:p>
            <a:pPr marL="274320" lvl="0" indent="-274320" algn="l" rtl="0">
              <a:spcBef>
                <a:spcPts val="520"/>
              </a:spcBef>
              <a:spcAft>
                <a:spcPts val="0"/>
              </a:spcAft>
              <a:buSzPts val="2470"/>
              <a:buChar char="⚫"/>
            </a:pPr>
            <a:r>
              <a:rPr lang="en-US"/>
              <a:t>In-Database Processing </a:t>
            </a:r>
            <a:endParaRPr/>
          </a:p>
          <a:p>
            <a:pPr marL="274320" lvl="0" indent="-274320" algn="l" rtl="0">
              <a:spcBef>
                <a:spcPts val="520"/>
              </a:spcBef>
              <a:spcAft>
                <a:spcPts val="0"/>
              </a:spcAft>
              <a:buSzPts val="2470"/>
              <a:buChar char="⚫"/>
            </a:pPr>
            <a:r>
              <a:rPr lang="en-US"/>
              <a:t>Symmetric Multiprocessor System (SMP)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In-Memory Analytics </a:t>
            </a:r>
            <a:br>
              <a:rPr lang="en-US"/>
            </a:br>
            <a:endParaRPr/>
          </a:p>
        </p:txBody>
      </p:sp>
      <p:sp>
        <p:nvSpPr>
          <p:cNvPr id="369" name="Google Shape;369;p5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Data access from non-volatile storage such as hard disk is a slow process.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 more the data is required to be  fetched from hard disk or secondary storage, the slower the process gets. </a:t>
            </a:r>
            <a:endParaRPr/>
          </a:p>
          <a:p>
            <a:pPr marL="274320" lvl="0" indent="-117475" algn="l" rtl="0">
              <a:spcBef>
                <a:spcPts val="520"/>
              </a:spcBef>
              <a:spcAft>
                <a:spcPts val="0"/>
              </a:spcAft>
              <a:buSzPts val="247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75" name="Google Shape;375;p5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One way to combat this challenge  is to pre-process and store data (cubes, aggregate tables, query sets, etc.) </a:t>
            </a:r>
            <a:endParaRPr/>
          </a:p>
          <a:p>
            <a:pPr marL="274320" lvl="0" indent="-274320" algn="l" rtl="0">
              <a:spcBef>
                <a:spcPts val="520"/>
              </a:spcBef>
              <a:spcAft>
                <a:spcPts val="0"/>
              </a:spcAft>
              <a:buSzPts val="2470"/>
              <a:buChar char="⚫"/>
            </a:pPr>
            <a:r>
              <a:rPr lang="en-US"/>
              <a:t>so that the CPU has to fetch a small  subset of records. But this requires thinking in advance as to what data will be required for analysis.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81" name="Google Shape;381;p6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If there  is a need for different or more data, it is back to the initial process of pre-computing and storing data or  fetching it from secondary storage.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This problem has been addressed using in-memory analytics.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87" name="Google Shape;387;p6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Here all the relevant data is stored in  Random Access Memory (RAM) or primary storage thus eliminating the need to access the data from hard  disk.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 advantage is faster access, rapid deployment, better insights, and minimal IT involvement.</a:t>
            </a:r>
            <a:endParaRPr/>
          </a:p>
          <a:p>
            <a:pPr marL="274320" lvl="0" indent="-117475" algn="l" rtl="0">
              <a:spcBef>
                <a:spcPts val="520"/>
              </a:spcBef>
              <a:spcAft>
                <a:spcPts val="0"/>
              </a:spcAft>
              <a:buSzPts val="247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In-Database Processing</a:t>
            </a:r>
            <a:endParaRPr/>
          </a:p>
        </p:txBody>
      </p:sp>
      <p:sp>
        <p:nvSpPr>
          <p:cNvPr id="393" name="Google Shape;393;p6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In-database processing is also called as in-database analytics. It works by fusing data warehouses with analytical systems. </a:t>
            </a:r>
            <a:endParaRPr/>
          </a:p>
          <a:p>
            <a:pPr marL="274320" lvl="0" indent="-117475" algn="l" rtl="0">
              <a:spcBef>
                <a:spcPts val="520"/>
              </a:spcBef>
              <a:spcAft>
                <a:spcPts val="0"/>
              </a:spcAft>
              <a:buSzPts val="247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399" name="Google Shape;399;p6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Typically the data from various enterprise On Line Transaction Processing (OLTP) systems after cleaning up (de-duplication, scrubbing, etc.) through the process of ETL is stored in the Enterprise Data  Warehouse (EDW) or data marts. </a:t>
            </a:r>
            <a:endParaRPr/>
          </a:p>
          <a:p>
            <a:pPr marL="274320" lvl="0" indent="-117475" algn="l" rtl="0">
              <a:spcBef>
                <a:spcPts val="520"/>
              </a:spcBef>
              <a:spcAft>
                <a:spcPts val="0"/>
              </a:spcAft>
              <a:buSzPts val="247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Big data analytics</a:t>
            </a:r>
            <a:endParaRPr/>
          </a:p>
        </p:txBody>
      </p:sp>
      <p:sp>
        <p:nvSpPr>
          <p:cNvPr id="135" name="Google Shape;135;p1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Big data analytics is the process of examining big data to </a:t>
            </a:r>
            <a:endParaRPr/>
          </a:p>
          <a:p>
            <a:pPr marL="274320" lvl="0" indent="-274320" algn="l" rtl="0">
              <a:spcBef>
                <a:spcPts val="520"/>
              </a:spcBef>
              <a:spcAft>
                <a:spcPts val="0"/>
              </a:spcAft>
              <a:buSzPts val="2470"/>
              <a:buChar char="⚫"/>
            </a:pPr>
            <a:r>
              <a:rPr lang="en-US"/>
              <a:t>uncover patterns, </a:t>
            </a:r>
            <a:endParaRPr/>
          </a:p>
          <a:p>
            <a:pPr marL="274320" lvl="0" indent="-274320" algn="l" rtl="0">
              <a:spcBef>
                <a:spcPts val="520"/>
              </a:spcBef>
              <a:spcAft>
                <a:spcPts val="0"/>
              </a:spcAft>
              <a:buSzPts val="2470"/>
              <a:buChar char="⚫"/>
            </a:pPr>
            <a:r>
              <a:rPr lang="en-US"/>
              <a:t>unearth trends,</a:t>
            </a:r>
            <a:endParaRPr/>
          </a:p>
          <a:p>
            <a:pPr marL="274320" lvl="0" indent="-274320" algn="l" rtl="0">
              <a:spcBef>
                <a:spcPts val="520"/>
              </a:spcBef>
              <a:spcAft>
                <a:spcPts val="0"/>
              </a:spcAft>
              <a:buSzPts val="2470"/>
              <a:buChar char="⚫"/>
            </a:pPr>
            <a:r>
              <a:rPr lang="en-US"/>
              <a:t> find  unknown correlations </a:t>
            </a:r>
            <a:endParaRPr/>
          </a:p>
          <a:p>
            <a:pPr marL="274320" lvl="0" indent="-274320" algn="l" rtl="0">
              <a:spcBef>
                <a:spcPts val="520"/>
              </a:spcBef>
              <a:spcAft>
                <a:spcPts val="0"/>
              </a:spcAft>
              <a:buSzPts val="2470"/>
              <a:buChar char="⚫"/>
            </a:pPr>
            <a:r>
              <a:rPr lang="en-US"/>
              <a:t>and other useful information to make faster and better decisions.</a:t>
            </a:r>
            <a:endParaRPr/>
          </a:p>
          <a:p>
            <a:pPr marL="274320" lvl="0" indent="-274320" algn="l" rtl="0">
              <a:spcBef>
                <a:spcPts val="520"/>
              </a:spcBef>
              <a:spcAft>
                <a:spcPts val="0"/>
              </a:spcAft>
              <a:buSzPts val="2470"/>
              <a:buNone/>
            </a:pPr>
            <a:r>
              <a:rPr lang="en-US"/>
              <a:t> </a:t>
            </a:r>
            <a:endParaRPr/>
          </a:p>
          <a:p>
            <a:pPr marL="274320" lvl="0" indent="-274320" algn="l" rtl="0">
              <a:spcBef>
                <a:spcPts val="520"/>
              </a:spcBef>
              <a:spcAft>
                <a:spcPts val="0"/>
              </a:spcAft>
              <a:buSzPts val="2470"/>
              <a:buNone/>
            </a:pPr>
            <a:r>
              <a:rPr lang="en-US" b="1">
                <a:solidFill>
                  <a:srgbClr val="FF0000"/>
                </a:solidFill>
              </a:rPr>
              <a:t>Analytics begin with  analyzing all available data.</a:t>
            </a:r>
            <a:endParaRPr/>
          </a:p>
          <a:p>
            <a:pPr marL="274320" lvl="0" indent="-117475" algn="l" rtl="0">
              <a:spcBef>
                <a:spcPts val="520"/>
              </a:spcBef>
              <a:spcAft>
                <a:spcPts val="0"/>
              </a:spcAft>
              <a:buSzPts val="247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05" name="Google Shape;405;p6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huge datasets are then exported to analytical programs for complex  and extensive computations. </a:t>
            </a:r>
            <a:endParaRPr/>
          </a:p>
          <a:p>
            <a:pPr marL="274320" lvl="0" indent="-274320" algn="l" rtl="0">
              <a:spcBef>
                <a:spcPts val="520"/>
              </a:spcBef>
              <a:spcAft>
                <a:spcPts val="0"/>
              </a:spcAft>
              <a:buSzPts val="2470"/>
              <a:buChar char="⚫"/>
            </a:pPr>
            <a:r>
              <a:rPr lang="en-US"/>
              <a:t>With in-database processing, the database program itself can run the computations eliminating the need for export and thereby saving on time. Leading database vendors are offering  this feature to large businesses.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Symmetric Multiprocessor System (SMP)</a:t>
            </a:r>
            <a:endParaRPr/>
          </a:p>
        </p:txBody>
      </p:sp>
      <p:sp>
        <p:nvSpPr>
          <p:cNvPr id="411" name="Google Shape;411;p6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In SMP, there is a single common main memory that is shared by two or more identical processors. The  processors have full access to all I/O devices and are controlled by a single operating system instance.  </a:t>
            </a:r>
            <a:endParaRPr/>
          </a:p>
          <a:p>
            <a:pPr marL="274320" lvl="0" indent="-117475" algn="l" rtl="0">
              <a:spcBef>
                <a:spcPts val="520"/>
              </a:spcBef>
              <a:spcAft>
                <a:spcPts val="0"/>
              </a:spcAft>
              <a:buSzPts val="247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17" name="Google Shape;417;p6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SMP are tightly coupled multiprocessor systems. Each processor has its own high-speed memory, called  cache memory and are connected using a system bus.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423" name="Google Shape;423;p67"/>
          <p:cNvPicPr preferRelativeResize="0">
            <a:picLocks noGrp="1"/>
          </p:cNvPicPr>
          <p:nvPr>
            <p:ph type="body" idx="1"/>
          </p:nvPr>
        </p:nvPicPr>
        <p:blipFill rotWithShape="1">
          <a:blip r:embed="rId3">
            <a:alphaModFix/>
          </a:blip>
          <a:srcRect/>
          <a:stretch/>
        </p:blipFill>
        <p:spPr>
          <a:xfrm>
            <a:off x="457200" y="1828800"/>
            <a:ext cx="8229600" cy="4724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Massively Parallel Processing</a:t>
            </a:r>
            <a:endParaRPr/>
          </a:p>
        </p:txBody>
      </p:sp>
      <p:sp>
        <p:nvSpPr>
          <p:cNvPr id="429" name="Google Shape;429;p6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a:t>
            </a:r>
            <a:endParaRPr/>
          </a:p>
          <a:p>
            <a:pPr marL="274320" lvl="0" indent="-274320" algn="l" rtl="0">
              <a:spcBef>
                <a:spcPts val="520"/>
              </a:spcBef>
              <a:spcAft>
                <a:spcPts val="0"/>
              </a:spcAft>
              <a:buSzPts val="2470"/>
              <a:buChar char="⚫"/>
            </a:pPr>
            <a:r>
              <a:rPr lang="en-US"/>
              <a:t>Massive Parallel Processing (MPP) refers to the coordinated processing of programs by a number of processors  working parallel. The processors, each have their own operating systems and dedicated memory. </a:t>
            </a:r>
            <a:endParaRPr/>
          </a:p>
          <a:p>
            <a:pPr marL="274320" lvl="0" indent="-117475" algn="l" rtl="0">
              <a:spcBef>
                <a:spcPts val="520"/>
              </a:spcBef>
              <a:spcAft>
                <a:spcPts val="0"/>
              </a:spcAft>
              <a:buSzPts val="247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35" name="Google Shape;435;p6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They work  on different parts of the same program. The MPP processors communicate using some sort of messaging  interface. The MPP systems are more difficult to program as the application must be divided in such a way  that all the executing segments can communicate with each other.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41" name="Google Shape;441;p7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MPP is different from Symmetrically  Multiprocessing (SMP) in that SMP works with the processors sharing the same operating system and same  memory. SMP is also referred to as tightly-coupled multiprocessing.</a:t>
            </a:r>
            <a:endParaRPr/>
          </a:p>
          <a:p>
            <a:pPr marL="274320" lvl="0" indent="-117475" algn="l" rtl="0">
              <a:spcBef>
                <a:spcPts val="520"/>
              </a:spcBef>
              <a:spcAft>
                <a:spcPts val="0"/>
              </a:spcAft>
              <a:buSzPts val="247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Difference Between Parallel and Distributed Systems</a:t>
            </a:r>
            <a:endParaRPr/>
          </a:p>
        </p:txBody>
      </p:sp>
      <p:sp>
        <p:nvSpPr>
          <p:cNvPr id="447" name="Google Shape;447;p7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next two terms that we discuss are parallel and distributed systems.  As is evident from Figure 3.10, a parallel database system is a tightly coupled system. The processors  co-operate for query processing. The user is unaware of the parallelism since he/she has no access to a specific </a:t>
            </a:r>
            <a:endParaRPr/>
          </a:p>
          <a:p>
            <a:pPr marL="274320" lvl="0" indent="-117475" algn="l" rtl="0">
              <a:spcBef>
                <a:spcPts val="520"/>
              </a:spcBef>
              <a:spcAft>
                <a:spcPts val="0"/>
              </a:spcAft>
              <a:buSzPts val="247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53" name="Google Shape;453;p7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processor of the system. Either the processors have access to a common memory (Refer Fig 3.11) or make  use of message passing for communication.  Distributed database systems are known to be loosely coupled and are composed by individual machines.  Refer Figure 3.12. </a:t>
            </a:r>
            <a:endParaRPr/>
          </a:p>
          <a:p>
            <a:pPr marL="274320" lvl="0" indent="-117475" algn="l" rtl="0">
              <a:spcBef>
                <a:spcPts val="520"/>
              </a:spcBef>
              <a:spcAft>
                <a:spcPts val="0"/>
              </a:spcAft>
              <a:buSzPts val="247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59" name="Google Shape;459;p7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Each of the machines can run their individual application and serve their own respective user. The data is usually distributed across several machines, thereby necessitating quite a number of  machines to be accessed to answer a user query. Refer Figure 3.13.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57200" y="381000"/>
            <a:ext cx="8229600" cy="9144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WHAT IS BIG DATA ANALYTICS? </a:t>
            </a:r>
            <a:br>
              <a:rPr lang="en-US"/>
            </a:br>
            <a:endParaRPr/>
          </a:p>
        </p:txBody>
      </p:sp>
      <p:pic>
        <p:nvPicPr>
          <p:cNvPr id="141" name="Google Shape;141;p20"/>
          <p:cNvPicPr preferRelativeResize="0">
            <a:picLocks noGrp="1"/>
          </p:cNvPicPr>
          <p:nvPr>
            <p:ph type="body" idx="1"/>
          </p:nvPr>
        </p:nvPicPr>
        <p:blipFill rotWithShape="1">
          <a:blip r:embed="rId3">
            <a:alphaModFix/>
          </a:blip>
          <a:srcRect/>
          <a:stretch/>
        </p:blipFill>
        <p:spPr>
          <a:xfrm>
            <a:off x="457200" y="1295401"/>
            <a:ext cx="8229600" cy="501312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465" name="Google Shape;465;p74"/>
          <p:cNvPicPr preferRelativeResize="0">
            <a:picLocks noGrp="1"/>
          </p:cNvPicPr>
          <p:nvPr>
            <p:ph type="body" idx="1"/>
          </p:nvPr>
        </p:nvPicPr>
        <p:blipFill rotWithShape="1">
          <a:blip r:embed="rId3">
            <a:alphaModFix/>
          </a:blip>
          <a:srcRect/>
          <a:stretch/>
        </p:blipFill>
        <p:spPr>
          <a:xfrm>
            <a:off x="609600" y="1447800"/>
            <a:ext cx="7924800" cy="5105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471" name="Google Shape;471;p75"/>
          <p:cNvPicPr preferRelativeResize="0">
            <a:picLocks noGrp="1"/>
          </p:cNvPicPr>
          <p:nvPr>
            <p:ph type="body" idx="1"/>
          </p:nvPr>
        </p:nvPicPr>
        <p:blipFill rotWithShape="1">
          <a:blip r:embed="rId3">
            <a:alphaModFix/>
          </a:blip>
          <a:srcRect/>
          <a:stretch/>
        </p:blipFill>
        <p:spPr>
          <a:xfrm>
            <a:off x="533400" y="1676400"/>
            <a:ext cx="8229600" cy="45719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Shared Nothing Architecture</a:t>
            </a:r>
            <a:endParaRPr/>
          </a:p>
        </p:txBody>
      </p:sp>
      <p:sp>
        <p:nvSpPr>
          <p:cNvPr id="477" name="Google Shape;477;p7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Let us look at the three most common types of architecture for multiprocessor high transaction rate systems.  </a:t>
            </a:r>
            <a:endParaRPr/>
          </a:p>
          <a:p>
            <a:pPr marL="274320" lvl="0" indent="-274320" algn="l" rtl="0">
              <a:spcBef>
                <a:spcPts val="520"/>
              </a:spcBef>
              <a:spcAft>
                <a:spcPts val="0"/>
              </a:spcAft>
              <a:buSzPts val="2470"/>
              <a:buChar char="⚫"/>
            </a:pPr>
            <a:r>
              <a:rPr lang="en-US"/>
              <a:t>They are: </a:t>
            </a:r>
            <a:endParaRPr/>
          </a:p>
          <a:p>
            <a:pPr marL="274320" lvl="0" indent="-274320" algn="l" rtl="0">
              <a:spcBef>
                <a:spcPts val="520"/>
              </a:spcBef>
              <a:spcAft>
                <a:spcPts val="0"/>
              </a:spcAft>
              <a:buSzPts val="2470"/>
              <a:buChar char="⚫"/>
            </a:pPr>
            <a:r>
              <a:rPr lang="en-US"/>
              <a:t> 1. Shared Memory (SM). </a:t>
            </a:r>
            <a:endParaRPr/>
          </a:p>
          <a:p>
            <a:pPr marL="274320" lvl="0" indent="-274320" algn="l" rtl="0">
              <a:spcBef>
                <a:spcPts val="520"/>
              </a:spcBef>
              <a:spcAft>
                <a:spcPts val="0"/>
              </a:spcAft>
              <a:buSzPts val="2470"/>
              <a:buChar char="⚫"/>
            </a:pPr>
            <a:r>
              <a:rPr lang="en-US"/>
              <a:t> 2. Shared Disk (SD).</a:t>
            </a:r>
            <a:endParaRPr/>
          </a:p>
          <a:p>
            <a:pPr marL="274320" lvl="0" indent="-274320" algn="l" rtl="0">
              <a:spcBef>
                <a:spcPts val="520"/>
              </a:spcBef>
              <a:spcAft>
                <a:spcPts val="0"/>
              </a:spcAft>
              <a:buSzPts val="2470"/>
              <a:buChar char="⚫"/>
            </a:pPr>
            <a:r>
              <a:rPr lang="en-US"/>
              <a:t>  3. Shared Nothing (SN). </a:t>
            </a:r>
            <a:endParaRPr/>
          </a:p>
          <a:p>
            <a:pPr marL="274320" lvl="0" indent="-274320" algn="l" rtl="0">
              <a:spcBef>
                <a:spcPts val="520"/>
              </a:spcBef>
              <a:spcAft>
                <a:spcPts val="0"/>
              </a:spcAft>
              <a:buSzPts val="2470"/>
              <a:buChar char="⚫"/>
            </a:pPr>
            <a:r>
              <a:rPr lang="en-US"/>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83" name="Google Shape;483;p77"/>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In shared memory architecture, a common central memory is shared by multiple processors.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In shared disk  architecture, multiple processors share a common collection of disks while having their own private memory.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489" name="Google Shape;489;p7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In shared nothing architecture, neither memory nor disk is shared among multiple processors. </a:t>
            </a:r>
            <a:endParaRPr/>
          </a:p>
          <a:p>
            <a:pPr marL="274320" lvl="0" indent="-117475" algn="l" rtl="0">
              <a:spcBef>
                <a:spcPts val="520"/>
              </a:spcBef>
              <a:spcAft>
                <a:spcPts val="0"/>
              </a:spcAft>
              <a:buSzPts val="247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9"/>
          <p:cNvSpPr txBox="1">
            <a:spLocks noGrp="1"/>
          </p:cNvSpPr>
          <p:nvPr>
            <p:ph type="title"/>
          </p:nvPr>
        </p:nvSpPr>
        <p:spPr>
          <a:xfrm>
            <a:off x="457200" y="704088"/>
            <a:ext cx="8229600" cy="210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495" name="Google Shape;495;p79"/>
          <p:cNvPicPr preferRelativeResize="0">
            <a:picLocks noGrp="1"/>
          </p:cNvPicPr>
          <p:nvPr>
            <p:ph type="body" idx="1"/>
          </p:nvPr>
        </p:nvPicPr>
        <p:blipFill rotWithShape="1">
          <a:blip r:embed="rId3">
            <a:alphaModFix/>
          </a:blip>
          <a:srcRect/>
          <a:stretch/>
        </p:blipFill>
        <p:spPr>
          <a:xfrm>
            <a:off x="228601" y="914401"/>
            <a:ext cx="8305800" cy="5410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0"/>
          <p:cNvSpPr txBox="1">
            <a:spLocks noGrp="1"/>
          </p:cNvSpPr>
          <p:nvPr>
            <p:ph type="title"/>
          </p:nvPr>
        </p:nvSpPr>
        <p:spPr>
          <a:xfrm>
            <a:off x="457200" y="0"/>
            <a:ext cx="8229600" cy="762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501" name="Google Shape;501;p80"/>
          <p:cNvPicPr preferRelativeResize="0">
            <a:picLocks noGrp="1"/>
          </p:cNvPicPr>
          <p:nvPr>
            <p:ph type="body" idx="1"/>
          </p:nvPr>
        </p:nvPicPr>
        <p:blipFill rotWithShape="1">
          <a:blip r:embed="rId3">
            <a:alphaModFix/>
          </a:blip>
          <a:srcRect/>
          <a:stretch/>
        </p:blipFill>
        <p:spPr>
          <a:xfrm>
            <a:off x="228600" y="1076324"/>
            <a:ext cx="8534400" cy="55530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Advantages of a “Shared Nothing Architecture” </a:t>
            </a:r>
            <a:endParaRPr/>
          </a:p>
        </p:txBody>
      </p:sp>
      <p:sp>
        <p:nvSpPr>
          <p:cNvPr id="507" name="Google Shape;507;p8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1. Fault Isolation: </a:t>
            </a:r>
            <a:endParaRPr/>
          </a:p>
          <a:p>
            <a:pPr marL="274320" lvl="0" indent="-274320" algn="l" rtl="0">
              <a:spcBef>
                <a:spcPts val="520"/>
              </a:spcBef>
              <a:spcAft>
                <a:spcPts val="0"/>
              </a:spcAft>
              <a:buSzPts val="2470"/>
              <a:buNone/>
            </a:pPr>
            <a:endParaRPr/>
          </a:p>
          <a:p>
            <a:pPr marL="274320" lvl="0" indent="-274320" algn="l" rtl="0">
              <a:spcBef>
                <a:spcPts val="520"/>
              </a:spcBef>
              <a:spcAft>
                <a:spcPts val="0"/>
              </a:spcAft>
              <a:buSzPts val="2470"/>
              <a:buChar char="⚫"/>
            </a:pPr>
            <a:r>
              <a:rPr lang="en-US"/>
              <a:t>A “Shared Nothing Architecture” provides the benefit of isolating fault. </a:t>
            </a:r>
            <a:endParaRPr/>
          </a:p>
          <a:p>
            <a:pPr marL="274320" lvl="0" indent="-274320" algn="l" rtl="0">
              <a:spcBef>
                <a:spcPts val="520"/>
              </a:spcBef>
              <a:spcAft>
                <a:spcPts val="0"/>
              </a:spcAft>
              <a:buSzPts val="2470"/>
              <a:buChar char="⚫"/>
            </a:pPr>
            <a:r>
              <a:rPr lang="en-US"/>
              <a:t>A fault in a  single node is contained and confined to that node exclusively and exposed only through messages (or  lack of it).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13" name="Google Shape;513;p8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solidFill>
                  <a:srgbClr val="FF0000"/>
                </a:solidFill>
              </a:rPr>
              <a:t>2. Scalability: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Assume that the disk is a shared resource. It implies that the controller and the disk bandwidth are also shared. Synchronization will have to be implemented to maintain a consistent shared  state.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19" name="Google Shape;519;p8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This would mean that different nodes will have to take turns to access the critical data.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This imposes a limit on how many nodes can be added to the distributed shared disk system, thus compromising on scalability. </a:t>
            </a:r>
            <a:endParaRPr/>
          </a:p>
          <a:p>
            <a:pPr marL="274320" lvl="0" indent="-117475" algn="l" rtl="0">
              <a:spcBef>
                <a:spcPts val="520"/>
              </a:spcBef>
              <a:spcAft>
                <a:spcPts val="0"/>
              </a:spcAft>
              <a:buSzPts val="247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457200" y="457200"/>
            <a:ext cx="8229600" cy="762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Big Data Analytics is </a:t>
            </a:r>
            <a:endParaRPr/>
          </a:p>
        </p:txBody>
      </p:sp>
      <p:sp>
        <p:nvSpPr>
          <p:cNvPr id="147" name="Google Shape;147;p21"/>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t>1. Technology-enabled analytics: </a:t>
            </a:r>
            <a:endParaRPr/>
          </a:p>
          <a:p>
            <a:pPr marL="274320" lvl="0" indent="-274320" algn="l" rtl="0">
              <a:spcBef>
                <a:spcPts val="520"/>
              </a:spcBef>
              <a:spcAft>
                <a:spcPts val="0"/>
              </a:spcAft>
              <a:buSzPts val="2470"/>
              <a:buNone/>
            </a:pPr>
            <a:r>
              <a:rPr lang="en-US"/>
              <a:t>	Quite a few data analytics and visualization tools are available in  the market today from leading  vendors such as</a:t>
            </a:r>
            <a:endParaRPr/>
          </a:p>
          <a:p>
            <a:pPr marL="274320" lvl="0" indent="-274320" algn="l" rtl="0">
              <a:spcBef>
                <a:spcPts val="520"/>
              </a:spcBef>
              <a:spcAft>
                <a:spcPts val="0"/>
              </a:spcAft>
              <a:buSzPts val="2470"/>
              <a:buNone/>
            </a:pPr>
            <a:r>
              <a:rPr lang="en-US"/>
              <a:t> 				</a:t>
            </a:r>
            <a:r>
              <a:rPr lang="en-US">
                <a:solidFill>
                  <a:srgbClr val="FF0000"/>
                </a:solidFill>
              </a:rPr>
              <a:t>IBM, Tableau, </a:t>
            </a:r>
            <a:endParaRPr/>
          </a:p>
          <a:p>
            <a:pPr marL="274320" lvl="0" indent="-274320" algn="l" rtl="0">
              <a:spcBef>
                <a:spcPts val="520"/>
              </a:spcBef>
              <a:spcAft>
                <a:spcPts val="0"/>
              </a:spcAft>
              <a:buSzPts val="2470"/>
              <a:buNone/>
            </a:pPr>
            <a:r>
              <a:rPr lang="en-US"/>
              <a:t>				</a:t>
            </a:r>
            <a:r>
              <a:rPr lang="en-US">
                <a:solidFill>
                  <a:srgbClr val="FF0000"/>
                </a:solidFill>
              </a:rPr>
              <a:t>SAS, R Analytics,</a:t>
            </a:r>
            <a:endParaRPr/>
          </a:p>
          <a:p>
            <a:pPr marL="274320" lvl="0" indent="-274320" algn="l" rtl="0">
              <a:spcBef>
                <a:spcPts val="520"/>
              </a:spcBef>
              <a:spcAft>
                <a:spcPts val="0"/>
              </a:spcAft>
              <a:buSzPts val="2470"/>
              <a:buNone/>
            </a:pPr>
            <a:r>
              <a:rPr lang="en-US"/>
              <a:t> 				</a:t>
            </a:r>
            <a:r>
              <a:rPr lang="en-US">
                <a:solidFill>
                  <a:srgbClr val="FF0000"/>
                </a:solidFill>
              </a:rPr>
              <a:t>Statistica, </a:t>
            </a:r>
            <a:endParaRPr/>
          </a:p>
          <a:p>
            <a:pPr marL="274320" lvl="0" indent="-274320" algn="l" rtl="0">
              <a:spcBef>
                <a:spcPts val="520"/>
              </a:spcBef>
              <a:spcAft>
                <a:spcPts val="0"/>
              </a:spcAft>
              <a:buSzPts val="2470"/>
              <a:buNone/>
            </a:pPr>
            <a:r>
              <a:rPr lang="en-US">
                <a:solidFill>
                  <a:srgbClr val="FF0000"/>
                </a:solidFill>
              </a:rPr>
              <a:t>			World  Programming Systems (WPS), </a:t>
            </a:r>
            <a:endParaRPr/>
          </a:p>
          <a:p>
            <a:pPr marL="274320" lvl="0" indent="-274320" algn="l" rtl="0">
              <a:spcBef>
                <a:spcPts val="520"/>
              </a:spcBef>
              <a:spcAft>
                <a:spcPts val="0"/>
              </a:spcAft>
              <a:buSzPts val="2470"/>
              <a:buNone/>
            </a:pPr>
            <a:r>
              <a:rPr lang="en-US"/>
              <a:t>etc. </a:t>
            </a:r>
            <a:r>
              <a:rPr lang="en-US" b="1">
                <a:solidFill>
                  <a:srgbClr val="7030A0"/>
                </a:solidFill>
              </a:rPr>
              <a:t>to help process and analyze your big data. </a:t>
            </a:r>
            <a:endParaRPr/>
          </a:p>
          <a:p>
            <a:pPr marL="274320" lvl="0" indent="-117475" algn="l" rtl="0">
              <a:spcBef>
                <a:spcPts val="520"/>
              </a:spcBef>
              <a:spcAft>
                <a:spcPts val="0"/>
              </a:spcAft>
              <a:buSzPts val="2470"/>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2. Scalability:</a:t>
            </a:r>
            <a:endParaRPr>
              <a:solidFill>
                <a:srgbClr val="FF0000"/>
              </a:solidFill>
            </a:endParaRPr>
          </a:p>
        </p:txBody>
      </p:sp>
      <p:sp>
        <p:nvSpPr>
          <p:cNvPr id="525" name="Google Shape;525;p8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Assume that the disk is a shared resource. </a:t>
            </a:r>
            <a:endParaRPr/>
          </a:p>
          <a:p>
            <a:pPr marL="274320" lvl="0" indent="-274320" algn="l" rtl="0">
              <a:spcBef>
                <a:spcPts val="520"/>
              </a:spcBef>
              <a:spcAft>
                <a:spcPts val="0"/>
              </a:spcAft>
              <a:buSzPts val="2470"/>
              <a:buChar char="⚫"/>
            </a:pPr>
            <a:r>
              <a:rPr lang="en-US"/>
              <a:t>It implies that the controller and the disk bandwidth are also shared. </a:t>
            </a:r>
            <a:endParaRPr/>
          </a:p>
          <a:p>
            <a:pPr marL="274320" lvl="0" indent="-274320" algn="l" rtl="0">
              <a:spcBef>
                <a:spcPts val="520"/>
              </a:spcBef>
              <a:spcAft>
                <a:spcPts val="0"/>
              </a:spcAft>
              <a:buSzPts val="2470"/>
              <a:buChar char="⚫"/>
            </a:pPr>
            <a:r>
              <a:rPr lang="en-US"/>
              <a:t>Synchronization will have to be implemented to maintain a consistent shared  state.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31" name="Google Shape;531;p8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This would mean that different nodes will have to take turns to access the critical data.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This imposes a limit on how many nodes can be added to the distributed shared disk system, thus compromising on scalability.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CAP Theorem Explained</a:t>
            </a:r>
            <a:endParaRPr>
              <a:solidFill>
                <a:srgbClr val="FF0000"/>
              </a:solidFill>
            </a:endParaRPr>
          </a:p>
        </p:txBody>
      </p:sp>
      <p:sp>
        <p:nvSpPr>
          <p:cNvPr id="537" name="Google Shape;537;p8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CAP theorem is also called the </a:t>
            </a:r>
            <a:r>
              <a:rPr lang="en-US">
                <a:solidFill>
                  <a:srgbClr val="FF0000"/>
                </a:solidFill>
              </a:rPr>
              <a:t>Brewer’s Theorem.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It states that in a distributed computing environment  (a collection of interconnected nodes that share data), it is impossible to provide the following  guarantees.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At best you can have two of the following three – one must be sacrificed.</a:t>
            </a:r>
            <a:endParaRPr/>
          </a:p>
          <a:p>
            <a:pPr marL="274320" lvl="0" indent="-274320" algn="l" rtl="0">
              <a:spcBef>
                <a:spcPts val="520"/>
              </a:spcBef>
              <a:spcAft>
                <a:spcPts val="0"/>
              </a:spcAft>
              <a:buSzPts val="2470"/>
              <a:buChar char="⚫"/>
            </a:pPr>
            <a:r>
              <a:rPr lang="en-US"/>
              <a:t>  </a:t>
            </a:r>
            <a:r>
              <a:rPr lang="en-US">
                <a:solidFill>
                  <a:srgbClr val="FF0000"/>
                </a:solidFill>
              </a:rPr>
              <a:t>1. Consistency  2. Availability  3. Partition tolerance </a:t>
            </a:r>
            <a:endParaRPr/>
          </a:p>
          <a:p>
            <a:pPr marL="274320" lvl="0" indent="-117475" algn="l" rtl="0">
              <a:spcBef>
                <a:spcPts val="520"/>
              </a:spcBef>
              <a:spcAft>
                <a:spcPts val="0"/>
              </a:spcAft>
              <a:buSzPts val="247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7"/>
          <p:cNvSpPr txBox="1">
            <a:spLocks noGrp="1"/>
          </p:cNvSpPr>
          <p:nvPr>
            <p:ph type="title"/>
          </p:nvPr>
        </p:nvSpPr>
        <p:spPr>
          <a:xfrm>
            <a:off x="457200" y="704088"/>
            <a:ext cx="8229600" cy="1341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543" name="Google Shape;543;p87"/>
          <p:cNvPicPr preferRelativeResize="0">
            <a:picLocks noGrp="1"/>
          </p:cNvPicPr>
          <p:nvPr>
            <p:ph type="body" idx="1"/>
          </p:nvPr>
        </p:nvPicPr>
        <p:blipFill rotWithShape="1">
          <a:blip r:embed="rId3">
            <a:alphaModFix/>
          </a:blip>
          <a:srcRect/>
          <a:stretch/>
        </p:blipFill>
        <p:spPr>
          <a:xfrm>
            <a:off x="381000" y="1066800"/>
            <a:ext cx="8458199" cy="5334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8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CAP Theorem</a:t>
            </a:r>
            <a:endParaRPr>
              <a:solidFill>
                <a:srgbClr val="FF0000"/>
              </a:solidFill>
            </a:endParaRPr>
          </a:p>
        </p:txBody>
      </p:sp>
      <p:sp>
        <p:nvSpPr>
          <p:cNvPr id="549" name="Google Shape;549;p8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Let us spend some time understanding the earlier mentioned terms. </a:t>
            </a:r>
            <a:endParaRPr/>
          </a:p>
          <a:p>
            <a:pPr marL="274320" lvl="0" indent="-274320" algn="l" rtl="0">
              <a:spcBef>
                <a:spcPts val="520"/>
              </a:spcBef>
              <a:spcAft>
                <a:spcPts val="0"/>
              </a:spcAft>
              <a:buSzPts val="2470"/>
              <a:buChar char="⚫"/>
            </a:pPr>
            <a:r>
              <a:rPr lang="en-US">
                <a:solidFill>
                  <a:srgbClr val="FF0000"/>
                </a:solidFill>
              </a:rPr>
              <a:t> 1. Consistency </a:t>
            </a:r>
            <a:r>
              <a:rPr lang="en-US"/>
              <a:t>implies that every read fetches the last write. </a:t>
            </a:r>
            <a:endParaRPr/>
          </a:p>
          <a:p>
            <a:pPr marL="274320" lvl="0" indent="-117475" algn="l" rtl="0">
              <a:spcBef>
                <a:spcPts val="520"/>
              </a:spcBef>
              <a:spcAft>
                <a:spcPts val="0"/>
              </a:spcAft>
              <a:buSzPts val="247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55" name="Google Shape;555;p8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 2. Availability </a:t>
            </a:r>
            <a:r>
              <a:rPr lang="en-US"/>
              <a:t>implies that reads and writes always succeed. </a:t>
            </a:r>
            <a:endParaRPr/>
          </a:p>
          <a:p>
            <a:pPr marL="274320" lvl="0" indent="-274320" algn="l" rtl="0">
              <a:spcBef>
                <a:spcPts val="520"/>
              </a:spcBef>
              <a:spcAft>
                <a:spcPts val="0"/>
              </a:spcAft>
              <a:buSzPts val="2470"/>
              <a:buChar char="⚫"/>
            </a:pPr>
            <a:r>
              <a:rPr lang="en-US"/>
              <a:t>In other words, each non-failing node will  return a response in a reasonable amount of time. </a:t>
            </a:r>
            <a:endParaRPr/>
          </a:p>
          <a:p>
            <a:pPr marL="274320" lvl="0" indent="-117475" algn="l" rtl="0">
              <a:spcBef>
                <a:spcPts val="520"/>
              </a:spcBef>
              <a:spcAft>
                <a:spcPts val="0"/>
              </a:spcAft>
              <a:buSzPts val="2470"/>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61" name="Google Shape;561;p9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3. </a:t>
            </a:r>
            <a:r>
              <a:rPr lang="en-US">
                <a:solidFill>
                  <a:srgbClr val="FF0000"/>
                </a:solidFill>
              </a:rPr>
              <a:t>Partition tolerance </a:t>
            </a:r>
            <a:r>
              <a:rPr lang="en-US"/>
              <a:t>implies that the system will continue to function when network partition occurs. </a:t>
            </a:r>
            <a:endParaRPr/>
          </a:p>
          <a:p>
            <a:pPr marL="274320" lvl="0" indent="-117475" algn="l" rtl="0">
              <a:spcBef>
                <a:spcPts val="520"/>
              </a:spcBef>
              <a:spcAft>
                <a:spcPts val="0"/>
              </a:spcAft>
              <a:buSzPts val="2470"/>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67" name="Google Shape;567;p9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9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TEST ME </a:t>
            </a:r>
            <a:endParaRPr/>
          </a:p>
        </p:txBody>
      </p:sp>
      <p:sp>
        <p:nvSpPr>
          <p:cNvPr id="573" name="Google Shape;573;p9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 Fill Me  </a:t>
            </a:r>
            <a:endParaRPr/>
          </a:p>
          <a:p>
            <a:pPr marL="274320" lvl="0" indent="-274320" algn="l" rtl="0">
              <a:spcBef>
                <a:spcPts val="520"/>
              </a:spcBef>
              <a:spcAft>
                <a:spcPts val="0"/>
              </a:spcAft>
              <a:buSzPts val="2470"/>
              <a:buChar char="⚫"/>
            </a:pPr>
            <a:r>
              <a:rPr lang="en-US"/>
              <a:t>1. The __________technology helps query data that resides in a computer’s random access memory  (RAM) rather than data stored on physical disks.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2. Eventual consistency is a consistency model used in distributed computing to achieve high_________.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9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79" name="Google Shape;579;p9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3. A coordinated processing of a program by multiple processors, each working on different parts of the  program and using its own operating system and memory is called___________.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4. A collection of independent computers that appear to its users as a single coherent system is__________. </a:t>
            </a:r>
            <a:endParaRPr/>
          </a:p>
          <a:p>
            <a:pPr marL="274320" lvl="0" indent="-117475" algn="l" rtl="0">
              <a:spcBef>
                <a:spcPts val="520"/>
              </a:spcBef>
              <a:spcAft>
                <a:spcPts val="0"/>
              </a:spcAft>
              <a:buSzPts val="247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rot="10800000" flipH="1">
            <a:off x="457200" y="658369"/>
            <a:ext cx="8229600" cy="45719"/>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sp>
        <p:nvSpPr>
          <p:cNvPr id="153" name="Google Shape;153;p22"/>
          <p:cNvSpPr txBox="1">
            <a:spLocks noGrp="1"/>
          </p:cNvSpPr>
          <p:nvPr>
            <p:ph type="body" idx="1"/>
          </p:nvPr>
        </p:nvSpPr>
        <p:spPr>
          <a:xfrm>
            <a:off x="457200" y="762000"/>
            <a:ext cx="8229600" cy="5562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solidFill>
                  <a:srgbClr val="FF0000"/>
                </a:solidFill>
              </a:rPr>
              <a:t>2. About gaining </a:t>
            </a:r>
            <a:endParaRPr/>
          </a:p>
          <a:p>
            <a:pPr marL="274320" lvl="0" indent="-274320" algn="l" rtl="0">
              <a:spcBef>
                <a:spcPts val="520"/>
              </a:spcBef>
              <a:spcAft>
                <a:spcPts val="0"/>
              </a:spcAft>
              <a:buSzPts val="2470"/>
              <a:buChar char="⚫"/>
            </a:pPr>
            <a:r>
              <a:rPr lang="en-US"/>
              <a:t>a meaningful, </a:t>
            </a:r>
            <a:endParaRPr/>
          </a:p>
          <a:p>
            <a:pPr marL="274320" lvl="0" indent="-274320" algn="l" rtl="0">
              <a:spcBef>
                <a:spcPts val="520"/>
              </a:spcBef>
              <a:spcAft>
                <a:spcPts val="0"/>
              </a:spcAft>
              <a:buSzPts val="2470"/>
              <a:buChar char="⚫"/>
            </a:pPr>
            <a:r>
              <a:rPr lang="en-US"/>
              <a:t>deeper, </a:t>
            </a:r>
            <a:endParaRPr/>
          </a:p>
          <a:p>
            <a:pPr marL="274320" lvl="0" indent="-274320" algn="l" rtl="0">
              <a:spcBef>
                <a:spcPts val="520"/>
              </a:spcBef>
              <a:spcAft>
                <a:spcPts val="0"/>
              </a:spcAft>
              <a:buSzPts val="2470"/>
              <a:buChar char="⚫"/>
            </a:pPr>
            <a:r>
              <a:rPr lang="en-US"/>
              <a:t>and richer insight into your business </a:t>
            </a:r>
            <a:endParaRPr/>
          </a:p>
          <a:p>
            <a:pPr marL="274320" lvl="0" indent="-274320" algn="l" rtl="0">
              <a:spcBef>
                <a:spcPts val="520"/>
              </a:spcBef>
              <a:spcAft>
                <a:spcPts val="0"/>
              </a:spcAft>
              <a:buSzPts val="2470"/>
              <a:buNone/>
            </a:pPr>
            <a:r>
              <a:rPr lang="en-US">
                <a:solidFill>
                  <a:srgbClr val="FF0000"/>
                </a:solidFill>
              </a:rPr>
              <a:t>to steer it in </a:t>
            </a:r>
            <a:endParaRPr/>
          </a:p>
          <a:p>
            <a:pPr marL="274320" lvl="0" indent="-274320" algn="l" rtl="0">
              <a:spcBef>
                <a:spcPts val="520"/>
              </a:spcBef>
              <a:spcAft>
                <a:spcPts val="0"/>
              </a:spcAft>
              <a:buSzPts val="2470"/>
              <a:buChar char="⚫"/>
            </a:pPr>
            <a:r>
              <a:rPr lang="en-US"/>
              <a:t>the right direction, </a:t>
            </a:r>
            <a:endParaRPr/>
          </a:p>
          <a:p>
            <a:pPr marL="274320" lvl="0" indent="-274320" algn="l" rtl="0">
              <a:spcBef>
                <a:spcPts val="520"/>
              </a:spcBef>
              <a:spcAft>
                <a:spcPts val="0"/>
              </a:spcAft>
              <a:buSzPts val="2470"/>
              <a:buChar char="⚫"/>
            </a:pPr>
            <a:r>
              <a:rPr lang="en-US"/>
              <a:t>understanding the customer’s demographics </a:t>
            </a:r>
            <a:endParaRPr/>
          </a:p>
          <a:p>
            <a:pPr marL="274320" lvl="0" indent="-274320" algn="l" rtl="0">
              <a:spcBef>
                <a:spcPts val="520"/>
              </a:spcBef>
              <a:spcAft>
                <a:spcPts val="0"/>
              </a:spcAft>
              <a:buSzPts val="2470"/>
              <a:buNone/>
            </a:pPr>
            <a:r>
              <a:rPr lang="en-US">
                <a:solidFill>
                  <a:srgbClr val="FF0000"/>
                </a:solidFill>
              </a:rPr>
              <a:t>to cross-sell and up-sell to them, </a:t>
            </a:r>
            <a:endParaRPr/>
          </a:p>
          <a:p>
            <a:pPr marL="274320" lvl="0" indent="-274320" algn="l" rtl="0">
              <a:spcBef>
                <a:spcPts val="520"/>
              </a:spcBef>
              <a:spcAft>
                <a:spcPts val="0"/>
              </a:spcAft>
              <a:buSzPts val="2470"/>
              <a:buChar char="⚫"/>
            </a:pPr>
            <a:r>
              <a:rPr lang="en-US"/>
              <a:t>better leveraging  the services of your vendors and suppliers, etc. </a:t>
            </a:r>
            <a:endParaRPr/>
          </a:p>
          <a:p>
            <a:pPr marL="274320" lvl="0" indent="-117475" algn="l" rtl="0">
              <a:spcBef>
                <a:spcPts val="520"/>
              </a:spcBef>
              <a:spcAft>
                <a:spcPts val="0"/>
              </a:spcAft>
              <a:buSzPts val="2470"/>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9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585" name="Google Shape;585;p9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b="1"/>
              <a:t>Answers:</a:t>
            </a:r>
            <a:endParaRPr/>
          </a:p>
          <a:p>
            <a:pPr marL="274320" lvl="0" indent="-274320" algn="l" rtl="0">
              <a:spcBef>
                <a:spcPts val="520"/>
              </a:spcBef>
              <a:spcAft>
                <a:spcPts val="0"/>
              </a:spcAft>
              <a:buSzPts val="2470"/>
              <a:buChar char="⚫"/>
            </a:pPr>
            <a:r>
              <a:rPr lang="en-US"/>
              <a:t>  1. In-memory analytics  </a:t>
            </a:r>
            <a:endParaRPr/>
          </a:p>
          <a:p>
            <a:pPr marL="274320" lvl="0" indent="-274320" algn="l" rtl="0">
              <a:spcBef>
                <a:spcPts val="520"/>
              </a:spcBef>
              <a:spcAft>
                <a:spcPts val="0"/>
              </a:spcAft>
              <a:buSzPts val="2470"/>
              <a:buChar char="⚫"/>
            </a:pPr>
            <a:r>
              <a:rPr lang="en-US"/>
              <a:t>2. Availability  </a:t>
            </a:r>
            <a:endParaRPr/>
          </a:p>
          <a:p>
            <a:pPr marL="274320" lvl="0" indent="-274320" algn="l" rtl="0">
              <a:spcBef>
                <a:spcPts val="520"/>
              </a:spcBef>
              <a:spcAft>
                <a:spcPts val="0"/>
              </a:spcAft>
              <a:buSzPts val="2470"/>
              <a:buChar char="⚫"/>
            </a:pPr>
            <a:r>
              <a:rPr lang="en-US"/>
              <a:t>3. Massively parallel processing  </a:t>
            </a:r>
            <a:endParaRPr/>
          </a:p>
          <a:p>
            <a:pPr marL="274320" lvl="0" indent="-274320" algn="l" rtl="0">
              <a:spcBef>
                <a:spcPts val="520"/>
              </a:spcBef>
              <a:spcAft>
                <a:spcPts val="0"/>
              </a:spcAft>
              <a:buSzPts val="2470"/>
              <a:buChar char="⚫"/>
            </a:pPr>
            <a:r>
              <a:rPr lang="en-US"/>
              <a:t>4. Distributed systems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None/>
            </a:pPr>
            <a:r>
              <a:rPr lang="en-US"/>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9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B. Answer Me</a:t>
            </a:r>
            <a:endParaRPr/>
          </a:p>
        </p:txBody>
      </p:sp>
      <p:sp>
        <p:nvSpPr>
          <p:cNvPr id="591" name="Google Shape;591;p9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325755" algn="l" rtl="0">
              <a:spcBef>
                <a:spcPts val="0"/>
              </a:spcBef>
              <a:spcAft>
                <a:spcPts val="0"/>
              </a:spcAft>
              <a:buSzPts val="5130"/>
              <a:buChar char="⚫"/>
            </a:pPr>
            <a:r>
              <a:rPr lang="en-US" sz="5400">
                <a:solidFill>
                  <a:srgbClr val="FF0000"/>
                </a:solidFill>
              </a:rPr>
              <a:t>1. What are the various types of analytics?</a:t>
            </a:r>
            <a:endParaRPr sz="540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6"/>
          <p:cNvSpPr txBox="1">
            <a:spLocks noGrp="1"/>
          </p:cNvSpPr>
          <p:nvPr>
            <p:ph type="title"/>
          </p:nvPr>
        </p:nvSpPr>
        <p:spPr>
          <a:xfrm rot="10800000" flipH="1">
            <a:off x="457200" y="304800"/>
            <a:ext cx="8229600" cy="399288"/>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endParaRPr/>
          </a:p>
        </p:txBody>
      </p:sp>
      <p:pic>
        <p:nvPicPr>
          <p:cNvPr id="597" name="Google Shape;597;p96"/>
          <p:cNvPicPr preferRelativeResize="0">
            <a:picLocks noGrp="1"/>
          </p:cNvPicPr>
          <p:nvPr>
            <p:ph type="body" idx="1"/>
          </p:nvPr>
        </p:nvPicPr>
        <p:blipFill rotWithShape="1">
          <a:blip r:embed="rId3">
            <a:alphaModFix/>
          </a:blip>
          <a:srcRect/>
          <a:stretch/>
        </p:blipFill>
        <p:spPr>
          <a:xfrm>
            <a:off x="228600" y="685800"/>
            <a:ext cx="8915400" cy="58673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9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03" name="Google Shape;603;p9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3420"/>
              <a:buChar char="⚫"/>
            </a:pPr>
            <a:r>
              <a:rPr lang="en-US" sz="3600">
                <a:solidFill>
                  <a:srgbClr val="FF0000"/>
                </a:solidFill>
              </a:rPr>
              <a:t>2. What are the key questions to be answered by all organizations stepping into analytics? </a:t>
            </a:r>
            <a:endParaRPr/>
          </a:p>
          <a:p>
            <a:pPr marL="274320" lvl="0" indent="-117475" algn="l" rtl="0">
              <a:spcBef>
                <a:spcPts val="520"/>
              </a:spcBef>
              <a:spcAft>
                <a:spcPts val="0"/>
              </a:spcAft>
              <a:buSzPts val="2470"/>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9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25000"/>
              <a:buFont typeface="Calibri"/>
              <a:buNone/>
            </a:pPr>
            <a:r>
              <a:rPr lang="en-US"/>
              <a:t/>
            </a:r>
            <a:br>
              <a:rPr lang="en-US"/>
            </a:br>
            <a:r>
              <a:rPr lang="en-US" sz="4000">
                <a:solidFill>
                  <a:srgbClr val="FF0000"/>
                </a:solidFill>
              </a:rPr>
              <a:t>Answer: </a:t>
            </a:r>
            <a:br>
              <a:rPr lang="en-US" sz="4000">
                <a:solidFill>
                  <a:srgbClr val="FF0000"/>
                </a:solidFill>
              </a:rPr>
            </a:br>
            <a:r>
              <a:rPr lang="en-US" sz="4000">
                <a:solidFill>
                  <a:srgbClr val="FF0000"/>
                </a:solidFill>
              </a:rPr>
              <a:t>The key questions for any organization stepping into analytics are:</a:t>
            </a:r>
            <a:endParaRPr sz="4000">
              <a:solidFill>
                <a:srgbClr val="FF0000"/>
              </a:solidFill>
            </a:endParaRPr>
          </a:p>
        </p:txBody>
      </p:sp>
      <p:sp>
        <p:nvSpPr>
          <p:cNvPr id="609" name="Google Shape;609;p9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Should you be storing all of your big data?</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If “Yes”, where are you going to store it? If “No”, how will  you know what to store and what to discard?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How will you sieve through your massive data to filter out the relevant from the irrelevant? </a:t>
            </a:r>
            <a:endParaRPr/>
          </a:p>
          <a:p>
            <a:pPr marL="274320" lvl="0" indent="-274320" algn="l" rtl="0">
              <a:spcBef>
                <a:spcPts val="520"/>
              </a:spcBef>
              <a:spcAft>
                <a:spcPts val="0"/>
              </a:spcAft>
              <a:buSzPts val="2470"/>
              <a:buChar char="⚫"/>
            </a:pPr>
            <a:r>
              <a:rPr lang="en-US"/>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15" name="Google Shape;615;p9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 How long will you store this data?</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 How will you accommodate the peaks (variability in terms of data influx) in your data?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 How will you analyze? </a:t>
            </a:r>
            <a:endParaRPr/>
          </a:p>
          <a:p>
            <a:pPr marL="274320" lvl="0" indent="-117475" algn="l" rtl="0">
              <a:spcBef>
                <a:spcPts val="520"/>
              </a:spcBef>
              <a:spcAft>
                <a:spcPts val="0"/>
              </a:spcAft>
              <a:buSzPts val="2470"/>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0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21" name="Google Shape;621;p10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Will you analyze all the data that is stored or analyze a sample?</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 What will you do with the insights generated from this analysis? </a:t>
            </a:r>
            <a:endParaRPr/>
          </a:p>
          <a:p>
            <a:pPr marL="274320" lvl="0" indent="-117475" algn="l" rtl="0">
              <a:spcBef>
                <a:spcPts val="520"/>
              </a:spcBef>
              <a:spcAft>
                <a:spcPts val="0"/>
              </a:spcAft>
              <a:buSzPts val="2470"/>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27" name="Google Shape;627;p10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3800"/>
              <a:buChar char="⚫"/>
            </a:pPr>
            <a:r>
              <a:rPr lang="en-US" sz="4000">
                <a:solidFill>
                  <a:srgbClr val="FF0000"/>
                </a:solidFill>
              </a:rPr>
              <a:t>3. What can one expect from analytics 3.0? </a:t>
            </a:r>
            <a:endParaRPr/>
          </a:p>
          <a:p>
            <a:pPr marL="274320" lvl="0" indent="-117475" algn="l" rtl="0">
              <a:spcBef>
                <a:spcPts val="520"/>
              </a:spcBef>
              <a:spcAft>
                <a:spcPts val="0"/>
              </a:spcAft>
              <a:buSzPts val="247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0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33" name="Google Shape;633;p10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 In-memory analytics.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 In-database processing.</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 Leveraging analytics to improve operational, tactical, and strategic decision making. </a:t>
            </a:r>
            <a:endParaRPr/>
          </a:p>
          <a:p>
            <a:pPr marL="274320" lvl="0" indent="-117475" algn="l" rtl="0">
              <a:spcBef>
                <a:spcPts val="520"/>
              </a:spcBef>
              <a:spcAft>
                <a:spcPts val="0"/>
              </a:spcAft>
              <a:buSzPts val="2470"/>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10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39" name="Google Shape;639;p10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 Coupling the in-memory analytics and in-database processing with agile analytical methods and  machine learning techniques.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 Appropriate tools to effectively support decision-making at the front lines, such as mobile and selfserve analytical applications. </a:t>
            </a:r>
            <a:endParaRPr/>
          </a:p>
          <a:p>
            <a:pPr marL="274320" lvl="0" indent="-117475" algn="l" rtl="0">
              <a:spcBef>
                <a:spcPts val="520"/>
              </a:spcBef>
              <a:spcAft>
                <a:spcPts val="0"/>
              </a:spcAft>
              <a:buSzPts val="247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57200" y="274638"/>
            <a:ext cx="8229600" cy="6397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Big Data Analytics isn’t?</a:t>
            </a:r>
            <a:endParaRPr/>
          </a:p>
        </p:txBody>
      </p:sp>
      <p:pic>
        <p:nvPicPr>
          <p:cNvPr id="159" name="Google Shape;159;p23"/>
          <p:cNvPicPr preferRelativeResize="0">
            <a:picLocks noGrp="1"/>
          </p:cNvPicPr>
          <p:nvPr>
            <p:ph type="body" idx="1"/>
          </p:nvPr>
        </p:nvPicPr>
        <p:blipFill rotWithShape="1">
          <a:blip r:embed="rId3">
            <a:alphaModFix/>
          </a:blip>
          <a:srcRect/>
          <a:stretch/>
        </p:blipFill>
        <p:spPr>
          <a:xfrm>
            <a:off x="304800" y="838200"/>
            <a:ext cx="8534400" cy="57150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0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45" name="Google Shape;645;p10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3800"/>
              <a:buChar char="⚫"/>
            </a:pPr>
            <a:r>
              <a:rPr lang="en-US" sz="4000">
                <a:solidFill>
                  <a:srgbClr val="FF0000"/>
                </a:solidFill>
              </a:rPr>
              <a:t>4. Which industries will be affected most by analytics 3.0? </a:t>
            </a:r>
            <a:endParaRPr/>
          </a:p>
          <a:p>
            <a:pPr marL="274320" lvl="0" indent="-274320" algn="l" rtl="0">
              <a:spcBef>
                <a:spcPts val="800"/>
              </a:spcBef>
              <a:spcAft>
                <a:spcPts val="0"/>
              </a:spcAft>
              <a:buSzPts val="3800"/>
              <a:buChar char="⚫"/>
            </a:pPr>
            <a:r>
              <a:rPr lang="en-US" sz="4000">
                <a:solidFill>
                  <a:srgbClr val="FF0000"/>
                </a:solidFill>
              </a:rPr>
              <a:t>Who will benefit the most? </a:t>
            </a:r>
            <a:endParaRPr/>
          </a:p>
          <a:p>
            <a:pPr marL="274320" lvl="0" indent="-117475" algn="l" rtl="0">
              <a:spcBef>
                <a:spcPts val="520"/>
              </a:spcBef>
              <a:spcAft>
                <a:spcPts val="0"/>
              </a:spcAft>
              <a:buSzPts val="2470"/>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0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Answer:</a:t>
            </a:r>
            <a:endParaRPr/>
          </a:p>
        </p:txBody>
      </p:sp>
      <p:sp>
        <p:nvSpPr>
          <p:cNvPr id="651" name="Google Shape;651;p10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Almost all the firms in all the industries and not just online firms will be affected by analytics 3.0.</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A lot of analytics have already been done in the Transport, Retail, and Banking sector.  Telecom, entertainment, and health sectors have a bit of catching up to do.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0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57" name="Google Shape;657;p10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3800"/>
              <a:buChar char="⚫"/>
            </a:pPr>
            <a:r>
              <a:rPr lang="en-US" sz="4000">
                <a:solidFill>
                  <a:srgbClr val="FF0000"/>
                </a:solidFill>
              </a:rPr>
              <a:t>5. What is predictive and prescriptive analytics? </a:t>
            </a:r>
            <a:endParaRPr/>
          </a:p>
          <a:p>
            <a:pPr marL="274320" lvl="0" indent="-33020" algn="l" rtl="0">
              <a:spcBef>
                <a:spcPts val="800"/>
              </a:spcBef>
              <a:spcAft>
                <a:spcPts val="0"/>
              </a:spcAft>
              <a:buSzPts val="3800"/>
              <a:buNone/>
            </a:pPr>
            <a:endParaRPr sz="4000">
              <a:solidFill>
                <a:srgbClr val="FF0000"/>
              </a:solidFill>
            </a:endParaRPr>
          </a:p>
          <a:p>
            <a:pPr marL="274320" lvl="0" indent="-33020" algn="l" rtl="0">
              <a:spcBef>
                <a:spcPts val="800"/>
              </a:spcBef>
              <a:spcAft>
                <a:spcPts val="0"/>
              </a:spcAft>
              <a:buSzPts val="3800"/>
              <a:buNone/>
            </a:pPr>
            <a:endParaRPr sz="400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0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63" name="Google Shape;663;p10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a:p>
            <a:pPr marL="274320" lvl="0" indent="-274320" algn="l" rtl="0">
              <a:spcBef>
                <a:spcPts val="520"/>
              </a:spcBef>
              <a:spcAft>
                <a:spcPts val="0"/>
              </a:spcAft>
              <a:buSzPts val="2470"/>
              <a:buChar char="⚫"/>
            </a:pPr>
            <a:r>
              <a:rPr lang="en-US"/>
              <a:t>Predictive analytics helps you answer the questions: “What will happen?” and “Why will it happen”?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Prescriptive analytics goes beyond “What will happen?” “Why will it happen?” and “When will it happen?”  to answer “What should be the action taken to take advantage of what will happen”?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08"/>
          <p:cNvSpPr txBox="1">
            <a:spLocks noGrp="1"/>
          </p:cNvSpPr>
          <p:nvPr>
            <p:ph type="title"/>
          </p:nvPr>
        </p:nvSpPr>
        <p:spPr>
          <a:xfrm>
            <a:off x="457200" y="1295400"/>
            <a:ext cx="8229600" cy="3048000"/>
          </a:xfrm>
          <a:prstGeom prst="rect">
            <a:avLst/>
          </a:prstGeom>
          <a:noFill/>
          <a:ln>
            <a:noFill/>
          </a:ln>
        </p:spPr>
        <p:txBody>
          <a:bodyPr spcFirstLastPara="1" wrap="square" lIns="0" tIns="45700" rIns="0" bIns="0" anchor="b" anchorCtr="0">
            <a:normAutofit fontScale="90000"/>
          </a:bodyPr>
          <a:lstStyle/>
          <a:p>
            <a:pPr marL="0" lvl="0" indent="0" algn="ctr" rtl="0">
              <a:spcBef>
                <a:spcPts val="0"/>
              </a:spcBef>
              <a:spcAft>
                <a:spcPts val="0"/>
              </a:spcAft>
              <a:buClr>
                <a:srgbClr val="7030A0"/>
              </a:buClr>
              <a:buSzPct val="100000"/>
              <a:buFont typeface="Calibri"/>
              <a:buNone/>
            </a:pPr>
            <a:r>
              <a:rPr lang="en-US" sz="5400">
                <a:solidFill>
                  <a:srgbClr val="7030A0"/>
                </a:solidFill>
              </a:rPr>
              <a:t/>
            </a:r>
            <a:br>
              <a:rPr lang="en-US" sz="5400">
                <a:solidFill>
                  <a:srgbClr val="7030A0"/>
                </a:solidFill>
              </a:rPr>
            </a:br>
            <a:r>
              <a:rPr lang="en-US" sz="5400">
                <a:solidFill>
                  <a:srgbClr val="7030A0"/>
                </a:solidFill>
              </a:rPr>
              <a:t/>
            </a:r>
            <a:br>
              <a:rPr lang="en-US" sz="5400">
                <a:solidFill>
                  <a:srgbClr val="7030A0"/>
                </a:solidFill>
              </a:rPr>
            </a:br>
            <a:r>
              <a:rPr lang="en-US" sz="5400">
                <a:solidFill>
                  <a:srgbClr val="7030A0"/>
                </a:solidFill>
              </a:rPr>
              <a:t/>
            </a:r>
            <a:br>
              <a:rPr lang="en-US" sz="5400">
                <a:solidFill>
                  <a:srgbClr val="7030A0"/>
                </a:solidFill>
              </a:rPr>
            </a:br>
            <a:r>
              <a:rPr lang="en-US" sz="5400" b="1">
                <a:solidFill>
                  <a:srgbClr val="7030A0"/>
                </a:solidFill>
                <a:latin typeface="Algerian"/>
                <a:ea typeface="Algerian"/>
                <a:cs typeface="Algerian"/>
                <a:sym typeface="Algerian"/>
              </a:rPr>
              <a:t>The Big Data Technology Landscape </a:t>
            </a:r>
            <a:endParaRPr b="1">
              <a:latin typeface="Algerian"/>
              <a:ea typeface="Algerian"/>
              <a:cs typeface="Algerian"/>
              <a:sym typeface="Algerian"/>
            </a:endParaRPr>
          </a:p>
        </p:txBody>
      </p:sp>
      <p:sp>
        <p:nvSpPr>
          <p:cNvPr id="669" name="Google Shape;669;p108"/>
          <p:cNvSpPr txBox="1">
            <a:spLocks noGrp="1"/>
          </p:cNvSpPr>
          <p:nvPr>
            <p:ph type="body" idx="1"/>
          </p:nvPr>
        </p:nvSpPr>
        <p:spPr>
          <a:xfrm>
            <a:off x="457200" y="4876800"/>
            <a:ext cx="8229600" cy="14478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6840"/>
              <a:buNone/>
            </a:pPr>
            <a:endParaRPr sz="7200">
              <a:solidFill>
                <a:srgbClr val="7030A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75" name="Google Shape;675;p10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big data technology landscape can be majorly studied under two important technologies:  </a:t>
            </a:r>
            <a:endParaRPr/>
          </a:p>
          <a:p>
            <a:pPr marL="274320" lvl="0" indent="-117475" algn="l" rtl="0">
              <a:spcBef>
                <a:spcPts val="520"/>
              </a:spcBef>
              <a:spcAft>
                <a:spcPts val="0"/>
              </a:spcAft>
              <a:buSzPts val="2470"/>
              <a:buNone/>
            </a:pPr>
            <a:endParaRPr/>
          </a:p>
          <a:p>
            <a:pPr marL="274320" lvl="0" indent="-274320" algn="ctr" rtl="0">
              <a:spcBef>
                <a:spcPts val="960"/>
              </a:spcBef>
              <a:spcAft>
                <a:spcPts val="0"/>
              </a:spcAft>
              <a:buSzPts val="4560"/>
              <a:buNone/>
            </a:pPr>
            <a:r>
              <a:rPr lang="en-US" sz="4800">
                <a:solidFill>
                  <a:srgbClr val="FF0000"/>
                </a:solidFill>
              </a:rPr>
              <a:t>1. NoSQL </a:t>
            </a:r>
            <a:endParaRPr/>
          </a:p>
          <a:p>
            <a:pPr marL="274320" lvl="0" indent="0" algn="ctr" rtl="0">
              <a:spcBef>
                <a:spcPts val="960"/>
              </a:spcBef>
              <a:spcAft>
                <a:spcPts val="0"/>
              </a:spcAft>
              <a:buSzPts val="4560"/>
              <a:buNone/>
            </a:pPr>
            <a:endParaRPr sz="4800">
              <a:solidFill>
                <a:srgbClr val="FF0000"/>
              </a:solidFill>
            </a:endParaRPr>
          </a:p>
          <a:p>
            <a:pPr marL="274320" lvl="0" indent="-274320" algn="ctr" rtl="0">
              <a:spcBef>
                <a:spcPts val="960"/>
              </a:spcBef>
              <a:spcAft>
                <a:spcPts val="0"/>
              </a:spcAft>
              <a:buSzPts val="4560"/>
              <a:buNone/>
            </a:pPr>
            <a:r>
              <a:rPr lang="en-US" sz="4800">
                <a:solidFill>
                  <a:srgbClr val="FF0000"/>
                </a:solidFill>
              </a:rPr>
              <a:t> 2. Hadoop </a:t>
            </a:r>
            <a:endParaRPr/>
          </a:p>
          <a:p>
            <a:pPr marL="274320" lvl="0" indent="-117475" algn="l" rtl="0">
              <a:spcBef>
                <a:spcPts val="520"/>
              </a:spcBef>
              <a:spcAft>
                <a:spcPts val="0"/>
              </a:spcAft>
              <a:buSzPts val="2470"/>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Bell MT"/>
              <a:buNone/>
            </a:pPr>
            <a:r>
              <a:rPr lang="en-US" b="1">
                <a:solidFill>
                  <a:srgbClr val="FF0000"/>
                </a:solidFill>
                <a:latin typeface="Bell MT"/>
                <a:ea typeface="Bell MT"/>
                <a:cs typeface="Bell MT"/>
                <a:sym typeface="Bell MT"/>
              </a:rPr>
              <a:t>NoSQL (NOT ONLY SQL) </a:t>
            </a:r>
            <a:endParaRPr b="1">
              <a:solidFill>
                <a:srgbClr val="FF0000"/>
              </a:solidFill>
              <a:latin typeface="Bell MT"/>
              <a:ea typeface="Bell MT"/>
              <a:cs typeface="Bell MT"/>
              <a:sym typeface="Bell MT"/>
            </a:endParaRPr>
          </a:p>
        </p:txBody>
      </p:sp>
      <p:sp>
        <p:nvSpPr>
          <p:cNvPr id="681" name="Google Shape;681;p1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The term NoSQL was first coined by </a:t>
            </a:r>
            <a:r>
              <a:rPr lang="en-US" b="1">
                <a:solidFill>
                  <a:srgbClr val="FF0000"/>
                </a:solidFill>
              </a:rPr>
              <a:t>Carlo Strozzi</a:t>
            </a:r>
            <a:r>
              <a:rPr lang="en-US">
                <a:solidFill>
                  <a:srgbClr val="FF0000"/>
                </a:solidFill>
              </a:rPr>
              <a:t> </a:t>
            </a:r>
            <a:r>
              <a:rPr lang="en-US"/>
              <a:t>in 1998 </a:t>
            </a:r>
            <a:endParaRPr/>
          </a:p>
          <a:p>
            <a:pPr marL="274320" lvl="0" indent="-274320" algn="l" rtl="0">
              <a:spcBef>
                <a:spcPts val="520"/>
              </a:spcBef>
              <a:spcAft>
                <a:spcPts val="0"/>
              </a:spcAft>
              <a:buSzPts val="2470"/>
              <a:buChar char="⚫"/>
            </a:pPr>
            <a:r>
              <a:rPr lang="en-US"/>
              <a:t>to name his lightweight, open-source, non-relational  database </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that did not expose the standard SQL interface.</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The term was reintroduced by </a:t>
            </a:r>
            <a:r>
              <a:rPr lang="en-US" b="1">
                <a:solidFill>
                  <a:srgbClr val="FF0000"/>
                </a:solidFill>
              </a:rPr>
              <a:t>Eric Evans </a:t>
            </a:r>
            <a:r>
              <a:rPr lang="en-US"/>
              <a:t>in early 2009. </a:t>
            </a:r>
            <a:endParaRPr/>
          </a:p>
          <a:p>
            <a:pPr marL="274320" lvl="0" indent="-117475" algn="l" rtl="0">
              <a:spcBef>
                <a:spcPts val="520"/>
              </a:spcBef>
              <a:spcAft>
                <a:spcPts val="0"/>
              </a:spcAft>
              <a:buSzPts val="2470"/>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Where is it Used?</a:t>
            </a:r>
            <a:endParaRPr>
              <a:solidFill>
                <a:srgbClr val="FF0000"/>
              </a:solidFill>
            </a:endParaRPr>
          </a:p>
        </p:txBody>
      </p:sp>
      <p:sp>
        <p:nvSpPr>
          <p:cNvPr id="687" name="Google Shape;687;p1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databases are widely used in big data and other real-time web  applications. </a:t>
            </a:r>
            <a:endParaRPr/>
          </a:p>
          <a:p>
            <a:pPr marL="274320" lvl="0" indent="-274320" algn="l" rtl="0">
              <a:spcBef>
                <a:spcPts val="520"/>
              </a:spcBef>
              <a:spcAft>
                <a:spcPts val="0"/>
              </a:spcAft>
              <a:buSzPts val="2470"/>
              <a:buChar char="⚫"/>
            </a:pPr>
            <a:r>
              <a:rPr lang="en-US"/>
              <a:t>NoSQL  databases is used to stock log data which can then be pulled for analysis.</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 Likewise it is used to store social  media data and all such data which cannot be stored and analyzed comfortably in RDBMS. </a:t>
            </a:r>
            <a:endParaRPr/>
          </a:p>
          <a:p>
            <a:pPr marL="274320" lvl="0" indent="-117475" algn="l" rtl="0">
              <a:spcBef>
                <a:spcPts val="520"/>
              </a:spcBef>
              <a:spcAft>
                <a:spcPts val="0"/>
              </a:spcAft>
              <a:buSzPts val="2470"/>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1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pic>
        <p:nvPicPr>
          <p:cNvPr id="693" name="Google Shape;693;p112"/>
          <p:cNvPicPr preferRelativeResize="0">
            <a:picLocks noGrp="1"/>
          </p:cNvPicPr>
          <p:nvPr>
            <p:ph type="body" idx="1"/>
          </p:nvPr>
        </p:nvPicPr>
        <p:blipFill rotWithShape="1">
          <a:blip r:embed="rId3">
            <a:alphaModFix/>
          </a:blip>
          <a:srcRect/>
          <a:stretch/>
        </p:blipFill>
        <p:spPr>
          <a:xfrm>
            <a:off x="457200" y="838200"/>
            <a:ext cx="8229600" cy="54102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FF0000"/>
              </a:buClr>
              <a:buSzPts val="5000"/>
              <a:buFont typeface="Calibri"/>
              <a:buNone/>
            </a:pPr>
            <a:r>
              <a:rPr lang="en-US">
                <a:solidFill>
                  <a:srgbClr val="FF0000"/>
                </a:solidFill>
              </a:rPr>
              <a:t>What is it?</a:t>
            </a:r>
            <a:endParaRPr>
              <a:solidFill>
                <a:srgbClr val="FF0000"/>
              </a:solidFill>
            </a:endParaRPr>
          </a:p>
        </p:txBody>
      </p:sp>
      <p:sp>
        <p:nvSpPr>
          <p:cNvPr id="699" name="Google Shape;699;p1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NoSQL stands for Not Only SQL. </a:t>
            </a:r>
            <a:endParaRPr/>
          </a:p>
          <a:p>
            <a:pPr marL="274320" lvl="0" indent="-274320" algn="l" rtl="0">
              <a:spcBef>
                <a:spcPts val="520"/>
              </a:spcBef>
              <a:spcAft>
                <a:spcPts val="0"/>
              </a:spcAft>
              <a:buSzPts val="2470"/>
              <a:buChar char="⚫"/>
            </a:pPr>
            <a:r>
              <a:rPr lang="en-US"/>
              <a:t>These are non-relational, open source, distributed databases. </a:t>
            </a:r>
            <a:endParaRPr/>
          </a:p>
          <a:p>
            <a:pPr marL="274320" lvl="0" indent="-274320" algn="l" rtl="0">
              <a:spcBef>
                <a:spcPts val="520"/>
              </a:spcBef>
              <a:spcAft>
                <a:spcPts val="0"/>
              </a:spcAft>
              <a:buSzPts val="2470"/>
              <a:buChar char="⚫"/>
            </a:pPr>
            <a:r>
              <a:rPr lang="en-US"/>
              <a:t>They are  hugely popular today owing to their ability to scale out or scale horizontally and the adeptness at dealing  with a rich variety of data: </a:t>
            </a:r>
            <a:endParaRPr/>
          </a:p>
          <a:p>
            <a:pPr marL="274320" lvl="0" indent="-274320" algn="l" rtl="0">
              <a:spcBef>
                <a:spcPts val="520"/>
              </a:spcBef>
              <a:spcAft>
                <a:spcPts val="0"/>
              </a:spcAft>
              <a:buSzPts val="2470"/>
              <a:buChar char="⚫"/>
            </a:pPr>
            <a:r>
              <a:rPr lang="en-US">
                <a:solidFill>
                  <a:srgbClr val="FF0000"/>
                </a:solidFill>
              </a:rPr>
              <a:t>structured, </a:t>
            </a:r>
            <a:endParaRPr/>
          </a:p>
          <a:p>
            <a:pPr marL="274320" lvl="0" indent="-274320" algn="l" rtl="0">
              <a:spcBef>
                <a:spcPts val="520"/>
              </a:spcBef>
              <a:spcAft>
                <a:spcPts val="0"/>
              </a:spcAft>
              <a:buSzPts val="2470"/>
              <a:buChar char="⚫"/>
            </a:pPr>
            <a:r>
              <a:rPr lang="en-US">
                <a:solidFill>
                  <a:srgbClr val="FF0000"/>
                </a:solidFill>
              </a:rPr>
              <a:t>semi-structured and </a:t>
            </a:r>
            <a:endParaRPr/>
          </a:p>
          <a:p>
            <a:pPr marL="274320" lvl="0" indent="-274320" algn="l" rtl="0">
              <a:spcBef>
                <a:spcPts val="520"/>
              </a:spcBef>
              <a:spcAft>
                <a:spcPts val="0"/>
              </a:spcAft>
              <a:buSzPts val="2470"/>
              <a:buChar char="⚫"/>
            </a:pPr>
            <a:r>
              <a:rPr lang="en-US">
                <a:solidFill>
                  <a:srgbClr val="FF0000"/>
                </a:solidFill>
              </a:rPr>
              <a:t>unstructured data. </a:t>
            </a:r>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5914</Words>
  <Application>Microsoft Office PowerPoint</Application>
  <PresentationFormat>On-screen Show (4:3)</PresentationFormat>
  <Paragraphs>760</Paragraphs>
  <Slides>200</Slides>
  <Notes>200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200</vt:i4>
      </vt:variant>
    </vt:vector>
  </HeadingPairs>
  <TitlesOfParts>
    <vt:vector size="208" baseType="lpstr">
      <vt:lpstr>Arial</vt:lpstr>
      <vt:lpstr>Calibri</vt:lpstr>
      <vt:lpstr>Bell MT</vt:lpstr>
      <vt:lpstr>Noto Sans Symbols</vt:lpstr>
      <vt:lpstr>Algerian</vt:lpstr>
      <vt:lpstr>Constantia</vt:lpstr>
      <vt:lpstr>Flow</vt:lpstr>
      <vt:lpstr>Flow</vt:lpstr>
      <vt:lpstr>UNIT –III Big Data Analytics</vt:lpstr>
      <vt:lpstr>Analytics</vt:lpstr>
      <vt:lpstr>   WHERE DO WE BEGIN?  </vt:lpstr>
      <vt:lpstr>Types of Unstructured Data Available for Analysis</vt:lpstr>
      <vt:lpstr>Big data analytics</vt:lpstr>
      <vt:lpstr>  WHAT IS BIG DATA ANALYTICS?  </vt:lpstr>
      <vt:lpstr>Big Data Analytics is </vt:lpstr>
      <vt:lpstr>PowerPoint Presentation</vt:lpstr>
      <vt:lpstr>Big Data Analytics isn’t?</vt:lpstr>
      <vt:lpstr>   CLASSIFICATION OF ANALYTICS </vt:lpstr>
      <vt:lpstr>PowerPoint Presentation</vt:lpstr>
      <vt:lpstr>First School of Thought</vt:lpstr>
      <vt:lpstr>PowerPoint Presentation</vt:lpstr>
      <vt:lpstr> 3.5.2 Second School of Thought  </vt:lpstr>
      <vt:lpstr>    analytics 1.0,  </vt:lpstr>
      <vt:lpstr>PowerPoint Presentation</vt:lpstr>
      <vt:lpstr>PowerPoint Presentation</vt:lpstr>
      <vt:lpstr>analytics 2.0</vt:lpstr>
      <vt:lpstr>PowerPoint Presentation</vt:lpstr>
      <vt:lpstr>PowerPoint Presentation</vt:lpstr>
      <vt:lpstr>PowerPoint Presentation</vt:lpstr>
      <vt:lpstr>analytics 3.0. </vt:lpstr>
      <vt:lpstr>Key questions asked:</vt:lpstr>
      <vt:lpstr>PowerPoint Presentation</vt:lpstr>
      <vt:lpstr>Analytics 1.0,2.0 and 3.0</vt:lpstr>
      <vt:lpstr>   DATA SCIENCE </vt:lpstr>
      <vt:lpstr>Business Acumen Skills</vt:lpstr>
      <vt:lpstr>PowerPoint Presentation</vt:lpstr>
      <vt:lpstr>Technology Expertise</vt:lpstr>
      <vt:lpstr>PowerPoint Presentation</vt:lpstr>
      <vt:lpstr>PowerPoint Presentation</vt:lpstr>
      <vt:lpstr>Mathematics Expertise</vt:lpstr>
      <vt:lpstr>PowerPoint Presentation</vt:lpstr>
      <vt:lpstr>PowerPoint Presentation</vt:lpstr>
      <vt:lpstr>Data Scientist</vt:lpstr>
      <vt:lpstr>Data science process is</vt:lpstr>
      <vt:lpstr>PowerPoint Presentation</vt:lpstr>
      <vt:lpstr>DATA SCIENTIST…YOUR NEW BEST FRIEND!!!</vt:lpstr>
      <vt:lpstr>Responsibilities of a Data Scientist</vt:lpstr>
      <vt:lpstr>PowerPoint Presentation</vt:lpstr>
      <vt:lpstr>2. Analytical Techniques:</vt:lpstr>
      <vt:lpstr>3. Business Analysts:</vt:lpstr>
      <vt:lpstr>TERMINOLOGIES USED IN BIG DATA ENVIRONMENTS</vt:lpstr>
      <vt:lpstr>        In-Memory Analytics  </vt:lpstr>
      <vt:lpstr>PowerPoint Presentation</vt:lpstr>
      <vt:lpstr>PowerPoint Presentation</vt:lpstr>
      <vt:lpstr>PowerPoint Presentation</vt:lpstr>
      <vt:lpstr>In-Database Processing</vt:lpstr>
      <vt:lpstr>PowerPoint Presentation</vt:lpstr>
      <vt:lpstr>PowerPoint Presentation</vt:lpstr>
      <vt:lpstr>Symmetric Multiprocessor System (SMP)</vt:lpstr>
      <vt:lpstr>PowerPoint Presentation</vt:lpstr>
      <vt:lpstr>PowerPoint Presentation</vt:lpstr>
      <vt:lpstr>Massively Parallel Processing</vt:lpstr>
      <vt:lpstr>PowerPoint Presentation</vt:lpstr>
      <vt:lpstr>PowerPoint Presentation</vt:lpstr>
      <vt:lpstr>Difference Between Parallel and Distributed Systems</vt:lpstr>
      <vt:lpstr>PowerPoint Presentation</vt:lpstr>
      <vt:lpstr>PowerPoint Presentation</vt:lpstr>
      <vt:lpstr>PowerPoint Presentation</vt:lpstr>
      <vt:lpstr>PowerPoint Presentation</vt:lpstr>
      <vt:lpstr>Shared Nothing Architecture</vt:lpstr>
      <vt:lpstr>PowerPoint Presentation</vt:lpstr>
      <vt:lpstr>PowerPoint Presentation</vt:lpstr>
      <vt:lpstr>PowerPoint Presentation</vt:lpstr>
      <vt:lpstr>PowerPoint Presentation</vt:lpstr>
      <vt:lpstr>   Advantages of a “Shared Nothing Architecture” </vt:lpstr>
      <vt:lpstr>PowerPoint Presentation</vt:lpstr>
      <vt:lpstr>PowerPoint Presentation</vt:lpstr>
      <vt:lpstr>2. Scalability:</vt:lpstr>
      <vt:lpstr>PowerPoint Presentation</vt:lpstr>
      <vt:lpstr>CAP Theorem Explained</vt:lpstr>
      <vt:lpstr>PowerPoint Presentation</vt:lpstr>
      <vt:lpstr>CAP Theorem</vt:lpstr>
      <vt:lpstr>PowerPoint Presentation</vt:lpstr>
      <vt:lpstr>PowerPoint Presentation</vt:lpstr>
      <vt:lpstr>PowerPoint Presentation</vt:lpstr>
      <vt:lpstr>TEST ME </vt:lpstr>
      <vt:lpstr>PowerPoint Presentation</vt:lpstr>
      <vt:lpstr>PowerPoint Presentation</vt:lpstr>
      <vt:lpstr>B. Answer Me</vt:lpstr>
      <vt:lpstr>PowerPoint Presentation</vt:lpstr>
      <vt:lpstr>PowerPoint Presentation</vt:lpstr>
      <vt:lpstr> Answer:  The key questions for any organization stepping into analytics are:</vt:lpstr>
      <vt:lpstr>PowerPoint Presentation</vt:lpstr>
      <vt:lpstr>PowerPoint Presentation</vt:lpstr>
      <vt:lpstr>PowerPoint Presentation</vt:lpstr>
      <vt:lpstr>PowerPoint Presentation</vt:lpstr>
      <vt:lpstr>PowerPoint Presentation</vt:lpstr>
      <vt:lpstr>PowerPoint Presentation</vt:lpstr>
      <vt:lpstr>Answer:</vt:lpstr>
      <vt:lpstr>PowerPoint Presentation</vt:lpstr>
      <vt:lpstr>PowerPoint Presentation</vt:lpstr>
      <vt:lpstr>   The Big Data Technology Landscape </vt:lpstr>
      <vt:lpstr>PowerPoint Presentation</vt:lpstr>
      <vt:lpstr>NoSQL (NOT ONLY SQL) </vt:lpstr>
      <vt:lpstr>Where is it Used?</vt:lpstr>
      <vt:lpstr>PowerPoint Presentation</vt:lpstr>
      <vt:lpstr>What is it?</vt:lpstr>
      <vt:lpstr>PowerPoint Presentation</vt:lpstr>
      <vt:lpstr>PowerPoint Presentation</vt:lpstr>
      <vt:lpstr>PowerPoint Presentation</vt:lpstr>
      <vt:lpstr> 3. No support for ACID properties (Atomicity, Consistency, Isolation, and Durability):</vt:lpstr>
      <vt:lpstr>4. No fixed table schema:</vt:lpstr>
      <vt:lpstr>Types of NoSQL Databases </vt:lpstr>
      <vt:lpstr>PowerPoint Presentation</vt:lpstr>
      <vt:lpstr>key−value and few other types of schema-less databases:  </vt:lpstr>
      <vt:lpstr>PowerPoint Presentation</vt:lpstr>
      <vt:lpstr>2. Document:</vt:lpstr>
      <vt:lpstr>PowerPoint Presentation</vt:lpstr>
      <vt:lpstr>3. Column:</vt:lpstr>
      <vt:lpstr>4. Graph:</vt:lpstr>
      <vt:lpstr>PowerPoint Presentation</vt:lpstr>
      <vt:lpstr>popular schema-less databases. .</vt:lpstr>
      <vt:lpstr>Why NoSQL?</vt:lpstr>
      <vt:lpstr>PowerPoint Presentation</vt:lpstr>
      <vt:lpstr>4. Auto-sharding: </vt:lpstr>
      <vt:lpstr>5. Replication:</vt:lpstr>
      <vt:lpstr>Advantages of NoSQL</vt:lpstr>
      <vt:lpstr>PowerPoint Presentation</vt:lpstr>
      <vt:lpstr>PowerPoint Presentation</vt:lpstr>
      <vt:lpstr>2. Doesn’t require a pre-defined schema:</vt:lpstr>
      <vt:lpstr>PowerPoint Presentation</vt:lpstr>
      <vt:lpstr>3. Cheap, easy to implement:</vt:lpstr>
      <vt:lpstr>4. Relaxes the data consistency requirement:</vt:lpstr>
      <vt:lpstr>PowerPoint Presentation</vt:lpstr>
      <vt:lpstr>PowerPoint Presentation</vt:lpstr>
      <vt:lpstr>PowerPoint Presentation</vt:lpstr>
      <vt:lpstr>PowerPoint Presentation</vt:lpstr>
      <vt:lpstr>What We Miss With NoSQL?</vt:lpstr>
      <vt:lpstr>PowerPoint Presentation</vt:lpstr>
      <vt:lpstr>PowerPoint Presentation</vt:lpstr>
      <vt:lpstr>PowerPoint Presentation</vt:lpstr>
      <vt:lpstr>PowerPoint Presentation</vt:lpstr>
      <vt:lpstr>Use of NoSQL in Industry</vt:lpstr>
      <vt:lpstr>PowerPoint Presentation</vt:lpstr>
      <vt:lpstr>NoSQL Vendors</vt:lpstr>
      <vt:lpstr>SQL versus NoSQL </vt:lpstr>
      <vt:lpstr>PowerPoint Presentation</vt:lpstr>
      <vt:lpstr>New SQL</vt:lpstr>
      <vt:lpstr>Characteristics of NewSQL</vt:lpstr>
      <vt:lpstr>PowerPoint Presentation</vt:lpstr>
      <vt:lpstr>PowerPoint Presentation</vt:lpstr>
      <vt:lpstr>PowerPoint Presentation</vt:lpstr>
      <vt:lpstr>Hadoop</vt:lpstr>
      <vt:lpstr>PowerPoint Presentation</vt:lpstr>
      <vt:lpstr>PowerPoint Presentation</vt:lpstr>
      <vt:lpstr>Features of Hadoop</vt:lpstr>
      <vt:lpstr>PowerPoint Presentation</vt:lpstr>
      <vt:lpstr>PowerPoint Presentation</vt:lpstr>
      <vt:lpstr>PowerPoint Presentation</vt:lpstr>
      <vt:lpstr>PowerPoint Presentation</vt:lpstr>
      <vt:lpstr>Key Advantages of Hadoop </vt:lpstr>
      <vt:lpstr>PowerPoint Presentation</vt:lpstr>
      <vt:lpstr>1. Stores data in its native format: </vt:lpstr>
      <vt:lpstr>PowerPoint Presentation</vt:lpstr>
      <vt:lpstr>2. Scalable:</vt:lpstr>
      <vt:lpstr>3. Cost-effective:</vt:lpstr>
      <vt:lpstr>4. Resilient to failure:</vt:lpstr>
      <vt:lpstr>5. Flexibility:</vt:lpstr>
      <vt:lpstr>6. Fast:</vt:lpstr>
      <vt:lpstr>Versions of Hadoop</vt:lpstr>
      <vt:lpstr>PowerPoint Presentation</vt:lpstr>
      <vt:lpstr>Hadoop 1.0 </vt:lpstr>
      <vt:lpstr>PowerPoint Presentation</vt:lpstr>
      <vt:lpstr>PowerPoint Presentation</vt:lpstr>
      <vt:lpstr>PowerPoint Presentation</vt:lpstr>
      <vt:lpstr>PowerPoint Presentation</vt:lpstr>
      <vt:lpstr>limitations of Hadoop 1.0.</vt:lpstr>
      <vt:lpstr>PowerPoint Presentation</vt:lpstr>
      <vt:lpstr>PowerPoint Presentation</vt:lpstr>
      <vt:lpstr>PowerPoint Presentation</vt:lpstr>
      <vt:lpstr>Hadoop 2.0</vt:lpstr>
      <vt:lpstr>PowerPoint Presentation</vt:lpstr>
      <vt:lpstr>PowerPoint Presentation</vt:lpstr>
      <vt:lpstr>Overview of Hadoop Ecosystems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Hadoop Distributions</vt:lpstr>
      <vt:lpstr>The  core aspects of Hadoop</vt:lpstr>
      <vt:lpstr>PowerPoint Presentation</vt:lpstr>
      <vt:lpstr>Hadoop versus SQL </vt:lpstr>
      <vt:lpstr>Integrated Hadoop Systems Offered by Leading Market Vendors </vt:lpstr>
      <vt:lpstr>Cloud-Based Hadoop Solutions </vt:lpstr>
      <vt:lpstr>PowerPoint Presentation</vt:lpstr>
      <vt:lpstr>PowerPoint Presentation</vt:lpstr>
      <vt:lpstr>PowerPoint Presentation</vt:lpstr>
      <vt:lpstr>PowerPoint Presentation</vt:lpstr>
      <vt:lpstr>PowerPoint Presentation</vt:lpstr>
      <vt:lpstr>Place me in Basket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Big Data Analytics</dc:title>
  <cp:lastModifiedBy>kaivalya</cp:lastModifiedBy>
  <cp:revision>2</cp:revision>
  <dcterms:modified xsi:type="dcterms:W3CDTF">2023-12-05T11:37:46Z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1836739</vt:lpwstr>
  </property>
  <property fmtid="{D5CDD505-2E9C-101B-9397-08002B2CF9AE}" pid="3" name="NXPowerLiteSettings">
    <vt:lpwstr>F7000400038000</vt:lpwstr>
  </property>
  <property fmtid="{D5CDD505-2E9C-101B-9397-08002B2CF9AE}" pid="4" name="NXPowerLiteVersion">
    <vt:lpwstr>S9.1.4</vt:lpwstr>
  </property>
</Properties>
</file>