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8" r:id="rId52"/>
    <p:sldId id="306" r:id="rId53"/>
    <p:sldId id="307" r:id="rId54"/>
    <p:sldId id="309" r:id="rId55"/>
    <p:sldId id="31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7851648" cy="2743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Big Data Analytics</a:t>
            </a:r>
            <a:br>
              <a:rPr lang="en-US" dirty="0" smtClean="0"/>
            </a:br>
            <a:r>
              <a:rPr lang="en-US" dirty="0" smtClean="0"/>
              <a:t>Unit 6: </a:t>
            </a:r>
            <a:br>
              <a:rPr lang="en-US" dirty="0" smtClean="0"/>
            </a:br>
            <a:r>
              <a:rPr lang="en-US" dirty="0" smtClean="0"/>
              <a:t>Introduction to Cassandra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33800"/>
            <a:ext cx="7854696" cy="1828800"/>
          </a:xfrm>
        </p:spPr>
        <p:txBody>
          <a:bodyPr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Prof.P.R.Gadekar</a:t>
            </a:r>
            <a:endParaRPr lang="en-US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SKN </a:t>
            </a:r>
            <a:r>
              <a:rPr lang="en-US" dirty="0" err="1" smtClean="0">
                <a:solidFill>
                  <a:srgbClr val="FFFF00"/>
                </a:solidFill>
              </a:rPr>
              <a:t>Sinhgad</a:t>
            </a:r>
            <a:r>
              <a:rPr lang="en-US" dirty="0" smtClean="0">
                <a:solidFill>
                  <a:srgbClr val="FFFF00"/>
                </a:solidFill>
              </a:rPr>
              <a:t> College of </a:t>
            </a:r>
            <a:r>
              <a:rPr lang="en-US" dirty="0" err="1" smtClean="0">
                <a:solidFill>
                  <a:srgbClr val="FFFF00"/>
                </a:solidFill>
              </a:rPr>
              <a:t>Engineering,Pandharpur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Peer to Peer Network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Cassandra does NOT have a master-slave  architecture which means that it does NOT have single point of failure.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node in Cassandra is structurally  identical to any other node. Refer Figure 7.2.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tides over the problem of  failure by employing a peer-to-peer </a:t>
            </a:r>
            <a:r>
              <a:rPr lang="en-US" dirty="0" smtClean="0"/>
              <a:t> distributed </a:t>
            </a:r>
            <a:r>
              <a:rPr lang="en-US" dirty="0" smtClean="0"/>
              <a:t>system across homogeneous nodes.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ensures that data is  distributed across all nodes in the cluster. Each node exchanges information across the cluster every second.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7012" y="2310606"/>
            <a:ext cx="36099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Gossip and Failure Detection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Gossip </a:t>
            </a:r>
            <a:r>
              <a:rPr lang="en-US" dirty="0" smtClean="0"/>
              <a:t>protocol is used for intra-ring communication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It is a peer-to-peer communication protocol which  eases the discovery and sharing of location and state information with other nodes in the cluster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Ref .Fig.7.3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2763044"/>
            <a:ext cx="714375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node only has to send out the communication to a subset of other nodes.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repairing unread data,  Cassandra uses what’s called an anti-entropy version of the gossip protocol.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Partitioner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partitioner</a:t>
            </a:r>
            <a:r>
              <a:rPr lang="en-US" dirty="0" smtClean="0"/>
              <a:t> takes a call on how to distribute data on the various nodes in a cluster.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also determines the  node on which to place the very first copy of the data.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Replication </a:t>
            </a:r>
            <a:r>
              <a:rPr lang="en-US" dirty="0" smtClean="0">
                <a:solidFill>
                  <a:srgbClr val="FF0000"/>
                </a:solidFill>
              </a:rPr>
              <a:t>Factor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replication factor determines the number of copies of data (replicas) that will be stored across nodes in  a cluster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Two replication strategies are available: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smtClean="0"/>
              <a:t>1. </a:t>
            </a:r>
            <a:r>
              <a:rPr lang="en-US" dirty="0" err="1" smtClean="0"/>
              <a:t>SimpleStrategy</a:t>
            </a:r>
            <a:r>
              <a:rPr lang="en-US" dirty="0" smtClean="0"/>
              <a:t>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smtClean="0"/>
              <a:t>2. </a:t>
            </a:r>
            <a:r>
              <a:rPr lang="en-US" dirty="0" err="1" smtClean="0"/>
              <a:t>NetworkToplogyStrategy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Anti-Entropy </a:t>
            </a:r>
            <a:r>
              <a:rPr lang="en-US" dirty="0" smtClean="0">
                <a:solidFill>
                  <a:srgbClr val="FF0000"/>
                </a:solidFill>
              </a:rPr>
              <a:t>and Read Repair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cluster is made up of several nodes.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 smtClean="0"/>
              <a:t>the cluster is constituted of commodity hardware, it is prone to  failure.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order to achieve fault tolerance, a given piece of data is replicated on one or more nodes.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client For repairing unread data, Cassandra uses an anti-entropy version of the gossip protocol.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Anti-entropy  </a:t>
            </a:r>
            <a:r>
              <a:rPr lang="en-US" dirty="0" smtClean="0"/>
              <a:t>implies comparing all the replicas of each piece of data and updating each replica to the newest version.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820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Syllabus of Unit-6 :</a:t>
            </a:r>
            <a:r>
              <a:rPr lang="en-US" sz="3600" dirty="0" smtClean="0">
                <a:solidFill>
                  <a:srgbClr val="7030A0"/>
                </a:solidFill>
              </a:rPr>
              <a:t>Introduction to Cassandra 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/>
          <a:lstStyle/>
          <a:p>
            <a:r>
              <a:rPr lang="en-US" dirty="0" smtClean="0"/>
              <a:t>Features of Cassandra, </a:t>
            </a:r>
          </a:p>
          <a:p>
            <a:r>
              <a:rPr lang="en-US" dirty="0" smtClean="0"/>
              <a:t>CQLSH - CRUD, </a:t>
            </a:r>
          </a:p>
          <a:p>
            <a:r>
              <a:rPr lang="en-US" dirty="0" smtClean="0"/>
              <a:t>Collections,</a:t>
            </a:r>
          </a:p>
          <a:p>
            <a:r>
              <a:rPr lang="en-US" dirty="0" smtClean="0"/>
              <a:t> Counter, </a:t>
            </a:r>
          </a:p>
          <a:p>
            <a:r>
              <a:rPr lang="en-US" dirty="0" smtClean="0"/>
              <a:t>List, </a:t>
            </a:r>
          </a:p>
          <a:p>
            <a:r>
              <a:rPr lang="en-US" dirty="0" smtClean="0"/>
              <a:t>Set, </a:t>
            </a:r>
          </a:p>
          <a:p>
            <a:r>
              <a:rPr lang="en-US" dirty="0" smtClean="0"/>
              <a:t>Map, </a:t>
            </a:r>
          </a:p>
          <a:p>
            <a:r>
              <a:rPr lang="en-US" dirty="0" smtClean="0"/>
              <a:t>Tracing.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Writes in Cassandra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</a:t>
            </a:r>
            <a:r>
              <a:rPr lang="en-US" dirty="0" smtClean="0"/>
              <a:t>is a client that initiates a write request.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smtClean="0"/>
              <a:t>does his  write get written to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It is first written to the commit log. 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write is taken as successful only if it is written  to the commit log.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next step is to push the write to a memory resident data structure called </a:t>
            </a:r>
            <a:r>
              <a:rPr lang="en-US" dirty="0" err="1" smtClean="0"/>
              <a:t>Memtable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 </a:t>
            </a:r>
            <a:r>
              <a:rPr lang="en-US" b="1" dirty="0" err="1" smtClean="0"/>
              <a:t>memtable</a:t>
            </a:r>
            <a:r>
              <a:rPr lang="en-US" dirty="0" smtClean="0"/>
              <a:t> stores writes in a sorted order until reaching a configurable limit and then it is flushed. 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Hinted </a:t>
            </a:r>
            <a:r>
              <a:rPr lang="en-US" dirty="0" smtClean="0"/>
              <a:t>Handoffs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</a:t>
            </a:r>
            <a:r>
              <a:rPr lang="en-US" dirty="0" smtClean="0"/>
              <a:t>Cassandra is all for availability? It works on the philosophy that it will  always be available for writes. 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Assume </a:t>
            </a:r>
            <a:r>
              <a:rPr lang="en-US" dirty="0" smtClean="0"/>
              <a:t>that we have a cluster of three nodes – Node A, Node B, and Node C. Node C is down for some  reason. Refer Figure 7.4.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maintaining a replication factor of 2 which implies that two copies of each  row will be stored on two different nodes.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client makes a write request to Node A. </a:t>
            </a:r>
            <a:endParaRPr lang="en-US" dirty="0" smtClean="0"/>
          </a:p>
          <a:p>
            <a:r>
              <a:rPr lang="en-US" dirty="0" smtClean="0"/>
              <a:t>Node </a:t>
            </a:r>
            <a:r>
              <a:rPr lang="en-US" dirty="0" smtClean="0"/>
              <a:t>A is the coordinator and serves as a proxy between the client and the nodes on which the replica is to be placed.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client writes Row K to Node A. </a:t>
            </a:r>
            <a:endParaRPr lang="en-US" dirty="0" smtClean="0"/>
          </a:p>
          <a:p>
            <a:r>
              <a:rPr lang="en-US" dirty="0" smtClean="0"/>
              <a:t>Node </a:t>
            </a:r>
            <a:r>
              <a:rPr lang="en-US" dirty="0" smtClean="0"/>
              <a:t>A then writes Row K to Node B and stores a hint for Node C.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hint will  have the following information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</a:t>
            </a:r>
            <a:r>
              <a:rPr lang="en-US" dirty="0" smtClean="0"/>
              <a:t>1. Location of the node on which the replica is to be placed. 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 smtClean="0"/>
              <a:t>. Version metadata.  3. The actual </a:t>
            </a:r>
            <a:r>
              <a:rPr lang="en-US" dirty="0" smtClean="0"/>
              <a:t>data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 </a:t>
            </a:r>
            <a:r>
              <a:rPr lang="en-US" dirty="0" smtClean="0"/>
              <a:t>When Node C recovers and is back to the functional self, Node A reacts to the hint by forwarding the data  to Node 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1855" y="1935163"/>
            <a:ext cx="562028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Tunable </a:t>
            </a:r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smtClean="0"/>
              <a:t>of the features of Cassandra that has made it immensely popular is its </a:t>
            </a:r>
            <a:r>
              <a:rPr lang="en-US" dirty="0" smtClean="0">
                <a:solidFill>
                  <a:srgbClr val="FF0000"/>
                </a:solidFill>
              </a:rPr>
              <a:t>ability to utilize tunable consistency.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database systems can go for either strong consistency or eventual consistency.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Cassandra </a:t>
            </a:r>
            <a:r>
              <a:rPr lang="en-US" dirty="0" smtClean="0"/>
              <a:t>can cash  in on either flavor of consistency depending on the requirements.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CQL Data Types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2983" y="1935163"/>
            <a:ext cx="4158033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CQLSH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Cassandra Query Language Shell (CQLSH)</a:t>
            </a:r>
            <a:r>
              <a:rPr lang="en-US" dirty="0" smtClean="0"/>
              <a:t> is basically a communication medium between Cassandra and the user.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CQLSH </a:t>
            </a:r>
            <a:r>
              <a:rPr lang="en-US" dirty="0" smtClean="0"/>
              <a:t>is a platform that allows the user to launch the Cassandra query language (CQL).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user can perform many operations using </a:t>
            </a:r>
            <a:r>
              <a:rPr lang="en-US" dirty="0" err="1" smtClean="0"/>
              <a:t>cqlsh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to Cassandra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“Data is a precious thing and will last longer than the systems themselves.”  </a:t>
            </a:r>
            <a:r>
              <a:rPr lang="en-US" dirty="0" smtClean="0"/>
              <a:t>– Tim Berners-Lee, inventor of the World Wide Web.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of them include: defining a schema, inserting and altering data, executing a query etc..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basically is a coding platform for Cassandra.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Hence</a:t>
            </a:r>
            <a:r>
              <a:rPr lang="en-US" dirty="0" smtClean="0"/>
              <a:t>, a user can program Cassandra to work according to his </a:t>
            </a:r>
            <a:r>
              <a:rPr lang="en-US" dirty="0" smtClean="0"/>
              <a:t>requirement.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CRUD (CREATE, READ, UPDATE, AND DELETE) OPERATIONS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r>
              <a:rPr lang="en-US" b="1" dirty="0" smtClean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To </a:t>
            </a:r>
            <a:r>
              <a:rPr lang="en-US" dirty="0" smtClean="0"/>
              <a:t>insert data into the column family “</a:t>
            </a:r>
            <a:r>
              <a:rPr lang="en-US" dirty="0" err="1" smtClean="0"/>
              <a:t>student_info</a:t>
            </a:r>
            <a:r>
              <a:rPr lang="en-US" dirty="0" smtClean="0"/>
              <a:t>”.</a:t>
            </a:r>
          </a:p>
          <a:p>
            <a:endParaRPr lang="en-US" dirty="0" smtClean="0"/>
          </a:p>
          <a:p>
            <a:r>
              <a:rPr lang="en-US" dirty="0" smtClean="0"/>
              <a:t>An insert writes one or more columns to a record in Cassandra table atomically. An insert statement does not return an output.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50" y="2233612"/>
            <a:ext cx="75819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743200"/>
            <a:ext cx="7239000" cy="2143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627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2" y="2271712"/>
            <a:ext cx="6048375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86919"/>
            <a:ext cx="80772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2550" y="3358356"/>
            <a:ext cx="64389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00961"/>
            <a:ext cx="8229600" cy="225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325" y="3348831"/>
            <a:ext cx="62293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Objective: 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smtClean="0"/>
              <a:t>us create another index on the “</a:t>
            </a:r>
            <a:r>
              <a:rPr lang="en-US" dirty="0" err="1" smtClean="0"/>
              <a:t>LastExamPercent</a:t>
            </a:r>
            <a:r>
              <a:rPr lang="en-US" dirty="0" smtClean="0"/>
              <a:t>” column of the “</a:t>
            </a:r>
            <a:r>
              <a:rPr lang="en-US" dirty="0" err="1" smtClean="0"/>
              <a:t>student_info</a:t>
            </a:r>
            <a:r>
              <a:rPr lang="en-US" dirty="0" smtClean="0"/>
              <a:t>”  column family.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APACHE CASSANDRA – AN INTRODUCTION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1. Apache Cassandra was born at </a:t>
            </a:r>
            <a:r>
              <a:rPr lang="en-US" dirty="0" err="1" smtClean="0"/>
              <a:t>Facebook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 err="1" smtClean="0"/>
              <a:t>Facebook</a:t>
            </a:r>
            <a:r>
              <a:rPr lang="en-US" dirty="0" smtClean="0"/>
              <a:t> open sourced the code in 2008, Cassandra  became an Apache Incubator project in 2009 and subsequently became a top-level Apache project in  2010. </a:t>
            </a:r>
          </a:p>
          <a:p>
            <a:endParaRPr lang="en-US" dirty="0" smtClean="0"/>
          </a:p>
          <a:p>
            <a:r>
              <a:rPr lang="en-US" dirty="0" smtClean="0"/>
              <a:t> 2. It is built on Amazon’s dynamo and Google’s </a:t>
            </a:r>
            <a:r>
              <a:rPr lang="en-US" dirty="0" err="1" smtClean="0"/>
              <a:t>BigTable</a:t>
            </a:r>
            <a:r>
              <a:rPr lang="en-US" dirty="0" smtClean="0"/>
              <a:t>.  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3537" y="2929731"/>
            <a:ext cx="58769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0650" y="2829719"/>
            <a:ext cx="63627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61315"/>
            <a:ext cx="8229600" cy="293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578750"/>
            <a:ext cx="8229600" cy="110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2896394"/>
            <a:ext cx="70675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3087" y="3001169"/>
            <a:ext cx="54578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6246" y="1935163"/>
            <a:ext cx="623150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33252"/>
            <a:ext cx="8229600" cy="3793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0" y="2872581"/>
            <a:ext cx="6477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2605881"/>
            <a:ext cx="78105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3048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dirty="0" smtClean="0"/>
              <a:t>3. Cassandra does NOT compromise on availability. </a:t>
            </a:r>
          </a:p>
          <a:p>
            <a:endParaRPr lang="en-US" dirty="0" smtClean="0"/>
          </a:p>
          <a:p>
            <a:r>
              <a:rPr lang="en-US" dirty="0" smtClean="0"/>
              <a:t>Since it does not have a master-slave architecture,  there is no question of single point of failure.</a:t>
            </a:r>
          </a:p>
          <a:p>
            <a:endParaRPr lang="en-US" dirty="0" smtClean="0"/>
          </a:p>
          <a:p>
            <a:r>
              <a:rPr lang="en-US" dirty="0" smtClean="0"/>
              <a:t> This proves beneficial for business critical applications  that need to be up and running always and cannot afford to go down ever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4075" y="3348831"/>
            <a:ext cx="48958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1.Set </a:t>
            </a:r>
            <a:r>
              <a:rPr lang="en-US" dirty="0" smtClean="0">
                <a:solidFill>
                  <a:srgbClr val="FF0000"/>
                </a:solidFill>
              </a:rPr>
              <a:t>Collection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2.List </a:t>
            </a:r>
            <a:r>
              <a:rPr lang="en-US" dirty="0" smtClean="0">
                <a:solidFill>
                  <a:srgbClr val="FF0000"/>
                </a:solidFill>
              </a:rPr>
              <a:t>Collection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3.Map </a:t>
            </a:r>
            <a:r>
              <a:rPr lang="en-US" dirty="0" smtClean="0">
                <a:solidFill>
                  <a:srgbClr val="FF0000"/>
                </a:solidFill>
              </a:rPr>
              <a:t>Collection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COLLECTIONS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1.Set Collection</a:t>
            </a:r>
          </a:p>
          <a:p>
            <a:r>
              <a:rPr lang="en-US" dirty="0" smtClean="0"/>
              <a:t>  </a:t>
            </a:r>
            <a:r>
              <a:rPr lang="en-US" dirty="0" smtClean="0"/>
              <a:t>A column of type set consists of unordered unique values.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 smtClean="0"/>
              <a:t>, when the column is queried, it returns  the values in sorted order.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example, for text values, it sorts in alphabetical order.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2.List </a:t>
            </a:r>
            <a:r>
              <a:rPr lang="en-US" dirty="0" smtClean="0">
                <a:solidFill>
                  <a:srgbClr val="FF0000"/>
                </a:solidFill>
              </a:rPr>
              <a:t>Collection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</a:t>
            </a:r>
            <a:r>
              <a:rPr lang="en-US" dirty="0" smtClean="0"/>
              <a:t>the order of elements matter, one should go for a list collection.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example, when you store the  preferences of places to visit by a user, you would like to respect his preferences and retrieve the values in  the order in which he has entered rather than in sorted order.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list also allows one to store the same value  multiple times.  </a:t>
            </a:r>
            <a:endParaRPr lang="en-US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en-US" dirty="0" smtClean="0">
                <a:solidFill>
                  <a:srgbClr val="FF0000"/>
                </a:solidFill>
              </a:rPr>
              <a:t>Map Collection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</a:t>
            </a:r>
            <a:r>
              <a:rPr lang="en-US" dirty="0" smtClean="0"/>
              <a:t>the name implies, a map is used to map one thing to another. A map is a pair of typed values. It is used  to store timestamp related information. Each element of the map is stored as a Cassandra column. Each  element can be individually queried, modified, and deleted.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r>
              <a:rPr lang="en-US" dirty="0" smtClean="0"/>
              <a:t>5. It is a column-oriented database designed to support peer-to-peer symmetric nodes instead of the  master-slave architecture.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6. It has adherence to the Availability and Partition Tolerance properties of CAP theorem. It takes care of  consistency using BASE (Basically Available Soft State Eventual Consistency) approach. 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 smtClean="0"/>
              <a:t>Refer Figure 7.1. </a:t>
            </a:r>
          </a:p>
          <a:p>
            <a:r>
              <a:rPr lang="en-US" dirty="0" smtClean="0"/>
              <a:t>Few companies that have successfully deployed Cassandra and have benefitted immensely  from it are as follows:</a:t>
            </a:r>
          </a:p>
          <a:p>
            <a:r>
              <a:rPr lang="en-US" dirty="0" smtClean="0"/>
              <a:t>  1. Twitter </a:t>
            </a:r>
          </a:p>
          <a:p>
            <a:r>
              <a:rPr lang="en-US" dirty="0" smtClean="0"/>
              <a:t> 2. Netflix  </a:t>
            </a:r>
          </a:p>
          <a:p>
            <a:r>
              <a:rPr lang="en-US" dirty="0" smtClean="0"/>
              <a:t>3. Cisco</a:t>
            </a:r>
          </a:p>
          <a:p>
            <a:r>
              <a:rPr lang="en-US" dirty="0" smtClean="0"/>
              <a:t>  4. Adobe  </a:t>
            </a:r>
          </a:p>
          <a:p>
            <a:r>
              <a:rPr lang="en-US" dirty="0" smtClean="0"/>
              <a:t>5. eBay  </a:t>
            </a:r>
          </a:p>
          <a:p>
            <a:r>
              <a:rPr lang="en-US" dirty="0" smtClean="0"/>
              <a:t>6. </a:t>
            </a:r>
            <a:r>
              <a:rPr lang="en-US" dirty="0" err="1" smtClean="0"/>
              <a:t>Rackspace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dirty="0" smtClean="0"/>
              <a:t>Features of Cassandra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Following are the features of Cassandra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Peer-to-Peer Network </a:t>
            </a:r>
          </a:p>
          <a:p>
            <a:r>
              <a:rPr lang="en-US" dirty="0" smtClean="0"/>
              <a:t>Gossip and Failure Detection 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Partitioner</a:t>
            </a:r>
            <a:r>
              <a:rPr lang="en-US" dirty="0" smtClean="0"/>
              <a:t>  </a:t>
            </a:r>
          </a:p>
          <a:p>
            <a:r>
              <a:rPr lang="en-US" dirty="0" smtClean="0"/>
              <a:t> Replication Factor  </a:t>
            </a:r>
          </a:p>
          <a:p>
            <a:r>
              <a:rPr lang="en-US" dirty="0" smtClean="0"/>
              <a:t> Anti-Entropy and Read Repair </a:t>
            </a:r>
          </a:p>
          <a:p>
            <a:r>
              <a:rPr lang="en-US" dirty="0" smtClean="0"/>
              <a:t>Writes in Cassandra  </a:t>
            </a:r>
          </a:p>
          <a:p>
            <a:r>
              <a:rPr lang="en-US" dirty="0" smtClean="0"/>
              <a:t>Hinted Handoffs  </a:t>
            </a:r>
          </a:p>
          <a:p>
            <a:r>
              <a:rPr lang="en-US" dirty="0" smtClean="0"/>
              <a:t>Tunable Consistency: Read Consistency and  Write Consistency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0" y="319087"/>
            <a:ext cx="6667500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180</TotalTime>
  <Words>1230</Words>
  <Application>Microsoft Office PowerPoint</Application>
  <PresentationFormat>On-screen Show (4:3)</PresentationFormat>
  <Paragraphs>154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Flow</vt:lpstr>
      <vt:lpstr>Big Data Analytics Unit 6:  Introduction to Cassandra </vt:lpstr>
      <vt:lpstr>Syllabus of Unit-6 :Introduction to Cassandra </vt:lpstr>
      <vt:lpstr>Introduction to Cassandra</vt:lpstr>
      <vt:lpstr>APACHE CASSANDRA – AN INTRODUCTION</vt:lpstr>
      <vt:lpstr>Slide 5</vt:lpstr>
      <vt:lpstr>Slide 6</vt:lpstr>
      <vt:lpstr>Slide 7</vt:lpstr>
      <vt:lpstr>Features of Cassandra</vt:lpstr>
      <vt:lpstr>Slide 9</vt:lpstr>
      <vt:lpstr>Peer to Peer Network</vt:lpstr>
      <vt:lpstr>Slide 11</vt:lpstr>
      <vt:lpstr>Slide 12</vt:lpstr>
      <vt:lpstr>Gossip and Failure Detection</vt:lpstr>
      <vt:lpstr>Slide 14</vt:lpstr>
      <vt:lpstr>Slide 15</vt:lpstr>
      <vt:lpstr>Partitioner</vt:lpstr>
      <vt:lpstr>Replication Factor</vt:lpstr>
      <vt:lpstr>Anti-Entropy and Read Repair</vt:lpstr>
      <vt:lpstr>Slide 19</vt:lpstr>
      <vt:lpstr>Writes in Cassandra</vt:lpstr>
      <vt:lpstr>Slide 21</vt:lpstr>
      <vt:lpstr>Hinted Handoffs</vt:lpstr>
      <vt:lpstr>Slide 23</vt:lpstr>
      <vt:lpstr>Slide 24</vt:lpstr>
      <vt:lpstr>Slide 25</vt:lpstr>
      <vt:lpstr>Slide 26</vt:lpstr>
      <vt:lpstr>Tunable Consistency</vt:lpstr>
      <vt:lpstr>CQL Data Types</vt:lpstr>
      <vt:lpstr>CQLSH</vt:lpstr>
      <vt:lpstr>Slide 30</vt:lpstr>
      <vt:lpstr>CRUD (CREATE, READ, UPDATE, AND DELETE) OPERATIONS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COLLECTIONS</vt:lpstr>
      <vt:lpstr>7 COLLECTIONS </vt:lpstr>
      <vt:lpstr>2.List Collection</vt:lpstr>
      <vt:lpstr>3. Map Collection</vt:lpstr>
      <vt:lpstr>Slide 55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Divyaraj</dc:creator>
  <cp:lastModifiedBy>Divyaraj</cp:lastModifiedBy>
  <cp:revision>74</cp:revision>
  <dcterms:created xsi:type="dcterms:W3CDTF">2006-08-16T00:00:00Z</dcterms:created>
  <dcterms:modified xsi:type="dcterms:W3CDTF">2020-04-14T18:49:50Z</dcterms:modified>
</cp:coreProperties>
</file>