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Lst>
  <p:notesMasterIdLst>
    <p:notesMasterId r:id="rId26"/>
  </p:notesMasterIdLst>
  <p:handoutMasterIdLst>
    <p:handoutMasterId r:id="rId27"/>
  </p:handoutMasterIdLst>
  <p:sldIdLst>
    <p:sldId id="264" r:id="rId4"/>
    <p:sldId id="267" r:id="rId5"/>
    <p:sldId id="257" r:id="rId6"/>
    <p:sldId id="260" r:id="rId7"/>
    <p:sldId id="261" r:id="rId8"/>
    <p:sldId id="262" r:id="rId9"/>
    <p:sldId id="263" r:id="rId10"/>
    <p:sldId id="274" r:id="rId11"/>
    <p:sldId id="268" r:id="rId12"/>
    <p:sldId id="269" r:id="rId13"/>
    <p:sldId id="270" r:id="rId14"/>
    <p:sldId id="271" r:id="rId15"/>
    <p:sldId id="280" r:id="rId16"/>
    <p:sldId id="281" r:id="rId17"/>
    <p:sldId id="282" r:id="rId18"/>
    <p:sldId id="283" r:id="rId19"/>
    <p:sldId id="284" r:id="rId20"/>
    <p:sldId id="276" r:id="rId21"/>
    <p:sldId id="278" r:id="rId22"/>
    <p:sldId id="279" r:id="rId23"/>
    <p:sldId id="277" r:id="rId24"/>
    <p:sldId id="275" r:id="rId25"/>
  </p:sldIdLst>
  <p:sldSz cx="12192000" cy="6858000"/>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notesViewPr>
    <p:cSldViewPr snapToGrid="0">
      <p:cViewPr varScale="1">
        <p:scale>
          <a:sx n="54" d="100"/>
          <a:sy n="54" d="100"/>
        </p:scale>
        <p:origin x="280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53D6009C-1CC5-465A-A8C0-4D2CC61D0F46}" type="datetimeFigureOut">
              <a:rPr lang="en-IN" smtClean="0"/>
              <a:t>24-07-2024</a:t>
            </a:fld>
            <a:endParaRPr lang="en-IN"/>
          </a:p>
        </p:txBody>
      </p:sp>
      <p:sp>
        <p:nvSpPr>
          <p:cNvPr id="4" name="Footer Placeholder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F97FCCA8-4E96-420A-8F0C-CDE64BC16352}" type="slidenum">
              <a:rPr lang="en-IN" smtClean="0"/>
              <a:t>‹#›</a:t>
            </a:fld>
            <a:endParaRPr lang="en-IN"/>
          </a:p>
        </p:txBody>
      </p:sp>
    </p:spTree>
    <p:extLst>
      <p:ext uri="{BB962C8B-B14F-4D97-AF65-F5344CB8AC3E}">
        <p14:creationId xmlns:p14="http://schemas.microsoft.com/office/powerpoint/2010/main" val="26075327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55B9E0C4-F6F7-493E-BCD5-A91954B79DED}" type="datetimeFigureOut">
              <a:rPr lang="en-IN" smtClean="0"/>
              <a:t>24-07-2024</a:t>
            </a:fld>
            <a:endParaRPr lang="en-IN"/>
          </a:p>
        </p:txBody>
      </p:sp>
      <p:sp>
        <p:nvSpPr>
          <p:cNvPr id="4" name="Slide Image Placeholder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745ACF7C-149C-466B-9B70-8B03BBE47776}" type="slidenum">
              <a:rPr lang="en-IN" smtClean="0"/>
              <a:t>‹#›</a:t>
            </a:fld>
            <a:endParaRPr lang="en-IN"/>
          </a:p>
        </p:txBody>
      </p:sp>
    </p:spTree>
    <p:extLst>
      <p:ext uri="{BB962C8B-B14F-4D97-AF65-F5344CB8AC3E}">
        <p14:creationId xmlns:p14="http://schemas.microsoft.com/office/powerpoint/2010/main" val="1514059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45ACF7C-149C-466B-9B70-8B03BBE47776}" type="slidenum">
              <a:rPr lang="en-IN" smtClean="0"/>
              <a:t>1</a:t>
            </a:fld>
            <a:endParaRPr lang="en-IN"/>
          </a:p>
        </p:txBody>
      </p:sp>
    </p:spTree>
    <p:extLst>
      <p:ext uri="{BB962C8B-B14F-4D97-AF65-F5344CB8AC3E}">
        <p14:creationId xmlns:p14="http://schemas.microsoft.com/office/powerpoint/2010/main" val="2303854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7B53DBA-13C8-425B-A47C-1C4E31B30A64}" type="datetime1">
              <a:rPr lang="en-IN" smtClean="0"/>
              <a:t>24-07-2024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81E5E47E-FA52-4C93-88A9-2EA1442E00EA}" type="slidenum">
              <a:rPr lang="en-IN" smtClean="0"/>
              <a:t>‹#›</a:t>
            </a:fld>
            <a:endParaRPr lang="en-IN"/>
          </a:p>
        </p:txBody>
      </p:sp>
    </p:spTree>
    <p:extLst>
      <p:ext uri="{BB962C8B-B14F-4D97-AF65-F5344CB8AC3E}">
        <p14:creationId xmlns:p14="http://schemas.microsoft.com/office/powerpoint/2010/main" val="3622446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F6E5B71-13D0-4875-BE98-B5B19AD81A57}" type="datetime1">
              <a:rPr lang="en-IN" smtClean="0"/>
              <a:t>24-07-2024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81E5E47E-FA52-4C93-88A9-2EA1442E00EA}" type="slidenum">
              <a:rPr lang="en-IN" smtClean="0"/>
              <a:t>‹#›</a:t>
            </a:fld>
            <a:endParaRPr lang="en-IN"/>
          </a:p>
        </p:txBody>
      </p:sp>
    </p:spTree>
    <p:extLst>
      <p:ext uri="{BB962C8B-B14F-4D97-AF65-F5344CB8AC3E}">
        <p14:creationId xmlns:p14="http://schemas.microsoft.com/office/powerpoint/2010/main" val="2924779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F3A10AC-F74E-4550-8333-DCDEC42279BA}" type="datetime1">
              <a:rPr lang="en-IN" smtClean="0"/>
              <a:t>24-07-2024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81E5E47E-FA52-4C93-88A9-2EA1442E00EA}" type="slidenum">
              <a:rPr lang="en-IN" smtClean="0"/>
              <a:t>‹#›</a:t>
            </a:fld>
            <a:endParaRPr lang="en-IN"/>
          </a:p>
        </p:txBody>
      </p:sp>
    </p:spTree>
    <p:extLst>
      <p:ext uri="{BB962C8B-B14F-4D97-AF65-F5344CB8AC3E}">
        <p14:creationId xmlns:p14="http://schemas.microsoft.com/office/powerpoint/2010/main" val="517462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083D16-6AF8-4755-BF5A-E7315E3B7CEA}"/>
              </a:ext>
            </a:extLst>
          </p:cNvPr>
          <p:cNvSpPr>
            <a:spLocks noGrp="1"/>
          </p:cNvSpPr>
          <p:nvPr>
            <p:ph type="ctrTitle"/>
          </p:nvPr>
        </p:nvSpPr>
        <p:spPr>
          <a:xfrm>
            <a:off x="1524000" y="1122363"/>
            <a:ext cx="9144000" cy="2387600"/>
          </a:xfrm>
        </p:spPr>
        <p:txBody>
          <a:bodyPr anchor="b"/>
          <a:lstStyle>
            <a:lvl1pPr algn="ctr">
              <a:defRPr sz="5361"/>
            </a:lvl1pPr>
          </a:lstStyle>
          <a:p>
            <a:r>
              <a:rPr lang="en-US"/>
              <a:t>Click to edit Master title style</a:t>
            </a:r>
          </a:p>
        </p:txBody>
      </p:sp>
      <p:sp>
        <p:nvSpPr>
          <p:cNvPr id="3" name="Subtitle 2">
            <a:extLst>
              <a:ext uri="{FF2B5EF4-FFF2-40B4-BE49-F238E27FC236}">
                <a16:creationId xmlns:a16="http://schemas.microsoft.com/office/drawing/2014/main" xmlns="" id="{5F117126-1192-46E8-9F53-3120AD3C926C}"/>
              </a:ext>
            </a:extLst>
          </p:cNvPr>
          <p:cNvSpPr>
            <a:spLocks noGrp="1"/>
          </p:cNvSpPr>
          <p:nvPr>
            <p:ph type="subTitle" idx="1"/>
          </p:nvPr>
        </p:nvSpPr>
        <p:spPr>
          <a:xfrm>
            <a:off x="1524000" y="3602038"/>
            <a:ext cx="9144000" cy="1655762"/>
          </a:xfrm>
        </p:spPr>
        <p:txBody>
          <a:bodyPr/>
          <a:lstStyle>
            <a:lvl1pPr marL="0" indent="0" algn="ctr">
              <a:buNone/>
              <a:defRPr sz="2144"/>
            </a:lvl1pPr>
            <a:lvl2pPr marL="408508" indent="0" algn="ctr">
              <a:buNone/>
              <a:defRPr sz="1787"/>
            </a:lvl2pPr>
            <a:lvl3pPr marL="817016" indent="0" algn="ctr">
              <a:buNone/>
              <a:defRPr sz="1608"/>
            </a:lvl3pPr>
            <a:lvl4pPr marL="1225525" indent="0" algn="ctr">
              <a:buNone/>
              <a:defRPr sz="1430"/>
            </a:lvl4pPr>
            <a:lvl5pPr marL="1634033" indent="0" algn="ctr">
              <a:buNone/>
              <a:defRPr sz="1430"/>
            </a:lvl5pPr>
            <a:lvl6pPr marL="2042541" indent="0" algn="ctr">
              <a:buNone/>
              <a:defRPr sz="1430"/>
            </a:lvl6pPr>
            <a:lvl7pPr marL="2451049" indent="0" algn="ctr">
              <a:buNone/>
              <a:defRPr sz="1430"/>
            </a:lvl7pPr>
            <a:lvl8pPr marL="2859557" indent="0" algn="ctr">
              <a:buNone/>
              <a:defRPr sz="1430"/>
            </a:lvl8pPr>
            <a:lvl9pPr marL="3268066" indent="0" algn="ctr">
              <a:buNone/>
              <a:defRPr sz="1430"/>
            </a:lvl9pPr>
          </a:lstStyle>
          <a:p>
            <a:r>
              <a:rPr lang="en-US"/>
              <a:t>Click to edit Master subtitle style</a:t>
            </a:r>
          </a:p>
        </p:txBody>
      </p:sp>
      <p:sp>
        <p:nvSpPr>
          <p:cNvPr id="4" name="Date Placeholder 3">
            <a:extLst>
              <a:ext uri="{FF2B5EF4-FFF2-40B4-BE49-F238E27FC236}">
                <a16:creationId xmlns:a16="http://schemas.microsoft.com/office/drawing/2014/main" xmlns="" id="{53AA5A04-6000-4B59-A328-948021B9DD03}"/>
              </a:ext>
            </a:extLst>
          </p:cNvPr>
          <p:cNvSpPr>
            <a:spLocks noGrp="1"/>
          </p:cNvSpPr>
          <p:nvPr>
            <p:ph type="dt" sz="half" idx="10"/>
          </p:nvPr>
        </p:nvSpPr>
        <p:spPr/>
        <p:txBody>
          <a:bodyPr/>
          <a:lstStyle/>
          <a:p>
            <a:fld id="{29DD50E6-E71C-4BCA-A99E-1ECBE6F55593}" type="datetime1">
              <a:rPr lang="en-IN" smtClean="0">
                <a:solidFill>
                  <a:prstClr val="black">
                    <a:tint val="75000"/>
                  </a:prstClr>
                </a:solidFill>
              </a:rPr>
              <a:t>24-07-2024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BD33CB05-8299-482C-A57F-3D0EBF74C681}"/>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240DAE3-E858-405C-AE6B-91DC05E9ADA0}"/>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923442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D81225-BD33-40A8-8ED6-03F56FE68C8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C01A1941-C85C-48EB-BD4A-1E3DDE45BD8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B7AD8F8F-FBF6-45BE-BF4E-CD9F3AEA6CDE}"/>
              </a:ext>
            </a:extLst>
          </p:cNvPr>
          <p:cNvSpPr>
            <a:spLocks noGrp="1"/>
          </p:cNvSpPr>
          <p:nvPr>
            <p:ph type="dt" sz="half" idx="10"/>
          </p:nvPr>
        </p:nvSpPr>
        <p:spPr/>
        <p:txBody>
          <a:bodyPr/>
          <a:lstStyle/>
          <a:p>
            <a:fld id="{3678FF5C-1A50-47CD-AD03-A64AE82CE93F}" type="datetime1">
              <a:rPr lang="en-IN" smtClean="0">
                <a:solidFill>
                  <a:prstClr val="black">
                    <a:tint val="75000"/>
                  </a:prstClr>
                </a:solidFill>
              </a:rPr>
              <a:t>24-07-2024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C06628E-9AFB-4CD2-BD3F-D4934E06B9C5}"/>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9EF78D8A-10EE-4013-B2E7-0FB188032EDF}"/>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2600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56BCF0-54D7-44C8-9A43-143DFBAABA53}"/>
              </a:ext>
            </a:extLst>
          </p:cNvPr>
          <p:cNvSpPr>
            <a:spLocks noGrp="1"/>
          </p:cNvSpPr>
          <p:nvPr>
            <p:ph type="title"/>
          </p:nvPr>
        </p:nvSpPr>
        <p:spPr>
          <a:xfrm>
            <a:off x="831850" y="1709740"/>
            <a:ext cx="10515600" cy="2852737"/>
          </a:xfrm>
        </p:spPr>
        <p:txBody>
          <a:bodyPr anchor="b"/>
          <a:lstStyle>
            <a:lvl1pPr>
              <a:defRPr sz="5361"/>
            </a:lvl1pPr>
          </a:lstStyle>
          <a:p>
            <a:r>
              <a:rPr lang="en-US"/>
              <a:t>Click to edit Master title style</a:t>
            </a:r>
          </a:p>
        </p:txBody>
      </p:sp>
      <p:sp>
        <p:nvSpPr>
          <p:cNvPr id="3" name="Text Placeholder 2">
            <a:extLst>
              <a:ext uri="{FF2B5EF4-FFF2-40B4-BE49-F238E27FC236}">
                <a16:creationId xmlns:a16="http://schemas.microsoft.com/office/drawing/2014/main" xmlns="" id="{5CFF05AD-4BF8-404E-BABA-1258E8F6A631}"/>
              </a:ext>
            </a:extLst>
          </p:cNvPr>
          <p:cNvSpPr>
            <a:spLocks noGrp="1"/>
          </p:cNvSpPr>
          <p:nvPr>
            <p:ph type="body" idx="1"/>
          </p:nvPr>
        </p:nvSpPr>
        <p:spPr>
          <a:xfrm>
            <a:off x="831850" y="4589465"/>
            <a:ext cx="10515600" cy="1500187"/>
          </a:xfrm>
        </p:spPr>
        <p:txBody>
          <a:bodyPr/>
          <a:lstStyle>
            <a:lvl1pPr marL="0" indent="0">
              <a:buNone/>
              <a:defRPr sz="2144">
                <a:solidFill>
                  <a:schemeClr val="tx1">
                    <a:tint val="75000"/>
                  </a:schemeClr>
                </a:solidFill>
              </a:defRPr>
            </a:lvl1pPr>
            <a:lvl2pPr marL="408508" indent="0">
              <a:buNone/>
              <a:defRPr sz="1787">
                <a:solidFill>
                  <a:schemeClr val="tx1">
                    <a:tint val="75000"/>
                  </a:schemeClr>
                </a:solidFill>
              </a:defRPr>
            </a:lvl2pPr>
            <a:lvl3pPr marL="817016" indent="0">
              <a:buNone/>
              <a:defRPr sz="1608">
                <a:solidFill>
                  <a:schemeClr val="tx1">
                    <a:tint val="75000"/>
                  </a:schemeClr>
                </a:solidFill>
              </a:defRPr>
            </a:lvl3pPr>
            <a:lvl4pPr marL="1225525" indent="0">
              <a:buNone/>
              <a:defRPr sz="1430">
                <a:solidFill>
                  <a:schemeClr val="tx1">
                    <a:tint val="75000"/>
                  </a:schemeClr>
                </a:solidFill>
              </a:defRPr>
            </a:lvl4pPr>
            <a:lvl5pPr marL="1634033" indent="0">
              <a:buNone/>
              <a:defRPr sz="1430">
                <a:solidFill>
                  <a:schemeClr val="tx1">
                    <a:tint val="75000"/>
                  </a:schemeClr>
                </a:solidFill>
              </a:defRPr>
            </a:lvl5pPr>
            <a:lvl6pPr marL="2042541" indent="0">
              <a:buNone/>
              <a:defRPr sz="1430">
                <a:solidFill>
                  <a:schemeClr val="tx1">
                    <a:tint val="75000"/>
                  </a:schemeClr>
                </a:solidFill>
              </a:defRPr>
            </a:lvl6pPr>
            <a:lvl7pPr marL="2451049" indent="0">
              <a:buNone/>
              <a:defRPr sz="1430">
                <a:solidFill>
                  <a:schemeClr val="tx1">
                    <a:tint val="75000"/>
                  </a:schemeClr>
                </a:solidFill>
              </a:defRPr>
            </a:lvl7pPr>
            <a:lvl8pPr marL="2859557" indent="0">
              <a:buNone/>
              <a:defRPr sz="1430">
                <a:solidFill>
                  <a:schemeClr val="tx1">
                    <a:tint val="75000"/>
                  </a:schemeClr>
                </a:solidFill>
              </a:defRPr>
            </a:lvl8pPr>
            <a:lvl9pPr marL="3268066" indent="0">
              <a:buNone/>
              <a:defRPr sz="143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C210FDB-5E3B-423A-97EC-D5C8C0AD46D7}"/>
              </a:ext>
            </a:extLst>
          </p:cNvPr>
          <p:cNvSpPr>
            <a:spLocks noGrp="1"/>
          </p:cNvSpPr>
          <p:nvPr>
            <p:ph type="dt" sz="half" idx="10"/>
          </p:nvPr>
        </p:nvSpPr>
        <p:spPr/>
        <p:txBody>
          <a:bodyPr/>
          <a:lstStyle/>
          <a:p>
            <a:fld id="{ED8A68A2-D580-4DE6-8B16-716388DE05A3}" type="datetime1">
              <a:rPr lang="en-IN" smtClean="0">
                <a:solidFill>
                  <a:prstClr val="black">
                    <a:tint val="75000"/>
                  </a:prstClr>
                </a:solidFill>
              </a:rPr>
              <a:t>24-07-2024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AD9B902-A130-40B1-B716-3FBB4C819EC5}"/>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BBB01889-97C8-46D1-A2CE-000CCD6AEC00}"/>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6840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D6B837-83EB-401F-B3A8-0D292AAAD2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B0FC3E2-5A95-468D-A644-0144328B2E4B}"/>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4AC8D20F-7617-409E-8642-3E78987360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4D2F1AB1-60D6-41CF-846D-9AD6B536740D}"/>
              </a:ext>
            </a:extLst>
          </p:cNvPr>
          <p:cNvSpPr>
            <a:spLocks noGrp="1"/>
          </p:cNvSpPr>
          <p:nvPr>
            <p:ph type="dt" sz="half" idx="10"/>
          </p:nvPr>
        </p:nvSpPr>
        <p:spPr/>
        <p:txBody>
          <a:bodyPr/>
          <a:lstStyle/>
          <a:p>
            <a:fld id="{8ED24DCE-D347-41FA-BFF2-C38EC95401F2}" type="datetime1">
              <a:rPr lang="en-IN" smtClean="0">
                <a:solidFill>
                  <a:prstClr val="black">
                    <a:tint val="75000"/>
                  </a:prstClr>
                </a:solidFill>
              </a:rPr>
              <a:t>24-07-2024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CF6730EC-EAD4-4284-9AB7-F8BC873B7C74}"/>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38438C10-C28E-4ED5-AE41-6D079E1E4778}"/>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616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9D499E-A4EB-439B-9342-D7D3F4DAEB27}"/>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87A8AC52-4859-4326-8C8B-B44724ABE248}"/>
              </a:ext>
            </a:extLst>
          </p:cNvPr>
          <p:cNvSpPr>
            <a:spLocks noGrp="1"/>
          </p:cNvSpPr>
          <p:nvPr>
            <p:ph type="body" idx="1"/>
          </p:nvPr>
        </p:nvSpPr>
        <p:spPr>
          <a:xfrm>
            <a:off x="839789" y="1681163"/>
            <a:ext cx="5157787" cy="823912"/>
          </a:xfrm>
        </p:spPr>
        <p:txBody>
          <a:bodyPr anchor="b"/>
          <a:lstStyle>
            <a:lvl1pPr marL="0" indent="0">
              <a:buNone/>
              <a:defRPr sz="2144" b="1"/>
            </a:lvl1pPr>
            <a:lvl2pPr marL="408508" indent="0">
              <a:buNone/>
              <a:defRPr sz="1787" b="1"/>
            </a:lvl2pPr>
            <a:lvl3pPr marL="817016" indent="0">
              <a:buNone/>
              <a:defRPr sz="1608" b="1"/>
            </a:lvl3pPr>
            <a:lvl4pPr marL="1225525" indent="0">
              <a:buNone/>
              <a:defRPr sz="1430" b="1"/>
            </a:lvl4pPr>
            <a:lvl5pPr marL="1634033" indent="0">
              <a:buNone/>
              <a:defRPr sz="1430" b="1"/>
            </a:lvl5pPr>
            <a:lvl6pPr marL="2042541" indent="0">
              <a:buNone/>
              <a:defRPr sz="1430" b="1"/>
            </a:lvl6pPr>
            <a:lvl7pPr marL="2451049" indent="0">
              <a:buNone/>
              <a:defRPr sz="1430" b="1"/>
            </a:lvl7pPr>
            <a:lvl8pPr marL="2859557" indent="0">
              <a:buNone/>
              <a:defRPr sz="1430" b="1"/>
            </a:lvl8pPr>
            <a:lvl9pPr marL="3268066" indent="0">
              <a:buNone/>
              <a:defRPr sz="143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38E2631-99CE-4BEB-BB69-7FB1C110352A}"/>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9EC0A266-2CEA-41B6-87C3-8AC9131645F4}"/>
              </a:ext>
            </a:extLst>
          </p:cNvPr>
          <p:cNvSpPr>
            <a:spLocks noGrp="1"/>
          </p:cNvSpPr>
          <p:nvPr>
            <p:ph type="body" sz="quarter" idx="3"/>
          </p:nvPr>
        </p:nvSpPr>
        <p:spPr>
          <a:xfrm>
            <a:off x="6172200" y="1681163"/>
            <a:ext cx="5183188" cy="823912"/>
          </a:xfrm>
        </p:spPr>
        <p:txBody>
          <a:bodyPr anchor="b"/>
          <a:lstStyle>
            <a:lvl1pPr marL="0" indent="0">
              <a:buNone/>
              <a:defRPr sz="2144" b="1"/>
            </a:lvl1pPr>
            <a:lvl2pPr marL="408508" indent="0">
              <a:buNone/>
              <a:defRPr sz="1787" b="1"/>
            </a:lvl2pPr>
            <a:lvl3pPr marL="817016" indent="0">
              <a:buNone/>
              <a:defRPr sz="1608" b="1"/>
            </a:lvl3pPr>
            <a:lvl4pPr marL="1225525" indent="0">
              <a:buNone/>
              <a:defRPr sz="1430" b="1"/>
            </a:lvl4pPr>
            <a:lvl5pPr marL="1634033" indent="0">
              <a:buNone/>
              <a:defRPr sz="1430" b="1"/>
            </a:lvl5pPr>
            <a:lvl6pPr marL="2042541" indent="0">
              <a:buNone/>
              <a:defRPr sz="1430" b="1"/>
            </a:lvl6pPr>
            <a:lvl7pPr marL="2451049" indent="0">
              <a:buNone/>
              <a:defRPr sz="1430" b="1"/>
            </a:lvl7pPr>
            <a:lvl8pPr marL="2859557" indent="0">
              <a:buNone/>
              <a:defRPr sz="1430" b="1"/>
            </a:lvl8pPr>
            <a:lvl9pPr marL="3268066" indent="0">
              <a:buNone/>
              <a:defRPr sz="143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0913A816-DAA1-49EF-86E6-5F54A4C470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2126421A-8AB0-4684-8F66-B9F8286D6B9E}"/>
              </a:ext>
            </a:extLst>
          </p:cNvPr>
          <p:cNvSpPr>
            <a:spLocks noGrp="1"/>
          </p:cNvSpPr>
          <p:nvPr>
            <p:ph type="dt" sz="half" idx="10"/>
          </p:nvPr>
        </p:nvSpPr>
        <p:spPr/>
        <p:txBody>
          <a:bodyPr/>
          <a:lstStyle/>
          <a:p>
            <a:fld id="{0E7C85EC-B6EC-4430-8E86-D4B105B1B666}" type="datetime1">
              <a:rPr lang="en-IN" smtClean="0">
                <a:solidFill>
                  <a:prstClr val="black">
                    <a:tint val="75000"/>
                  </a:prstClr>
                </a:solidFill>
              </a:rPr>
              <a:t>24-07-2024</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xmlns="" id="{D6933352-2ABA-413B-B95E-BD7C4FF518C2}"/>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xmlns="" id="{10919256-E2D1-4CE6-9719-77A29908FBB5}"/>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87958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CBA454-8A2E-4333-959B-49B021695F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A991E7AD-1462-477D-9B69-68BA878B47F4}"/>
              </a:ext>
            </a:extLst>
          </p:cNvPr>
          <p:cNvSpPr>
            <a:spLocks noGrp="1"/>
          </p:cNvSpPr>
          <p:nvPr>
            <p:ph type="dt" sz="half" idx="10"/>
          </p:nvPr>
        </p:nvSpPr>
        <p:spPr/>
        <p:txBody>
          <a:bodyPr/>
          <a:lstStyle/>
          <a:p>
            <a:fld id="{1D15D967-FFB5-4BD9-86BE-55608F1FB86C}" type="datetime1">
              <a:rPr lang="en-IN" smtClean="0">
                <a:solidFill>
                  <a:prstClr val="black">
                    <a:tint val="75000"/>
                  </a:prstClr>
                </a:solidFill>
              </a:rPr>
              <a:t>24-07-2024</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xmlns="" id="{888D8FA4-69D4-4742-BFF6-8EA8E7F21008}"/>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xmlns="" id="{EE066B23-DC01-4D0C-856D-D865461759FC}"/>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87081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77F56CA-44D3-4D8D-9A63-F064933019B1}"/>
              </a:ext>
            </a:extLst>
          </p:cNvPr>
          <p:cNvSpPr>
            <a:spLocks noGrp="1"/>
          </p:cNvSpPr>
          <p:nvPr>
            <p:ph type="dt" sz="half" idx="10"/>
          </p:nvPr>
        </p:nvSpPr>
        <p:spPr/>
        <p:txBody>
          <a:bodyPr/>
          <a:lstStyle/>
          <a:p>
            <a:fld id="{20626FA3-3B95-4938-A90C-193647BB50EF}" type="datetime1">
              <a:rPr lang="en-IN" smtClean="0">
                <a:solidFill>
                  <a:prstClr val="black">
                    <a:tint val="75000"/>
                  </a:prstClr>
                </a:solidFill>
              </a:rPr>
              <a:t>24-07-2024</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xmlns="" id="{49B98A4A-B77C-4BB1-BBF1-28305F623613}"/>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xmlns="" id="{0C0E53A4-D1B6-4B84-92BB-1C227F44E6E0}"/>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389086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B694E7-C826-4D44-AEF1-893B7E084FC7}"/>
              </a:ext>
            </a:extLst>
          </p:cNvPr>
          <p:cNvSpPr>
            <a:spLocks noGrp="1"/>
          </p:cNvSpPr>
          <p:nvPr>
            <p:ph type="title"/>
          </p:nvPr>
        </p:nvSpPr>
        <p:spPr>
          <a:xfrm>
            <a:off x="839789" y="457200"/>
            <a:ext cx="3932237" cy="1600200"/>
          </a:xfrm>
        </p:spPr>
        <p:txBody>
          <a:bodyPr anchor="b"/>
          <a:lstStyle>
            <a:lvl1pPr>
              <a:defRPr sz="2859"/>
            </a:lvl1pPr>
          </a:lstStyle>
          <a:p>
            <a:r>
              <a:rPr lang="en-US"/>
              <a:t>Click to edit Master title style</a:t>
            </a:r>
          </a:p>
        </p:txBody>
      </p:sp>
      <p:sp>
        <p:nvSpPr>
          <p:cNvPr id="3" name="Content Placeholder 2">
            <a:extLst>
              <a:ext uri="{FF2B5EF4-FFF2-40B4-BE49-F238E27FC236}">
                <a16:creationId xmlns:a16="http://schemas.microsoft.com/office/drawing/2014/main" xmlns="" id="{3384173C-043B-4023-BBE3-0323B719FFD5}"/>
              </a:ext>
            </a:extLst>
          </p:cNvPr>
          <p:cNvSpPr>
            <a:spLocks noGrp="1"/>
          </p:cNvSpPr>
          <p:nvPr>
            <p:ph idx="1"/>
          </p:nvPr>
        </p:nvSpPr>
        <p:spPr>
          <a:xfrm>
            <a:off x="5183188" y="987427"/>
            <a:ext cx="6172200" cy="4873625"/>
          </a:xfrm>
        </p:spPr>
        <p:txBody>
          <a:bodyPr/>
          <a:lstStyle>
            <a:lvl1pPr>
              <a:defRPr sz="2859"/>
            </a:lvl1pPr>
            <a:lvl2pPr>
              <a:defRPr sz="2502"/>
            </a:lvl2pPr>
            <a:lvl3pPr>
              <a:defRPr sz="2144"/>
            </a:lvl3pPr>
            <a:lvl4pPr>
              <a:defRPr sz="1787"/>
            </a:lvl4pPr>
            <a:lvl5pPr>
              <a:defRPr sz="1787"/>
            </a:lvl5pPr>
            <a:lvl6pPr>
              <a:defRPr sz="1787"/>
            </a:lvl6pPr>
            <a:lvl7pPr>
              <a:defRPr sz="1787"/>
            </a:lvl7pPr>
            <a:lvl8pPr>
              <a:defRPr sz="1787"/>
            </a:lvl8pPr>
            <a:lvl9pPr>
              <a:defRPr sz="17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8AA5663E-5AF7-4D02-956C-27AD03139EE9}"/>
              </a:ext>
            </a:extLst>
          </p:cNvPr>
          <p:cNvSpPr>
            <a:spLocks noGrp="1"/>
          </p:cNvSpPr>
          <p:nvPr>
            <p:ph type="body" sz="half" idx="2"/>
          </p:nvPr>
        </p:nvSpPr>
        <p:spPr>
          <a:xfrm>
            <a:off x="839789" y="2057400"/>
            <a:ext cx="3932237" cy="3811588"/>
          </a:xfrm>
        </p:spPr>
        <p:txBody>
          <a:bodyPr/>
          <a:lstStyle>
            <a:lvl1pPr marL="0" indent="0">
              <a:buNone/>
              <a:defRPr sz="1430"/>
            </a:lvl1pPr>
            <a:lvl2pPr marL="408508" indent="0">
              <a:buNone/>
              <a:defRPr sz="1251"/>
            </a:lvl2pPr>
            <a:lvl3pPr marL="817016" indent="0">
              <a:buNone/>
              <a:defRPr sz="1072"/>
            </a:lvl3pPr>
            <a:lvl4pPr marL="1225525" indent="0">
              <a:buNone/>
              <a:defRPr sz="894"/>
            </a:lvl4pPr>
            <a:lvl5pPr marL="1634033" indent="0">
              <a:buNone/>
              <a:defRPr sz="894"/>
            </a:lvl5pPr>
            <a:lvl6pPr marL="2042541" indent="0">
              <a:buNone/>
              <a:defRPr sz="894"/>
            </a:lvl6pPr>
            <a:lvl7pPr marL="2451049" indent="0">
              <a:buNone/>
              <a:defRPr sz="894"/>
            </a:lvl7pPr>
            <a:lvl8pPr marL="2859557" indent="0">
              <a:buNone/>
              <a:defRPr sz="894"/>
            </a:lvl8pPr>
            <a:lvl9pPr marL="3268066" indent="0">
              <a:buNone/>
              <a:defRPr sz="894"/>
            </a:lvl9pPr>
          </a:lstStyle>
          <a:p>
            <a:pPr lvl="0"/>
            <a:r>
              <a:rPr lang="en-US"/>
              <a:t>Click to edit Master text styles</a:t>
            </a:r>
          </a:p>
        </p:txBody>
      </p:sp>
      <p:sp>
        <p:nvSpPr>
          <p:cNvPr id="5" name="Date Placeholder 4">
            <a:extLst>
              <a:ext uri="{FF2B5EF4-FFF2-40B4-BE49-F238E27FC236}">
                <a16:creationId xmlns:a16="http://schemas.microsoft.com/office/drawing/2014/main" xmlns="" id="{DCD919B1-8472-40EA-8FFE-D6DAD971FFD0}"/>
              </a:ext>
            </a:extLst>
          </p:cNvPr>
          <p:cNvSpPr>
            <a:spLocks noGrp="1"/>
          </p:cNvSpPr>
          <p:nvPr>
            <p:ph type="dt" sz="half" idx="10"/>
          </p:nvPr>
        </p:nvSpPr>
        <p:spPr/>
        <p:txBody>
          <a:bodyPr/>
          <a:lstStyle/>
          <a:p>
            <a:fld id="{F583F0A0-BBF9-4195-82A6-6489931A9956}" type="datetime1">
              <a:rPr lang="en-IN" smtClean="0">
                <a:solidFill>
                  <a:prstClr val="black">
                    <a:tint val="75000"/>
                  </a:prstClr>
                </a:solidFill>
              </a:rPr>
              <a:t>24-07-2024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375616D0-9976-4847-8101-6B0CF2776C1E}"/>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E29ACE1C-3F1D-4D4D-A219-3A34BE0DA1D6}"/>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840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4E9F28A-5DB9-45E9-BDEB-F34EA599CDB0}" type="datetime1">
              <a:rPr lang="en-IN" smtClean="0"/>
              <a:t>24-07-2024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81E5E47E-FA52-4C93-88A9-2EA1442E00EA}" type="slidenum">
              <a:rPr lang="en-IN" smtClean="0"/>
              <a:t>‹#›</a:t>
            </a:fld>
            <a:endParaRPr lang="en-IN"/>
          </a:p>
        </p:txBody>
      </p:sp>
    </p:spTree>
    <p:extLst>
      <p:ext uri="{BB962C8B-B14F-4D97-AF65-F5344CB8AC3E}">
        <p14:creationId xmlns:p14="http://schemas.microsoft.com/office/powerpoint/2010/main" val="32862949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E3ECE-7407-4F15-B570-1871E1566B44}"/>
              </a:ext>
            </a:extLst>
          </p:cNvPr>
          <p:cNvSpPr>
            <a:spLocks noGrp="1"/>
          </p:cNvSpPr>
          <p:nvPr>
            <p:ph type="title"/>
          </p:nvPr>
        </p:nvSpPr>
        <p:spPr>
          <a:xfrm>
            <a:off x="839789" y="457200"/>
            <a:ext cx="3932237" cy="1600200"/>
          </a:xfrm>
        </p:spPr>
        <p:txBody>
          <a:bodyPr anchor="b"/>
          <a:lstStyle>
            <a:lvl1pPr>
              <a:defRPr sz="2859"/>
            </a:lvl1pPr>
          </a:lstStyle>
          <a:p>
            <a:r>
              <a:rPr lang="en-US"/>
              <a:t>Click to edit Master title style</a:t>
            </a:r>
          </a:p>
        </p:txBody>
      </p:sp>
      <p:sp>
        <p:nvSpPr>
          <p:cNvPr id="3" name="Picture Placeholder 2">
            <a:extLst>
              <a:ext uri="{FF2B5EF4-FFF2-40B4-BE49-F238E27FC236}">
                <a16:creationId xmlns:a16="http://schemas.microsoft.com/office/drawing/2014/main" xmlns="" id="{6B6005AE-41B1-4868-A62A-FFA22E2372AE}"/>
              </a:ext>
            </a:extLst>
          </p:cNvPr>
          <p:cNvSpPr>
            <a:spLocks noGrp="1"/>
          </p:cNvSpPr>
          <p:nvPr>
            <p:ph type="pic" idx="1"/>
          </p:nvPr>
        </p:nvSpPr>
        <p:spPr>
          <a:xfrm>
            <a:off x="5183188" y="987427"/>
            <a:ext cx="6172200" cy="4873625"/>
          </a:xfrm>
        </p:spPr>
        <p:txBody>
          <a:bodyPr/>
          <a:lstStyle>
            <a:lvl1pPr marL="0" indent="0">
              <a:buNone/>
              <a:defRPr sz="2859"/>
            </a:lvl1pPr>
            <a:lvl2pPr marL="408508" indent="0">
              <a:buNone/>
              <a:defRPr sz="2502"/>
            </a:lvl2pPr>
            <a:lvl3pPr marL="817016" indent="0">
              <a:buNone/>
              <a:defRPr sz="2144"/>
            </a:lvl3pPr>
            <a:lvl4pPr marL="1225525" indent="0">
              <a:buNone/>
              <a:defRPr sz="1787"/>
            </a:lvl4pPr>
            <a:lvl5pPr marL="1634033" indent="0">
              <a:buNone/>
              <a:defRPr sz="1787"/>
            </a:lvl5pPr>
            <a:lvl6pPr marL="2042541" indent="0">
              <a:buNone/>
              <a:defRPr sz="1787"/>
            </a:lvl6pPr>
            <a:lvl7pPr marL="2451049" indent="0">
              <a:buNone/>
              <a:defRPr sz="1787"/>
            </a:lvl7pPr>
            <a:lvl8pPr marL="2859557" indent="0">
              <a:buNone/>
              <a:defRPr sz="1787"/>
            </a:lvl8pPr>
            <a:lvl9pPr marL="3268066" indent="0">
              <a:buNone/>
              <a:defRPr sz="1787"/>
            </a:lvl9pPr>
          </a:lstStyle>
          <a:p>
            <a:endParaRPr lang="en-US"/>
          </a:p>
        </p:txBody>
      </p:sp>
      <p:sp>
        <p:nvSpPr>
          <p:cNvPr id="4" name="Text Placeholder 3">
            <a:extLst>
              <a:ext uri="{FF2B5EF4-FFF2-40B4-BE49-F238E27FC236}">
                <a16:creationId xmlns:a16="http://schemas.microsoft.com/office/drawing/2014/main" xmlns="" id="{693B29AC-B62D-4D2D-B8A0-1634B11211A4}"/>
              </a:ext>
            </a:extLst>
          </p:cNvPr>
          <p:cNvSpPr>
            <a:spLocks noGrp="1"/>
          </p:cNvSpPr>
          <p:nvPr>
            <p:ph type="body" sz="half" idx="2"/>
          </p:nvPr>
        </p:nvSpPr>
        <p:spPr>
          <a:xfrm>
            <a:off x="839789" y="2057400"/>
            <a:ext cx="3932237" cy="3811588"/>
          </a:xfrm>
        </p:spPr>
        <p:txBody>
          <a:bodyPr/>
          <a:lstStyle>
            <a:lvl1pPr marL="0" indent="0">
              <a:buNone/>
              <a:defRPr sz="1430"/>
            </a:lvl1pPr>
            <a:lvl2pPr marL="408508" indent="0">
              <a:buNone/>
              <a:defRPr sz="1251"/>
            </a:lvl2pPr>
            <a:lvl3pPr marL="817016" indent="0">
              <a:buNone/>
              <a:defRPr sz="1072"/>
            </a:lvl3pPr>
            <a:lvl4pPr marL="1225525" indent="0">
              <a:buNone/>
              <a:defRPr sz="894"/>
            </a:lvl4pPr>
            <a:lvl5pPr marL="1634033" indent="0">
              <a:buNone/>
              <a:defRPr sz="894"/>
            </a:lvl5pPr>
            <a:lvl6pPr marL="2042541" indent="0">
              <a:buNone/>
              <a:defRPr sz="894"/>
            </a:lvl6pPr>
            <a:lvl7pPr marL="2451049" indent="0">
              <a:buNone/>
              <a:defRPr sz="894"/>
            </a:lvl7pPr>
            <a:lvl8pPr marL="2859557" indent="0">
              <a:buNone/>
              <a:defRPr sz="894"/>
            </a:lvl8pPr>
            <a:lvl9pPr marL="3268066" indent="0">
              <a:buNone/>
              <a:defRPr sz="894"/>
            </a:lvl9pPr>
          </a:lstStyle>
          <a:p>
            <a:pPr lvl="0"/>
            <a:r>
              <a:rPr lang="en-US"/>
              <a:t>Click to edit Master text styles</a:t>
            </a:r>
          </a:p>
        </p:txBody>
      </p:sp>
      <p:sp>
        <p:nvSpPr>
          <p:cNvPr id="5" name="Date Placeholder 4">
            <a:extLst>
              <a:ext uri="{FF2B5EF4-FFF2-40B4-BE49-F238E27FC236}">
                <a16:creationId xmlns:a16="http://schemas.microsoft.com/office/drawing/2014/main" xmlns="" id="{B6EA8F21-0B46-4AED-BCD1-F98291915661}"/>
              </a:ext>
            </a:extLst>
          </p:cNvPr>
          <p:cNvSpPr>
            <a:spLocks noGrp="1"/>
          </p:cNvSpPr>
          <p:nvPr>
            <p:ph type="dt" sz="half" idx="10"/>
          </p:nvPr>
        </p:nvSpPr>
        <p:spPr/>
        <p:txBody>
          <a:bodyPr/>
          <a:lstStyle/>
          <a:p>
            <a:fld id="{FC4CE2B4-5B62-4320-B7A0-E6058D6A3993}" type="datetime1">
              <a:rPr lang="en-IN" smtClean="0">
                <a:solidFill>
                  <a:prstClr val="black">
                    <a:tint val="75000"/>
                  </a:prstClr>
                </a:solidFill>
              </a:rPr>
              <a:t>24-07-2024</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xmlns="" id="{0CCFA495-6337-42D6-B27C-AF47F2F18F74}"/>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xmlns="" id="{F0A36BAE-A8E1-4BCB-A036-56321E1F26CC}"/>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131091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8A37DC-2652-415F-924A-A6409D69BC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FF12EE31-E353-46B5-904F-604F7322AB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B225E14-8215-430E-8E5D-418C6765C25D}"/>
              </a:ext>
            </a:extLst>
          </p:cNvPr>
          <p:cNvSpPr>
            <a:spLocks noGrp="1"/>
          </p:cNvSpPr>
          <p:nvPr>
            <p:ph type="dt" sz="half" idx="10"/>
          </p:nvPr>
        </p:nvSpPr>
        <p:spPr/>
        <p:txBody>
          <a:bodyPr/>
          <a:lstStyle/>
          <a:p>
            <a:fld id="{202273AD-FA77-4D7F-AB80-64B3920A0996}" type="datetime1">
              <a:rPr lang="en-IN" smtClean="0">
                <a:solidFill>
                  <a:prstClr val="black">
                    <a:tint val="75000"/>
                  </a:prstClr>
                </a:solidFill>
              </a:rPr>
              <a:t>24-07-2024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4BB03883-3ADD-4B23-BDDF-1D2F5298A201}"/>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7BFF233B-C460-4E0C-9D75-A8AEBD084469}"/>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98750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9AF7D21-2F5D-4E09-9603-4CFAF333A9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7F3EA805-949B-44D0-B43D-DCD51E6CE8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1817BC03-1502-4FDA-9626-EAEA949551A2}"/>
              </a:ext>
            </a:extLst>
          </p:cNvPr>
          <p:cNvSpPr>
            <a:spLocks noGrp="1"/>
          </p:cNvSpPr>
          <p:nvPr>
            <p:ph type="dt" sz="half" idx="10"/>
          </p:nvPr>
        </p:nvSpPr>
        <p:spPr/>
        <p:txBody>
          <a:bodyPr/>
          <a:lstStyle/>
          <a:p>
            <a:fld id="{B76E2454-1184-46BD-9245-73C1CAC2960E}" type="datetime1">
              <a:rPr lang="en-IN" smtClean="0">
                <a:solidFill>
                  <a:prstClr val="black">
                    <a:tint val="75000"/>
                  </a:prstClr>
                </a:solidFill>
              </a:rPr>
              <a:t>24-07-2024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7FC0584B-C338-44A2-AFED-2756667C920E}"/>
              </a:ext>
            </a:extLst>
          </p:cNvPr>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57E7B2CA-CD28-4AB6-B0B0-553B29D5EF6C}"/>
              </a:ext>
            </a:extLst>
          </p:cNvPr>
          <p:cNvSpPr>
            <a:spLocks noGrp="1"/>
          </p:cNvSpPr>
          <p:nvPr>
            <p:ph type="sldNum" sz="quarter" idx="12"/>
          </p:nvPr>
        </p:nvSpPr>
        <p:spPr/>
        <p:txBody>
          <a:body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1385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163B30D-7EFE-4573-BA12-FD26E73C5A1F}" type="datetime1">
              <a:rPr lang="en-IN" smtClean="0">
                <a:solidFill>
                  <a:prstClr val="black">
                    <a:tint val="75000"/>
                  </a:prstClr>
                </a:solidFill>
              </a:rPr>
              <a:t>24-07-2024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158754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612A884-A938-49E4-9C26-744B011076DD}" type="datetime1">
              <a:rPr lang="en-IN" smtClean="0">
                <a:solidFill>
                  <a:prstClr val="black">
                    <a:tint val="75000"/>
                  </a:prstClr>
                </a:solidFill>
              </a:rPr>
              <a:t>24-07-2024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8130326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F3A4C-287C-4B64-88FB-FA32A520A927}" type="datetime1">
              <a:rPr lang="en-IN" smtClean="0">
                <a:solidFill>
                  <a:prstClr val="black">
                    <a:tint val="75000"/>
                  </a:prstClr>
                </a:solidFill>
              </a:rPr>
              <a:t>24-07-2024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56513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C2EB089-6B74-4D8F-874A-6EBF1B45FC96}" type="datetime1">
              <a:rPr lang="en-IN" smtClean="0">
                <a:solidFill>
                  <a:prstClr val="black">
                    <a:tint val="75000"/>
                  </a:prstClr>
                </a:solidFill>
              </a:rPr>
              <a:t>24-07-2024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48843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ED6C8FD-355C-4A42-AE2E-F8B626E4DFDF}" type="datetime1">
              <a:rPr lang="en-IN" smtClean="0">
                <a:solidFill>
                  <a:prstClr val="black">
                    <a:tint val="75000"/>
                  </a:prstClr>
                </a:solidFill>
              </a:rPr>
              <a:t>24-07-2024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596957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63D288D-F413-460C-9CCB-EF2952C79527}" type="datetime1">
              <a:rPr lang="en-IN" smtClean="0">
                <a:solidFill>
                  <a:prstClr val="black">
                    <a:tint val="75000"/>
                  </a:prstClr>
                </a:solidFill>
              </a:rPr>
              <a:t>24-07-2024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632390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E3BDA2-3DD6-4361-8DDF-74B4285492D0}" type="datetime1">
              <a:rPr lang="en-IN" smtClean="0">
                <a:solidFill>
                  <a:prstClr val="black">
                    <a:tint val="75000"/>
                  </a:prstClr>
                </a:solidFill>
              </a:rPr>
              <a:t>24-07-2024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6349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8829CE-885F-4C31-A238-6A555CC81628}" type="datetime1">
              <a:rPr lang="en-IN" smtClean="0"/>
              <a:t>24-07-2024</a:t>
            </a:fld>
            <a:endParaRPr lang="en-IN"/>
          </a:p>
        </p:txBody>
      </p:sp>
      <p:sp>
        <p:nvSpPr>
          <p:cNvPr id="5" name="Footer Placeholder 4"/>
          <p:cNvSpPr>
            <a:spLocks noGrp="1"/>
          </p:cNvSpPr>
          <p:nvPr>
            <p:ph type="ftr" sz="quarter" idx="11"/>
          </p:nvPr>
        </p:nvSpPr>
        <p:spPr/>
        <p:txBody>
          <a:bodyPr/>
          <a:lstStyle/>
          <a:p>
            <a:r>
              <a:rPr lang="en-US" smtClean="0"/>
              <a:t>Machine Learning Course : Dr Gayatri S Pandi</a:t>
            </a:r>
            <a:endParaRPr lang="en-IN"/>
          </a:p>
        </p:txBody>
      </p:sp>
      <p:sp>
        <p:nvSpPr>
          <p:cNvPr id="6" name="Slide Number Placeholder 5"/>
          <p:cNvSpPr>
            <a:spLocks noGrp="1"/>
          </p:cNvSpPr>
          <p:nvPr>
            <p:ph type="sldNum" sz="quarter" idx="12"/>
          </p:nvPr>
        </p:nvSpPr>
        <p:spPr/>
        <p:txBody>
          <a:bodyPr/>
          <a:lstStyle/>
          <a:p>
            <a:fld id="{81E5E47E-FA52-4C93-88A9-2EA1442E00EA}" type="slidenum">
              <a:rPr lang="en-IN" smtClean="0"/>
              <a:t>‹#›</a:t>
            </a:fld>
            <a:endParaRPr lang="en-IN"/>
          </a:p>
        </p:txBody>
      </p:sp>
    </p:spTree>
    <p:extLst>
      <p:ext uri="{BB962C8B-B14F-4D97-AF65-F5344CB8AC3E}">
        <p14:creationId xmlns:p14="http://schemas.microsoft.com/office/powerpoint/2010/main" val="10013885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4BABB4-39F3-49B6-9370-2EF713DD9AC2}" type="datetime1">
              <a:rPr lang="en-IN" smtClean="0">
                <a:solidFill>
                  <a:prstClr val="black">
                    <a:tint val="75000"/>
                  </a:prstClr>
                </a:solidFill>
              </a:rPr>
              <a:t>24-07-2024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497609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F16767-EA47-443B-BEC5-C669838D3B4E}" type="datetime1">
              <a:rPr lang="en-IN" smtClean="0">
                <a:solidFill>
                  <a:prstClr val="black">
                    <a:tint val="75000"/>
                  </a:prstClr>
                </a:solidFill>
              </a:rPr>
              <a:t>24-07-2024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71446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F96546-8A01-4718-BB38-806E00FAADFA}" type="datetime1">
              <a:rPr lang="en-IN" smtClean="0">
                <a:solidFill>
                  <a:prstClr val="black">
                    <a:tint val="75000"/>
                  </a:prstClr>
                </a:solidFill>
              </a:rPr>
              <a:t>24-07-2024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459060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0085A8-E813-4C13-8DD4-2D9E23325B3B}" type="datetime1">
              <a:rPr lang="en-IN" smtClean="0">
                <a:solidFill>
                  <a:prstClr val="black">
                    <a:tint val="75000"/>
                  </a:prstClr>
                </a:solidFill>
              </a:rPr>
              <a:t>24-07-2024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9905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C1FBF99-3A63-4260-AA4A-21B288C1938E}" type="datetime1">
              <a:rPr lang="en-IN" smtClean="0"/>
              <a:t>24-07-2024</a:t>
            </a:fld>
            <a:endParaRPr lang="en-IN"/>
          </a:p>
        </p:txBody>
      </p:sp>
      <p:sp>
        <p:nvSpPr>
          <p:cNvPr id="6" name="Footer Placeholder 5"/>
          <p:cNvSpPr>
            <a:spLocks noGrp="1"/>
          </p:cNvSpPr>
          <p:nvPr>
            <p:ph type="ftr" sz="quarter" idx="11"/>
          </p:nvPr>
        </p:nvSpPr>
        <p:spPr/>
        <p:txBody>
          <a:bodyPr/>
          <a:lstStyle/>
          <a:p>
            <a:r>
              <a:rPr lang="en-US" smtClean="0"/>
              <a:t>Machine Learning Course : Dr Gayatri S Pandi</a:t>
            </a:r>
            <a:endParaRPr lang="en-IN"/>
          </a:p>
        </p:txBody>
      </p:sp>
      <p:sp>
        <p:nvSpPr>
          <p:cNvPr id="7" name="Slide Number Placeholder 6"/>
          <p:cNvSpPr>
            <a:spLocks noGrp="1"/>
          </p:cNvSpPr>
          <p:nvPr>
            <p:ph type="sldNum" sz="quarter" idx="12"/>
          </p:nvPr>
        </p:nvSpPr>
        <p:spPr/>
        <p:txBody>
          <a:bodyPr/>
          <a:lstStyle/>
          <a:p>
            <a:fld id="{81E5E47E-FA52-4C93-88A9-2EA1442E00EA}" type="slidenum">
              <a:rPr lang="en-IN" smtClean="0"/>
              <a:t>‹#›</a:t>
            </a:fld>
            <a:endParaRPr lang="en-IN"/>
          </a:p>
        </p:txBody>
      </p:sp>
    </p:spTree>
    <p:extLst>
      <p:ext uri="{BB962C8B-B14F-4D97-AF65-F5344CB8AC3E}">
        <p14:creationId xmlns:p14="http://schemas.microsoft.com/office/powerpoint/2010/main" val="2202474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4289333-ACFD-4557-ADE8-B0CE9410E524}" type="datetime1">
              <a:rPr lang="en-IN" smtClean="0"/>
              <a:t>24-07-2024</a:t>
            </a:fld>
            <a:endParaRPr lang="en-IN"/>
          </a:p>
        </p:txBody>
      </p:sp>
      <p:sp>
        <p:nvSpPr>
          <p:cNvPr id="8" name="Footer Placeholder 7"/>
          <p:cNvSpPr>
            <a:spLocks noGrp="1"/>
          </p:cNvSpPr>
          <p:nvPr>
            <p:ph type="ftr" sz="quarter" idx="11"/>
          </p:nvPr>
        </p:nvSpPr>
        <p:spPr/>
        <p:txBody>
          <a:bodyPr/>
          <a:lstStyle/>
          <a:p>
            <a:r>
              <a:rPr lang="en-US" smtClean="0"/>
              <a:t>Machine Learning Course : Dr Gayatri S Pandi</a:t>
            </a:r>
            <a:endParaRPr lang="en-IN"/>
          </a:p>
        </p:txBody>
      </p:sp>
      <p:sp>
        <p:nvSpPr>
          <p:cNvPr id="9" name="Slide Number Placeholder 8"/>
          <p:cNvSpPr>
            <a:spLocks noGrp="1"/>
          </p:cNvSpPr>
          <p:nvPr>
            <p:ph type="sldNum" sz="quarter" idx="12"/>
          </p:nvPr>
        </p:nvSpPr>
        <p:spPr/>
        <p:txBody>
          <a:bodyPr/>
          <a:lstStyle/>
          <a:p>
            <a:fld id="{81E5E47E-FA52-4C93-88A9-2EA1442E00EA}" type="slidenum">
              <a:rPr lang="en-IN" smtClean="0"/>
              <a:t>‹#›</a:t>
            </a:fld>
            <a:endParaRPr lang="en-IN"/>
          </a:p>
        </p:txBody>
      </p:sp>
    </p:spTree>
    <p:extLst>
      <p:ext uri="{BB962C8B-B14F-4D97-AF65-F5344CB8AC3E}">
        <p14:creationId xmlns:p14="http://schemas.microsoft.com/office/powerpoint/2010/main" val="1010881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7C36920-DFAB-4B30-AD48-1C272DBD3612}" type="datetime1">
              <a:rPr lang="en-IN" smtClean="0"/>
              <a:t>24-07-2024</a:t>
            </a:fld>
            <a:endParaRPr lang="en-IN"/>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81E5E47E-FA52-4C93-88A9-2EA1442E00EA}" type="slidenum">
              <a:rPr lang="en-IN" smtClean="0"/>
              <a:t>‹#›</a:t>
            </a:fld>
            <a:endParaRPr lang="en-IN"/>
          </a:p>
        </p:txBody>
      </p:sp>
    </p:spTree>
    <p:extLst>
      <p:ext uri="{BB962C8B-B14F-4D97-AF65-F5344CB8AC3E}">
        <p14:creationId xmlns:p14="http://schemas.microsoft.com/office/powerpoint/2010/main" val="1985339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B33D0-876B-495E-B20A-E0B925AE82DE}" type="datetime1">
              <a:rPr lang="en-IN" smtClean="0"/>
              <a:t>24-07-2024</a:t>
            </a:fld>
            <a:endParaRPr lang="en-IN"/>
          </a:p>
        </p:txBody>
      </p:sp>
      <p:sp>
        <p:nvSpPr>
          <p:cNvPr id="3" name="Footer Placeholder 2"/>
          <p:cNvSpPr>
            <a:spLocks noGrp="1"/>
          </p:cNvSpPr>
          <p:nvPr>
            <p:ph type="ftr" sz="quarter" idx="11"/>
          </p:nvPr>
        </p:nvSpPr>
        <p:spPr/>
        <p:txBody>
          <a:bodyPr/>
          <a:lstStyle/>
          <a:p>
            <a:r>
              <a:rPr lang="en-US" smtClean="0"/>
              <a:t>Machine Learning Course : Dr Gayatri S Pandi</a:t>
            </a:r>
            <a:endParaRPr lang="en-IN"/>
          </a:p>
        </p:txBody>
      </p:sp>
      <p:sp>
        <p:nvSpPr>
          <p:cNvPr id="4" name="Slide Number Placeholder 3"/>
          <p:cNvSpPr>
            <a:spLocks noGrp="1"/>
          </p:cNvSpPr>
          <p:nvPr>
            <p:ph type="sldNum" sz="quarter" idx="12"/>
          </p:nvPr>
        </p:nvSpPr>
        <p:spPr/>
        <p:txBody>
          <a:bodyPr/>
          <a:lstStyle/>
          <a:p>
            <a:fld id="{81E5E47E-FA52-4C93-88A9-2EA1442E00EA}" type="slidenum">
              <a:rPr lang="en-IN" smtClean="0"/>
              <a:t>‹#›</a:t>
            </a:fld>
            <a:endParaRPr lang="en-IN"/>
          </a:p>
        </p:txBody>
      </p:sp>
    </p:spTree>
    <p:extLst>
      <p:ext uri="{BB962C8B-B14F-4D97-AF65-F5344CB8AC3E}">
        <p14:creationId xmlns:p14="http://schemas.microsoft.com/office/powerpoint/2010/main" val="472948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AF9768-4748-4A59-8CDF-74A93D5B7AB1}" type="datetime1">
              <a:rPr lang="en-IN" smtClean="0"/>
              <a:t>24-07-2024</a:t>
            </a:fld>
            <a:endParaRPr lang="en-IN"/>
          </a:p>
        </p:txBody>
      </p:sp>
      <p:sp>
        <p:nvSpPr>
          <p:cNvPr id="6" name="Footer Placeholder 5"/>
          <p:cNvSpPr>
            <a:spLocks noGrp="1"/>
          </p:cNvSpPr>
          <p:nvPr>
            <p:ph type="ftr" sz="quarter" idx="11"/>
          </p:nvPr>
        </p:nvSpPr>
        <p:spPr/>
        <p:txBody>
          <a:bodyPr/>
          <a:lstStyle/>
          <a:p>
            <a:r>
              <a:rPr lang="en-US" smtClean="0"/>
              <a:t>Machine Learning Course : Dr Gayatri S Pandi</a:t>
            </a:r>
            <a:endParaRPr lang="en-IN"/>
          </a:p>
        </p:txBody>
      </p:sp>
      <p:sp>
        <p:nvSpPr>
          <p:cNvPr id="7" name="Slide Number Placeholder 6"/>
          <p:cNvSpPr>
            <a:spLocks noGrp="1"/>
          </p:cNvSpPr>
          <p:nvPr>
            <p:ph type="sldNum" sz="quarter" idx="12"/>
          </p:nvPr>
        </p:nvSpPr>
        <p:spPr/>
        <p:txBody>
          <a:bodyPr/>
          <a:lstStyle/>
          <a:p>
            <a:fld id="{81E5E47E-FA52-4C93-88A9-2EA1442E00EA}" type="slidenum">
              <a:rPr lang="en-IN" smtClean="0"/>
              <a:t>‹#›</a:t>
            </a:fld>
            <a:endParaRPr lang="en-IN"/>
          </a:p>
        </p:txBody>
      </p:sp>
    </p:spTree>
    <p:extLst>
      <p:ext uri="{BB962C8B-B14F-4D97-AF65-F5344CB8AC3E}">
        <p14:creationId xmlns:p14="http://schemas.microsoft.com/office/powerpoint/2010/main" val="3414208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D8E91BA-7884-41AD-A2D7-5344C653F7C9}" type="datetime1">
              <a:rPr lang="en-IN" smtClean="0"/>
              <a:t>24-07-2024</a:t>
            </a:fld>
            <a:endParaRPr lang="en-IN"/>
          </a:p>
        </p:txBody>
      </p:sp>
      <p:sp>
        <p:nvSpPr>
          <p:cNvPr id="6" name="Footer Placeholder 5"/>
          <p:cNvSpPr>
            <a:spLocks noGrp="1"/>
          </p:cNvSpPr>
          <p:nvPr>
            <p:ph type="ftr" sz="quarter" idx="11"/>
          </p:nvPr>
        </p:nvSpPr>
        <p:spPr/>
        <p:txBody>
          <a:bodyPr/>
          <a:lstStyle/>
          <a:p>
            <a:r>
              <a:rPr lang="en-US" smtClean="0"/>
              <a:t>Machine Learning Course : Dr Gayatri S Pandi</a:t>
            </a:r>
            <a:endParaRPr lang="en-IN"/>
          </a:p>
        </p:txBody>
      </p:sp>
      <p:sp>
        <p:nvSpPr>
          <p:cNvPr id="7" name="Slide Number Placeholder 6"/>
          <p:cNvSpPr>
            <a:spLocks noGrp="1"/>
          </p:cNvSpPr>
          <p:nvPr>
            <p:ph type="sldNum" sz="quarter" idx="12"/>
          </p:nvPr>
        </p:nvSpPr>
        <p:spPr/>
        <p:txBody>
          <a:bodyPr/>
          <a:lstStyle/>
          <a:p>
            <a:fld id="{81E5E47E-FA52-4C93-88A9-2EA1442E00EA}" type="slidenum">
              <a:rPr lang="en-IN" smtClean="0"/>
              <a:t>‹#›</a:t>
            </a:fld>
            <a:endParaRPr lang="en-IN"/>
          </a:p>
        </p:txBody>
      </p:sp>
    </p:spTree>
    <p:extLst>
      <p:ext uri="{BB962C8B-B14F-4D97-AF65-F5344CB8AC3E}">
        <p14:creationId xmlns:p14="http://schemas.microsoft.com/office/powerpoint/2010/main" val="12397523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77CFA2-0023-4AA3-80F4-729A50335A96}" type="datetime1">
              <a:rPr lang="en-IN" smtClean="0"/>
              <a:t>24-07-2024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Machine Learning Course : Dr Gayatri S Pandi</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E5E47E-FA52-4C93-88A9-2EA1442E00EA}" type="slidenum">
              <a:rPr lang="en-IN" smtClean="0"/>
              <a:t>‹#›</a:t>
            </a:fld>
            <a:endParaRPr lang="en-IN"/>
          </a:p>
        </p:txBody>
      </p:sp>
    </p:spTree>
    <p:extLst>
      <p:ext uri="{BB962C8B-B14F-4D97-AF65-F5344CB8AC3E}">
        <p14:creationId xmlns:p14="http://schemas.microsoft.com/office/powerpoint/2010/main" val="1806660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7FD93D0-8AFE-4E48-920E-793148FD98C5}"/>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ED25BD86-C3B3-41F8-856B-8F18A10C66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EE8905E-4F30-42A8-9103-5158A3EAA826}"/>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072">
                <a:solidFill>
                  <a:schemeClr val="tx1">
                    <a:tint val="75000"/>
                  </a:schemeClr>
                </a:solidFill>
              </a:defRPr>
            </a:lvl1pPr>
          </a:lstStyle>
          <a:p>
            <a:fld id="{53937932-FEB2-48F5-8409-9011D5D0305A}" type="datetime1">
              <a:rPr lang="en-IN" smtClean="0">
                <a:solidFill>
                  <a:prstClr val="black">
                    <a:tint val="75000"/>
                  </a:prstClr>
                </a:solidFill>
              </a:rPr>
              <a:t>24-07-2024</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C4A70F4D-36B6-427F-A7E6-C4569E72428A}"/>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072">
                <a:solidFill>
                  <a:schemeClr val="tx1">
                    <a:tint val="75000"/>
                  </a:schemeClr>
                </a:solidFill>
              </a:defRPr>
            </a:lvl1p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ADECE010-CD62-4C7B-B8F9-36C07A6F70C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072">
                <a:solidFill>
                  <a:schemeClr val="tx1">
                    <a:tint val="75000"/>
                  </a:schemeClr>
                </a:solidFill>
              </a:defRPr>
            </a:lvl1pPr>
          </a:lstStyle>
          <a:p>
            <a:fld id="{9DF9F7E1-04C0-4DD8-BA76-FBB34EEDE16E}" type="slidenum">
              <a:rPr lang="en-US" smtClean="0">
                <a:solidFill>
                  <a:prstClr val="black">
                    <a:tint val="75000"/>
                  </a:prstClr>
                </a:solidFill>
              </a:rPr>
              <a:pPr/>
              <a:t>‹#›</a:t>
            </a:fld>
            <a:endParaRPr lang="en-US">
              <a:solidFill>
                <a:prstClr val="black">
                  <a:tint val="75000"/>
                </a:prstClr>
              </a:solidFill>
            </a:endParaRPr>
          </a:p>
        </p:txBody>
      </p:sp>
      <p:sp>
        <p:nvSpPr>
          <p:cNvPr id="7" name="Freeform: Shape 6">
            <a:extLst>
              <a:ext uri="{FF2B5EF4-FFF2-40B4-BE49-F238E27FC236}">
                <a16:creationId xmlns:a16="http://schemas.microsoft.com/office/drawing/2014/main" xmlns="" id="{1813AF82-2190-420A-98A2-DDF8FC1A63BC}"/>
              </a:ext>
            </a:extLst>
          </p:cNvPr>
          <p:cNvSpPr/>
          <p:nvPr userDrawn="1"/>
        </p:nvSpPr>
        <p:spPr>
          <a:xfrm>
            <a:off x="645333" y="1090110"/>
            <a:ext cx="10659030" cy="5767890"/>
          </a:xfrm>
          <a:custGeom>
            <a:avLst/>
            <a:gdLst>
              <a:gd name="connsiteX0" fmla="*/ 5329515 w 10659030"/>
              <a:gd name="connsiteY0" fmla="*/ 0 h 5767890"/>
              <a:gd name="connsiteX1" fmla="*/ 10659030 w 10659030"/>
              <a:gd name="connsiteY1" fmla="*/ 5437405 h 5767890"/>
              <a:gd name="connsiteX2" fmla="*/ 10652095 w 10659030"/>
              <a:gd name="connsiteY2" fmla="*/ 5717214 h 5767890"/>
              <a:gd name="connsiteX3" fmla="*/ 10648318 w 10659030"/>
              <a:gd name="connsiteY3" fmla="*/ 5767890 h 5767890"/>
              <a:gd name="connsiteX4" fmla="*/ 10712 w 10659030"/>
              <a:gd name="connsiteY4" fmla="*/ 5767890 h 5767890"/>
              <a:gd name="connsiteX5" fmla="*/ 6935 w 10659030"/>
              <a:gd name="connsiteY5" fmla="*/ 5717214 h 5767890"/>
              <a:gd name="connsiteX6" fmla="*/ 0 w 10659030"/>
              <a:gd name="connsiteY6" fmla="*/ 5437405 h 5767890"/>
              <a:gd name="connsiteX7" fmla="*/ 5329515 w 10659030"/>
              <a:gd name="connsiteY7" fmla="*/ 0 h 5767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59030" h="5767890">
                <a:moveTo>
                  <a:pt x="5329515" y="0"/>
                </a:moveTo>
                <a:cubicBezTo>
                  <a:pt x="8272925" y="0"/>
                  <a:pt x="10659030" y="2434409"/>
                  <a:pt x="10659030" y="5437405"/>
                </a:cubicBezTo>
                <a:cubicBezTo>
                  <a:pt x="10659030" y="5531249"/>
                  <a:pt x="10656700" y="5624537"/>
                  <a:pt x="10652095" y="5717214"/>
                </a:cubicBezTo>
                <a:lnTo>
                  <a:pt x="10648318" y="5767890"/>
                </a:lnTo>
                <a:lnTo>
                  <a:pt x="10712" y="5767890"/>
                </a:lnTo>
                <a:lnTo>
                  <a:pt x="6935" y="5717214"/>
                </a:lnTo>
                <a:cubicBezTo>
                  <a:pt x="2330" y="5624537"/>
                  <a:pt x="0" y="5531249"/>
                  <a:pt x="0" y="5437405"/>
                </a:cubicBezTo>
                <a:cubicBezTo>
                  <a:pt x="0" y="2434409"/>
                  <a:pt x="2386105" y="0"/>
                  <a:pt x="5329515" y="0"/>
                </a:cubicBezTo>
                <a:close/>
              </a:path>
            </a:pathLst>
          </a:custGeom>
          <a:gradFill>
            <a:gsLst>
              <a:gs pos="100000">
                <a:srgbClr val="023C6E">
                  <a:alpha val="0"/>
                </a:srgbClr>
              </a:gs>
              <a:gs pos="36000">
                <a:srgbClr val="017BC1">
                  <a:alpha val="3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Tree>
    <p:extLst>
      <p:ext uri="{BB962C8B-B14F-4D97-AF65-F5344CB8AC3E}">
        <p14:creationId xmlns:p14="http://schemas.microsoft.com/office/powerpoint/2010/main" val="6441642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817016" rtl="0" eaLnBrk="1" latinLnBrk="0" hangingPunct="1">
        <a:lnSpc>
          <a:spcPct val="90000"/>
        </a:lnSpc>
        <a:spcBef>
          <a:spcPct val="0"/>
        </a:spcBef>
        <a:buNone/>
        <a:defRPr sz="3931" kern="1200">
          <a:solidFill>
            <a:schemeClr val="tx1"/>
          </a:solidFill>
          <a:latin typeface="+mj-lt"/>
          <a:ea typeface="+mj-ea"/>
          <a:cs typeface="+mj-cs"/>
        </a:defRPr>
      </a:lvl1pPr>
    </p:titleStyle>
    <p:bodyStyle>
      <a:lvl1pPr marL="204254" indent="-204254" algn="l" defTabSz="817016" rtl="0" eaLnBrk="1" latinLnBrk="0" hangingPunct="1">
        <a:lnSpc>
          <a:spcPct val="90000"/>
        </a:lnSpc>
        <a:spcBef>
          <a:spcPts val="894"/>
        </a:spcBef>
        <a:buFont typeface="Arial" panose="020B0604020202020204" pitchFamily="34" charset="0"/>
        <a:buChar char="•"/>
        <a:defRPr sz="2502" kern="1200">
          <a:solidFill>
            <a:schemeClr val="tx1"/>
          </a:solidFill>
          <a:latin typeface="+mn-lt"/>
          <a:ea typeface="+mn-ea"/>
          <a:cs typeface="+mn-cs"/>
        </a:defRPr>
      </a:lvl1pPr>
      <a:lvl2pPr marL="612762" indent="-204254" algn="l" defTabSz="817016" rtl="0" eaLnBrk="1" latinLnBrk="0" hangingPunct="1">
        <a:lnSpc>
          <a:spcPct val="90000"/>
        </a:lnSpc>
        <a:spcBef>
          <a:spcPts val="447"/>
        </a:spcBef>
        <a:buFont typeface="Arial" panose="020B0604020202020204" pitchFamily="34" charset="0"/>
        <a:buChar char="•"/>
        <a:defRPr sz="2144" kern="1200">
          <a:solidFill>
            <a:schemeClr val="tx1"/>
          </a:solidFill>
          <a:latin typeface="+mn-lt"/>
          <a:ea typeface="+mn-ea"/>
          <a:cs typeface="+mn-cs"/>
        </a:defRPr>
      </a:lvl2pPr>
      <a:lvl3pPr marL="1021271" indent="-204254" algn="l" defTabSz="817016" rtl="0" eaLnBrk="1" latinLnBrk="0" hangingPunct="1">
        <a:lnSpc>
          <a:spcPct val="90000"/>
        </a:lnSpc>
        <a:spcBef>
          <a:spcPts val="447"/>
        </a:spcBef>
        <a:buFont typeface="Arial" panose="020B0604020202020204" pitchFamily="34" charset="0"/>
        <a:buChar char="•"/>
        <a:defRPr sz="1787" kern="1200">
          <a:solidFill>
            <a:schemeClr val="tx1"/>
          </a:solidFill>
          <a:latin typeface="+mn-lt"/>
          <a:ea typeface="+mn-ea"/>
          <a:cs typeface="+mn-cs"/>
        </a:defRPr>
      </a:lvl3pPr>
      <a:lvl4pPr marL="1429779"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4pPr>
      <a:lvl5pPr marL="1838287"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5pPr>
      <a:lvl6pPr marL="2246795"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6pPr>
      <a:lvl7pPr marL="2655303"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7pPr>
      <a:lvl8pPr marL="3063812"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8pPr>
      <a:lvl9pPr marL="3472320" indent="-204254" algn="l" defTabSz="817016" rtl="0" eaLnBrk="1" latinLnBrk="0" hangingPunct="1">
        <a:lnSpc>
          <a:spcPct val="90000"/>
        </a:lnSpc>
        <a:spcBef>
          <a:spcPts val="447"/>
        </a:spcBef>
        <a:buFont typeface="Arial" panose="020B0604020202020204" pitchFamily="34" charset="0"/>
        <a:buChar char="•"/>
        <a:defRPr sz="1608" kern="1200">
          <a:solidFill>
            <a:schemeClr val="tx1"/>
          </a:solidFill>
          <a:latin typeface="+mn-lt"/>
          <a:ea typeface="+mn-ea"/>
          <a:cs typeface="+mn-cs"/>
        </a:defRPr>
      </a:lvl9pPr>
    </p:bodyStyle>
    <p:otherStyle>
      <a:defPPr>
        <a:defRPr lang="en-US"/>
      </a:defPPr>
      <a:lvl1pPr marL="0" algn="l" defTabSz="817016" rtl="0" eaLnBrk="1" latinLnBrk="0" hangingPunct="1">
        <a:defRPr sz="1608" kern="1200">
          <a:solidFill>
            <a:schemeClr val="tx1"/>
          </a:solidFill>
          <a:latin typeface="+mn-lt"/>
          <a:ea typeface="+mn-ea"/>
          <a:cs typeface="+mn-cs"/>
        </a:defRPr>
      </a:lvl1pPr>
      <a:lvl2pPr marL="408508" algn="l" defTabSz="817016" rtl="0" eaLnBrk="1" latinLnBrk="0" hangingPunct="1">
        <a:defRPr sz="1608" kern="1200">
          <a:solidFill>
            <a:schemeClr val="tx1"/>
          </a:solidFill>
          <a:latin typeface="+mn-lt"/>
          <a:ea typeface="+mn-ea"/>
          <a:cs typeface="+mn-cs"/>
        </a:defRPr>
      </a:lvl2pPr>
      <a:lvl3pPr marL="817016" algn="l" defTabSz="817016" rtl="0" eaLnBrk="1" latinLnBrk="0" hangingPunct="1">
        <a:defRPr sz="1608" kern="1200">
          <a:solidFill>
            <a:schemeClr val="tx1"/>
          </a:solidFill>
          <a:latin typeface="+mn-lt"/>
          <a:ea typeface="+mn-ea"/>
          <a:cs typeface="+mn-cs"/>
        </a:defRPr>
      </a:lvl3pPr>
      <a:lvl4pPr marL="1225525" algn="l" defTabSz="817016" rtl="0" eaLnBrk="1" latinLnBrk="0" hangingPunct="1">
        <a:defRPr sz="1608" kern="1200">
          <a:solidFill>
            <a:schemeClr val="tx1"/>
          </a:solidFill>
          <a:latin typeface="+mn-lt"/>
          <a:ea typeface="+mn-ea"/>
          <a:cs typeface="+mn-cs"/>
        </a:defRPr>
      </a:lvl4pPr>
      <a:lvl5pPr marL="1634033" algn="l" defTabSz="817016" rtl="0" eaLnBrk="1" latinLnBrk="0" hangingPunct="1">
        <a:defRPr sz="1608" kern="1200">
          <a:solidFill>
            <a:schemeClr val="tx1"/>
          </a:solidFill>
          <a:latin typeface="+mn-lt"/>
          <a:ea typeface="+mn-ea"/>
          <a:cs typeface="+mn-cs"/>
        </a:defRPr>
      </a:lvl5pPr>
      <a:lvl6pPr marL="2042541" algn="l" defTabSz="817016" rtl="0" eaLnBrk="1" latinLnBrk="0" hangingPunct="1">
        <a:defRPr sz="1608" kern="1200">
          <a:solidFill>
            <a:schemeClr val="tx1"/>
          </a:solidFill>
          <a:latin typeface="+mn-lt"/>
          <a:ea typeface="+mn-ea"/>
          <a:cs typeface="+mn-cs"/>
        </a:defRPr>
      </a:lvl6pPr>
      <a:lvl7pPr marL="2451049" algn="l" defTabSz="817016" rtl="0" eaLnBrk="1" latinLnBrk="0" hangingPunct="1">
        <a:defRPr sz="1608" kern="1200">
          <a:solidFill>
            <a:schemeClr val="tx1"/>
          </a:solidFill>
          <a:latin typeface="+mn-lt"/>
          <a:ea typeface="+mn-ea"/>
          <a:cs typeface="+mn-cs"/>
        </a:defRPr>
      </a:lvl7pPr>
      <a:lvl8pPr marL="2859557" algn="l" defTabSz="817016" rtl="0" eaLnBrk="1" latinLnBrk="0" hangingPunct="1">
        <a:defRPr sz="1608" kern="1200">
          <a:solidFill>
            <a:schemeClr val="tx1"/>
          </a:solidFill>
          <a:latin typeface="+mn-lt"/>
          <a:ea typeface="+mn-ea"/>
          <a:cs typeface="+mn-cs"/>
        </a:defRPr>
      </a:lvl8pPr>
      <a:lvl9pPr marL="3268066" algn="l" defTabSz="817016" rtl="0" eaLnBrk="1" latinLnBrk="0" hangingPunct="1">
        <a:defRPr sz="160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844392-60D7-4E71-B418-3BA8AE3B3E66}" type="datetime1">
              <a:rPr lang="en-IN" smtClean="0">
                <a:solidFill>
                  <a:prstClr val="black">
                    <a:tint val="75000"/>
                  </a:prstClr>
                </a:solidFill>
              </a:rPr>
              <a:t>24-07-2024</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5E91D6-A591-44D0-A7DE-1FB9DFE8FE07}"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1556566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
            </a:r>
            <a:br>
              <a:rPr lang="en-IN" sz="4400" dirty="0" smtClean="0"/>
            </a:br>
            <a:r>
              <a:rPr lang="en-IN" sz="4400" dirty="0"/>
              <a:t/>
            </a:r>
            <a:br>
              <a:rPr lang="en-IN" sz="4400" dirty="0"/>
            </a:br>
            <a:r>
              <a:rPr lang="en-IN" sz="4400" dirty="0" smtClean="0"/>
              <a:t>Engineering Plus Phase IV</a:t>
            </a:r>
            <a:br>
              <a:rPr lang="en-IN" sz="4400" dirty="0" smtClean="0"/>
            </a:br>
            <a:r>
              <a:rPr lang="en-IN" sz="4400" dirty="0" smtClean="0"/>
              <a:t>Course Name: Machine Learning</a:t>
            </a:r>
            <a:br>
              <a:rPr lang="en-IN" sz="4400" dirty="0" smtClean="0"/>
            </a:br>
            <a:r>
              <a:rPr lang="en-IN" sz="4400" dirty="0" smtClean="0"/>
              <a:t/>
            </a:r>
            <a:br>
              <a:rPr lang="en-IN" sz="4400" dirty="0" smtClean="0"/>
            </a:br>
            <a:endParaRPr lang="en-IN" dirty="0"/>
          </a:p>
        </p:txBody>
      </p:sp>
      <p:sp>
        <p:nvSpPr>
          <p:cNvPr id="3" name="Subtitle 2"/>
          <p:cNvSpPr>
            <a:spLocks noGrp="1"/>
          </p:cNvSpPr>
          <p:nvPr>
            <p:ph type="subTitle" idx="1"/>
          </p:nvPr>
        </p:nvSpPr>
        <p:spPr/>
        <p:txBody>
          <a:bodyPr/>
          <a:lstStyle/>
          <a:p>
            <a:r>
              <a:rPr lang="en-US" dirty="0" smtClean="0"/>
              <a:t>Subject Faculty : Dr. </a:t>
            </a:r>
            <a:r>
              <a:rPr lang="en-US" dirty="0" err="1" smtClean="0"/>
              <a:t>Gayatri</a:t>
            </a:r>
            <a:r>
              <a:rPr lang="en-US" dirty="0" smtClean="0"/>
              <a:t> S </a:t>
            </a:r>
            <a:r>
              <a:rPr lang="en-US" dirty="0" err="1" smtClean="0"/>
              <a:t>Pandi</a:t>
            </a:r>
            <a:endParaRPr lang="en-IN" dirty="0" smtClean="0"/>
          </a:p>
          <a:p>
            <a:r>
              <a:rPr lang="en-IN" dirty="0" smtClean="0"/>
              <a:t>Day 2</a:t>
            </a:r>
            <a:endParaRPr lang="en-IN" dirty="0"/>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81E5E47E-FA52-4C93-88A9-2EA1442E00EA}" type="slidenum">
              <a:rPr lang="en-IN" smtClean="0"/>
              <a:t>1</a:t>
            </a:fld>
            <a:endParaRPr lang="en-IN"/>
          </a:p>
        </p:txBody>
      </p:sp>
    </p:spTree>
    <p:extLst>
      <p:ext uri="{BB962C8B-B14F-4D97-AF65-F5344CB8AC3E}">
        <p14:creationId xmlns:p14="http://schemas.microsoft.com/office/powerpoint/2010/main" val="1671925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Supervised learning – </a:t>
            </a:r>
            <a:r>
              <a:rPr lang="en-US" dirty="0" smtClean="0"/>
              <a:t>Regression</a:t>
            </a:r>
            <a:br>
              <a:rPr lang="en-US" dirty="0" smtClean="0"/>
            </a:br>
            <a:r>
              <a:rPr lang="en-US" dirty="0"/>
              <a:t>Mean squared error (MSE)</a:t>
            </a:r>
            <a:endParaRPr lang="en-IN" dirty="0"/>
          </a:p>
        </p:txBody>
      </p:sp>
      <p:sp>
        <p:nvSpPr>
          <p:cNvPr id="6" name="Rectangle 5"/>
          <p:cNvSpPr/>
          <p:nvPr/>
        </p:nvSpPr>
        <p:spPr>
          <a:xfrm>
            <a:off x="838200" y="2077162"/>
            <a:ext cx="11170024" cy="1938992"/>
          </a:xfrm>
          <a:prstGeom prst="rect">
            <a:avLst/>
          </a:prstGeom>
        </p:spPr>
        <p:txBody>
          <a:bodyPr wrap="square">
            <a:spAutoFit/>
          </a:bodyPr>
          <a:lstStyle/>
          <a:p>
            <a:pPr marL="342900" indent="-342900">
              <a:buFont typeface="Arial" panose="020B0604020202020204" pitchFamily="34" charset="0"/>
              <a:buChar char="•"/>
            </a:pPr>
            <a:r>
              <a:rPr lang="en-US" sz="2400" dirty="0">
                <a:solidFill>
                  <a:prstClr val="black"/>
                </a:solidFill>
              </a:rPr>
              <a:t>Mean squared error (MSE) measures the amount of </a:t>
            </a:r>
            <a:r>
              <a:rPr lang="en-US" sz="2400" dirty="0">
                <a:solidFill>
                  <a:srgbClr val="FF0000"/>
                </a:solidFill>
              </a:rPr>
              <a:t>error</a:t>
            </a:r>
            <a:r>
              <a:rPr lang="en-US" sz="2400" dirty="0">
                <a:solidFill>
                  <a:prstClr val="black"/>
                </a:solidFill>
              </a:rPr>
              <a:t> in statistical models. It assesses the </a:t>
            </a:r>
            <a:r>
              <a:rPr lang="en-US" sz="2400" dirty="0">
                <a:solidFill>
                  <a:srgbClr val="FF0000"/>
                </a:solidFill>
              </a:rPr>
              <a:t>average squared difference </a:t>
            </a:r>
            <a:r>
              <a:rPr lang="en-US" sz="2400" dirty="0">
                <a:solidFill>
                  <a:prstClr val="black"/>
                </a:solidFill>
              </a:rPr>
              <a:t>between the observed and </a:t>
            </a:r>
            <a:r>
              <a:rPr lang="en-US" sz="2400" dirty="0">
                <a:solidFill>
                  <a:srgbClr val="FF0000"/>
                </a:solidFill>
              </a:rPr>
              <a:t>predicted values</a:t>
            </a:r>
            <a:r>
              <a:rPr lang="en-US" sz="2400" dirty="0">
                <a:solidFill>
                  <a:prstClr val="black"/>
                </a:solidFill>
              </a:rPr>
              <a:t>. </a:t>
            </a:r>
            <a:endParaRPr lang="en-US" sz="2400" dirty="0" smtClean="0">
              <a:solidFill>
                <a:prstClr val="black"/>
              </a:solidFill>
            </a:endParaRPr>
          </a:p>
          <a:p>
            <a:pPr marL="342900" indent="-342900">
              <a:buFont typeface="Arial" panose="020B0604020202020204" pitchFamily="34" charset="0"/>
              <a:buChar char="•"/>
            </a:pPr>
            <a:r>
              <a:rPr lang="en-US" sz="2400" dirty="0" smtClean="0">
                <a:solidFill>
                  <a:prstClr val="black"/>
                </a:solidFill>
              </a:rPr>
              <a:t>When </a:t>
            </a:r>
            <a:r>
              <a:rPr lang="en-US" sz="2400" dirty="0">
                <a:solidFill>
                  <a:prstClr val="black"/>
                </a:solidFill>
              </a:rPr>
              <a:t>a model has no error, the MSE equals zero. As model error increases, its value increases</a:t>
            </a:r>
            <a:r>
              <a:rPr lang="en-US" sz="2400" dirty="0" smtClean="0">
                <a:solidFill>
                  <a:prstClr val="black"/>
                </a:solidFill>
              </a:rPr>
              <a:t>.</a:t>
            </a:r>
          </a:p>
          <a:p>
            <a:pPr marL="342900" indent="-342900">
              <a:buFont typeface="Arial" panose="020B0604020202020204" pitchFamily="34" charset="0"/>
              <a:buChar char="•"/>
            </a:pPr>
            <a:r>
              <a:rPr lang="en-US" sz="2400" dirty="0" smtClean="0">
                <a:solidFill>
                  <a:prstClr val="black"/>
                </a:solidFill>
              </a:rPr>
              <a:t> </a:t>
            </a:r>
            <a:r>
              <a:rPr lang="en-US" sz="2400" dirty="0">
                <a:solidFill>
                  <a:prstClr val="black"/>
                </a:solidFill>
              </a:rPr>
              <a:t>The mean squared error is also known as the mean squared deviation (MSD).</a:t>
            </a:r>
            <a:endParaRPr lang="en-IN" sz="2400" dirty="0">
              <a:solidFill>
                <a:prstClr val="black"/>
              </a:solidFill>
            </a:endParaRPr>
          </a:p>
        </p:txBody>
      </p:sp>
      <p:pic>
        <p:nvPicPr>
          <p:cNvPr id="2050" name="Picture 2" descr="formula for M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175" y="4301845"/>
            <a:ext cx="3226980" cy="102319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257800" y="4301845"/>
            <a:ext cx="6096000" cy="1200329"/>
          </a:xfrm>
          <a:prstGeom prst="rect">
            <a:avLst/>
          </a:prstGeom>
        </p:spPr>
        <p:txBody>
          <a:bodyPr>
            <a:spAutoFit/>
          </a:bodyPr>
          <a:lstStyle/>
          <a:p>
            <a:pPr>
              <a:buFont typeface="Arial" panose="020B0604020202020204" pitchFamily="34" charset="0"/>
              <a:buChar char="•"/>
            </a:pPr>
            <a:r>
              <a:rPr lang="en-US" sz="2400" dirty="0" err="1">
                <a:solidFill>
                  <a:prstClr val="black"/>
                </a:solidFill>
              </a:rPr>
              <a:t>yi</a:t>
            </a:r>
            <a:r>
              <a:rPr lang="en-US" sz="2400" dirty="0">
                <a:solidFill>
                  <a:prstClr val="black"/>
                </a:solidFill>
              </a:rPr>
              <a:t> is the </a:t>
            </a:r>
            <a:r>
              <a:rPr lang="en-US" sz="2400" dirty="0" err="1">
                <a:solidFill>
                  <a:prstClr val="black"/>
                </a:solidFill>
              </a:rPr>
              <a:t>ith</a:t>
            </a:r>
            <a:r>
              <a:rPr lang="en-US" sz="2400" dirty="0">
                <a:solidFill>
                  <a:prstClr val="black"/>
                </a:solidFill>
              </a:rPr>
              <a:t> observed value.</a:t>
            </a:r>
          </a:p>
          <a:p>
            <a:pPr>
              <a:buFont typeface="Arial" panose="020B0604020202020204" pitchFamily="34" charset="0"/>
              <a:buChar char="•"/>
            </a:pPr>
            <a:r>
              <a:rPr lang="en-US" sz="2400" dirty="0" err="1">
                <a:solidFill>
                  <a:prstClr val="black"/>
                </a:solidFill>
              </a:rPr>
              <a:t>ŷi</a:t>
            </a:r>
            <a:r>
              <a:rPr lang="en-US" sz="2400" dirty="0">
                <a:solidFill>
                  <a:prstClr val="black"/>
                </a:solidFill>
              </a:rPr>
              <a:t> is the corresponding predicted value.</a:t>
            </a:r>
          </a:p>
          <a:p>
            <a:pPr>
              <a:buFont typeface="Arial" panose="020B0604020202020204" pitchFamily="34" charset="0"/>
              <a:buChar char="•"/>
            </a:pPr>
            <a:r>
              <a:rPr lang="en-US" sz="2400" dirty="0">
                <a:solidFill>
                  <a:prstClr val="black"/>
                </a:solidFill>
              </a:rPr>
              <a:t>n = the number of observations.</a:t>
            </a: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045E91D6-A591-44D0-A7DE-1FB9DFE8FE07}" type="slidenum">
              <a:rPr lang="en-IN" smtClean="0">
                <a:solidFill>
                  <a:prstClr val="black">
                    <a:tint val="75000"/>
                  </a:prstClr>
                </a:solidFill>
              </a:rPr>
              <a:pPr/>
              <a:t>10</a:t>
            </a:fld>
            <a:endParaRPr lang="en-IN">
              <a:solidFill>
                <a:prstClr val="black">
                  <a:tint val="75000"/>
                </a:prstClr>
              </a:solidFill>
            </a:endParaRPr>
          </a:p>
        </p:txBody>
      </p:sp>
    </p:spTree>
    <p:extLst>
      <p:ext uri="{BB962C8B-B14F-4D97-AF65-F5344CB8AC3E}">
        <p14:creationId xmlns:p14="http://schemas.microsoft.com/office/powerpoint/2010/main" val="17452903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fontAlgn="ctr"/>
            <a:r>
              <a:rPr lang="en-US" dirty="0" smtClean="0"/>
              <a:t/>
            </a:r>
            <a:br>
              <a:rPr lang="en-US" dirty="0" smtClean="0"/>
            </a:br>
            <a:r>
              <a:rPr lang="en-US" dirty="0" smtClean="0"/>
              <a:t>Supervised learning – Regression</a:t>
            </a:r>
            <a:br>
              <a:rPr lang="en-US" dirty="0" smtClean="0"/>
            </a:br>
            <a:r>
              <a:rPr lang="en-IN" dirty="0"/>
              <a:t>Mean </a:t>
            </a:r>
            <a:r>
              <a:rPr lang="en-IN" dirty="0" smtClean="0"/>
              <a:t>Absolute </a:t>
            </a:r>
            <a:r>
              <a:rPr lang="en-IN" dirty="0"/>
              <a:t>E</a:t>
            </a:r>
            <a:r>
              <a:rPr lang="en-IN" dirty="0" smtClean="0"/>
              <a:t>rror</a:t>
            </a:r>
            <a:r>
              <a:rPr lang="en-IN" dirty="0"/>
              <a:t/>
            </a:r>
            <a:br>
              <a:rPr lang="en-IN" dirty="0"/>
            </a:br>
            <a:r>
              <a:rPr lang="en-IN" dirty="0"/>
              <a:t/>
            </a:r>
            <a:br>
              <a:rPr lang="en-IN" dirty="0"/>
            </a:br>
            <a:endParaRPr lang="en-IN" dirty="0"/>
          </a:p>
        </p:txBody>
      </p:sp>
      <p:sp>
        <p:nvSpPr>
          <p:cNvPr id="6" name="Rectangle 5"/>
          <p:cNvSpPr/>
          <p:nvPr/>
        </p:nvSpPr>
        <p:spPr>
          <a:xfrm>
            <a:off x="838200" y="2077162"/>
            <a:ext cx="11170024" cy="461665"/>
          </a:xfrm>
          <a:prstGeom prst="rect">
            <a:avLst/>
          </a:prstGeom>
        </p:spPr>
        <p:txBody>
          <a:bodyPr wrap="square">
            <a:spAutoFit/>
          </a:bodyPr>
          <a:lstStyle/>
          <a:p>
            <a:pPr marL="342900" indent="-342900">
              <a:buFont typeface="Arial" panose="020B0604020202020204" pitchFamily="34" charset="0"/>
              <a:buChar char="•"/>
            </a:pPr>
            <a:r>
              <a:rPr lang="en-US" sz="2400" b="1" dirty="0">
                <a:solidFill>
                  <a:prstClr val="black"/>
                </a:solidFill>
              </a:rPr>
              <a:t>the sum of absolute errors divided by the sample </a:t>
            </a:r>
            <a:r>
              <a:rPr lang="en-US" sz="2400" b="1" dirty="0" smtClean="0">
                <a:solidFill>
                  <a:prstClr val="black"/>
                </a:solidFill>
              </a:rPr>
              <a:t>size</a:t>
            </a:r>
            <a:r>
              <a:rPr lang="en-US" sz="2400" dirty="0">
                <a:solidFill>
                  <a:prstClr val="black"/>
                </a:solidFill>
              </a:rPr>
              <a:t> </a:t>
            </a:r>
            <a:r>
              <a:rPr lang="en-US" sz="2400" dirty="0" smtClean="0">
                <a:solidFill>
                  <a:prstClr val="black"/>
                </a:solidFill>
              </a:rPr>
              <a:t>(number </a:t>
            </a:r>
            <a:r>
              <a:rPr lang="en-US" sz="2400" dirty="0">
                <a:solidFill>
                  <a:prstClr val="black"/>
                </a:solidFill>
              </a:rPr>
              <a:t>of </a:t>
            </a:r>
            <a:r>
              <a:rPr lang="en-US" sz="2400" dirty="0" smtClean="0">
                <a:solidFill>
                  <a:prstClr val="black"/>
                </a:solidFill>
              </a:rPr>
              <a:t>observations)</a:t>
            </a:r>
            <a:endParaRPr lang="en-IN" sz="2400" dirty="0">
              <a:solidFill>
                <a:prstClr val="black"/>
              </a:solidFill>
            </a:endParaRPr>
          </a:p>
        </p:txBody>
      </p:sp>
      <p:sp>
        <p:nvSpPr>
          <p:cNvPr id="7" name="Rectangle 6"/>
          <p:cNvSpPr/>
          <p:nvPr/>
        </p:nvSpPr>
        <p:spPr>
          <a:xfrm>
            <a:off x="6423212" y="3266421"/>
            <a:ext cx="5127812" cy="1569660"/>
          </a:xfrm>
          <a:prstGeom prst="rect">
            <a:avLst/>
          </a:prstGeom>
        </p:spPr>
        <p:txBody>
          <a:bodyPr wrap="square">
            <a:spAutoFit/>
          </a:bodyPr>
          <a:lstStyle/>
          <a:p>
            <a:pPr>
              <a:buFont typeface="Arial" panose="020B0604020202020204" pitchFamily="34" charset="0"/>
              <a:buChar char="•"/>
            </a:pPr>
            <a:r>
              <a:rPr lang="en-US" sz="2400" dirty="0" err="1">
                <a:solidFill>
                  <a:prstClr val="black"/>
                </a:solidFill>
              </a:rPr>
              <a:t>yi</a:t>
            </a:r>
            <a:r>
              <a:rPr lang="en-US" sz="2400" dirty="0">
                <a:solidFill>
                  <a:prstClr val="black"/>
                </a:solidFill>
              </a:rPr>
              <a:t> is the </a:t>
            </a:r>
            <a:r>
              <a:rPr lang="en-US" sz="2400" dirty="0" err="1">
                <a:solidFill>
                  <a:prstClr val="black"/>
                </a:solidFill>
              </a:rPr>
              <a:t>ith</a:t>
            </a:r>
            <a:r>
              <a:rPr lang="en-US" sz="2400" dirty="0">
                <a:solidFill>
                  <a:prstClr val="black"/>
                </a:solidFill>
              </a:rPr>
              <a:t> observed value.</a:t>
            </a:r>
          </a:p>
          <a:p>
            <a:pPr>
              <a:buFont typeface="Arial" panose="020B0604020202020204" pitchFamily="34" charset="0"/>
              <a:buChar char="•"/>
            </a:pPr>
            <a:r>
              <a:rPr lang="en-US" sz="2400" dirty="0" err="1">
                <a:solidFill>
                  <a:prstClr val="black"/>
                </a:solidFill>
              </a:rPr>
              <a:t>ŷi</a:t>
            </a:r>
            <a:r>
              <a:rPr lang="en-US" sz="2400" dirty="0">
                <a:solidFill>
                  <a:prstClr val="black"/>
                </a:solidFill>
              </a:rPr>
              <a:t> is the corresponding predicted value.</a:t>
            </a:r>
          </a:p>
          <a:p>
            <a:pPr>
              <a:buFont typeface="Arial" panose="020B0604020202020204" pitchFamily="34" charset="0"/>
              <a:buChar char="•"/>
            </a:pPr>
            <a:r>
              <a:rPr lang="en-US" sz="2400" dirty="0">
                <a:solidFill>
                  <a:prstClr val="black"/>
                </a:solidFill>
              </a:rPr>
              <a:t>n = the number of observations.</a:t>
            </a:r>
          </a:p>
        </p:txBody>
      </p:sp>
      <p:pic>
        <p:nvPicPr>
          <p:cNvPr id="3076" name="Picture 4" descr="Evaluation Metric for Regression Models - Analytics Vidhy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905" y="2925301"/>
            <a:ext cx="4849634" cy="167923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045E91D6-A591-44D0-A7DE-1FB9DFE8FE07}" type="slidenum">
              <a:rPr lang="en-IN" smtClean="0">
                <a:solidFill>
                  <a:prstClr val="black">
                    <a:tint val="75000"/>
                  </a:prstClr>
                </a:solidFill>
              </a:rPr>
              <a:pPr/>
              <a:t>11</a:t>
            </a:fld>
            <a:endParaRPr lang="en-IN">
              <a:solidFill>
                <a:prstClr val="black">
                  <a:tint val="75000"/>
                </a:prstClr>
              </a:solidFill>
            </a:endParaRPr>
          </a:p>
        </p:txBody>
      </p:sp>
    </p:spTree>
    <p:extLst>
      <p:ext uri="{BB962C8B-B14F-4D97-AF65-F5344CB8AC3E}">
        <p14:creationId xmlns:p14="http://schemas.microsoft.com/office/powerpoint/2010/main" val="31439058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Supervised learning – </a:t>
            </a:r>
            <a:r>
              <a:rPr lang="en-US" dirty="0" smtClean="0"/>
              <a:t>Regression</a:t>
            </a:r>
            <a:br>
              <a:rPr lang="en-US" dirty="0" smtClean="0"/>
            </a:br>
            <a:r>
              <a:rPr lang="en-US" dirty="0" smtClean="0"/>
              <a:t>Root Mean Square	</a:t>
            </a:r>
            <a:endParaRPr lang="en-IN" dirty="0"/>
          </a:p>
        </p:txBody>
      </p:sp>
      <p:pic>
        <p:nvPicPr>
          <p:cNvPr id="1026" name="Picture 2" descr="RMSE (Root Mean Squared Err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3161" y="1841033"/>
            <a:ext cx="6594662" cy="4162590"/>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045E91D6-A591-44D0-A7DE-1FB9DFE8FE07}" type="slidenum">
              <a:rPr lang="en-IN" smtClean="0">
                <a:solidFill>
                  <a:prstClr val="black">
                    <a:tint val="75000"/>
                  </a:prstClr>
                </a:solidFill>
              </a:rPr>
              <a:pPr/>
              <a:t>12</a:t>
            </a:fld>
            <a:endParaRPr lang="en-IN">
              <a:solidFill>
                <a:prstClr val="black">
                  <a:tint val="75000"/>
                </a:prstClr>
              </a:solidFill>
            </a:endParaRPr>
          </a:p>
        </p:txBody>
      </p:sp>
    </p:spTree>
    <p:extLst>
      <p:ext uri="{BB962C8B-B14F-4D97-AF65-F5344CB8AC3E}">
        <p14:creationId xmlns:p14="http://schemas.microsoft.com/office/powerpoint/2010/main" val="39385347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t>NumPy</a:t>
            </a:r>
            <a:r>
              <a:rPr lang="en-IN" dirty="0"/>
              <a:t> Array Shape</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a:t>Get the Shape of an Array</a:t>
            </a:r>
          </a:p>
          <a:p>
            <a:r>
              <a:rPr lang="en-US" dirty="0" err="1"/>
              <a:t>NumPy</a:t>
            </a:r>
            <a:r>
              <a:rPr lang="en-US" dirty="0"/>
              <a:t> arrays have an attribute called shape that returns a tuple with each index having the number of corresponding elements</a:t>
            </a:r>
            <a:r>
              <a:rPr lang="en-US" dirty="0" smtClean="0"/>
              <a:t>.</a:t>
            </a:r>
          </a:p>
          <a:p>
            <a:endParaRPr lang="en-US" dirty="0"/>
          </a:p>
          <a:p>
            <a:r>
              <a:rPr lang="en-US" dirty="0" smtClean="0"/>
              <a:t>Print </a:t>
            </a:r>
            <a:r>
              <a:rPr lang="en-US" dirty="0"/>
              <a:t>the shape of a 2-D array:</a:t>
            </a:r>
          </a:p>
          <a:p>
            <a:pPr marL="0" indent="0">
              <a:buNone/>
            </a:pPr>
            <a:r>
              <a:rPr lang="en-US" dirty="0"/>
              <a:t>import </a:t>
            </a:r>
            <a:r>
              <a:rPr lang="en-US" dirty="0" err="1"/>
              <a:t>numpy</a:t>
            </a:r>
            <a:r>
              <a:rPr lang="en-US" dirty="0"/>
              <a:t> as np</a:t>
            </a:r>
            <a:br>
              <a:rPr lang="en-US" dirty="0"/>
            </a:br>
            <a:r>
              <a:rPr lang="en-US" dirty="0"/>
              <a:t/>
            </a:r>
            <a:br>
              <a:rPr lang="en-US" dirty="0"/>
            </a:br>
            <a:r>
              <a:rPr lang="en-US" dirty="0" err="1"/>
              <a:t>arr</a:t>
            </a:r>
            <a:r>
              <a:rPr lang="en-US" dirty="0"/>
              <a:t> = </a:t>
            </a:r>
            <a:r>
              <a:rPr lang="en-US" dirty="0" err="1"/>
              <a:t>np.array</a:t>
            </a:r>
            <a:r>
              <a:rPr lang="en-US" dirty="0"/>
              <a:t>([[1, 2, 3, 4], [5, 6, 7, 8]])</a:t>
            </a:r>
            <a:br>
              <a:rPr lang="en-US" dirty="0"/>
            </a:br>
            <a:r>
              <a:rPr lang="en-US" dirty="0"/>
              <a:t/>
            </a:r>
            <a:br>
              <a:rPr lang="en-US" dirty="0"/>
            </a:br>
            <a:r>
              <a:rPr lang="en-US" dirty="0"/>
              <a:t>print(</a:t>
            </a:r>
            <a:r>
              <a:rPr lang="en-US" dirty="0" err="1"/>
              <a:t>arr.shape</a:t>
            </a:r>
            <a:r>
              <a:rPr lang="en-US" dirty="0" smtClean="0"/>
              <a:t>)</a:t>
            </a:r>
          </a:p>
          <a:p>
            <a:pPr marL="0" indent="0">
              <a:buNone/>
            </a:pPr>
            <a:r>
              <a:rPr lang="en-US" dirty="0" smtClean="0"/>
              <a:t>#Output</a:t>
            </a:r>
          </a:p>
          <a:p>
            <a:pPr marL="0" indent="0">
              <a:buNone/>
            </a:pPr>
            <a:r>
              <a:rPr lang="en-IN" dirty="0"/>
              <a:t>(2, 4)</a:t>
            </a:r>
            <a:endParaRPr lang="en-US" dirty="0"/>
          </a:p>
          <a:p>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13</a:t>
            </a:fld>
            <a:endParaRPr lang="en-IN">
              <a:solidFill>
                <a:prstClr val="black">
                  <a:tint val="75000"/>
                </a:prstClr>
              </a:solidFill>
            </a:endParaRPr>
          </a:p>
        </p:txBody>
      </p:sp>
    </p:spTree>
    <p:extLst>
      <p:ext uri="{BB962C8B-B14F-4D97-AF65-F5344CB8AC3E}">
        <p14:creationId xmlns:p14="http://schemas.microsoft.com/office/powerpoint/2010/main" val="33657182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t>NumPy</a:t>
            </a:r>
            <a:r>
              <a:rPr lang="en-IN" dirty="0"/>
              <a:t> Array Reshaping</a:t>
            </a:r>
          </a:p>
        </p:txBody>
      </p:sp>
      <p:sp>
        <p:nvSpPr>
          <p:cNvPr id="3" name="Content Placeholder 2"/>
          <p:cNvSpPr>
            <a:spLocks noGrp="1"/>
          </p:cNvSpPr>
          <p:nvPr>
            <p:ph idx="1"/>
          </p:nvPr>
        </p:nvSpPr>
        <p:spPr/>
        <p:txBody>
          <a:bodyPr/>
          <a:lstStyle/>
          <a:p>
            <a:r>
              <a:rPr lang="en-US" dirty="0"/>
              <a:t>Reshaping arrays</a:t>
            </a:r>
          </a:p>
          <a:p>
            <a:r>
              <a:rPr lang="en-US" dirty="0"/>
              <a:t>Reshaping means changing the shape of an array.</a:t>
            </a:r>
          </a:p>
          <a:p>
            <a:r>
              <a:rPr lang="en-US" dirty="0"/>
              <a:t>The shape of an array is the number of elements in each dimension.</a:t>
            </a:r>
          </a:p>
          <a:p>
            <a:r>
              <a:rPr lang="en-US" dirty="0"/>
              <a:t>By reshaping we can add or remove dimensions or change number of elements in each dimension.</a:t>
            </a:r>
          </a:p>
          <a:p>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14</a:t>
            </a:fld>
            <a:endParaRPr lang="en-IN">
              <a:solidFill>
                <a:prstClr val="black">
                  <a:tint val="75000"/>
                </a:prstClr>
              </a:solidFill>
            </a:endParaRPr>
          </a:p>
        </p:txBody>
      </p:sp>
    </p:spTree>
    <p:extLst>
      <p:ext uri="{BB962C8B-B14F-4D97-AF65-F5344CB8AC3E}">
        <p14:creationId xmlns:p14="http://schemas.microsoft.com/office/powerpoint/2010/main" val="39587032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t>NumPy</a:t>
            </a:r>
            <a:r>
              <a:rPr lang="en-IN" dirty="0"/>
              <a:t> Array Reshaping</a:t>
            </a:r>
          </a:p>
        </p:txBody>
      </p:sp>
      <p:sp>
        <p:nvSpPr>
          <p:cNvPr id="3" name="Content Placeholder 2"/>
          <p:cNvSpPr>
            <a:spLocks noGrp="1"/>
          </p:cNvSpPr>
          <p:nvPr>
            <p:ph idx="1"/>
          </p:nvPr>
        </p:nvSpPr>
        <p:spPr/>
        <p:txBody>
          <a:bodyPr/>
          <a:lstStyle/>
          <a:p>
            <a:r>
              <a:rPr lang="en-US" dirty="0" smtClean="0"/>
              <a:t>Convert </a:t>
            </a:r>
            <a:r>
              <a:rPr lang="en-US" dirty="0"/>
              <a:t>the following 1-D array with 12 elements into a 2-D array.</a:t>
            </a:r>
          </a:p>
          <a:p>
            <a:r>
              <a:rPr lang="en-US" dirty="0"/>
              <a:t>The outermost dimension will have 4 arrays, each with 3 elements:</a:t>
            </a:r>
          </a:p>
          <a:p>
            <a:r>
              <a:rPr lang="en-US" dirty="0"/>
              <a:t>import </a:t>
            </a:r>
            <a:r>
              <a:rPr lang="en-US" dirty="0" err="1"/>
              <a:t>numpy</a:t>
            </a:r>
            <a:r>
              <a:rPr lang="en-US" dirty="0"/>
              <a:t> as np</a:t>
            </a:r>
            <a:br>
              <a:rPr lang="en-US" dirty="0"/>
            </a:br>
            <a:r>
              <a:rPr lang="en-US" dirty="0"/>
              <a:t/>
            </a:r>
            <a:br>
              <a:rPr lang="en-US" dirty="0"/>
            </a:br>
            <a:r>
              <a:rPr lang="en-US" dirty="0" err="1"/>
              <a:t>arr</a:t>
            </a:r>
            <a:r>
              <a:rPr lang="en-US" dirty="0"/>
              <a:t> = </a:t>
            </a:r>
            <a:r>
              <a:rPr lang="en-US" dirty="0" err="1"/>
              <a:t>np.array</a:t>
            </a:r>
            <a:r>
              <a:rPr lang="en-US" dirty="0"/>
              <a:t>([1, 2, 3, 4, 5, 6, 7, 8, 9, 10, 11, 12])</a:t>
            </a:r>
            <a:br>
              <a:rPr lang="en-US" dirty="0"/>
            </a:br>
            <a:r>
              <a:rPr lang="en-US" dirty="0"/>
              <a:t/>
            </a:r>
            <a:br>
              <a:rPr lang="en-US" dirty="0"/>
            </a:br>
            <a:r>
              <a:rPr lang="en-US" dirty="0" err="1"/>
              <a:t>newarr</a:t>
            </a:r>
            <a:r>
              <a:rPr lang="en-US" dirty="0"/>
              <a:t> = </a:t>
            </a:r>
            <a:r>
              <a:rPr lang="en-US" dirty="0" err="1"/>
              <a:t>arr.reshape</a:t>
            </a:r>
            <a:r>
              <a:rPr lang="en-US" dirty="0"/>
              <a:t>(4, 3)</a:t>
            </a:r>
            <a:br>
              <a:rPr lang="en-US" dirty="0"/>
            </a:br>
            <a:r>
              <a:rPr lang="en-US" dirty="0"/>
              <a:t/>
            </a:r>
            <a:br>
              <a:rPr lang="en-US" dirty="0"/>
            </a:br>
            <a:r>
              <a:rPr lang="en-US" dirty="0"/>
              <a:t>print(</a:t>
            </a:r>
            <a:r>
              <a:rPr lang="en-US" dirty="0" err="1"/>
              <a:t>newarr</a:t>
            </a:r>
            <a:r>
              <a:rPr lang="en-US" dirty="0"/>
              <a:t>)</a:t>
            </a:r>
          </a:p>
          <a:p>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15</a:t>
            </a:fld>
            <a:endParaRPr lang="en-IN">
              <a:solidFill>
                <a:prstClr val="black">
                  <a:tint val="75000"/>
                </a:prstClr>
              </a:solidFill>
            </a:endParaRPr>
          </a:p>
        </p:txBody>
      </p:sp>
    </p:spTree>
    <p:extLst>
      <p:ext uri="{BB962C8B-B14F-4D97-AF65-F5344CB8AC3E}">
        <p14:creationId xmlns:p14="http://schemas.microsoft.com/office/powerpoint/2010/main" val="40260999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t>NumPy</a:t>
            </a:r>
            <a:r>
              <a:rPr lang="en-IN" dirty="0"/>
              <a:t> Array Reshaping</a:t>
            </a:r>
          </a:p>
        </p:txBody>
      </p:sp>
      <p:sp>
        <p:nvSpPr>
          <p:cNvPr id="3" name="Content Placeholder 2"/>
          <p:cNvSpPr>
            <a:spLocks noGrp="1"/>
          </p:cNvSpPr>
          <p:nvPr>
            <p:ph idx="1"/>
          </p:nvPr>
        </p:nvSpPr>
        <p:spPr>
          <a:xfrm>
            <a:off x="838200" y="1250576"/>
            <a:ext cx="10515600" cy="5204012"/>
          </a:xfrm>
        </p:spPr>
        <p:txBody>
          <a:bodyPr>
            <a:normAutofit fontScale="85000" lnSpcReduction="20000"/>
          </a:bodyPr>
          <a:lstStyle/>
          <a:p>
            <a:pPr marL="0" indent="0">
              <a:buNone/>
            </a:pPr>
            <a:r>
              <a:rPr lang="en-US" dirty="0"/>
              <a:t>When you use reshape(-1, 1), you are asking </a:t>
            </a:r>
            <a:r>
              <a:rPr lang="en-US" dirty="0" err="1"/>
              <a:t>numpy</a:t>
            </a:r>
            <a:r>
              <a:rPr lang="en-US" dirty="0"/>
              <a:t> to reshape your array with 1 column and as many rows as necessary to accommodate the data. This operation will result in a 2D array with a shape (n, 1), where n is the number of elements in your original array</a:t>
            </a:r>
            <a:r>
              <a:rPr lang="en-US" dirty="0" smtClean="0"/>
              <a:t>.</a:t>
            </a:r>
            <a:endParaRPr lang="en-IN" dirty="0"/>
          </a:p>
          <a:p>
            <a:pPr marL="0" indent="0">
              <a:buNone/>
            </a:pPr>
            <a:r>
              <a:rPr lang="en-IN" dirty="0" smtClean="0"/>
              <a:t>import </a:t>
            </a:r>
            <a:r>
              <a:rPr lang="en-IN" dirty="0" err="1"/>
              <a:t>numpy</a:t>
            </a:r>
            <a:r>
              <a:rPr lang="en-IN" dirty="0"/>
              <a:t> as </a:t>
            </a:r>
            <a:r>
              <a:rPr lang="en-IN" dirty="0" smtClean="0"/>
              <a:t>np</a:t>
            </a:r>
            <a:endParaRPr lang="en-IN" dirty="0"/>
          </a:p>
          <a:p>
            <a:pPr marL="0" indent="0">
              <a:buNone/>
            </a:pPr>
            <a:r>
              <a:rPr lang="en-IN" dirty="0"/>
              <a:t># Original array</a:t>
            </a:r>
          </a:p>
          <a:p>
            <a:pPr marL="0" indent="0">
              <a:buNone/>
            </a:pPr>
            <a:r>
              <a:rPr lang="en-IN" dirty="0" err="1"/>
              <a:t>arr</a:t>
            </a:r>
            <a:r>
              <a:rPr lang="en-IN" dirty="0"/>
              <a:t> = </a:t>
            </a:r>
            <a:r>
              <a:rPr lang="en-IN" dirty="0" err="1"/>
              <a:t>np.array</a:t>
            </a:r>
            <a:r>
              <a:rPr lang="en-IN" dirty="0"/>
              <a:t>([1, 2, 3, 4, 5, 6])</a:t>
            </a:r>
          </a:p>
          <a:p>
            <a:pPr marL="0" indent="0">
              <a:buNone/>
            </a:pPr>
            <a:r>
              <a:rPr lang="en-IN" dirty="0"/>
              <a:t>print('Original array shape:', </a:t>
            </a:r>
            <a:r>
              <a:rPr lang="en-IN" dirty="0" err="1"/>
              <a:t>arr.shape</a:t>
            </a:r>
            <a:r>
              <a:rPr lang="en-IN" dirty="0" smtClean="0"/>
              <a:t>)</a:t>
            </a:r>
            <a:endParaRPr lang="en-IN" dirty="0"/>
          </a:p>
          <a:p>
            <a:pPr marL="0" indent="0">
              <a:buNone/>
            </a:pPr>
            <a:r>
              <a:rPr lang="en-IN" dirty="0"/>
              <a:t># Reshape array</a:t>
            </a:r>
          </a:p>
          <a:p>
            <a:pPr marL="0" indent="0">
              <a:buNone/>
            </a:pPr>
            <a:r>
              <a:rPr lang="en-IN" dirty="0" err="1"/>
              <a:t>reshaped_arr</a:t>
            </a:r>
            <a:r>
              <a:rPr lang="en-IN" dirty="0"/>
              <a:t> = </a:t>
            </a:r>
            <a:r>
              <a:rPr lang="en-IN" dirty="0" err="1"/>
              <a:t>arr.reshape</a:t>
            </a:r>
            <a:r>
              <a:rPr lang="en-IN" dirty="0"/>
              <a:t>(-1, 1)</a:t>
            </a:r>
          </a:p>
          <a:p>
            <a:pPr marL="0" indent="0">
              <a:buNone/>
            </a:pPr>
            <a:r>
              <a:rPr lang="en-IN" dirty="0"/>
              <a:t>print('Reshaped array shape:', </a:t>
            </a:r>
            <a:r>
              <a:rPr lang="en-IN" dirty="0" err="1"/>
              <a:t>reshaped_arr.shape</a:t>
            </a:r>
            <a:r>
              <a:rPr lang="en-IN" dirty="0" smtClean="0"/>
              <a:t>)</a:t>
            </a:r>
          </a:p>
          <a:p>
            <a:pPr marL="0" indent="0">
              <a:buNone/>
            </a:pPr>
            <a:r>
              <a:rPr lang="en-US" dirty="0" smtClean="0"/>
              <a:t>#Output:</a:t>
            </a:r>
            <a:endParaRPr lang="en-US" dirty="0"/>
          </a:p>
          <a:p>
            <a:pPr marL="0" indent="0">
              <a:buNone/>
            </a:pPr>
            <a:r>
              <a:rPr lang="en-US" dirty="0"/>
              <a:t>Original array shape: (6,)</a:t>
            </a:r>
          </a:p>
          <a:p>
            <a:pPr marL="0" indent="0">
              <a:buNone/>
            </a:pPr>
            <a:r>
              <a:rPr lang="en-US" dirty="0"/>
              <a:t>Reshaped array shape: (6, 1)</a:t>
            </a:r>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16</a:t>
            </a:fld>
            <a:endParaRPr lang="en-IN">
              <a:solidFill>
                <a:prstClr val="black">
                  <a:tint val="75000"/>
                </a:prstClr>
              </a:solidFill>
            </a:endParaRPr>
          </a:p>
        </p:txBody>
      </p:sp>
    </p:spTree>
    <p:extLst>
      <p:ext uri="{BB962C8B-B14F-4D97-AF65-F5344CB8AC3E}">
        <p14:creationId xmlns:p14="http://schemas.microsoft.com/office/powerpoint/2010/main" val="25603939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err="1"/>
              <a:t>NumPy</a:t>
            </a:r>
            <a:r>
              <a:rPr lang="en-IN" dirty="0"/>
              <a:t> Array Reshaping</a:t>
            </a:r>
          </a:p>
        </p:txBody>
      </p:sp>
      <p:sp>
        <p:nvSpPr>
          <p:cNvPr id="3" name="Content Placeholder 2"/>
          <p:cNvSpPr>
            <a:spLocks noGrp="1"/>
          </p:cNvSpPr>
          <p:nvPr>
            <p:ph idx="1"/>
          </p:nvPr>
        </p:nvSpPr>
        <p:spPr/>
        <p:txBody>
          <a:bodyPr>
            <a:normAutofit fontScale="62500" lnSpcReduction="20000"/>
          </a:bodyPr>
          <a:lstStyle/>
          <a:p>
            <a:r>
              <a:rPr lang="en-US" dirty="0"/>
              <a:t>Reshape(1, -</a:t>
            </a:r>
            <a:r>
              <a:rPr lang="en-US" dirty="0" smtClean="0"/>
              <a:t>1) On </a:t>
            </a:r>
            <a:r>
              <a:rPr lang="en-US" dirty="0"/>
              <a:t>the other hand, reshape(1, -1) reshapes your array with 1 row and as many columns as necessary to accommodate the data. This operation will result in a 2D array with a shape (1, n), where n is the number of elements in your original array</a:t>
            </a:r>
            <a:r>
              <a:rPr lang="en-US" dirty="0" smtClean="0"/>
              <a:t>.</a:t>
            </a:r>
          </a:p>
          <a:p>
            <a:endParaRPr lang="en-US" dirty="0"/>
          </a:p>
          <a:p>
            <a:pPr marL="0" indent="0">
              <a:buNone/>
            </a:pPr>
            <a:r>
              <a:rPr lang="en-IN" dirty="0"/>
              <a:t>import </a:t>
            </a:r>
            <a:r>
              <a:rPr lang="en-IN" dirty="0" err="1"/>
              <a:t>numpy</a:t>
            </a:r>
            <a:r>
              <a:rPr lang="en-IN" dirty="0"/>
              <a:t> as </a:t>
            </a:r>
            <a:r>
              <a:rPr lang="en-IN" dirty="0" smtClean="0"/>
              <a:t>np</a:t>
            </a:r>
            <a:endParaRPr lang="en-IN" dirty="0"/>
          </a:p>
          <a:p>
            <a:pPr marL="0" indent="0">
              <a:buNone/>
            </a:pPr>
            <a:r>
              <a:rPr lang="en-IN" dirty="0"/>
              <a:t># Original array</a:t>
            </a:r>
          </a:p>
          <a:p>
            <a:pPr marL="0" indent="0">
              <a:buNone/>
            </a:pPr>
            <a:r>
              <a:rPr lang="en-IN" dirty="0" err="1"/>
              <a:t>arr</a:t>
            </a:r>
            <a:r>
              <a:rPr lang="en-IN" dirty="0"/>
              <a:t> = </a:t>
            </a:r>
            <a:r>
              <a:rPr lang="en-IN" dirty="0" err="1"/>
              <a:t>np.array</a:t>
            </a:r>
            <a:r>
              <a:rPr lang="en-IN" dirty="0"/>
              <a:t>([1, 2, 3, 4, 5, 6])</a:t>
            </a:r>
          </a:p>
          <a:p>
            <a:pPr marL="0" indent="0">
              <a:buNone/>
            </a:pPr>
            <a:r>
              <a:rPr lang="en-IN" dirty="0"/>
              <a:t>print('Original array shape:', </a:t>
            </a:r>
            <a:r>
              <a:rPr lang="en-IN" dirty="0" err="1"/>
              <a:t>arr.shape</a:t>
            </a:r>
            <a:r>
              <a:rPr lang="en-IN" dirty="0" smtClean="0"/>
              <a:t>)</a:t>
            </a:r>
            <a:endParaRPr lang="en-IN" dirty="0"/>
          </a:p>
          <a:p>
            <a:pPr marL="0" indent="0">
              <a:buNone/>
            </a:pPr>
            <a:r>
              <a:rPr lang="en-IN" dirty="0"/>
              <a:t># Reshape array</a:t>
            </a:r>
          </a:p>
          <a:p>
            <a:pPr marL="0" indent="0">
              <a:buNone/>
            </a:pPr>
            <a:r>
              <a:rPr lang="en-IN" dirty="0" err="1"/>
              <a:t>reshaped_arr</a:t>
            </a:r>
            <a:r>
              <a:rPr lang="en-IN" dirty="0"/>
              <a:t> = </a:t>
            </a:r>
            <a:r>
              <a:rPr lang="en-IN" dirty="0" err="1"/>
              <a:t>arr.reshape</a:t>
            </a:r>
            <a:r>
              <a:rPr lang="en-IN" dirty="0"/>
              <a:t>(1, -1)</a:t>
            </a:r>
          </a:p>
          <a:p>
            <a:pPr marL="0" indent="0">
              <a:buNone/>
            </a:pPr>
            <a:r>
              <a:rPr lang="en-IN" dirty="0"/>
              <a:t>print('Reshaped array shape:', </a:t>
            </a:r>
            <a:r>
              <a:rPr lang="en-IN" dirty="0" err="1"/>
              <a:t>reshaped_arr.shape</a:t>
            </a:r>
            <a:r>
              <a:rPr lang="en-IN" dirty="0" smtClean="0"/>
              <a:t>)</a:t>
            </a:r>
          </a:p>
          <a:p>
            <a:pPr marL="0" indent="0">
              <a:buNone/>
            </a:pPr>
            <a:r>
              <a:rPr lang="en-US" dirty="0" smtClean="0"/>
              <a:t>#Output:</a:t>
            </a:r>
            <a:endParaRPr lang="en-US" dirty="0"/>
          </a:p>
          <a:p>
            <a:pPr marL="0" indent="0">
              <a:buNone/>
            </a:pPr>
            <a:r>
              <a:rPr lang="en-US" dirty="0"/>
              <a:t>Original array shape: (6,)</a:t>
            </a:r>
          </a:p>
          <a:p>
            <a:pPr marL="0" indent="0">
              <a:buNone/>
            </a:pPr>
            <a:r>
              <a:rPr lang="en-US" dirty="0"/>
              <a:t>Reshaped array shape: (1, 6)</a:t>
            </a:r>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17</a:t>
            </a:fld>
            <a:endParaRPr lang="en-IN">
              <a:solidFill>
                <a:prstClr val="black">
                  <a:tint val="75000"/>
                </a:prstClr>
              </a:solidFill>
            </a:endParaRPr>
          </a:p>
        </p:txBody>
      </p:sp>
    </p:spTree>
    <p:extLst>
      <p:ext uri="{BB962C8B-B14F-4D97-AF65-F5344CB8AC3E}">
        <p14:creationId xmlns:p14="http://schemas.microsoft.com/office/powerpoint/2010/main" val="12392551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is the </a:t>
            </a:r>
            <a:r>
              <a:rPr lang="en-US" b="1" dirty="0" err="1"/>
              <a:t>Sklearn</a:t>
            </a:r>
            <a:r>
              <a:rPr lang="en-US" b="1" dirty="0"/>
              <a:t> Diabetes Dataset?</a:t>
            </a:r>
            <a:br>
              <a:rPr lang="en-US" b="1" dirty="0"/>
            </a:br>
            <a:endParaRPr lang="en-IN" dirty="0"/>
          </a:p>
        </p:txBody>
      </p:sp>
      <p:sp>
        <p:nvSpPr>
          <p:cNvPr id="3" name="Content Placeholder 2"/>
          <p:cNvSpPr>
            <a:spLocks noGrp="1"/>
          </p:cNvSpPr>
          <p:nvPr>
            <p:ph idx="1"/>
          </p:nvPr>
        </p:nvSpPr>
        <p:spPr/>
        <p:txBody>
          <a:bodyPr/>
          <a:lstStyle/>
          <a:p>
            <a:r>
              <a:rPr lang="en-IN" dirty="0"/>
              <a:t>The </a:t>
            </a:r>
            <a:r>
              <a:rPr lang="en-IN" dirty="0" err="1"/>
              <a:t>scikit</a:t>
            </a:r>
            <a:r>
              <a:rPr lang="en-IN" dirty="0"/>
              <a:t>-learn Diabetes Dataset or </a:t>
            </a:r>
            <a:r>
              <a:rPr lang="en-IN" dirty="0" err="1"/>
              <a:t>Sklearn</a:t>
            </a:r>
            <a:r>
              <a:rPr lang="en-IN" dirty="0"/>
              <a:t> Diabetes dataset consists of ten baseline variables, such as age, sex, body mass index (BMI), average blood pressure, and six blood serum measurements, obtained for 442 diabetes patients. </a:t>
            </a:r>
            <a:endParaRPr lang="en-IN" dirty="0" smtClean="0"/>
          </a:p>
          <a:p>
            <a:r>
              <a:rPr lang="en-IN" dirty="0" smtClean="0"/>
              <a:t>The </a:t>
            </a:r>
            <a:r>
              <a:rPr lang="en-IN" dirty="0"/>
              <a:t>target variable is a quantitative measure of disease progression one year after baseline.</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18</a:t>
            </a:fld>
            <a:endParaRPr lang="en-IN">
              <a:solidFill>
                <a:prstClr val="black">
                  <a:tint val="75000"/>
                </a:prstClr>
              </a:solidFill>
            </a:endParaRPr>
          </a:p>
        </p:txBody>
      </p:sp>
    </p:spTree>
    <p:extLst>
      <p:ext uri="{BB962C8B-B14F-4D97-AF65-F5344CB8AC3E}">
        <p14:creationId xmlns:p14="http://schemas.microsoft.com/office/powerpoint/2010/main" val="28925304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Characteristics of </a:t>
            </a:r>
            <a:r>
              <a:rPr lang="en-US" b="1" dirty="0" err="1"/>
              <a:t>Sklearn</a:t>
            </a:r>
            <a:r>
              <a:rPr lang="en-US" b="1" dirty="0"/>
              <a:t> Diabetes Dataset</a:t>
            </a:r>
            <a:br>
              <a:rPr lang="en-US" b="1" dirty="0"/>
            </a:br>
            <a:endParaRPr lang="en-IN" dirty="0"/>
          </a:p>
        </p:txBody>
      </p:sp>
      <p:sp>
        <p:nvSpPr>
          <p:cNvPr id="3" name="Content Placeholder 2"/>
          <p:cNvSpPr>
            <a:spLocks noGrp="1"/>
          </p:cNvSpPr>
          <p:nvPr>
            <p:ph idx="1"/>
          </p:nvPr>
        </p:nvSpPr>
        <p:spPr/>
        <p:txBody>
          <a:bodyPr/>
          <a:lstStyle/>
          <a:p>
            <a:pPr fontAlgn="base"/>
            <a:r>
              <a:rPr lang="en-US" b="1" dirty="0" smtClean="0"/>
              <a:t>Number </a:t>
            </a:r>
            <a:r>
              <a:rPr lang="en-US" b="1" dirty="0"/>
              <a:t>of Instances:</a:t>
            </a:r>
            <a:r>
              <a:rPr lang="en-US" dirty="0"/>
              <a:t> 442</a:t>
            </a:r>
          </a:p>
          <a:p>
            <a:pPr fontAlgn="base"/>
            <a:r>
              <a:rPr lang="en-US" b="1" dirty="0"/>
              <a:t>Number of Attributes:</a:t>
            </a:r>
            <a:r>
              <a:rPr lang="en-US" dirty="0"/>
              <a:t> The first 10 columns are numeric predictive values.</a:t>
            </a:r>
          </a:p>
          <a:p>
            <a:pPr fontAlgn="base"/>
            <a:r>
              <a:rPr lang="en-US" b="1" dirty="0"/>
              <a:t>Target:</a:t>
            </a:r>
            <a:r>
              <a:rPr lang="en-US" dirty="0"/>
              <a:t> Column 11 represents a quantitative measure of disease progression one year after baseline.</a:t>
            </a:r>
          </a:p>
          <a:p>
            <a:endParaRPr lang="en-IN" dirty="0"/>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19</a:t>
            </a:fld>
            <a:endParaRPr lang="en-IN">
              <a:solidFill>
                <a:prstClr val="black">
                  <a:tint val="75000"/>
                </a:prstClr>
              </a:solidFill>
            </a:endParaRPr>
          </a:p>
        </p:txBody>
      </p:sp>
    </p:spTree>
    <p:extLst>
      <p:ext uri="{BB962C8B-B14F-4D97-AF65-F5344CB8AC3E}">
        <p14:creationId xmlns:p14="http://schemas.microsoft.com/office/powerpoint/2010/main" val="3924094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55000">
              <a:srgbClr val="023C6E"/>
            </a:gs>
            <a:gs pos="0">
              <a:srgbClr val="03305A"/>
            </a:gs>
          </a:gsLst>
          <a:lin ang="5400000" scaled="1"/>
        </a:grad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038193CD-7F78-4D2B-980B-9AAF1599F6BD}"/>
              </a:ext>
            </a:extLst>
          </p:cNvPr>
          <p:cNvGrpSpPr/>
          <p:nvPr/>
        </p:nvGrpSpPr>
        <p:grpSpPr>
          <a:xfrm>
            <a:off x="1129411" y="365043"/>
            <a:ext cx="2545350" cy="4903984"/>
            <a:chOff x="537687" y="1"/>
            <a:chExt cx="2848605" cy="5488247"/>
          </a:xfrm>
        </p:grpSpPr>
        <p:grpSp>
          <p:nvGrpSpPr>
            <p:cNvPr id="10" name="Group 9">
              <a:extLst>
                <a:ext uri="{FF2B5EF4-FFF2-40B4-BE49-F238E27FC236}">
                  <a16:creationId xmlns:a16="http://schemas.microsoft.com/office/drawing/2014/main" xmlns="" id="{DDF640F5-6F2C-4A9F-B26B-259079AF48B7}"/>
                </a:ext>
              </a:extLst>
            </p:cNvPr>
            <p:cNvGrpSpPr/>
            <p:nvPr/>
          </p:nvGrpSpPr>
          <p:grpSpPr>
            <a:xfrm>
              <a:off x="537687" y="1534285"/>
              <a:ext cx="2848605" cy="3880840"/>
              <a:chOff x="537687" y="1534285"/>
              <a:chExt cx="2848605" cy="3880840"/>
            </a:xfrm>
          </p:grpSpPr>
          <p:sp>
            <p:nvSpPr>
              <p:cNvPr id="25" name="Freeform: Shape 24">
                <a:extLst>
                  <a:ext uri="{FF2B5EF4-FFF2-40B4-BE49-F238E27FC236}">
                    <a16:creationId xmlns:a16="http://schemas.microsoft.com/office/drawing/2014/main" xmlns="" id="{80B721A3-25EE-4360-82B8-DB964F495FE0}"/>
                  </a:ext>
                </a:extLst>
              </p:cNvPr>
              <p:cNvSpPr/>
              <p:nvPr/>
            </p:nvSpPr>
            <p:spPr>
              <a:xfrm rot="10800000">
                <a:off x="560985" y="2119923"/>
                <a:ext cx="2825307" cy="3295202"/>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3000">
                    <a:schemeClr val="bg1">
                      <a:alpha val="0"/>
                    </a:schemeClr>
                  </a:gs>
                  <a:gs pos="17000">
                    <a:schemeClr val="bg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18" name="Freeform: Shape 17">
                <a:extLst>
                  <a:ext uri="{FF2B5EF4-FFF2-40B4-BE49-F238E27FC236}">
                    <a16:creationId xmlns:a16="http://schemas.microsoft.com/office/drawing/2014/main" xmlns="" id="{CB392882-997F-4B60-8F54-BD9E2DDFD3F8}"/>
                  </a:ext>
                </a:extLst>
              </p:cNvPr>
              <p:cNvSpPr/>
              <p:nvPr/>
            </p:nvSpPr>
            <p:spPr>
              <a:xfrm rot="10800000">
                <a:off x="1377805" y="1931258"/>
                <a:ext cx="1144958" cy="142007"/>
              </a:xfrm>
              <a:custGeom>
                <a:avLst/>
                <a:gdLst>
                  <a:gd name="connsiteX0" fmla="*/ 0 w 1311217"/>
                  <a:gd name="connsiteY0" fmla="*/ 0 h 154745"/>
                  <a:gd name="connsiteX1" fmla="*/ 1311217 w 1311217"/>
                  <a:gd name="connsiteY1" fmla="*/ 0 h 154745"/>
                  <a:gd name="connsiteX2" fmla="*/ 1306824 w 1311217"/>
                  <a:gd name="connsiteY2" fmla="*/ 19596 h 154745"/>
                  <a:gd name="connsiteX3" fmla="*/ 1288798 w 1311217"/>
                  <a:gd name="connsiteY3" fmla="*/ 154745 h 154745"/>
                  <a:gd name="connsiteX4" fmla="*/ 21896 w 1311217"/>
                  <a:gd name="connsiteY4" fmla="*/ 154745 h 154745"/>
                  <a:gd name="connsiteX5" fmla="*/ 21180 w 1311217"/>
                  <a:gd name="connsiteY5" fmla="*/ 140562 h 154745"/>
                  <a:gd name="connsiteX6" fmla="*/ 4264 w 1311217"/>
                  <a:gd name="connsiteY6" fmla="*/ 19596 h 154745"/>
                  <a:gd name="connsiteX7" fmla="*/ 0 w 1311217"/>
                  <a:gd name="connsiteY7" fmla="*/ 0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1217" h="154745">
                    <a:moveTo>
                      <a:pt x="0" y="0"/>
                    </a:moveTo>
                    <a:lnTo>
                      <a:pt x="1311217" y="0"/>
                    </a:lnTo>
                    <a:lnTo>
                      <a:pt x="1306824" y="19596"/>
                    </a:lnTo>
                    <a:lnTo>
                      <a:pt x="1288798" y="154745"/>
                    </a:lnTo>
                    <a:lnTo>
                      <a:pt x="21896" y="154745"/>
                    </a:lnTo>
                    <a:lnTo>
                      <a:pt x="21180" y="140562"/>
                    </a:lnTo>
                    <a:cubicBezTo>
                      <a:pt x="17038" y="99773"/>
                      <a:pt x="11380" y="59432"/>
                      <a:pt x="4264" y="19596"/>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19" name="Freeform: Shape 18">
                <a:extLst>
                  <a:ext uri="{FF2B5EF4-FFF2-40B4-BE49-F238E27FC236}">
                    <a16:creationId xmlns:a16="http://schemas.microsoft.com/office/drawing/2014/main" xmlns="" id="{200432E4-E66E-4E9D-9A0A-673ED6A36F59}"/>
                  </a:ext>
                </a:extLst>
              </p:cNvPr>
              <p:cNvSpPr/>
              <p:nvPr/>
            </p:nvSpPr>
            <p:spPr>
              <a:xfrm rot="10800000">
                <a:off x="537687" y="2115221"/>
                <a:ext cx="2825307" cy="3295202"/>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4000">
                    <a:srgbClr val="FFFFFF">
                      <a:alpha val="52000"/>
                    </a:srgbClr>
                  </a:gs>
                  <a:gs pos="90000">
                    <a:schemeClr val="bg1">
                      <a:alpha val="12000"/>
                    </a:schemeClr>
                  </a:gs>
                  <a:gs pos="8000">
                    <a:schemeClr val="bg1">
                      <a:alpha val="83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0" name="Freeform: Shape 19">
                <a:extLst>
                  <a:ext uri="{FF2B5EF4-FFF2-40B4-BE49-F238E27FC236}">
                    <a16:creationId xmlns:a16="http://schemas.microsoft.com/office/drawing/2014/main" xmlns="" id="{EB5010B5-3580-4BE5-962B-F46A096B9E8A}"/>
                  </a:ext>
                </a:extLst>
              </p:cNvPr>
              <p:cNvSpPr/>
              <p:nvPr/>
            </p:nvSpPr>
            <p:spPr>
              <a:xfrm rot="10800000">
                <a:off x="1399633" y="1721477"/>
                <a:ext cx="1101994" cy="167826"/>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1" name="Freeform: Shape 20">
                <a:extLst>
                  <a:ext uri="{FF2B5EF4-FFF2-40B4-BE49-F238E27FC236}">
                    <a16:creationId xmlns:a16="http://schemas.microsoft.com/office/drawing/2014/main" xmlns="" id="{1F25D0C6-D154-49DC-BB1D-0C95B5C35248}"/>
                  </a:ext>
                </a:extLst>
              </p:cNvPr>
              <p:cNvSpPr/>
              <p:nvPr/>
            </p:nvSpPr>
            <p:spPr>
              <a:xfrm rot="10800000">
                <a:off x="1404738" y="1534285"/>
                <a:ext cx="1091204" cy="145236"/>
              </a:xfrm>
              <a:custGeom>
                <a:avLst/>
                <a:gdLst>
                  <a:gd name="connsiteX0" fmla="*/ 0 w 1249658"/>
                  <a:gd name="connsiteY0" fmla="*/ 0 h 158263"/>
                  <a:gd name="connsiteX1" fmla="*/ 1249658 w 1249658"/>
                  <a:gd name="connsiteY1" fmla="*/ 0 h 158263"/>
                  <a:gd name="connsiteX2" fmla="*/ 1237943 w 1249658"/>
                  <a:gd name="connsiteY2" fmla="*/ 58023 h 158263"/>
                  <a:gd name="connsiteX3" fmla="*/ 1086716 w 1249658"/>
                  <a:gd name="connsiteY3" fmla="*/ 158263 h 158263"/>
                  <a:gd name="connsiteX4" fmla="*/ 162941 w 1249658"/>
                  <a:gd name="connsiteY4" fmla="*/ 158263 h 158263"/>
                  <a:gd name="connsiteX5" fmla="*/ 11714 w 1249658"/>
                  <a:gd name="connsiteY5" fmla="*/ 58023 h 158263"/>
                  <a:gd name="connsiteX6" fmla="*/ 0 w 1249658"/>
                  <a:gd name="connsiteY6" fmla="*/ 0 h 15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9658" h="158263">
                    <a:moveTo>
                      <a:pt x="0" y="0"/>
                    </a:moveTo>
                    <a:lnTo>
                      <a:pt x="1249658" y="0"/>
                    </a:lnTo>
                    <a:lnTo>
                      <a:pt x="1237943" y="58023"/>
                    </a:lnTo>
                    <a:cubicBezTo>
                      <a:pt x="1213028" y="116930"/>
                      <a:pt x="1154699" y="158263"/>
                      <a:pt x="1086716" y="158263"/>
                    </a:cubicBezTo>
                    <a:lnTo>
                      <a:pt x="162941" y="158263"/>
                    </a:lnTo>
                    <a:cubicBezTo>
                      <a:pt x="94958" y="158263"/>
                      <a:pt x="36629" y="116930"/>
                      <a:pt x="11714" y="58023"/>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2" name="Freeform: Shape 21">
                <a:extLst>
                  <a:ext uri="{FF2B5EF4-FFF2-40B4-BE49-F238E27FC236}">
                    <a16:creationId xmlns:a16="http://schemas.microsoft.com/office/drawing/2014/main" xmlns="" id="{93C35FAC-5D0F-4F2C-BF9B-C52FD465BB4F}"/>
                  </a:ext>
                </a:extLst>
              </p:cNvPr>
              <p:cNvSpPr/>
              <p:nvPr/>
            </p:nvSpPr>
            <p:spPr>
              <a:xfrm rot="10800000">
                <a:off x="544729" y="4072370"/>
                <a:ext cx="2802008" cy="1338052"/>
              </a:xfrm>
              <a:custGeom>
                <a:avLst/>
                <a:gdLst>
                  <a:gd name="connsiteX0" fmla="*/ 3208888 w 3208888"/>
                  <a:gd name="connsiteY0" fmla="*/ 1686316 h 1686316"/>
                  <a:gd name="connsiteX1" fmla="*/ 3084690 w 3208888"/>
                  <a:gd name="connsiteY1" fmla="*/ 1614968 h 1686316"/>
                  <a:gd name="connsiteX2" fmla="*/ 1526595 w 3208888"/>
                  <a:gd name="connsiteY2" fmla="*/ 1249343 h 1686316"/>
                  <a:gd name="connsiteX3" fmla="*/ 198268 w 3208888"/>
                  <a:gd name="connsiteY3" fmla="*/ 1507733 h 1686316"/>
                  <a:gd name="connsiteX4" fmla="*/ 0 w 3208888"/>
                  <a:gd name="connsiteY4" fmla="*/ 1600267 h 1686316"/>
                  <a:gd name="connsiteX5" fmla="*/ 12259 w 3208888"/>
                  <a:gd name="connsiteY5" fmla="*/ 1505382 h 1686316"/>
                  <a:gd name="connsiteX6" fmla="*/ 1599167 w 3208888"/>
                  <a:gd name="connsiteY6" fmla="*/ 0 h 1686316"/>
                  <a:gd name="connsiteX7" fmla="*/ 3208600 w 3208888"/>
                  <a:gd name="connsiteY7" fmla="*/ 1679726 h 16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8888" h="1686316">
                    <a:moveTo>
                      <a:pt x="3208888" y="1686316"/>
                    </a:moveTo>
                    <a:lnTo>
                      <a:pt x="3084690" y="1614968"/>
                    </a:lnTo>
                    <a:cubicBezTo>
                      <a:pt x="2639923" y="1384132"/>
                      <a:pt x="2103749" y="1249343"/>
                      <a:pt x="1526595" y="1249343"/>
                    </a:cubicBezTo>
                    <a:cubicBezTo>
                      <a:pt x="1045634" y="1249343"/>
                      <a:pt x="593131" y="1342946"/>
                      <a:pt x="198268" y="1507733"/>
                    </a:cubicBezTo>
                    <a:lnTo>
                      <a:pt x="0" y="1600267"/>
                    </a:lnTo>
                    <a:lnTo>
                      <a:pt x="12259" y="1505382"/>
                    </a:lnTo>
                    <a:cubicBezTo>
                      <a:pt x="159281" y="647094"/>
                      <a:pt x="813884" y="0"/>
                      <a:pt x="1599167" y="0"/>
                    </a:cubicBezTo>
                    <a:cubicBezTo>
                      <a:pt x="2436803" y="0"/>
                      <a:pt x="3125753" y="736249"/>
                      <a:pt x="3208600" y="1679726"/>
                    </a:cubicBezTo>
                    <a:close/>
                  </a:path>
                </a:pathLst>
              </a:cu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3" name="Oval 22">
                <a:extLst>
                  <a:ext uri="{FF2B5EF4-FFF2-40B4-BE49-F238E27FC236}">
                    <a16:creationId xmlns:a16="http://schemas.microsoft.com/office/drawing/2014/main" xmlns="" id="{CD9780AD-CECC-42A7-AD79-D049F6AD0226}"/>
                  </a:ext>
                </a:extLst>
              </p:cNvPr>
              <p:cNvSpPr/>
              <p:nvPr/>
            </p:nvSpPr>
            <p:spPr>
              <a:xfrm>
                <a:off x="550937" y="3864460"/>
                <a:ext cx="2802009" cy="55108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pic>
            <p:nvPicPr>
              <p:cNvPr id="53" name="Picture 52">
                <a:extLst>
                  <a:ext uri="{FF2B5EF4-FFF2-40B4-BE49-F238E27FC236}">
                    <a16:creationId xmlns:a16="http://schemas.microsoft.com/office/drawing/2014/main" xmlns="" id="{97B81C2E-28EB-44D1-AB14-9D9237CF1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8657" y="3216947"/>
                <a:ext cx="1102192" cy="1102192"/>
              </a:xfrm>
              <a:prstGeom prst="rect">
                <a:avLst/>
              </a:prstGeom>
              <a:effectLst>
                <a:outerShdw blurRad="76200" dist="88900" dir="13500000" sy="23000" kx="1200000" algn="br" rotWithShape="0">
                  <a:prstClr val="black">
                    <a:alpha val="20000"/>
                  </a:prstClr>
                </a:outerShdw>
              </a:effectLst>
            </p:spPr>
          </p:pic>
        </p:grpSp>
        <p:sp>
          <p:nvSpPr>
            <p:cNvPr id="56" name="Freeform: Shape 55">
              <a:extLst>
                <a:ext uri="{FF2B5EF4-FFF2-40B4-BE49-F238E27FC236}">
                  <a16:creationId xmlns:a16="http://schemas.microsoft.com/office/drawing/2014/main" xmlns="" id="{339C4442-2CE9-4B88-8857-205007F8847B}"/>
                </a:ext>
              </a:extLst>
            </p:cNvPr>
            <p:cNvSpPr/>
            <p:nvPr/>
          </p:nvSpPr>
          <p:spPr>
            <a:xfrm rot="5400000">
              <a:off x="1174820" y="677106"/>
              <a:ext cx="1534284" cy="180073"/>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14" name="TextBox 13">
              <a:extLst>
                <a:ext uri="{FF2B5EF4-FFF2-40B4-BE49-F238E27FC236}">
                  <a16:creationId xmlns:a16="http://schemas.microsoft.com/office/drawing/2014/main" xmlns="" id="{299F4E0A-EBE6-4AD8-B40C-940393619F8A}"/>
                </a:ext>
              </a:extLst>
            </p:cNvPr>
            <p:cNvSpPr txBox="1"/>
            <p:nvPr/>
          </p:nvSpPr>
          <p:spPr>
            <a:xfrm>
              <a:off x="879626" y="4454912"/>
              <a:ext cx="2141315" cy="1033336"/>
            </a:xfrm>
            <a:prstGeom prst="rect">
              <a:avLst/>
            </a:prstGeom>
            <a:noFill/>
          </p:spPr>
          <p:txBody>
            <a:bodyPr wrap="square" rtlCol="0">
              <a:spAutoFit/>
            </a:bodyPr>
            <a:lstStyle/>
            <a:p>
              <a:pPr algn="ctr"/>
              <a:r>
                <a:rPr lang="en-US" b="1" dirty="0" smtClean="0">
                  <a:solidFill>
                    <a:prstClr val="black"/>
                  </a:solidFill>
                </a:rPr>
                <a:t>Introduction to Supervised Machine Learning</a:t>
              </a:r>
              <a:endParaRPr lang="en-US" sz="1600" b="1" dirty="0">
                <a:solidFill>
                  <a:prstClr val="black"/>
                </a:solidFill>
              </a:endParaRPr>
            </a:p>
          </p:txBody>
        </p:sp>
      </p:grpSp>
      <p:grpSp>
        <p:nvGrpSpPr>
          <p:cNvPr id="72" name="Group 71">
            <a:extLst>
              <a:ext uri="{FF2B5EF4-FFF2-40B4-BE49-F238E27FC236}">
                <a16:creationId xmlns:a16="http://schemas.microsoft.com/office/drawing/2014/main" xmlns="" id="{4E2171D8-AAA7-44FB-B295-009E26C62A95}"/>
              </a:ext>
            </a:extLst>
          </p:cNvPr>
          <p:cNvGrpSpPr/>
          <p:nvPr/>
        </p:nvGrpSpPr>
        <p:grpSpPr>
          <a:xfrm>
            <a:off x="3537841" y="365041"/>
            <a:ext cx="1953862" cy="3369555"/>
            <a:chOff x="3616421" y="9549"/>
            <a:chExt cx="2186646" cy="3771006"/>
          </a:xfrm>
        </p:grpSpPr>
        <p:sp>
          <p:nvSpPr>
            <p:cNvPr id="58" name="Freeform: Shape 57">
              <a:extLst>
                <a:ext uri="{FF2B5EF4-FFF2-40B4-BE49-F238E27FC236}">
                  <a16:creationId xmlns:a16="http://schemas.microsoft.com/office/drawing/2014/main" xmlns="" id="{A5881644-A688-4727-B9D2-B853C2267F72}"/>
                </a:ext>
              </a:extLst>
            </p:cNvPr>
            <p:cNvSpPr/>
            <p:nvPr/>
          </p:nvSpPr>
          <p:spPr>
            <a:xfrm rot="5400000">
              <a:off x="4203511" y="422432"/>
              <a:ext cx="1005840" cy="180073"/>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grpSp>
          <p:nvGrpSpPr>
            <p:cNvPr id="9" name="Group 8">
              <a:extLst>
                <a:ext uri="{FF2B5EF4-FFF2-40B4-BE49-F238E27FC236}">
                  <a16:creationId xmlns:a16="http://schemas.microsoft.com/office/drawing/2014/main" xmlns="" id="{E710A5C0-B192-4A65-85C6-D6718616F575}"/>
                </a:ext>
              </a:extLst>
            </p:cNvPr>
            <p:cNvGrpSpPr/>
            <p:nvPr/>
          </p:nvGrpSpPr>
          <p:grpSpPr>
            <a:xfrm>
              <a:off x="3674601" y="923056"/>
              <a:ext cx="2118244" cy="2857499"/>
              <a:chOff x="3571356" y="585306"/>
              <a:chExt cx="2118244" cy="2857499"/>
            </a:xfrm>
          </p:grpSpPr>
          <p:sp>
            <p:nvSpPr>
              <p:cNvPr id="37" name="Freeform: Shape 36">
                <a:extLst>
                  <a:ext uri="{FF2B5EF4-FFF2-40B4-BE49-F238E27FC236}">
                    <a16:creationId xmlns:a16="http://schemas.microsoft.com/office/drawing/2014/main" xmlns="" id="{4FABCE0D-8339-4E70-9C1C-1FD7BC7ACEEB}"/>
                  </a:ext>
                </a:extLst>
              </p:cNvPr>
              <p:cNvSpPr/>
              <p:nvPr/>
            </p:nvSpPr>
            <p:spPr>
              <a:xfrm rot="10800000">
                <a:off x="3588681" y="1016517"/>
                <a:ext cx="2100919" cy="2426288"/>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3000">
                    <a:schemeClr val="bg1">
                      <a:alpha val="0"/>
                    </a:schemeClr>
                  </a:gs>
                  <a:gs pos="17000">
                    <a:schemeClr val="bg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7" name="Freeform: Shape 26">
                <a:extLst>
                  <a:ext uri="{FF2B5EF4-FFF2-40B4-BE49-F238E27FC236}">
                    <a16:creationId xmlns:a16="http://schemas.microsoft.com/office/drawing/2014/main" xmlns="" id="{4F9A495C-8768-49D9-A671-064C40B59C58}"/>
                  </a:ext>
                </a:extLst>
              </p:cNvPr>
              <p:cNvSpPr/>
              <p:nvPr/>
            </p:nvSpPr>
            <p:spPr>
              <a:xfrm rot="10800000">
                <a:off x="4196074" y="877601"/>
                <a:ext cx="851399" cy="104561"/>
              </a:xfrm>
              <a:custGeom>
                <a:avLst/>
                <a:gdLst>
                  <a:gd name="connsiteX0" fmla="*/ 0 w 1311217"/>
                  <a:gd name="connsiteY0" fmla="*/ 0 h 154745"/>
                  <a:gd name="connsiteX1" fmla="*/ 1311217 w 1311217"/>
                  <a:gd name="connsiteY1" fmla="*/ 0 h 154745"/>
                  <a:gd name="connsiteX2" fmla="*/ 1306824 w 1311217"/>
                  <a:gd name="connsiteY2" fmla="*/ 19596 h 154745"/>
                  <a:gd name="connsiteX3" fmla="*/ 1288798 w 1311217"/>
                  <a:gd name="connsiteY3" fmla="*/ 154745 h 154745"/>
                  <a:gd name="connsiteX4" fmla="*/ 21896 w 1311217"/>
                  <a:gd name="connsiteY4" fmla="*/ 154745 h 154745"/>
                  <a:gd name="connsiteX5" fmla="*/ 21180 w 1311217"/>
                  <a:gd name="connsiteY5" fmla="*/ 140562 h 154745"/>
                  <a:gd name="connsiteX6" fmla="*/ 4264 w 1311217"/>
                  <a:gd name="connsiteY6" fmla="*/ 19596 h 154745"/>
                  <a:gd name="connsiteX7" fmla="*/ 0 w 1311217"/>
                  <a:gd name="connsiteY7" fmla="*/ 0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1217" h="154745">
                    <a:moveTo>
                      <a:pt x="0" y="0"/>
                    </a:moveTo>
                    <a:lnTo>
                      <a:pt x="1311217" y="0"/>
                    </a:lnTo>
                    <a:lnTo>
                      <a:pt x="1306824" y="19596"/>
                    </a:lnTo>
                    <a:lnTo>
                      <a:pt x="1288798" y="154745"/>
                    </a:lnTo>
                    <a:lnTo>
                      <a:pt x="21896" y="154745"/>
                    </a:lnTo>
                    <a:lnTo>
                      <a:pt x="21180" y="140562"/>
                    </a:lnTo>
                    <a:cubicBezTo>
                      <a:pt x="17038" y="99773"/>
                      <a:pt x="11380" y="59432"/>
                      <a:pt x="4264" y="19596"/>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8" name="Freeform: Shape 27">
                <a:extLst>
                  <a:ext uri="{FF2B5EF4-FFF2-40B4-BE49-F238E27FC236}">
                    <a16:creationId xmlns:a16="http://schemas.microsoft.com/office/drawing/2014/main" xmlns="" id="{BE5A2EB3-1C73-4945-9E2B-69AD89AE83FB}"/>
                  </a:ext>
                </a:extLst>
              </p:cNvPr>
              <p:cNvSpPr/>
              <p:nvPr/>
            </p:nvSpPr>
            <p:spPr>
              <a:xfrm rot="10800000">
                <a:off x="3571356" y="1013055"/>
                <a:ext cx="2100919" cy="2426288"/>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4000">
                    <a:srgbClr val="FFFFFF">
                      <a:alpha val="52000"/>
                    </a:srgbClr>
                  </a:gs>
                  <a:gs pos="90000">
                    <a:schemeClr val="bg1">
                      <a:alpha val="12000"/>
                    </a:schemeClr>
                  </a:gs>
                  <a:gs pos="8000">
                    <a:schemeClr val="bg1">
                      <a:alpha val="83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29" name="Freeform: Shape 28">
                <a:extLst>
                  <a:ext uri="{FF2B5EF4-FFF2-40B4-BE49-F238E27FC236}">
                    <a16:creationId xmlns:a16="http://schemas.microsoft.com/office/drawing/2014/main" xmlns="" id="{69FC0C48-BD62-45F9-9BA0-3E6EE2D50A5B}"/>
                  </a:ext>
                </a:extLst>
              </p:cNvPr>
              <p:cNvSpPr/>
              <p:nvPr/>
            </p:nvSpPr>
            <p:spPr>
              <a:xfrm rot="10800000">
                <a:off x="4212305" y="723137"/>
                <a:ext cx="819451" cy="123572"/>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1" name="Freeform: Shape 30">
                <a:extLst>
                  <a:ext uri="{FF2B5EF4-FFF2-40B4-BE49-F238E27FC236}">
                    <a16:creationId xmlns:a16="http://schemas.microsoft.com/office/drawing/2014/main" xmlns="" id="{0889DE2E-85AB-4856-B10F-9EC12CAAA426}"/>
                  </a:ext>
                </a:extLst>
              </p:cNvPr>
              <p:cNvSpPr/>
              <p:nvPr/>
            </p:nvSpPr>
            <p:spPr>
              <a:xfrm rot="10800000">
                <a:off x="4216102" y="585306"/>
                <a:ext cx="811428" cy="106938"/>
              </a:xfrm>
              <a:custGeom>
                <a:avLst/>
                <a:gdLst>
                  <a:gd name="connsiteX0" fmla="*/ 0 w 1249658"/>
                  <a:gd name="connsiteY0" fmla="*/ 0 h 158263"/>
                  <a:gd name="connsiteX1" fmla="*/ 1249658 w 1249658"/>
                  <a:gd name="connsiteY1" fmla="*/ 0 h 158263"/>
                  <a:gd name="connsiteX2" fmla="*/ 1237943 w 1249658"/>
                  <a:gd name="connsiteY2" fmla="*/ 58023 h 158263"/>
                  <a:gd name="connsiteX3" fmla="*/ 1086716 w 1249658"/>
                  <a:gd name="connsiteY3" fmla="*/ 158263 h 158263"/>
                  <a:gd name="connsiteX4" fmla="*/ 162941 w 1249658"/>
                  <a:gd name="connsiteY4" fmla="*/ 158263 h 158263"/>
                  <a:gd name="connsiteX5" fmla="*/ 11714 w 1249658"/>
                  <a:gd name="connsiteY5" fmla="*/ 58023 h 158263"/>
                  <a:gd name="connsiteX6" fmla="*/ 0 w 1249658"/>
                  <a:gd name="connsiteY6" fmla="*/ 0 h 15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9658" h="158263">
                    <a:moveTo>
                      <a:pt x="0" y="0"/>
                    </a:moveTo>
                    <a:lnTo>
                      <a:pt x="1249658" y="0"/>
                    </a:lnTo>
                    <a:lnTo>
                      <a:pt x="1237943" y="58023"/>
                    </a:lnTo>
                    <a:cubicBezTo>
                      <a:pt x="1213028" y="116930"/>
                      <a:pt x="1154699" y="158263"/>
                      <a:pt x="1086716" y="158263"/>
                    </a:cubicBezTo>
                    <a:lnTo>
                      <a:pt x="162941" y="158263"/>
                    </a:lnTo>
                    <a:cubicBezTo>
                      <a:pt x="94958" y="158263"/>
                      <a:pt x="36629" y="116930"/>
                      <a:pt x="11714" y="58023"/>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2" name="Freeform: Shape 31">
                <a:extLst>
                  <a:ext uri="{FF2B5EF4-FFF2-40B4-BE49-F238E27FC236}">
                    <a16:creationId xmlns:a16="http://schemas.microsoft.com/office/drawing/2014/main" xmlns="" id="{9F8B58CF-80F5-4546-AB44-99C6A63BF4FC}"/>
                  </a:ext>
                </a:extLst>
              </p:cNvPr>
              <p:cNvSpPr/>
              <p:nvPr/>
            </p:nvSpPr>
            <p:spPr>
              <a:xfrm rot="10800000">
                <a:off x="3576593" y="2454122"/>
                <a:ext cx="2083594" cy="985220"/>
              </a:xfrm>
              <a:custGeom>
                <a:avLst/>
                <a:gdLst>
                  <a:gd name="connsiteX0" fmla="*/ 3208888 w 3208888"/>
                  <a:gd name="connsiteY0" fmla="*/ 1686316 h 1686316"/>
                  <a:gd name="connsiteX1" fmla="*/ 3084690 w 3208888"/>
                  <a:gd name="connsiteY1" fmla="*/ 1614968 h 1686316"/>
                  <a:gd name="connsiteX2" fmla="*/ 1526595 w 3208888"/>
                  <a:gd name="connsiteY2" fmla="*/ 1249343 h 1686316"/>
                  <a:gd name="connsiteX3" fmla="*/ 198268 w 3208888"/>
                  <a:gd name="connsiteY3" fmla="*/ 1507733 h 1686316"/>
                  <a:gd name="connsiteX4" fmla="*/ 0 w 3208888"/>
                  <a:gd name="connsiteY4" fmla="*/ 1600267 h 1686316"/>
                  <a:gd name="connsiteX5" fmla="*/ 12259 w 3208888"/>
                  <a:gd name="connsiteY5" fmla="*/ 1505382 h 1686316"/>
                  <a:gd name="connsiteX6" fmla="*/ 1599167 w 3208888"/>
                  <a:gd name="connsiteY6" fmla="*/ 0 h 1686316"/>
                  <a:gd name="connsiteX7" fmla="*/ 3208600 w 3208888"/>
                  <a:gd name="connsiteY7" fmla="*/ 1679726 h 16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8888" h="1686316">
                    <a:moveTo>
                      <a:pt x="3208888" y="1686316"/>
                    </a:moveTo>
                    <a:lnTo>
                      <a:pt x="3084690" y="1614968"/>
                    </a:lnTo>
                    <a:cubicBezTo>
                      <a:pt x="2639923" y="1384132"/>
                      <a:pt x="2103749" y="1249343"/>
                      <a:pt x="1526595" y="1249343"/>
                    </a:cubicBezTo>
                    <a:cubicBezTo>
                      <a:pt x="1045634" y="1249343"/>
                      <a:pt x="593131" y="1342946"/>
                      <a:pt x="198268" y="1507733"/>
                    </a:cubicBezTo>
                    <a:lnTo>
                      <a:pt x="0" y="1600267"/>
                    </a:lnTo>
                    <a:lnTo>
                      <a:pt x="12259" y="1505382"/>
                    </a:lnTo>
                    <a:cubicBezTo>
                      <a:pt x="159281" y="647094"/>
                      <a:pt x="813884" y="0"/>
                      <a:pt x="1599167" y="0"/>
                    </a:cubicBezTo>
                    <a:cubicBezTo>
                      <a:pt x="2436803" y="0"/>
                      <a:pt x="3125753" y="736249"/>
                      <a:pt x="3208600" y="1679726"/>
                    </a:cubicBezTo>
                    <a:close/>
                  </a:path>
                </a:pathLst>
              </a:custGeom>
              <a:solidFill>
                <a:srgbClr val="00CC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dirty="0">
                  <a:solidFill>
                    <a:prstClr val="white"/>
                  </a:solidFill>
                </a:endParaRPr>
              </a:p>
            </p:txBody>
          </p:sp>
          <p:sp>
            <p:nvSpPr>
              <p:cNvPr id="34" name="Oval 33">
                <a:extLst>
                  <a:ext uri="{FF2B5EF4-FFF2-40B4-BE49-F238E27FC236}">
                    <a16:creationId xmlns:a16="http://schemas.microsoft.com/office/drawing/2014/main" xmlns="" id="{B2C63937-CFDA-4009-90A9-2DE85F0D9C56}"/>
                  </a:ext>
                </a:extLst>
              </p:cNvPr>
              <p:cNvSpPr/>
              <p:nvPr/>
            </p:nvSpPr>
            <p:spPr>
              <a:xfrm>
                <a:off x="3588681" y="2304736"/>
                <a:ext cx="2083595" cy="405765"/>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pic>
            <p:nvPicPr>
              <p:cNvPr id="55" name="Picture 54">
                <a:extLst>
                  <a:ext uri="{FF2B5EF4-FFF2-40B4-BE49-F238E27FC236}">
                    <a16:creationId xmlns:a16="http://schemas.microsoft.com/office/drawing/2014/main" xmlns="" id="{C4F4F625-08F0-4246-9E1C-5FABECCB1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106" y="1453414"/>
                <a:ext cx="739562" cy="739562"/>
              </a:xfrm>
              <a:prstGeom prst="rect">
                <a:avLst/>
              </a:prstGeom>
              <a:effectLst>
                <a:outerShdw blurRad="76200" dist="88900" dir="13500000" sy="23000" kx="1200000" algn="br" rotWithShape="0">
                  <a:prstClr val="black">
                    <a:alpha val="20000"/>
                  </a:prstClr>
                </a:outerShdw>
              </a:effectLst>
            </p:spPr>
          </p:pic>
        </p:grpSp>
        <p:sp>
          <p:nvSpPr>
            <p:cNvPr id="64" name="TextBox 63">
              <a:extLst>
                <a:ext uri="{FF2B5EF4-FFF2-40B4-BE49-F238E27FC236}">
                  <a16:creationId xmlns:a16="http://schemas.microsoft.com/office/drawing/2014/main" xmlns="" id="{B14ED69C-2BDB-4040-A7BB-CBAC3D9E45BC}"/>
                </a:ext>
              </a:extLst>
            </p:cNvPr>
            <p:cNvSpPr txBox="1"/>
            <p:nvPr/>
          </p:nvSpPr>
          <p:spPr>
            <a:xfrm>
              <a:off x="3616421" y="2280104"/>
              <a:ext cx="2186646" cy="380254"/>
            </a:xfrm>
            <a:prstGeom prst="rect">
              <a:avLst/>
            </a:prstGeom>
            <a:noFill/>
          </p:spPr>
          <p:txBody>
            <a:bodyPr wrap="square" rtlCol="0">
              <a:spAutoFit/>
            </a:bodyPr>
            <a:lstStyle/>
            <a:p>
              <a:pPr algn="ctr"/>
              <a:endParaRPr lang="en-US" sz="1608" b="1" dirty="0">
                <a:solidFill>
                  <a:prstClr val="black"/>
                </a:solidFill>
              </a:endParaRPr>
            </a:p>
          </p:txBody>
        </p:sp>
      </p:grpSp>
      <p:grpSp>
        <p:nvGrpSpPr>
          <p:cNvPr id="73" name="Group 72">
            <a:extLst>
              <a:ext uri="{FF2B5EF4-FFF2-40B4-BE49-F238E27FC236}">
                <a16:creationId xmlns:a16="http://schemas.microsoft.com/office/drawing/2014/main" xmlns="" id="{55A85FBE-A97E-4C6B-A7ED-0B73754EF923}"/>
              </a:ext>
            </a:extLst>
          </p:cNvPr>
          <p:cNvGrpSpPr/>
          <p:nvPr/>
        </p:nvGrpSpPr>
        <p:grpSpPr>
          <a:xfrm>
            <a:off x="5264756" y="424116"/>
            <a:ext cx="2570828" cy="5906093"/>
            <a:chOff x="5689600" y="-9181"/>
            <a:chExt cx="2877118" cy="6609748"/>
          </a:xfrm>
        </p:grpSpPr>
        <p:sp>
          <p:nvSpPr>
            <p:cNvPr id="57" name="Freeform: Shape 56">
              <a:extLst>
                <a:ext uri="{FF2B5EF4-FFF2-40B4-BE49-F238E27FC236}">
                  <a16:creationId xmlns:a16="http://schemas.microsoft.com/office/drawing/2014/main" xmlns="" id="{DACD6FE0-8960-4432-90B8-D2C0A5C6DD0B}"/>
                </a:ext>
              </a:extLst>
            </p:cNvPr>
            <p:cNvSpPr/>
            <p:nvPr/>
          </p:nvSpPr>
          <p:spPr>
            <a:xfrm rot="5400000">
              <a:off x="5735962" y="1226662"/>
              <a:ext cx="2651760" cy="180073"/>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grpSp>
          <p:nvGrpSpPr>
            <p:cNvPr id="7" name="Group 6">
              <a:extLst>
                <a:ext uri="{FF2B5EF4-FFF2-40B4-BE49-F238E27FC236}">
                  <a16:creationId xmlns:a16="http://schemas.microsoft.com/office/drawing/2014/main" xmlns="" id="{18E7F7AB-2134-4FF9-BD92-61E2A565B99F}"/>
                </a:ext>
              </a:extLst>
            </p:cNvPr>
            <p:cNvGrpSpPr/>
            <p:nvPr/>
          </p:nvGrpSpPr>
          <p:grpSpPr>
            <a:xfrm>
              <a:off x="5689600" y="2619413"/>
              <a:ext cx="2877118" cy="3912842"/>
              <a:chOff x="5382402" y="2583762"/>
              <a:chExt cx="2877118" cy="3912842"/>
            </a:xfrm>
          </p:grpSpPr>
          <p:sp>
            <p:nvSpPr>
              <p:cNvPr id="13" name="Freeform: Shape 12">
                <a:extLst>
                  <a:ext uri="{FF2B5EF4-FFF2-40B4-BE49-F238E27FC236}">
                    <a16:creationId xmlns:a16="http://schemas.microsoft.com/office/drawing/2014/main" xmlns="" id="{8A970D9B-59C5-4709-8F91-1554203708A0}"/>
                  </a:ext>
                </a:extLst>
              </p:cNvPr>
              <p:cNvSpPr/>
              <p:nvPr/>
            </p:nvSpPr>
            <p:spPr>
              <a:xfrm rot="10800000">
                <a:off x="5405933" y="3174229"/>
                <a:ext cx="2853587" cy="3322375"/>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3000">
                    <a:schemeClr val="bg1">
                      <a:alpha val="0"/>
                    </a:schemeClr>
                  </a:gs>
                  <a:gs pos="17000">
                    <a:schemeClr val="bg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6" name="Freeform: Shape 35">
                <a:extLst>
                  <a:ext uri="{FF2B5EF4-FFF2-40B4-BE49-F238E27FC236}">
                    <a16:creationId xmlns:a16="http://schemas.microsoft.com/office/drawing/2014/main" xmlns="" id="{AFE391CE-67B5-462C-9703-8CBAE58552C5}"/>
                  </a:ext>
                </a:extLst>
              </p:cNvPr>
              <p:cNvSpPr/>
              <p:nvPr/>
            </p:nvSpPr>
            <p:spPr>
              <a:xfrm rot="10800000">
                <a:off x="6230930" y="2984009"/>
                <a:ext cx="1156418" cy="143178"/>
              </a:xfrm>
              <a:custGeom>
                <a:avLst/>
                <a:gdLst>
                  <a:gd name="connsiteX0" fmla="*/ 0 w 1311217"/>
                  <a:gd name="connsiteY0" fmla="*/ 0 h 154745"/>
                  <a:gd name="connsiteX1" fmla="*/ 1311217 w 1311217"/>
                  <a:gd name="connsiteY1" fmla="*/ 0 h 154745"/>
                  <a:gd name="connsiteX2" fmla="*/ 1306824 w 1311217"/>
                  <a:gd name="connsiteY2" fmla="*/ 19596 h 154745"/>
                  <a:gd name="connsiteX3" fmla="*/ 1288798 w 1311217"/>
                  <a:gd name="connsiteY3" fmla="*/ 154745 h 154745"/>
                  <a:gd name="connsiteX4" fmla="*/ 21896 w 1311217"/>
                  <a:gd name="connsiteY4" fmla="*/ 154745 h 154745"/>
                  <a:gd name="connsiteX5" fmla="*/ 21180 w 1311217"/>
                  <a:gd name="connsiteY5" fmla="*/ 140562 h 154745"/>
                  <a:gd name="connsiteX6" fmla="*/ 4264 w 1311217"/>
                  <a:gd name="connsiteY6" fmla="*/ 19596 h 154745"/>
                  <a:gd name="connsiteX7" fmla="*/ 0 w 1311217"/>
                  <a:gd name="connsiteY7" fmla="*/ 0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1217" h="154745">
                    <a:moveTo>
                      <a:pt x="0" y="0"/>
                    </a:moveTo>
                    <a:lnTo>
                      <a:pt x="1311217" y="0"/>
                    </a:lnTo>
                    <a:lnTo>
                      <a:pt x="1306824" y="19596"/>
                    </a:lnTo>
                    <a:lnTo>
                      <a:pt x="1288798" y="154745"/>
                    </a:lnTo>
                    <a:lnTo>
                      <a:pt x="21896" y="154745"/>
                    </a:lnTo>
                    <a:lnTo>
                      <a:pt x="21180" y="140562"/>
                    </a:lnTo>
                    <a:cubicBezTo>
                      <a:pt x="17038" y="99773"/>
                      <a:pt x="11380" y="59432"/>
                      <a:pt x="4264" y="19596"/>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9" name="Freeform: Shape 38">
                <a:extLst>
                  <a:ext uri="{FF2B5EF4-FFF2-40B4-BE49-F238E27FC236}">
                    <a16:creationId xmlns:a16="http://schemas.microsoft.com/office/drawing/2014/main" xmlns="" id="{054F41F1-E5D3-4F1A-A777-40D4BD92C326}"/>
                  </a:ext>
                </a:extLst>
              </p:cNvPr>
              <p:cNvSpPr/>
              <p:nvPr/>
            </p:nvSpPr>
            <p:spPr>
              <a:xfrm rot="10800000">
                <a:off x="5382402" y="3169488"/>
                <a:ext cx="2853587" cy="3322375"/>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4000">
                    <a:srgbClr val="FFFFFF">
                      <a:alpha val="52000"/>
                    </a:srgbClr>
                  </a:gs>
                  <a:gs pos="90000">
                    <a:schemeClr val="bg1">
                      <a:alpha val="12000"/>
                    </a:schemeClr>
                  </a:gs>
                  <a:gs pos="8000">
                    <a:schemeClr val="bg1">
                      <a:alpha val="83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3" name="Freeform: Shape 32">
                <a:extLst>
                  <a:ext uri="{FF2B5EF4-FFF2-40B4-BE49-F238E27FC236}">
                    <a16:creationId xmlns:a16="http://schemas.microsoft.com/office/drawing/2014/main" xmlns="" id="{98AA0297-6ACD-4592-8CFB-0FD82D140E1D}"/>
                  </a:ext>
                </a:extLst>
              </p:cNvPr>
              <p:cNvSpPr/>
              <p:nvPr/>
            </p:nvSpPr>
            <p:spPr>
              <a:xfrm rot="10800000">
                <a:off x="6252975" y="2772498"/>
                <a:ext cx="1113025" cy="169210"/>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30" name="Freeform: Shape 29">
                <a:extLst>
                  <a:ext uri="{FF2B5EF4-FFF2-40B4-BE49-F238E27FC236}">
                    <a16:creationId xmlns:a16="http://schemas.microsoft.com/office/drawing/2014/main" xmlns="" id="{7CBA1916-6A5D-4D6E-ACA1-8321CC4591B3}"/>
                  </a:ext>
                </a:extLst>
              </p:cNvPr>
              <p:cNvSpPr/>
              <p:nvPr/>
            </p:nvSpPr>
            <p:spPr>
              <a:xfrm rot="10800000">
                <a:off x="6258132" y="2583762"/>
                <a:ext cx="1102127" cy="146433"/>
              </a:xfrm>
              <a:custGeom>
                <a:avLst/>
                <a:gdLst>
                  <a:gd name="connsiteX0" fmla="*/ 0 w 1249658"/>
                  <a:gd name="connsiteY0" fmla="*/ 0 h 158263"/>
                  <a:gd name="connsiteX1" fmla="*/ 1249658 w 1249658"/>
                  <a:gd name="connsiteY1" fmla="*/ 0 h 158263"/>
                  <a:gd name="connsiteX2" fmla="*/ 1237943 w 1249658"/>
                  <a:gd name="connsiteY2" fmla="*/ 58023 h 158263"/>
                  <a:gd name="connsiteX3" fmla="*/ 1086716 w 1249658"/>
                  <a:gd name="connsiteY3" fmla="*/ 158263 h 158263"/>
                  <a:gd name="connsiteX4" fmla="*/ 162941 w 1249658"/>
                  <a:gd name="connsiteY4" fmla="*/ 158263 h 158263"/>
                  <a:gd name="connsiteX5" fmla="*/ 11714 w 1249658"/>
                  <a:gd name="connsiteY5" fmla="*/ 58023 h 158263"/>
                  <a:gd name="connsiteX6" fmla="*/ 0 w 1249658"/>
                  <a:gd name="connsiteY6" fmla="*/ 0 h 15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9658" h="158263">
                    <a:moveTo>
                      <a:pt x="0" y="0"/>
                    </a:moveTo>
                    <a:lnTo>
                      <a:pt x="1249658" y="0"/>
                    </a:lnTo>
                    <a:lnTo>
                      <a:pt x="1237943" y="58023"/>
                    </a:lnTo>
                    <a:cubicBezTo>
                      <a:pt x="1213028" y="116930"/>
                      <a:pt x="1154699" y="158263"/>
                      <a:pt x="1086716" y="158263"/>
                    </a:cubicBezTo>
                    <a:lnTo>
                      <a:pt x="162941" y="158263"/>
                    </a:lnTo>
                    <a:cubicBezTo>
                      <a:pt x="94958" y="158263"/>
                      <a:pt x="36629" y="116930"/>
                      <a:pt x="11714" y="58023"/>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4" name="Freeform: Shape 43">
                <a:extLst>
                  <a:ext uri="{FF2B5EF4-FFF2-40B4-BE49-F238E27FC236}">
                    <a16:creationId xmlns:a16="http://schemas.microsoft.com/office/drawing/2014/main" xmlns="" id="{68B6EF6A-788A-453E-932A-2783E82231C0}"/>
                  </a:ext>
                </a:extLst>
              </p:cNvPr>
              <p:cNvSpPr/>
              <p:nvPr/>
            </p:nvSpPr>
            <p:spPr>
              <a:xfrm rot="10800000">
                <a:off x="5389515" y="5142777"/>
                <a:ext cx="2830055" cy="1349086"/>
              </a:xfrm>
              <a:custGeom>
                <a:avLst/>
                <a:gdLst>
                  <a:gd name="connsiteX0" fmla="*/ 3208888 w 3208888"/>
                  <a:gd name="connsiteY0" fmla="*/ 1686316 h 1686316"/>
                  <a:gd name="connsiteX1" fmla="*/ 3084690 w 3208888"/>
                  <a:gd name="connsiteY1" fmla="*/ 1614968 h 1686316"/>
                  <a:gd name="connsiteX2" fmla="*/ 1526595 w 3208888"/>
                  <a:gd name="connsiteY2" fmla="*/ 1249343 h 1686316"/>
                  <a:gd name="connsiteX3" fmla="*/ 198268 w 3208888"/>
                  <a:gd name="connsiteY3" fmla="*/ 1507733 h 1686316"/>
                  <a:gd name="connsiteX4" fmla="*/ 0 w 3208888"/>
                  <a:gd name="connsiteY4" fmla="*/ 1600267 h 1686316"/>
                  <a:gd name="connsiteX5" fmla="*/ 12259 w 3208888"/>
                  <a:gd name="connsiteY5" fmla="*/ 1505382 h 1686316"/>
                  <a:gd name="connsiteX6" fmla="*/ 1599167 w 3208888"/>
                  <a:gd name="connsiteY6" fmla="*/ 0 h 1686316"/>
                  <a:gd name="connsiteX7" fmla="*/ 3208600 w 3208888"/>
                  <a:gd name="connsiteY7" fmla="*/ 1679726 h 16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8888" h="1686316">
                    <a:moveTo>
                      <a:pt x="3208888" y="1686316"/>
                    </a:moveTo>
                    <a:lnTo>
                      <a:pt x="3084690" y="1614968"/>
                    </a:lnTo>
                    <a:cubicBezTo>
                      <a:pt x="2639923" y="1384132"/>
                      <a:pt x="2103749" y="1249343"/>
                      <a:pt x="1526595" y="1249343"/>
                    </a:cubicBezTo>
                    <a:cubicBezTo>
                      <a:pt x="1045634" y="1249343"/>
                      <a:pt x="593131" y="1342946"/>
                      <a:pt x="198268" y="1507733"/>
                    </a:cubicBezTo>
                    <a:lnTo>
                      <a:pt x="0" y="1600267"/>
                    </a:lnTo>
                    <a:lnTo>
                      <a:pt x="12259" y="1505382"/>
                    </a:lnTo>
                    <a:cubicBezTo>
                      <a:pt x="159281" y="647094"/>
                      <a:pt x="813884" y="0"/>
                      <a:pt x="1599167" y="0"/>
                    </a:cubicBezTo>
                    <a:cubicBezTo>
                      <a:pt x="2436803" y="0"/>
                      <a:pt x="3125753" y="736249"/>
                      <a:pt x="3208600" y="1679726"/>
                    </a:cubicBezTo>
                    <a:close/>
                  </a:path>
                </a:pathLst>
              </a:custGeom>
              <a:solidFill>
                <a:srgbClr val="B0DD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6" name="Oval 5">
                <a:extLst>
                  <a:ext uri="{FF2B5EF4-FFF2-40B4-BE49-F238E27FC236}">
                    <a16:creationId xmlns:a16="http://schemas.microsoft.com/office/drawing/2014/main" xmlns="" id="{D71619C1-2CDB-4BE3-8206-8A25B9C6C480}"/>
                  </a:ext>
                </a:extLst>
              </p:cNvPr>
              <p:cNvSpPr/>
              <p:nvPr/>
            </p:nvSpPr>
            <p:spPr>
              <a:xfrm>
                <a:off x="5391419" y="4938219"/>
                <a:ext cx="2830056" cy="555624"/>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pic>
            <p:nvPicPr>
              <p:cNvPr id="48" name="Picture 47">
                <a:extLst>
                  <a:ext uri="{FF2B5EF4-FFF2-40B4-BE49-F238E27FC236}">
                    <a16:creationId xmlns:a16="http://schemas.microsoft.com/office/drawing/2014/main" xmlns="" id="{B1F607C2-95F5-47FB-8D08-2DD439F00E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475" y="4567895"/>
                <a:ext cx="939242" cy="851997"/>
              </a:xfrm>
              <a:prstGeom prst="rect">
                <a:avLst/>
              </a:prstGeom>
              <a:effectLst>
                <a:outerShdw blurRad="76200" dist="88900" dir="13500000" sy="23000" kx="1200000" algn="br" rotWithShape="0">
                  <a:prstClr val="black">
                    <a:alpha val="20000"/>
                  </a:prstClr>
                </a:outerShdw>
              </a:effectLst>
            </p:spPr>
          </p:pic>
        </p:grpSp>
        <p:sp>
          <p:nvSpPr>
            <p:cNvPr id="68" name="TextBox 67">
              <a:extLst>
                <a:ext uri="{FF2B5EF4-FFF2-40B4-BE49-F238E27FC236}">
                  <a16:creationId xmlns:a16="http://schemas.microsoft.com/office/drawing/2014/main" xmlns="" id="{E4D799B0-386A-4608-8C99-834482370B43}"/>
                </a:ext>
              </a:extLst>
            </p:cNvPr>
            <p:cNvSpPr txBox="1"/>
            <p:nvPr/>
          </p:nvSpPr>
          <p:spPr>
            <a:xfrm>
              <a:off x="6016662" y="5669200"/>
              <a:ext cx="2270431" cy="931367"/>
            </a:xfrm>
            <a:prstGeom prst="rect">
              <a:avLst/>
            </a:prstGeom>
            <a:noFill/>
          </p:spPr>
          <p:txBody>
            <a:bodyPr wrap="square" rtlCol="0">
              <a:spAutoFit/>
            </a:bodyPr>
            <a:lstStyle/>
            <a:p>
              <a:pPr algn="ctr"/>
              <a:r>
                <a:rPr lang="en-US" sz="1600" b="1" dirty="0" smtClean="0">
                  <a:solidFill>
                    <a:prstClr val="black"/>
                  </a:solidFill>
                </a:rPr>
                <a:t>Multiple Linear </a:t>
              </a:r>
              <a:r>
                <a:rPr lang="en-US" sz="1600" b="1" dirty="0">
                  <a:solidFill>
                    <a:prstClr val="black"/>
                  </a:solidFill>
                </a:rPr>
                <a:t>Regression</a:t>
              </a:r>
              <a:endParaRPr lang="en-US" sz="1400" b="1" dirty="0">
                <a:solidFill>
                  <a:prstClr val="black"/>
                </a:solidFill>
              </a:endParaRPr>
            </a:p>
            <a:p>
              <a:pPr algn="ctr"/>
              <a:endParaRPr lang="en-IN" sz="1608" b="1" dirty="0">
                <a:solidFill>
                  <a:prstClr val="black"/>
                </a:solidFill>
              </a:endParaRPr>
            </a:p>
          </p:txBody>
        </p:sp>
      </p:grpSp>
      <p:grpSp>
        <p:nvGrpSpPr>
          <p:cNvPr id="74" name="Group 73">
            <a:extLst>
              <a:ext uri="{FF2B5EF4-FFF2-40B4-BE49-F238E27FC236}">
                <a16:creationId xmlns:a16="http://schemas.microsoft.com/office/drawing/2014/main" xmlns="" id="{56B81F82-EF5B-4AA4-9E21-9F5861E1D555}"/>
              </a:ext>
            </a:extLst>
          </p:cNvPr>
          <p:cNvGrpSpPr/>
          <p:nvPr/>
        </p:nvGrpSpPr>
        <p:grpSpPr>
          <a:xfrm>
            <a:off x="7495899" y="365042"/>
            <a:ext cx="2369674" cy="4237587"/>
            <a:chOff x="9002315" y="-22455"/>
            <a:chExt cx="2651998" cy="4742456"/>
          </a:xfrm>
        </p:grpSpPr>
        <p:sp>
          <p:nvSpPr>
            <p:cNvPr id="59" name="Freeform: Shape 58">
              <a:extLst>
                <a:ext uri="{FF2B5EF4-FFF2-40B4-BE49-F238E27FC236}">
                  <a16:creationId xmlns:a16="http://schemas.microsoft.com/office/drawing/2014/main" xmlns="" id="{930F5404-34BF-442A-9F9B-888DED7B0B47}"/>
                </a:ext>
              </a:extLst>
            </p:cNvPr>
            <p:cNvSpPr/>
            <p:nvPr/>
          </p:nvSpPr>
          <p:spPr>
            <a:xfrm rot="5400000">
              <a:off x="9673099" y="527588"/>
              <a:ext cx="1280160" cy="180073"/>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grpSp>
          <p:nvGrpSpPr>
            <p:cNvPr id="8" name="Group 7">
              <a:extLst>
                <a:ext uri="{FF2B5EF4-FFF2-40B4-BE49-F238E27FC236}">
                  <a16:creationId xmlns:a16="http://schemas.microsoft.com/office/drawing/2014/main" xmlns="" id="{9E011AE1-F4EB-4A2F-8C48-C33561314B22}"/>
                </a:ext>
              </a:extLst>
            </p:cNvPr>
            <p:cNvGrpSpPr/>
            <p:nvPr/>
          </p:nvGrpSpPr>
          <p:grpSpPr>
            <a:xfrm>
              <a:off x="9002315" y="1163414"/>
              <a:ext cx="2651998" cy="3556587"/>
              <a:chOff x="9002315" y="1163414"/>
              <a:chExt cx="2651998" cy="3556587"/>
            </a:xfrm>
          </p:grpSpPr>
          <p:sp>
            <p:nvSpPr>
              <p:cNvPr id="49" name="Freeform: Shape 48">
                <a:extLst>
                  <a:ext uri="{FF2B5EF4-FFF2-40B4-BE49-F238E27FC236}">
                    <a16:creationId xmlns:a16="http://schemas.microsoft.com/office/drawing/2014/main" xmlns="" id="{585C5E22-5B68-4851-98AB-065B118702DC}"/>
                  </a:ext>
                </a:extLst>
              </p:cNvPr>
              <p:cNvSpPr/>
              <p:nvPr/>
            </p:nvSpPr>
            <p:spPr>
              <a:xfrm rot="10800000">
                <a:off x="9024005" y="1700121"/>
                <a:ext cx="2630308" cy="3019880"/>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3000">
                    <a:schemeClr val="bg1">
                      <a:alpha val="0"/>
                    </a:schemeClr>
                  </a:gs>
                  <a:gs pos="17000">
                    <a:schemeClr val="bg1"/>
                  </a:gs>
                </a:gsLst>
                <a:lin ang="12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dirty="0">
                  <a:solidFill>
                    <a:prstClr val="white"/>
                  </a:solidFill>
                </a:endParaRPr>
              </a:p>
            </p:txBody>
          </p:sp>
          <p:sp>
            <p:nvSpPr>
              <p:cNvPr id="40" name="Freeform: Shape 39">
                <a:extLst>
                  <a:ext uri="{FF2B5EF4-FFF2-40B4-BE49-F238E27FC236}">
                    <a16:creationId xmlns:a16="http://schemas.microsoft.com/office/drawing/2014/main" xmlns="" id="{6A225CA3-25FE-4333-84F2-3E8FC2A5E5F9}"/>
                  </a:ext>
                </a:extLst>
              </p:cNvPr>
              <p:cNvSpPr/>
              <p:nvPr/>
            </p:nvSpPr>
            <p:spPr>
              <a:xfrm rot="10800000">
                <a:off x="9784450" y="1527219"/>
                <a:ext cx="1065934" cy="130142"/>
              </a:xfrm>
              <a:custGeom>
                <a:avLst/>
                <a:gdLst>
                  <a:gd name="connsiteX0" fmla="*/ 0 w 1311217"/>
                  <a:gd name="connsiteY0" fmla="*/ 0 h 154745"/>
                  <a:gd name="connsiteX1" fmla="*/ 1311217 w 1311217"/>
                  <a:gd name="connsiteY1" fmla="*/ 0 h 154745"/>
                  <a:gd name="connsiteX2" fmla="*/ 1306824 w 1311217"/>
                  <a:gd name="connsiteY2" fmla="*/ 19596 h 154745"/>
                  <a:gd name="connsiteX3" fmla="*/ 1288798 w 1311217"/>
                  <a:gd name="connsiteY3" fmla="*/ 154745 h 154745"/>
                  <a:gd name="connsiteX4" fmla="*/ 21896 w 1311217"/>
                  <a:gd name="connsiteY4" fmla="*/ 154745 h 154745"/>
                  <a:gd name="connsiteX5" fmla="*/ 21180 w 1311217"/>
                  <a:gd name="connsiteY5" fmla="*/ 140562 h 154745"/>
                  <a:gd name="connsiteX6" fmla="*/ 4264 w 1311217"/>
                  <a:gd name="connsiteY6" fmla="*/ 19596 h 154745"/>
                  <a:gd name="connsiteX7" fmla="*/ 0 w 1311217"/>
                  <a:gd name="connsiteY7" fmla="*/ 0 h 15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1217" h="154745">
                    <a:moveTo>
                      <a:pt x="0" y="0"/>
                    </a:moveTo>
                    <a:lnTo>
                      <a:pt x="1311217" y="0"/>
                    </a:lnTo>
                    <a:lnTo>
                      <a:pt x="1306824" y="19596"/>
                    </a:lnTo>
                    <a:lnTo>
                      <a:pt x="1288798" y="154745"/>
                    </a:lnTo>
                    <a:lnTo>
                      <a:pt x="21896" y="154745"/>
                    </a:lnTo>
                    <a:lnTo>
                      <a:pt x="21180" y="140562"/>
                    </a:lnTo>
                    <a:cubicBezTo>
                      <a:pt x="17038" y="99773"/>
                      <a:pt x="11380" y="59432"/>
                      <a:pt x="4264" y="19596"/>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1" name="Freeform: Shape 40">
                <a:extLst>
                  <a:ext uri="{FF2B5EF4-FFF2-40B4-BE49-F238E27FC236}">
                    <a16:creationId xmlns:a16="http://schemas.microsoft.com/office/drawing/2014/main" xmlns="" id="{2FB3BAB6-C454-41E5-A774-3FBA4E13CE68}"/>
                  </a:ext>
                </a:extLst>
              </p:cNvPr>
              <p:cNvSpPr/>
              <p:nvPr/>
            </p:nvSpPr>
            <p:spPr>
              <a:xfrm rot="10800000">
                <a:off x="9002315" y="1695811"/>
                <a:ext cx="2630308" cy="3019880"/>
              </a:xfrm>
              <a:custGeom>
                <a:avLst/>
                <a:gdLst>
                  <a:gd name="connsiteX0" fmla="*/ 1617785 w 3235570"/>
                  <a:gd name="connsiteY0" fmla="*/ 0 h 3590779"/>
                  <a:gd name="connsiteX1" fmla="*/ 3227218 w 3235570"/>
                  <a:gd name="connsiteY1" fmla="*/ 1452376 h 3590779"/>
                  <a:gd name="connsiteX2" fmla="*/ 3235570 w 3235570"/>
                  <a:gd name="connsiteY2" fmla="*/ 1617784 h 3590779"/>
                  <a:gd name="connsiteX3" fmla="*/ 3235570 w 3235570"/>
                  <a:gd name="connsiteY3" fmla="*/ 1617785 h 3590779"/>
                  <a:gd name="connsiteX4" fmla="*/ 2866147 w 3235570"/>
                  <a:gd name="connsiteY4" fmla="*/ 2646846 h 3590779"/>
                  <a:gd name="connsiteX5" fmla="*/ 2778913 w 3235570"/>
                  <a:gd name="connsiteY5" fmla="*/ 2742829 h 3590779"/>
                  <a:gd name="connsiteX6" fmla="*/ 2761732 w 3235570"/>
                  <a:gd name="connsiteY6" fmla="*/ 2761732 h 3590779"/>
                  <a:gd name="connsiteX7" fmla="*/ 2700454 w 3235570"/>
                  <a:gd name="connsiteY7" fmla="*/ 2817426 h 3590779"/>
                  <a:gd name="connsiteX8" fmla="*/ 2613219 w 3235570"/>
                  <a:gd name="connsiteY8" fmla="*/ 2913408 h 3590779"/>
                  <a:gd name="connsiteX9" fmla="*/ 2299832 w 3235570"/>
                  <a:gd name="connsiteY9" fmla="*/ 3518823 h 3590779"/>
                  <a:gd name="connsiteX10" fmla="*/ 2283704 w 3235570"/>
                  <a:gd name="connsiteY10" fmla="*/ 3590779 h 3590779"/>
                  <a:gd name="connsiteX11" fmla="*/ 952291 w 3235570"/>
                  <a:gd name="connsiteY11" fmla="*/ 3590779 h 3590779"/>
                  <a:gd name="connsiteX12" fmla="*/ 940840 w 3235570"/>
                  <a:gd name="connsiteY12" fmla="*/ 3538160 h 3590779"/>
                  <a:gd name="connsiteX13" fmla="*/ 622349 w 3235570"/>
                  <a:gd name="connsiteY13" fmla="*/ 2913408 h 3590779"/>
                  <a:gd name="connsiteX14" fmla="*/ 535105 w 3235570"/>
                  <a:gd name="connsiteY14" fmla="*/ 2817415 h 3590779"/>
                  <a:gd name="connsiteX15" fmla="*/ 473838 w 3235570"/>
                  <a:gd name="connsiteY15" fmla="*/ 2761732 h 3590779"/>
                  <a:gd name="connsiteX16" fmla="*/ 456667 w 3235570"/>
                  <a:gd name="connsiteY16" fmla="*/ 2742839 h 3590779"/>
                  <a:gd name="connsiteX17" fmla="*/ 369423 w 3235570"/>
                  <a:gd name="connsiteY17" fmla="*/ 2646846 h 3590779"/>
                  <a:gd name="connsiteX18" fmla="*/ 0 w 3235570"/>
                  <a:gd name="connsiteY18" fmla="*/ 1617785 h 3590779"/>
                  <a:gd name="connsiteX19" fmla="*/ 0 w 3235570"/>
                  <a:gd name="connsiteY19" fmla="*/ 1617784 h 3590779"/>
                  <a:gd name="connsiteX20" fmla="*/ 8352 w 3235570"/>
                  <a:gd name="connsiteY20" fmla="*/ 1452376 h 3590779"/>
                  <a:gd name="connsiteX21" fmla="*/ 1617785 w 3235570"/>
                  <a:gd name="connsiteY21" fmla="*/ 0 h 3590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235570" h="3590779">
                    <a:moveTo>
                      <a:pt x="1617785" y="0"/>
                    </a:moveTo>
                    <a:cubicBezTo>
                      <a:pt x="2455421" y="0"/>
                      <a:pt x="3144371" y="636598"/>
                      <a:pt x="3227218" y="1452376"/>
                    </a:cubicBezTo>
                    <a:lnTo>
                      <a:pt x="3235570" y="1617784"/>
                    </a:lnTo>
                    <a:lnTo>
                      <a:pt x="3235570" y="1617785"/>
                    </a:lnTo>
                    <a:cubicBezTo>
                      <a:pt x="3235570" y="2008682"/>
                      <a:pt x="3096933" y="2367198"/>
                      <a:pt x="2866147" y="2646846"/>
                    </a:cubicBezTo>
                    <a:lnTo>
                      <a:pt x="2778913" y="2742829"/>
                    </a:lnTo>
                    <a:lnTo>
                      <a:pt x="2761732" y="2761732"/>
                    </a:lnTo>
                    <a:lnTo>
                      <a:pt x="2700454" y="2817426"/>
                    </a:lnTo>
                    <a:lnTo>
                      <a:pt x="2613219" y="2913408"/>
                    </a:lnTo>
                    <a:cubicBezTo>
                      <a:pt x="2468978" y="3088188"/>
                      <a:pt x="2360732" y="3293776"/>
                      <a:pt x="2299832" y="3518823"/>
                    </a:cubicBezTo>
                    <a:lnTo>
                      <a:pt x="2283704" y="3590779"/>
                    </a:lnTo>
                    <a:lnTo>
                      <a:pt x="952291" y="3590779"/>
                    </a:lnTo>
                    <a:lnTo>
                      <a:pt x="940840" y="3538160"/>
                    </a:lnTo>
                    <a:cubicBezTo>
                      <a:pt x="880992" y="3305549"/>
                      <a:pt x="770712" y="3093182"/>
                      <a:pt x="622349" y="2913408"/>
                    </a:cubicBezTo>
                    <a:lnTo>
                      <a:pt x="535105" y="2817415"/>
                    </a:lnTo>
                    <a:lnTo>
                      <a:pt x="473838" y="2761732"/>
                    </a:lnTo>
                    <a:lnTo>
                      <a:pt x="456667" y="2742839"/>
                    </a:lnTo>
                    <a:lnTo>
                      <a:pt x="369423" y="2646846"/>
                    </a:lnTo>
                    <a:cubicBezTo>
                      <a:pt x="138637" y="2367198"/>
                      <a:pt x="0" y="2008682"/>
                      <a:pt x="0" y="1617785"/>
                    </a:cubicBezTo>
                    <a:lnTo>
                      <a:pt x="0" y="1617784"/>
                    </a:lnTo>
                    <a:lnTo>
                      <a:pt x="8352" y="1452376"/>
                    </a:lnTo>
                    <a:cubicBezTo>
                      <a:pt x="91199" y="636598"/>
                      <a:pt x="780150" y="0"/>
                      <a:pt x="1617785" y="0"/>
                    </a:cubicBezTo>
                    <a:close/>
                  </a:path>
                </a:pathLst>
              </a:custGeom>
              <a:gradFill flip="none" rotWithShape="1">
                <a:gsLst>
                  <a:gs pos="24000">
                    <a:srgbClr val="FFFFFF">
                      <a:alpha val="52000"/>
                    </a:srgbClr>
                  </a:gs>
                  <a:gs pos="90000">
                    <a:schemeClr val="bg1">
                      <a:alpha val="12000"/>
                    </a:schemeClr>
                  </a:gs>
                  <a:gs pos="8000">
                    <a:schemeClr val="bg1">
                      <a:alpha val="83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2" name="Freeform: Shape 41">
                <a:extLst>
                  <a:ext uri="{FF2B5EF4-FFF2-40B4-BE49-F238E27FC236}">
                    <a16:creationId xmlns:a16="http://schemas.microsoft.com/office/drawing/2014/main" xmlns="" id="{B43BAA29-006C-4011-98A3-F29443C55228}"/>
                  </a:ext>
                </a:extLst>
              </p:cNvPr>
              <p:cNvSpPr/>
              <p:nvPr/>
            </p:nvSpPr>
            <p:spPr>
              <a:xfrm rot="10800000">
                <a:off x="9804770" y="1334966"/>
                <a:ext cx="1025936" cy="153804"/>
              </a:xfrm>
              <a:custGeom>
                <a:avLst/>
                <a:gdLst>
                  <a:gd name="connsiteX0" fmla="*/ 0 w 1262015"/>
                  <a:gd name="connsiteY0" fmla="*/ 0 h 182880"/>
                  <a:gd name="connsiteX1" fmla="*/ 1262015 w 1262015"/>
                  <a:gd name="connsiteY1" fmla="*/ 0 h 182880"/>
                  <a:gd name="connsiteX2" fmla="*/ 1257351 w 1262015"/>
                  <a:gd name="connsiteY2" fmla="*/ 105507 h 182880"/>
                  <a:gd name="connsiteX3" fmla="*/ 1260903 w 1262015"/>
                  <a:gd name="connsiteY3" fmla="*/ 175847 h 182880"/>
                  <a:gd name="connsiteX4" fmla="*/ 1257351 w 1262015"/>
                  <a:gd name="connsiteY4" fmla="*/ 175847 h 182880"/>
                  <a:gd name="connsiteX5" fmla="*/ 1257351 w 1262015"/>
                  <a:gd name="connsiteY5" fmla="*/ 182880 h 182880"/>
                  <a:gd name="connsiteX6" fmla="*/ 5326 w 1262015"/>
                  <a:gd name="connsiteY6" fmla="*/ 182880 h 182880"/>
                  <a:gd name="connsiteX7" fmla="*/ 5326 w 1262015"/>
                  <a:gd name="connsiteY7" fmla="*/ 175847 h 182880"/>
                  <a:gd name="connsiteX8" fmla="*/ 1776 w 1262015"/>
                  <a:gd name="connsiteY8" fmla="*/ 175847 h 182880"/>
                  <a:gd name="connsiteX9" fmla="*/ 5326 w 1262015"/>
                  <a:gd name="connsiteY9" fmla="*/ 105527 h 182880"/>
                  <a:gd name="connsiteX10" fmla="*/ 5327 w 1262015"/>
                  <a:gd name="connsiteY10" fmla="*/ 105507 h 182880"/>
                  <a:gd name="connsiteX11" fmla="*/ 5326 w 1262015"/>
                  <a:gd name="connsiteY11" fmla="*/ 105487 h 182880"/>
                  <a:gd name="connsiteX12" fmla="*/ 0 w 1262015"/>
                  <a:gd name="connsiteY12" fmla="*/ 0 h 182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2015" h="182880">
                    <a:moveTo>
                      <a:pt x="0" y="0"/>
                    </a:moveTo>
                    <a:lnTo>
                      <a:pt x="1262015" y="0"/>
                    </a:lnTo>
                    <a:lnTo>
                      <a:pt x="1257351" y="105507"/>
                    </a:lnTo>
                    <a:lnTo>
                      <a:pt x="1260903" y="175847"/>
                    </a:lnTo>
                    <a:lnTo>
                      <a:pt x="1257351" y="175847"/>
                    </a:lnTo>
                    <a:lnTo>
                      <a:pt x="1257351" y="182880"/>
                    </a:lnTo>
                    <a:lnTo>
                      <a:pt x="5326" y="182880"/>
                    </a:lnTo>
                    <a:lnTo>
                      <a:pt x="5326" y="175847"/>
                    </a:lnTo>
                    <a:lnTo>
                      <a:pt x="1776" y="175847"/>
                    </a:lnTo>
                    <a:lnTo>
                      <a:pt x="5326" y="105527"/>
                    </a:lnTo>
                    <a:lnTo>
                      <a:pt x="5327" y="105507"/>
                    </a:lnTo>
                    <a:lnTo>
                      <a:pt x="5326" y="105487"/>
                    </a:ln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3" name="Freeform: Shape 42">
                <a:extLst>
                  <a:ext uri="{FF2B5EF4-FFF2-40B4-BE49-F238E27FC236}">
                    <a16:creationId xmlns:a16="http://schemas.microsoft.com/office/drawing/2014/main" xmlns="" id="{1010B6AB-D4E8-4794-8BB3-32D32D4FF0CC}"/>
                  </a:ext>
                </a:extLst>
              </p:cNvPr>
              <p:cNvSpPr/>
              <p:nvPr/>
            </p:nvSpPr>
            <p:spPr>
              <a:xfrm rot="10800000">
                <a:off x="9809524" y="1163414"/>
                <a:ext cx="1015891" cy="133101"/>
              </a:xfrm>
              <a:custGeom>
                <a:avLst/>
                <a:gdLst>
                  <a:gd name="connsiteX0" fmla="*/ 0 w 1249658"/>
                  <a:gd name="connsiteY0" fmla="*/ 0 h 158263"/>
                  <a:gd name="connsiteX1" fmla="*/ 1249658 w 1249658"/>
                  <a:gd name="connsiteY1" fmla="*/ 0 h 158263"/>
                  <a:gd name="connsiteX2" fmla="*/ 1237943 w 1249658"/>
                  <a:gd name="connsiteY2" fmla="*/ 58023 h 158263"/>
                  <a:gd name="connsiteX3" fmla="*/ 1086716 w 1249658"/>
                  <a:gd name="connsiteY3" fmla="*/ 158263 h 158263"/>
                  <a:gd name="connsiteX4" fmla="*/ 162941 w 1249658"/>
                  <a:gd name="connsiteY4" fmla="*/ 158263 h 158263"/>
                  <a:gd name="connsiteX5" fmla="*/ 11714 w 1249658"/>
                  <a:gd name="connsiteY5" fmla="*/ 58023 h 158263"/>
                  <a:gd name="connsiteX6" fmla="*/ 0 w 1249658"/>
                  <a:gd name="connsiteY6" fmla="*/ 0 h 158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9658" h="158263">
                    <a:moveTo>
                      <a:pt x="0" y="0"/>
                    </a:moveTo>
                    <a:lnTo>
                      <a:pt x="1249658" y="0"/>
                    </a:lnTo>
                    <a:lnTo>
                      <a:pt x="1237943" y="58023"/>
                    </a:lnTo>
                    <a:cubicBezTo>
                      <a:pt x="1213028" y="116930"/>
                      <a:pt x="1154699" y="158263"/>
                      <a:pt x="1086716" y="158263"/>
                    </a:cubicBezTo>
                    <a:lnTo>
                      <a:pt x="162941" y="158263"/>
                    </a:lnTo>
                    <a:cubicBezTo>
                      <a:pt x="94958" y="158263"/>
                      <a:pt x="36629" y="116930"/>
                      <a:pt x="11714" y="58023"/>
                    </a:cubicBezTo>
                    <a:lnTo>
                      <a:pt x="0" y="0"/>
                    </a:lnTo>
                    <a:close/>
                  </a:path>
                </a:pathLst>
              </a:custGeom>
              <a:gradFill flip="none" rotWithShape="1">
                <a:gsLst>
                  <a:gs pos="95575">
                    <a:schemeClr val="bg1">
                      <a:lumMod val="75000"/>
                    </a:schemeClr>
                  </a:gs>
                  <a:gs pos="2000">
                    <a:schemeClr val="bg1">
                      <a:lumMod val="75000"/>
                    </a:schemeClr>
                  </a:gs>
                  <a:gs pos="52000">
                    <a:schemeClr val="bg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5" name="Freeform: Shape 44">
                <a:extLst>
                  <a:ext uri="{FF2B5EF4-FFF2-40B4-BE49-F238E27FC236}">
                    <a16:creationId xmlns:a16="http://schemas.microsoft.com/office/drawing/2014/main" xmlns="" id="{E92804AF-CDE7-4A9F-90C6-6A4E01023961}"/>
                  </a:ext>
                </a:extLst>
              </p:cNvPr>
              <p:cNvSpPr/>
              <p:nvPr/>
            </p:nvSpPr>
            <p:spPr>
              <a:xfrm rot="10800000">
                <a:off x="9008871" y="3489436"/>
                <a:ext cx="2608617" cy="1226255"/>
              </a:xfrm>
              <a:custGeom>
                <a:avLst/>
                <a:gdLst>
                  <a:gd name="connsiteX0" fmla="*/ 3208888 w 3208888"/>
                  <a:gd name="connsiteY0" fmla="*/ 1686316 h 1686316"/>
                  <a:gd name="connsiteX1" fmla="*/ 3084690 w 3208888"/>
                  <a:gd name="connsiteY1" fmla="*/ 1614968 h 1686316"/>
                  <a:gd name="connsiteX2" fmla="*/ 1526595 w 3208888"/>
                  <a:gd name="connsiteY2" fmla="*/ 1249343 h 1686316"/>
                  <a:gd name="connsiteX3" fmla="*/ 198268 w 3208888"/>
                  <a:gd name="connsiteY3" fmla="*/ 1507733 h 1686316"/>
                  <a:gd name="connsiteX4" fmla="*/ 0 w 3208888"/>
                  <a:gd name="connsiteY4" fmla="*/ 1600267 h 1686316"/>
                  <a:gd name="connsiteX5" fmla="*/ 12259 w 3208888"/>
                  <a:gd name="connsiteY5" fmla="*/ 1505382 h 1686316"/>
                  <a:gd name="connsiteX6" fmla="*/ 1599167 w 3208888"/>
                  <a:gd name="connsiteY6" fmla="*/ 0 h 1686316"/>
                  <a:gd name="connsiteX7" fmla="*/ 3208600 w 3208888"/>
                  <a:gd name="connsiteY7" fmla="*/ 1679726 h 1686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08888" h="1686316">
                    <a:moveTo>
                      <a:pt x="3208888" y="1686316"/>
                    </a:moveTo>
                    <a:lnTo>
                      <a:pt x="3084690" y="1614968"/>
                    </a:lnTo>
                    <a:cubicBezTo>
                      <a:pt x="2639923" y="1384132"/>
                      <a:pt x="2103749" y="1249343"/>
                      <a:pt x="1526595" y="1249343"/>
                    </a:cubicBezTo>
                    <a:cubicBezTo>
                      <a:pt x="1045634" y="1249343"/>
                      <a:pt x="593131" y="1342946"/>
                      <a:pt x="198268" y="1507733"/>
                    </a:cubicBezTo>
                    <a:lnTo>
                      <a:pt x="0" y="1600267"/>
                    </a:lnTo>
                    <a:lnTo>
                      <a:pt x="12259" y="1505382"/>
                    </a:lnTo>
                    <a:cubicBezTo>
                      <a:pt x="159281" y="647094"/>
                      <a:pt x="813884" y="0"/>
                      <a:pt x="1599167" y="0"/>
                    </a:cubicBezTo>
                    <a:cubicBezTo>
                      <a:pt x="2436803" y="0"/>
                      <a:pt x="3125753" y="736249"/>
                      <a:pt x="3208600" y="1679726"/>
                    </a:cubicBezTo>
                    <a:close/>
                  </a:path>
                </a:pathLst>
              </a:cu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sp>
            <p:nvSpPr>
              <p:cNvPr id="46" name="Oval 45">
                <a:extLst>
                  <a:ext uri="{FF2B5EF4-FFF2-40B4-BE49-F238E27FC236}">
                    <a16:creationId xmlns:a16="http://schemas.microsoft.com/office/drawing/2014/main" xmlns="" id="{8699C536-CC3B-441A-A996-EC36B3265FA9}"/>
                  </a:ext>
                </a:extLst>
              </p:cNvPr>
              <p:cNvSpPr/>
              <p:nvPr/>
            </p:nvSpPr>
            <p:spPr>
              <a:xfrm>
                <a:off x="9009491" y="3303503"/>
                <a:ext cx="2608618" cy="50503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8">
                  <a:solidFill>
                    <a:prstClr val="white"/>
                  </a:solidFill>
                </a:endParaRPr>
              </a:p>
            </p:txBody>
          </p:sp>
          <p:pic>
            <p:nvPicPr>
              <p:cNvPr id="51" name="Picture 50">
                <a:extLst>
                  <a:ext uri="{FF2B5EF4-FFF2-40B4-BE49-F238E27FC236}">
                    <a16:creationId xmlns:a16="http://schemas.microsoft.com/office/drawing/2014/main" xmlns="" id="{C3896E2F-6A21-4C8E-B70C-A63E8914C6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52489" y="2878948"/>
                <a:ext cx="870854" cy="870854"/>
              </a:xfrm>
              <a:prstGeom prst="rect">
                <a:avLst/>
              </a:prstGeom>
              <a:effectLst>
                <a:outerShdw blurRad="76200" dist="88900" dir="13500000" sy="23000" kx="1200000" algn="br" rotWithShape="0">
                  <a:prstClr val="black">
                    <a:alpha val="20000"/>
                  </a:prstClr>
                </a:outerShdw>
              </a:effectLst>
            </p:spPr>
          </p:pic>
        </p:grpSp>
        <p:sp>
          <p:nvSpPr>
            <p:cNvPr id="71" name="TextBox 70">
              <a:extLst>
                <a:ext uri="{FF2B5EF4-FFF2-40B4-BE49-F238E27FC236}">
                  <a16:creationId xmlns:a16="http://schemas.microsoft.com/office/drawing/2014/main" xmlns="" id="{663D77A1-3364-404F-A3E7-81902134B6DC}"/>
                </a:ext>
              </a:extLst>
            </p:cNvPr>
            <p:cNvSpPr txBox="1"/>
            <p:nvPr/>
          </p:nvSpPr>
          <p:spPr>
            <a:xfrm>
              <a:off x="9488624" y="4071987"/>
              <a:ext cx="1752717" cy="380254"/>
            </a:xfrm>
            <a:prstGeom prst="rect">
              <a:avLst/>
            </a:prstGeom>
            <a:noFill/>
          </p:spPr>
          <p:txBody>
            <a:bodyPr wrap="square" rtlCol="0">
              <a:spAutoFit/>
            </a:bodyPr>
            <a:lstStyle/>
            <a:p>
              <a:pPr algn="ctr">
                <a:defRPr/>
              </a:pPr>
              <a:r>
                <a:rPr lang="en-US" sz="1608" b="1" dirty="0">
                  <a:solidFill>
                    <a:prstClr val="black"/>
                  </a:solidFill>
                </a:rPr>
                <a:t>Assignments</a:t>
              </a:r>
            </a:p>
          </p:txBody>
        </p:sp>
      </p:grpSp>
      <p:sp>
        <p:nvSpPr>
          <p:cNvPr id="2" name="Rectangle 1"/>
          <p:cNvSpPr/>
          <p:nvPr/>
        </p:nvSpPr>
        <p:spPr>
          <a:xfrm>
            <a:off x="319590" y="516549"/>
            <a:ext cx="6708247" cy="584775"/>
          </a:xfrm>
          <a:prstGeom prst="rect">
            <a:avLst/>
          </a:prstGeom>
        </p:spPr>
        <p:txBody>
          <a:bodyPr wrap="none">
            <a:spAutoFit/>
          </a:bodyPr>
          <a:lstStyle/>
          <a:p>
            <a:r>
              <a:rPr lang="en-IN" sz="3200" dirty="0">
                <a:solidFill>
                  <a:srgbClr val="00B0F0"/>
                </a:solidFill>
              </a:rPr>
              <a:t>Key </a:t>
            </a:r>
            <a:r>
              <a:rPr lang="en-IN" sz="3200" dirty="0" smtClean="0">
                <a:solidFill>
                  <a:srgbClr val="00B0F0"/>
                </a:solidFill>
              </a:rPr>
              <a:t>Takeaways for Day 2     :   Session  </a:t>
            </a:r>
            <a:r>
              <a:rPr lang="en-IN" sz="3200" dirty="0">
                <a:solidFill>
                  <a:srgbClr val="00B0F0"/>
                </a:solidFill>
              </a:rPr>
              <a:t>1</a:t>
            </a:r>
          </a:p>
        </p:txBody>
      </p:sp>
      <p:sp>
        <p:nvSpPr>
          <p:cNvPr id="3" name="Rectangle 2"/>
          <p:cNvSpPr/>
          <p:nvPr/>
        </p:nvSpPr>
        <p:spPr>
          <a:xfrm>
            <a:off x="3864268" y="2599270"/>
            <a:ext cx="1305252" cy="646331"/>
          </a:xfrm>
          <a:prstGeom prst="rect">
            <a:avLst/>
          </a:prstGeom>
        </p:spPr>
        <p:txBody>
          <a:bodyPr wrap="square">
            <a:spAutoFit/>
          </a:bodyPr>
          <a:lstStyle/>
          <a:p>
            <a:pPr algn="ctr"/>
            <a:r>
              <a:rPr lang="en-US" b="1" dirty="0" smtClean="0">
                <a:solidFill>
                  <a:prstClr val="black"/>
                </a:solidFill>
              </a:rPr>
              <a:t>Linear Regression</a:t>
            </a:r>
            <a:endParaRPr lang="en-US" sz="1600" b="1" dirty="0">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DF9F7E1-04C0-4DD8-BA76-FBB34EEDE16E}" type="slidenum">
              <a:rPr lang="en-US" smtClean="0">
                <a:solidFill>
                  <a:prstClr val="black">
                    <a:tint val="75000"/>
                  </a:prstClr>
                </a:solidFill>
              </a:rPr>
              <a:pPr/>
              <a:t>2</a:t>
            </a:fld>
            <a:endParaRPr lang="en-US">
              <a:solidFill>
                <a:prstClr val="black">
                  <a:tint val="75000"/>
                </a:prstClr>
              </a:solidFill>
            </a:endParaRPr>
          </a:p>
        </p:txBody>
      </p:sp>
    </p:spTree>
    <p:extLst>
      <p:ext uri="{BB962C8B-B14F-4D97-AF65-F5344CB8AC3E}">
        <p14:creationId xmlns:p14="http://schemas.microsoft.com/office/powerpoint/2010/main" val="219231743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26000" fill="hold" nodeType="clickEffect" p14:presetBounceEnd="52000">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14:bounceEnd="52000">
                                          <p:cBhvr additive="base">
                                            <p:cTn id="7" dur="1000" fill="hold"/>
                                            <p:tgtEl>
                                              <p:spTgt spid="16"/>
                                            </p:tgtEl>
                                            <p:attrNameLst>
                                              <p:attrName>ppt_x</p:attrName>
                                            </p:attrNameLst>
                                          </p:cBhvr>
                                          <p:tavLst>
                                            <p:tav tm="0">
                                              <p:val>
                                                <p:strVal val="#ppt_x"/>
                                              </p:val>
                                            </p:tav>
                                            <p:tav tm="100000">
                                              <p:val>
                                                <p:strVal val="#ppt_x"/>
                                              </p:val>
                                            </p:tav>
                                          </p:tavLst>
                                        </p:anim>
                                        <p:anim calcmode="lin" valueType="num" p14:bounceEnd="52000">
                                          <p:cBhvr additive="base">
                                            <p:cTn id="8"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accel="26000" fill="hold" nodeType="clickEffect" p14:presetBounceEnd="52000">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14:bounceEnd="52000">
                                          <p:cBhvr additive="base">
                                            <p:cTn id="13" dur="1000" fill="hold"/>
                                            <p:tgtEl>
                                              <p:spTgt spid="72"/>
                                            </p:tgtEl>
                                            <p:attrNameLst>
                                              <p:attrName>ppt_x</p:attrName>
                                            </p:attrNameLst>
                                          </p:cBhvr>
                                          <p:tavLst>
                                            <p:tav tm="0">
                                              <p:val>
                                                <p:strVal val="#ppt_x"/>
                                              </p:val>
                                            </p:tav>
                                            <p:tav tm="100000">
                                              <p:val>
                                                <p:strVal val="#ppt_x"/>
                                              </p:val>
                                            </p:tav>
                                          </p:tavLst>
                                        </p:anim>
                                        <p:anim calcmode="lin" valueType="num" p14:bounceEnd="52000">
                                          <p:cBhvr additive="base">
                                            <p:cTn id="14" dur="10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accel="26000" fill="hold" nodeType="clickEffect" p14:presetBounceEnd="52000">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14:bounceEnd="52000">
                                          <p:cBhvr additive="base">
                                            <p:cTn id="19" dur="1000" fill="hold"/>
                                            <p:tgtEl>
                                              <p:spTgt spid="73"/>
                                            </p:tgtEl>
                                            <p:attrNameLst>
                                              <p:attrName>ppt_x</p:attrName>
                                            </p:attrNameLst>
                                          </p:cBhvr>
                                          <p:tavLst>
                                            <p:tav tm="0">
                                              <p:val>
                                                <p:strVal val="#ppt_x"/>
                                              </p:val>
                                            </p:tav>
                                            <p:tav tm="100000">
                                              <p:val>
                                                <p:strVal val="#ppt_x"/>
                                              </p:val>
                                            </p:tav>
                                          </p:tavLst>
                                        </p:anim>
                                        <p:anim calcmode="lin" valueType="num" p14:bounceEnd="52000">
                                          <p:cBhvr additive="base">
                                            <p:cTn id="20" dur="1000" fill="hold"/>
                                            <p:tgtEl>
                                              <p:spTgt spid="7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accel="26000" fill="hold" nodeType="clickEffect" p14:presetBounceEnd="52000">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14:bounceEnd="52000">
                                          <p:cBhvr additive="base">
                                            <p:cTn id="25" dur="1000" fill="hold"/>
                                            <p:tgtEl>
                                              <p:spTgt spid="74"/>
                                            </p:tgtEl>
                                            <p:attrNameLst>
                                              <p:attrName>ppt_x</p:attrName>
                                            </p:attrNameLst>
                                          </p:cBhvr>
                                          <p:tavLst>
                                            <p:tav tm="0">
                                              <p:val>
                                                <p:strVal val="#ppt_x"/>
                                              </p:val>
                                            </p:tav>
                                            <p:tav tm="100000">
                                              <p:val>
                                                <p:strVal val="#ppt_x"/>
                                              </p:val>
                                            </p:tav>
                                          </p:tavLst>
                                        </p:anim>
                                        <p:anim calcmode="lin" valueType="num" p14:bounceEnd="52000">
                                          <p:cBhvr additive="base">
                                            <p:cTn id="26" dur="1000" fill="hold"/>
                                            <p:tgtEl>
                                              <p:spTgt spid="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accel="2600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ppt_x"/>
                                              </p:val>
                                            </p:tav>
                                            <p:tav tm="100000">
                                              <p:val>
                                                <p:strVal val="#ppt_x"/>
                                              </p:val>
                                            </p:tav>
                                          </p:tavLst>
                                        </p:anim>
                                        <p:anim calcmode="lin" valueType="num">
                                          <p:cBhvr additive="base">
                                            <p:cTn id="8" dur="1000" fill="hold"/>
                                            <p:tgtEl>
                                              <p:spTgt spid="1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accel="26000" fill="hold"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1000" fill="hold"/>
                                            <p:tgtEl>
                                              <p:spTgt spid="72"/>
                                            </p:tgtEl>
                                            <p:attrNameLst>
                                              <p:attrName>ppt_x</p:attrName>
                                            </p:attrNameLst>
                                          </p:cBhvr>
                                          <p:tavLst>
                                            <p:tav tm="0">
                                              <p:val>
                                                <p:strVal val="#ppt_x"/>
                                              </p:val>
                                            </p:tav>
                                            <p:tav tm="100000">
                                              <p:val>
                                                <p:strVal val="#ppt_x"/>
                                              </p:val>
                                            </p:tav>
                                          </p:tavLst>
                                        </p:anim>
                                        <p:anim calcmode="lin" valueType="num">
                                          <p:cBhvr additive="base">
                                            <p:cTn id="14" dur="1000" fill="hold"/>
                                            <p:tgtEl>
                                              <p:spTgt spid="72"/>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accel="26000" fill="hold" nodeType="click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1000" fill="hold"/>
                                            <p:tgtEl>
                                              <p:spTgt spid="73"/>
                                            </p:tgtEl>
                                            <p:attrNameLst>
                                              <p:attrName>ppt_x</p:attrName>
                                            </p:attrNameLst>
                                          </p:cBhvr>
                                          <p:tavLst>
                                            <p:tav tm="0">
                                              <p:val>
                                                <p:strVal val="#ppt_x"/>
                                              </p:val>
                                            </p:tav>
                                            <p:tav tm="100000">
                                              <p:val>
                                                <p:strVal val="#ppt_x"/>
                                              </p:val>
                                            </p:tav>
                                          </p:tavLst>
                                        </p:anim>
                                        <p:anim calcmode="lin" valueType="num">
                                          <p:cBhvr additive="base">
                                            <p:cTn id="20" dur="1000" fill="hold"/>
                                            <p:tgtEl>
                                              <p:spTgt spid="73"/>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accel="26000" fill="hold" nodeType="clickEffect">
                                      <p:stCondLst>
                                        <p:cond delay="0"/>
                                      </p:stCondLst>
                                      <p:childTnLst>
                                        <p:set>
                                          <p:cBhvr>
                                            <p:cTn id="24" dur="1" fill="hold">
                                              <p:stCondLst>
                                                <p:cond delay="0"/>
                                              </p:stCondLst>
                                            </p:cTn>
                                            <p:tgtEl>
                                              <p:spTgt spid="74"/>
                                            </p:tgtEl>
                                            <p:attrNameLst>
                                              <p:attrName>style.visibility</p:attrName>
                                            </p:attrNameLst>
                                          </p:cBhvr>
                                          <p:to>
                                            <p:strVal val="visible"/>
                                          </p:to>
                                        </p:set>
                                        <p:anim calcmode="lin" valueType="num">
                                          <p:cBhvr additive="base">
                                            <p:cTn id="25" dur="1000" fill="hold"/>
                                            <p:tgtEl>
                                              <p:spTgt spid="74"/>
                                            </p:tgtEl>
                                            <p:attrNameLst>
                                              <p:attrName>ppt_x</p:attrName>
                                            </p:attrNameLst>
                                          </p:cBhvr>
                                          <p:tavLst>
                                            <p:tav tm="0">
                                              <p:val>
                                                <p:strVal val="#ppt_x"/>
                                              </p:val>
                                            </p:tav>
                                            <p:tav tm="100000">
                                              <p:val>
                                                <p:strVal val="#ppt_x"/>
                                              </p:val>
                                            </p:tav>
                                          </p:tavLst>
                                        </p:anim>
                                        <p:anim calcmode="lin" valueType="num">
                                          <p:cBhvr additive="base">
                                            <p:cTn id="26" dur="1000" fill="hold"/>
                                            <p:tgtEl>
                                              <p:spTgt spid="7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Attribute Information of </a:t>
            </a:r>
            <a:r>
              <a:rPr lang="en-US" b="1" dirty="0" err="1"/>
              <a:t>Sklearn</a:t>
            </a:r>
            <a:r>
              <a:rPr lang="en-US" b="1" dirty="0"/>
              <a:t> Diabetes Dataset</a:t>
            </a:r>
            <a:br>
              <a:rPr lang="en-US" b="1" dirty="0"/>
            </a:br>
            <a:endParaRPr lang="en-IN" dirty="0"/>
          </a:p>
        </p:txBody>
      </p:sp>
      <p:sp>
        <p:nvSpPr>
          <p:cNvPr id="3" name="Content Placeholder 2"/>
          <p:cNvSpPr>
            <a:spLocks noGrp="1"/>
          </p:cNvSpPr>
          <p:nvPr>
            <p:ph idx="1"/>
          </p:nvPr>
        </p:nvSpPr>
        <p:spPr/>
        <p:txBody>
          <a:bodyPr>
            <a:normAutofit fontScale="77500" lnSpcReduction="20000"/>
          </a:bodyPr>
          <a:lstStyle/>
          <a:p>
            <a:r>
              <a:rPr lang="en-IN" dirty="0"/>
              <a:t>The </a:t>
            </a:r>
            <a:r>
              <a:rPr lang="en-IN" dirty="0" err="1"/>
              <a:t>Sklearn</a:t>
            </a:r>
            <a:r>
              <a:rPr lang="en-IN" dirty="0"/>
              <a:t> Diabetes Dataset include following attributes:</a:t>
            </a:r>
          </a:p>
          <a:p>
            <a:endParaRPr lang="en-IN" dirty="0"/>
          </a:p>
          <a:p>
            <a:pPr marL="514350" indent="-514350">
              <a:buFont typeface="+mj-lt"/>
              <a:buAutoNum type="arabicPeriod"/>
            </a:pPr>
            <a:r>
              <a:rPr lang="en-IN" dirty="0"/>
              <a:t>age: Age in years</a:t>
            </a:r>
          </a:p>
          <a:p>
            <a:pPr marL="514350" indent="-514350">
              <a:buFont typeface="+mj-lt"/>
              <a:buAutoNum type="arabicPeriod"/>
            </a:pPr>
            <a:r>
              <a:rPr lang="en-IN" dirty="0"/>
              <a:t>sex: Gender of the patient</a:t>
            </a:r>
          </a:p>
          <a:p>
            <a:pPr marL="514350" indent="-514350">
              <a:buFont typeface="+mj-lt"/>
              <a:buAutoNum type="arabicPeriod"/>
            </a:pPr>
            <a:r>
              <a:rPr lang="en-IN" dirty="0" err="1"/>
              <a:t>bmi</a:t>
            </a:r>
            <a:r>
              <a:rPr lang="en-IN" dirty="0"/>
              <a:t>: Body mass index</a:t>
            </a:r>
          </a:p>
          <a:p>
            <a:pPr marL="514350" indent="-514350">
              <a:buFont typeface="+mj-lt"/>
              <a:buAutoNum type="arabicPeriod"/>
            </a:pPr>
            <a:r>
              <a:rPr lang="en-IN" dirty="0" err="1"/>
              <a:t>bp</a:t>
            </a:r>
            <a:r>
              <a:rPr lang="en-IN" dirty="0"/>
              <a:t>: Average blood pressure</a:t>
            </a:r>
          </a:p>
          <a:p>
            <a:pPr marL="514350" indent="-514350">
              <a:buFont typeface="+mj-lt"/>
              <a:buAutoNum type="arabicPeriod"/>
            </a:pPr>
            <a:r>
              <a:rPr lang="en-IN" dirty="0"/>
              <a:t>s1: Total serum cholesterol (</a:t>
            </a:r>
            <a:r>
              <a:rPr lang="en-IN" dirty="0" err="1"/>
              <a:t>tc</a:t>
            </a:r>
            <a:r>
              <a:rPr lang="en-IN" dirty="0"/>
              <a:t>)</a:t>
            </a:r>
          </a:p>
          <a:p>
            <a:pPr marL="514350" indent="-514350">
              <a:buFont typeface="+mj-lt"/>
              <a:buAutoNum type="arabicPeriod"/>
            </a:pPr>
            <a:r>
              <a:rPr lang="en-IN" dirty="0"/>
              <a:t>s2: Low-density lipoproteins (</a:t>
            </a:r>
            <a:r>
              <a:rPr lang="en-IN" dirty="0" err="1"/>
              <a:t>ldl</a:t>
            </a:r>
            <a:r>
              <a:rPr lang="en-IN" dirty="0"/>
              <a:t>)</a:t>
            </a:r>
          </a:p>
          <a:p>
            <a:pPr marL="514350" indent="-514350">
              <a:buFont typeface="+mj-lt"/>
              <a:buAutoNum type="arabicPeriod"/>
            </a:pPr>
            <a:r>
              <a:rPr lang="en-IN" dirty="0"/>
              <a:t>s3: High-density lipoproteins (</a:t>
            </a:r>
            <a:r>
              <a:rPr lang="en-IN" dirty="0" err="1"/>
              <a:t>hdl</a:t>
            </a:r>
            <a:r>
              <a:rPr lang="en-IN" dirty="0"/>
              <a:t>)</a:t>
            </a:r>
          </a:p>
          <a:p>
            <a:pPr marL="514350" indent="-514350">
              <a:buFont typeface="+mj-lt"/>
              <a:buAutoNum type="arabicPeriod"/>
            </a:pPr>
            <a:r>
              <a:rPr lang="en-IN" dirty="0"/>
              <a:t>s4: Total cholesterol / HDL (</a:t>
            </a:r>
            <a:r>
              <a:rPr lang="en-IN" dirty="0" err="1"/>
              <a:t>tch</a:t>
            </a:r>
            <a:r>
              <a:rPr lang="en-IN" dirty="0"/>
              <a:t>)</a:t>
            </a:r>
          </a:p>
          <a:p>
            <a:pPr marL="514350" indent="-514350">
              <a:buFont typeface="+mj-lt"/>
              <a:buAutoNum type="arabicPeriod"/>
            </a:pPr>
            <a:r>
              <a:rPr lang="en-IN" dirty="0"/>
              <a:t>s5: Possibly log of serum triglycerides level (</a:t>
            </a:r>
            <a:r>
              <a:rPr lang="en-IN" dirty="0" err="1"/>
              <a:t>ltg</a:t>
            </a:r>
            <a:r>
              <a:rPr lang="en-IN" dirty="0"/>
              <a:t>)</a:t>
            </a:r>
          </a:p>
          <a:p>
            <a:pPr marL="514350" indent="-514350">
              <a:buFont typeface="+mj-lt"/>
              <a:buAutoNum type="arabicPeriod"/>
            </a:pPr>
            <a:r>
              <a:rPr lang="en-IN" dirty="0"/>
              <a:t>s6: Blood sugar level (</a:t>
            </a:r>
            <a:r>
              <a:rPr lang="en-IN" dirty="0" err="1"/>
              <a:t>glu</a:t>
            </a:r>
            <a:r>
              <a:rPr lang="en-IN" dirty="0"/>
              <a:t>)</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20</a:t>
            </a:fld>
            <a:endParaRPr lang="en-IN">
              <a:solidFill>
                <a:prstClr val="black">
                  <a:tint val="75000"/>
                </a:prstClr>
              </a:solidFill>
            </a:endParaRPr>
          </a:p>
        </p:txBody>
      </p:sp>
    </p:spTree>
    <p:extLst>
      <p:ext uri="{BB962C8B-B14F-4D97-AF65-F5344CB8AC3E}">
        <p14:creationId xmlns:p14="http://schemas.microsoft.com/office/powerpoint/2010/main" val="3701548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33673" y="588028"/>
            <a:ext cx="10011894" cy="5005947"/>
          </a:xfrm>
          <a:prstGeom prst="rect">
            <a:avLst/>
          </a:prstGeom>
        </p:spPr>
      </p:pic>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21</a:t>
            </a:fld>
            <a:endParaRPr lang="en-IN">
              <a:solidFill>
                <a:prstClr val="black">
                  <a:tint val="75000"/>
                </a:prstClr>
              </a:solidFill>
            </a:endParaRPr>
          </a:p>
        </p:txBody>
      </p:sp>
    </p:spTree>
    <p:extLst>
      <p:ext uri="{BB962C8B-B14F-4D97-AF65-F5344CB8AC3E}">
        <p14:creationId xmlns:p14="http://schemas.microsoft.com/office/powerpoint/2010/main" val="42082384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References</a:t>
            </a:r>
            <a:endParaRPr lang="en-IN" dirty="0"/>
          </a:p>
        </p:txBody>
      </p:sp>
      <p:sp>
        <p:nvSpPr>
          <p:cNvPr id="3" name="Content Placeholder 2"/>
          <p:cNvSpPr>
            <a:spLocks noGrp="1"/>
          </p:cNvSpPr>
          <p:nvPr>
            <p:ph idx="1"/>
          </p:nvPr>
        </p:nvSpPr>
        <p:spPr/>
        <p:txBody>
          <a:bodyPr/>
          <a:lstStyle/>
          <a:p>
            <a:pPr marL="514350" indent="-514350">
              <a:buFont typeface="+mj-lt"/>
              <a:buAutoNum type="arabicPeriod"/>
            </a:pPr>
            <a:r>
              <a:rPr lang="en-IN" dirty="0"/>
              <a:t>https://</a:t>
            </a:r>
            <a:r>
              <a:rPr lang="en-IN" dirty="0" smtClean="0"/>
              <a:t>www.javatpoint.com/regression-analysis-in-machine-learning</a:t>
            </a:r>
          </a:p>
          <a:p>
            <a:pPr marL="514350" indent="-514350">
              <a:buFont typeface="+mj-lt"/>
              <a:buAutoNum type="arabicPeriod"/>
            </a:pPr>
            <a:r>
              <a:rPr lang="en-IN" dirty="0"/>
              <a:t>https://www.geeksforgeeks.org/ml-classification-vs-regression</a:t>
            </a:r>
            <a:r>
              <a:rPr lang="en-IN" dirty="0" smtClean="0"/>
              <a:t>/</a:t>
            </a:r>
          </a:p>
          <a:p>
            <a:pPr marL="514350" indent="-514350">
              <a:buFont typeface="+mj-lt"/>
              <a:buAutoNum type="arabicPeriod"/>
            </a:pPr>
            <a:r>
              <a:rPr lang="en-IN" dirty="0"/>
              <a:t>https://</a:t>
            </a:r>
            <a:r>
              <a:rPr lang="en-IN" dirty="0" smtClean="0"/>
              <a:t>www.kaggle.com/code/vivinbarath/simple-linear-regression-for-salary-data</a:t>
            </a:r>
          </a:p>
          <a:p>
            <a:pPr marL="514350" indent="-514350">
              <a:buFont typeface="+mj-lt"/>
              <a:buAutoNum type="arabicPeriod"/>
            </a:pPr>
            <a:r>
              <a:rPr lang="en-IN" dirty="0">
                <a:solidFill>
                  <a:schemeClr val="accent2">
                    <a:lumMod val="60000"/>
                    <a:lumOff val="40000"/>
                  </a:schemeClr>
                </a:solidFill>
              </a:rPr>
              <a:t>https://www.w3schools.com/python/python_ml_multiple_regression.asp</a:t>
            </a: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045E91D6-A591-44D0-A7DE-1FB9DFE8FE07}" type="slidenum">
              <a:rPr lang="en-IN" smtClean="0">
                <a:solidFill>
                  <a:prstClr val="black">
                    <a:tint val="75000"/>
                  </a:prstClr>
                </a:solidFill>
              </a:rPr>
              <a:pPr/>
              <a:t>22</a:t>
            </a:fld>
            <a:endParaRPr lang="en-IN">
              <a:solidFill>
                <a:prstClr val="black">
                  <a:tint val="75000"/>
                </a:prstClr>
              </a:solidFill>
            </a:endParaRPr>
          </a:p>
        </p:txBody>
      </p:sp>
    </p:spTree>
    <p:extLst>
      <p:ext uri="{BB962C8B-B14F-4D97-AF65-F5344CB8AC3E}">
        <p14:creationId xmlns:p14="http://schemas.microsoft.com/office/powerpoint/2010/main" val="4250671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is Learning?</a:t>
            </a:r>
            <a:br>
              <a:rPr lang="en-IN" dirty="0" smtClean="0"/>
            </a:br>
            <a:r>
              <a:rPr lang="en-IN" dirty="0" smtClean="0"/>
              <a:t>(Types of task)</a:t>
            </a:r>
            <a:endParaRPr lang="en-IN" dirty="0"/>
          </a:p>
        </p:txBody>
      </p:sp>
      <p:sp>
        <p:nvSpPr>
          <p:cNvPr id="3" name="Content Placeholder 2"/>
          <p:cNvSpPr>
            <a:spLocks noGrp="1"/>
          </p:cNvSpPr>
          <p:nvPr>
            <p:ph idx="1"/>
          </p:nvPr>
        </p:nvSpPr>
        <p:spPr/>
        <p:txBody>
          <a:bodyPr/>
          <a:lstStyle/>
          <a:p>
            <a:r>
              <a:rPr lang="en-US" dirty="0"/>
              <a:t>L</a:t>
            </a:r>
            <a:r>
              <a:rPr lang="en-US" dirty="0" smtClean="0"/>
              <a:t>earning is referred to as the process of gaining information through observation.</a:t>
            </a:r>
          </a:p>
          <a:p>
            <a:pPr lvl="1"/>
            <a:r>
              <a:rPr lang="en-US" dirty="0" smtClean="0"/>
              <a:t>with more learning, tasks can be performed more efficiently.</a:t>
            </a:r>
          </a:p>
          <a:p>
            <a:r>
              <a:rPr lang="en-US" dirty="0" smtClean="0"/>
              <a:t>Task can be :</a:t>
            </a:r>
          </a:p>
          <a:p>
            <a:pPr lvl="1"/>
            <a:r>
              <a:rPr lang="en-US" dirty="0" smtClean="0"/>
              <a:t>Simple  (walking down the street or doing the homework. )</a:t>
            </a:r>
          </a:p>
          <a:p>
            <a:pPr lvl="1"/>
            <a:r>
              <a:rPr lang="en-IN" dirty="0" smtClean="0"/>
              <a:t>Complex </a:t>
            </a:r>
            <a:r>
              <a:rPr lang="en-US" dirty="0" smtClean="0"/>
              <a:t>(deciding the angle in which a rocket should be launched so that it can have a particular trajectory)</a:t>
            </a:r>
            <a:endParaRPr lang="en-IN" dirty="0"/>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81E5E47E-FA52-4C93-88A9-2EA1442E00EA}" type="slidenum">
              <a:rPr lang="en-IN" smtClean="0"/>
              <a:t>3</a:t>
            </a:fld>
            <a:endParaRPr lang="en-IN"/>
          </a:p>
        </p:txBody>
      </p:sp>
    </p:spTree>
    <p:extLst>
      <p:ext uri="{BB962C8B-B14F-4D97-AF65-F5344CB8AC3E}">
        <p14:creationId xmlns:p14="http://schemas.microsoft.com/office/powerpoint/2010/main" val="12044131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What is Machine Learning?</a:t>
            </a:r>
            <a:endParaRPr lang="en-IN" dirty="0"/>
          </a:p>
        </p:txBody>
      </p:sp>
      <p:sp>
        <p:nvSpPr>
          <p:cNvPr id="3" name="Content Placeholder 2"/>
          <p:cNvSpPr>
            <a:spLocks noGrp="1"/>
          </p:cNvSpPr>
          <p:nvPr>
            <p:ph idx="1"/>
          </p:nvPr>
        </p:nvSpPr>
        <p:spPr/>
        <p:txBody>
          <a:bodyPr>
            <a:normAutofit/>
          </a:bodyPr>
          <a:lstStyle/>
          <a:p>
            <a:r>
              <a:rPr lang="en-US" dirty="0" smtClean="0"/>
              <a:t>Tom M. Mitchell, Professor of Machine Learning Department, School of Computer Science, Carnegie Mellon University. </a:t>
            </a:r>
          </a:p>
          <a:p>
            <a:r>
              <a:rPr lang="en-US" dirty="0" smtClean="0"/>
              <a:t>Tom M. Mitchell has defined machine learning as</a:t>
            </a:r>
          </a:p>
          <a:p>
            <a:pPr lvl="1"/>
            <a:r>
              <a:rPr lang="en-US" dirty="0" smtClean="0"/>
              <a:t>‘A computer program is said to learn from experience E with respect to some class of tasks T and performance measure P, if its performance at tasks in T, as measured by P, improves with experience E.’</a:t>
            </a:r>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81E5E47E-FA52-4C93-88A9-2EA1442E00EA}" type="slidenum">
              <a:rPr lang="en-IN" smtClean="0"/>
              <a:t>4</a:t>
            </a:fld>
            <a:endParaRPr lang="en-IN"/>
          </a:p>
        </p:txBody>
      </p:sp>
    </p:spTree>
    <p:extLst>
      <p:ext uri="{BB962C8B-B14F-4D97-AF65-F5344CB8AC3E}">
        <p14:creationId xmlns:p14="http://schemas.microsoft.com/office/powerpoint/2010/main" val="707964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How do machines learn?</a:t>
            </a:r>
            <a:endParaRPr lang="en-IN" dirty="0"/>
          </a:p>
        </p:txBody>
      </p:sp>
      <p:sp>
        <p:nvSpPr>
          <p:cNvPr id="3" name="Content Placeholder 2"/>
          <p:cNvSpPr>
            <a:spLocks noGrp="1"/>
          </p:cNvSpPr>
          <p:nvPr>
            <p:ph idx="1"/>
          </p:nvPr>
        </p:nvSpPr>
        <p:spPr/>
        <p:txBody>
          <a:bodyPr>
            <a:normAutofit/>
          </a:bodyPr>
          <a:lstStyle/>
          <a:p>
            <a:r>
              <a:rPr lang="en-US" dirty="0" smtClean="0"/>
              <a:t>The basic machine learning process can be divided into three parts.</a:t>
            </a:r>
          </a:p>
          <a:p>
            <a:r>
              <a:rPr lang="en-US" dirty="0" smtClean="0"/>
              <a:t> 1. Data Input: Past data or information is utilized as a basis for future decision-making.</a:t>
            </a:r>
          </a:p>
          <a:p>
            <a:r>
              <a:rPr lang="en-US" dirty="0" smtClean="0"/>
              <a:t>2. Abstraction: The input data is represented in a broader way through the underlying algorithm.</a:t>
            </a:r>
          </a:p>
          <a:p>
            <a:r>
              <a:rPr lang="en-US" dirty="0" smtClean="0"/>
              <a:t>3. Generalization: The abstracted representation is generalized to form a framework for making decisions.</a:t>
            </a:r>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81E5E47E-FA52-4C93-88A9-2EA1442E00EA}" type="slidenum">
              <a:rPr lang="en-IN" smtClean="0"/>
              <a:t>5</a:t>
            </a:fld>
            <a:endParaRPr lang="en-IN"/>
          </a:p>
        </p:txBody>
      </p:sp>
    </p:spTree>
    <p:extLst>
      <p:ext uri="{BB962C8B-B14F-4D97-AF65-F5344CB8AC3E}">
        <p14:creationId xmlns:p14="http://schemas.microsoft.com/office/powerpoint/2010/main" val="16515843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How do machines learn?</a:t>
            </a:r>
            <a:br>
              <a:rPr lang="en-IN" dirty="0" smtClean="0"/>
            </a:br>
            <a:r>
              <a:rPr lang="en-IN" dirty="0" smtClean="0"/>
              <a:t>Process of machine learning</a:t>
            </a:r>
            <a:endParaRPr lang="en-IN" dirty="0"/>
          </a:p>
        </p:txBody>
      </p:sp>
      <p:pic>
        <p:nvPicPr>
          <p:cNvPr id="4" name="Content Placeholder 3"/>
          <p:cNvPicPr>
            <a:picLocks noGrp="1" noChangeAspect="1"/>
          </p:cNvPicPr>
          <p:nvPr>
            <p:ph idx="1"/>
          </p:nvPr>
        </p:nvPicPr>
        <p:blipFill>
          <a:blip r:embed="rId2"/>
          <a:stretch>
            <a:fillRect/>
          </a:stretch>
        </p:blipFill>
        <p:spPr>
          <a:xfrm>
            <a:off x="2533648" y="2306964"/>
            <a:ext cx="8311485" cy="2870153"/>
          </a:xfrm>
          <a:prstGeom prst="rect">
            <a:avLst/>
          </a:prstGeom>
        </p:spPr>
      </p:pic>
      <p:sp>
        <p:nvSpPr>
          <p:cNvPr id="3" name="Footer Placeholder 2"/>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81E5E47E-FA52-4C93-88A9-2EA1442E00EA}" type="slidenum">
              <a:rPr lang="en-IN" smtClean="0"/>
              <a:t>6</a:t>
            </a:fld>
            <a:endParaRPr lang="en-IN"/>
          </a:p>
        </p:txBody>
      </p:sp>
    </p:spTree>
    <p:extLst>
      <p:ext uri="{BB962C8B-B14F-4D97-AF65-F5344CB8AC3E}">
        <p14:creationId xmlns:p14="http://schemas.microsoft.com/office/powerpoint/2010/main" val="18998188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How do machines learn?</a:t>
            </a:r>
            <a:br>
              <a:rPr lang="en-IN" dirty="0" smtClean="0"/>
            </a:br>
            <a:r>
              <a:rPr lang="en-IN" dirty="0" smtClean="0"/>
              <a:t>Example : image classification problem</a:t>
            </a:r>
            <a:endParaRPr lang="en-IN" dirty="0"/>
          </a:p>
        </p:txBody>
      </p:sp>
      <p:sp>
        <p:nvSpPr>
          <p:cNvPr id="3" name="Content Placeholder 2"/>
          <p:cNvSpPr>
            <a:spLocks noGrp="1"/>
          </p:cNvSpPr>
          <p:nvPr>
            <p:ph idx="1"/>
          </p:nvPr>
        </p:nvSpPr>
        <p:spPr/>
        <p:txBody>
          <a:bodyPr>
            <a:normAutofit/>
          </a:bodyPr>
          <a:lstStyle/>
          <a:p>
            <a:r>
              <a:rPr lang="en-IN" dirty="0" smtClean="0"/>
              <a:t>In context </a:t>
            </a:r>
            <a:r>
              <a:rPr lang="en-US" dirty="0" smtClean="0"/>
              <a:t>of </a:t>
            </a:r>
            <a:r>
              <a:rPr lang="en-US" dirty="0"/>
              <a:t>image </a:t>
            </a:r>
            <a:r>
              <a:rPr lang="en-US" dirty="0" smtClean="0"/>
              <a:t>classification:</a:t>
            </a:r>
          </a:p>
          <a:p>
            <a:pPr lvl="1"/>
            <a:r>
              <a:rPr lang="en-US" dirty="0" smtClean="0"/>
              <a:t> </a:t>
            </a:r>
            <a:r>
              <a:rPr lang="en-US" dirty="0"/>
              <a:t>E represents the past data with </a:t>
            </a:r>
            <a:r>
              <a:rPr lang="en-US" dirty="0" smtClean="0"/>
              <a:t>images having </a:t>
            </a:r>
            <a:r>
              <a:rPr lang="en-US" dirty="0"/>
              <a:t>labels or assigned classes (for example whether </a:t>
            </a:r>
            <a:r>
              <a:rPr lang="en-US" dirty="0" smtClean="0"/>
              <a:t>the image </a:t>
            </a:r>
            <a:r>
              <a:rPr lang="en-US" dirty="0"/>
              <a:t>is of a class cat or a class dog or a class elephant etc</a:t>
            </a:r>
            <a:r>
              <a:rPr lang="en-US" dirty="0" smtClean="0"/>
              <a:t>.).</a:t>
            </a:r>
          </a:p>
          <a:p>
            <a:pPr lvl="1"/>
            <a:r>
              <a:rPr lang="en-US" dirty="0" smtClean="0"/>
              <a:t>T is </a:t>
            </a:r>
            <a:r>
              <a:rPr lang="en-US" dirty="0"/>
              <a:t>the task of assigning class to new, </a:t>
            </a:r>
            <a:r>
              <a:rPr lang="en-US" dirty="0" smtClean="0"/>
              <a:t>unlabeled </a:t>
            </a:r>
            <a:r>
              <a:rPr lang="en-US" dirty="0"/>
              <a:t>images and </a:t>
            </a:r>
            <a:endParaRPr lang="en-US" dirty="0" smtClean="0"/>
          </a:p>
          <a:p>
            <a:pPr lvl="1"/>
            <a:r>
              <a:rPr lang="en-US" dirty="0" smtClean="0"/>
              <a:t>P is </a:t>
            </a:r>
            <a:r>
              <a:rPr lang="en-US" dirty="0"/>
              <a:t>the performance measure indicated by the percentage </a:t>
            </a:r>
            <a:r>
              <a:rPr lang="en-US" dirty="0" smtClean="0"/>
              <a:t>of </a:t>
            </a:r>
            <a:r>
              <a:rPr lang="en-IN" dirty="0" smtClean="0"/>
              <a:t>images </a:t>
            </a:r>
            <a:r>
              <a:rPr lang="en-IN" dirty="0"/>
              <a:t>correctly classified.</a:t>
            </a:r>
            <a:endParaRPr lang="en-US" dirty="0" smtClean="0"/>
          </a:p>
        </p:txBody>
      </p:sp>
      <p:sp>
        <p:nvSpPr>
          <p:cNvPr id="4" name="Footer Placeholder 3"/>
          <p:cNvSpPr>
            <a:spLocks noGrp="1"/>
          </p:cNvSpPr>
          <p:nvPr>
            <p:ph type="ftr" sz="quarter" idx="11"/>
          </p:nvPr>
        </p:nvSpPr>
        <p:spPr/>
        <p:txBody>
          <a:bodyPr/>
          <a:lstStyle/>
          <a:p>
            <a:r>
              <a:rPr lang="en-US" smtClean="0"/>
              <a:t>Machine Learning Course : Dr Gayatri S Pandi</a:t>
            </a:r>
            <a:endParaRPr lang="en-IN"/>
          </a:p>
        </p:txBody>
      </p:sp>
      <p:sp>
        <p:nvSpPr>
          <p:cNvPr id="5" name="Slide Number Placeholder 4"/>
          <p:cNvSpPr>
            <a:spLocks noGrp="1"/>
          </p:cNvSpPr>
          <p:nvPr>
            <p:ph type="sldNum" sz="quarter" idx="12"/>
          </p:nvPr>
        </p:nvSpPr>
        <p:spPr/>
        <p:txBody>
          <a:bodyPr/>
          <a:lstStyle/>
          <a:p>
            <a:fld id="{81E5E47E-FA52-4C93-88A9-2EA1442E00EA}" type="slidenum">
              <a:rPr lang="en-IN" smtClean="0"/>
              <a:t>7</a:t>
            </a:fld>
            <a:endParaRPr lang="en-IN"/>
          </a:p>
        </p:txBody>
      </p:sp>
    </p:spTree>
    <p:extLst>
      <p:ext uri="{BB962C8B-B14F-4D97-AF65-F5344CB8AC3E}">
        <p14:creationId xmlns:p14="http://schemas.microsoft.com/office/powerpoint/2010/main" val="3814513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Regression Analysis in Machine learning</a:t>
            </a:r>
            <a:endParaRPr lang="en-IN" dirty="0"/>
          </a:p>
        </p:txBody>
      </p:sp>
      <p:pic>
        <p:nvPicPr>
          <p:cNvPr id="4" name="Content Placeholder 3"/>
          <p:cNvPicPr>
            <a:picLocks noGrp="1" noChangeAspect="1"/>
          </p:cNvPicPr>
          <p:nvPr>
            <p:ph idx="1"/>
          </p:nvPr>
        </p:nvPicPr>
        <p:blipFill>
          <a:blip r:embed="rId2"/>
          <a:stretch>
            <a:fillRect/>
          </a:stretch>
        </p:blipFill>
        <p:spPr>
          <a:xfrm>
            <a:off x="7223031" y="2143078"/>
            <a:ext cx="3286125" cy="3286125"/>
          </a:xfrm>
          <a:prstGeom prst="rect">
            <a:avLst/>
          </a:prstGeom>
        </p:spPr>
      </p:pic>
      <p:sp>
        <p:nvSpPr>
          <p:cNvPr id="5" name="Rectangle 4"/>
          <p:cNvSpPr/>
          <p:nvPr/>
        </p:nvSpPr>
        <p:spPr>
          <a:xfrm>
            <a:off x="838200" y="2143078"/>
            <a:ext cx="6096000" cy="3139321"/>
          </a:xfrm>
          <a:prstGeom prst="rect">
            <a:avLst/>
          </a:prstGeom>
        </p:spPr>
        <p:txBody>
          <a:bodyPr>
            <a:spAutoFit/>
          </a:bodyPr>
          <a:lstStyle/>
          <a:p>
            <a:pPr algn="just"/>
            <a:r>
              <a:rPr lang="en-US" dirty="0"/>
              <a:t>Example: Suppose there is a marketing company A, who does various advertisement every year and get sales on that. The below list shows the advertisement made by the company in the last 5 years and the corresponding sales</a:t>
            </a:r>
            <a:r>
              <a:rPr lang="en-US" dirty="0" smtClean="0"/>
              <a:t>:</a:t>
            </a:r>
          </a:p>
          <a:p>
            <a:pPr algn="just"/>
            <a:endParaRPr lang="en-US" dirty="0"/>
          </a:p>
          <a:p>
            <a:endParaRPr lang="en-US" dirty="0" smtClean="0"/>
          </a:p>
          <a:p>
            <a:endParaRPr lang="en-US" dirty="0"/>
          </a:p>
          <a:p>
            <a:pPr algn="just"/>
            <a:r>
              <a:rPr lang="en-US" dirty="0"/>
              <a:t>Now, the company wants to do the advertisement of $200 in the year 2019 and wants to know the prediction about the sales for this year. So to solve such type of prediction problems in machine learning, we need regression analysis.</a:t>
            </a:r>
            <a:endParaRPr lang="en-IN" dirty="0"/>
          </a:p>
        </p:txBody>
      </p:sp>
      <p:sp>
        <p:nvSpPr>
          <p:cNvPr id="6" name="Footer Placeholder 5"/>
          <p:cNvSpPr>
            <a:spLocks noGrp="1"/>
          </p:cNvSpPr>
          <p:nvPr>
            <p:ph type="ftr" sz="quarter" idx="11"/>
          </p:nvPr>
        </p:nvSpPr>
        <p:spPr/>
        <p:txBody>
          <a:bodyPr/>
          <a:lstStyle/>
          <a:p>
            <a:r>
              <a:rPr lang="en-US" smtClean="0"/>
              <a:t>Machine Learning Course : Dr Gayatri S Pandi</a:t>
            </a:r>
            <a:endParaRPr lang="en-IN"/>
          </a:p>
        </p:txBody>
      </p:sp>
      <p:sp>
        <p:nvSpPr>
          <p:cNvPr id="7" name="Slide Number Placeholder 6"/>
          <p:cNvSpPr>
            <a:spLocks noGrp="1"/>
          </p:cNvSpPr>
          <p:nvPr>
            <p:ph type="sldNum" sz="quarter" idx="12"/>
          </p:nvPr>
        </p:nvSpPr>
        <p:spPr/>
        <p:txBody>
          <a:bodyPr/>
          <a:lstStyle/>
          <a:p>
            <a:fld id="{81E5E47E-FA52-4C93-88A9-2EA1442E00EA}" type="slidenum">
              <a:rPr lang="en-IN" smtClean="0"/>
              <a:t>8</a:t>
            </a:fld>
            <a:endParaRPr lang="en-IN"/>
          </a:p>
        </p:txBody>
      </p:sp>
    </p:spTree>
    <p:extLst>
      <p:ext uri="{BB962C8B-B14F-4D97-AF65-F5344CB8AC3E}">
        <p14:creationId xmlns:p14="http://schemas.microsoft.com/office/powerpoint/2010/main" val="2237894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Supervised learning – </a:t>
            </a:r>
            <a:r>
              <a:rPr lang="en-US" dirty="0" smtClean="0"/>
              <a:t>Regression</a:t>
            </a:r>
            <a:endParaRPr lang="en-IN" dirty="0"/>
          </a:p>
        </p:txBody>
      </p:sp>
      <p:pic>
        <p:nvPicPr>
          <p:cNvPr id="5" name="Content Placeholder 4"/>
          <p:cNvPicPr>
            <a:picLocks noGrp="1" noChangeAspect="1"/>
          </p:cNvPicPr>
          <p:nvPr>
            <p:ph idx="1"/>
          </p:nvPr>
        </p:nvPicPr>
        <p:blipFill>
          <a:blip r:embed="rId2"/>
          <a:stretch>
            <a:fillRect/>
          </a:stretch>
        </p:blipFill>
        <p:spPr>
          <a:xfrm>
            <a:off x="1309686" y="1690688"/>
            <a:ext cx="5657784" cy="4535767"/>
          </a:xfrm>
          <a:prstGeom prst="rect">
            <a:avLst/>
          </a:prstGeom>
        </p:spPr>
      </p:pic>
      <p:sp>
        <p:nvSpPr>
          <p:cNvPr id="6" name="Rectangle 5"/>
          <p:cNvSpPr/>
          <p:nvPr/>
        </p:nvSpPr>
        <p:spPr>
          <a:xfrm>
            <a:off x="5499279" y="2674083"/>
            <a:ext cx="6542467" cy="2585323"/>
          </a:xfrm>
          <a:prstGeom prst="rect">
            <a:avLst/>
          </a:prstGeom>
        </p:spPr>
        <p:txBody>
          <a:bodyPr wrap="square">
            <a:spAutoFit/>
          </a:bodyPr>
          <a:lstStyle/>
          <a:p>
            <a:r>
              <a:rPr lang="en-US" dirty="0">
                <a:solidFill>
                  <a:prstClr val="black"/>
                </a:solidFill>
              </a:rPr>
              <a:t>For a certain value of </a:t>
            </a:r>
            <a:r>
              <a:rPr lang="en-US" dirty="0" smtClean="0">
                <a:solidFill>
                  <a:prstClr val="black"/>
                </a:solidFill>
              </a:rPr>
              <a:t>x, </a:t>
            </a:r>
            <a:r>
              <a:rPr lang="en-US" dirty="0">
                <a:solidFill>
                  <a:prstClr val="black"/>
                </a:solidFill>
              </a:rPr>
              <a:t>say </a:t>
            </a:r>
            <a:r>
              <a:rPr lang="en-US" dirty="0" smtClean="0">
                <a:solidFill>
                  <a:prstClr val="black"/>
                </a:solidFill>
              </a:rPr>
              <a:t>^x</a:t>
            </a:r>
            <a:r>
              <a:rPr lang="en-US" dirty="0">
                <a:solidFill>
                  <a:prstClr val="black"/>
                </a:solidFill>
              </a:rPr>
              <a:t>, the value of y is predicted as</a:t>
            </a:r>
          </a:p>
          <a:p>
            <a:r>
              <a:rPr lang="en-US" dirty="0">
                <a:solidFill>
                  <a:prstClr val="black"/>
                </a:solidFill>
              </a:rPr>
              <a:t>ŷ whereas the actual value of y is Y (say). </a:t>
            </a:r>
            <a:endParaRPr lang="en-US" dirty="0" smtClean="0">
              <a:solidFill>
                <a:prstClr val="black"/>
              </a:solidFill>
            </a:endParaRPr>
          </a:p>
          <a:p>
            <a:endParaRPr lang="en-US" dirty="0">
              <a:solidFill>
                <a:prstClr val="black"/>
              </a:solidFill>
            </a:endParaRPr>
          </a:p>
          <a:p>
            <a:r>
              <a:rPr lang="en-US" dirty="0" smtClean="0">
                <a:solidFill>
                  <a:prstClr val="black"/>
                </a:solidFill>
              </a:rPr>
              <a:t>The distance between </a:t>
            </a:r>
            <a:r>
              <a:rPr lang="en-US" dirty="0">
                <a:solidFill>
                  <a:prstClr val="black"/>
                </a:solidFill>
              </a:rPr>
              <a:t>the actual value and the fitted or predicted value, i.e. </a:t>
            </a:r>
            <a:r>
              <a:rPr lang="en-US" dirty="0" smtClean="0">
                <a:solidFill>
                  <a:prstClr val="black"/>
                </a:solidFill>
              </a:rPr>
              <a:t>ŷ is </a:t>
            </a:r>
            <a:r>
              <a:rPr lang="en-US" dirty="0">
                <a:solidFill>
                  <a:prstClr val="black"/>
                </a:solidFill>
              </a:rPr>
              <a:t>known as </a:t>
            </a:r>
            <a:r>
              <a:rPr lang="en-US" dirty="0" smtClean="0">
                <a:solidFill>
                  <a:srgbClr val="FF0000"/>
                </a:solidFill>
              </a:rPr>
              <a:t>residual(error)</a:t>
            </a:r>
            <a:r>
              <a:rPr lang="en-US" dirty="0" smtClean="0">
                <a:solidFill>
                  <a:prstClr val="black"/>
                </a:solidFill>
              </a:rPr>
              <a:t>. </a:t>
            </a:r>
          </a:p>
          <a:p>
            <a:endParaRPr lang="en-US" dirty="0">
              <a:solidFill>
                <a:prstClr val="black"/>
              </a:solidFill>
            </a:endParaRPr>
          </a:p>
          <a:p>
            <a:r>
              <a:rPr lang="en-US" dirty="0" smtClean="0">
                <a:solidFill>
                  <a:prstClr val="black"/>
                </a:solidFill>
              </a:rPr>
              <a:t>The </a:t>
            </a:r>
            <a:r>
              <a:rPr lang="en-US" dirty="0">
                <a:solidFill>
                  <a:prstClr val="black"/>
                </a:solidFill>
              </a:rPr>
              <a:t>regression model can be </a:t>
            </a:r>
            <a:r>
              <a:rPr lang="en-US" dirty="0" smtClean="0">
                <a:solidFill>
                  <a:prstClr val="black"/>
                </a:solidFill>
              </a:rPr>
              <a:t>considered to be fitted well if the </a:t>
            </a:r>
            <a:r>
              <a:rPr lang="en-US" dirty="0" smtClean="0">
                <a:solidFill>
                  <a:srgbClr val="FF0000"/>
                </a:solidFill>
              </a:rPr>
              <a:t>difference</a:t>
            </a:r>
            <a:r>
              <a:rPr lang="en-US" dirty="0" smtClean="0">
                <a:solidFill>
                  <a:prstClr val="black"/>
                </a:solidFill>
              </a:rPr>
              <a:t> between </a:t>
            </a:r>
            <a:r>
              <a:rPr lang="en-US" dirty="0" smtClean="0">
                <a:solidFill>
                  <a:srgbClr val="FF0000"/>
                </a:solidFill>
              </a:rPr>
              <a:t>actual</a:t>
            </a:r>
            <a:r>
              <a:rPr lang="en-US" dirty="0" smtClean="0">
                <a:solidFill>
                  <a:prstClr val="black"/>
                </a:solidFill>
              </a:rPr>
              <a:t> and </a:t>
            </a:r>
            <a:r>
              <a:rPr lang="en-US" dirty="0" smtClean="0">
                <a:solidFill>
                  <a:srgbClr val="FF0000"/>
                </a:solidFill>
              </a:rPr>
              <a:t>predicted</a:t>
            </a:r>
            <a:r>
              <a:rPr lang="en-US" dirty="0" smtClean="0">
                <a:solidFill>
                  <a:prstClr val="black"/>
                </a:solidFill>
              </a:rPr>
              <a:t> value</a:t>
            </a:r>
            <a:r>
              <a:rPr lang="en-US" dirty="0">
                <a:solidFill>
                  <a:prstClr val="black"/>
                </a:solidFill>
              </a:rPr>
              <a:t>, i.e. the residual value is less.</a:t>
            </a:r>
            <a:endParaRPr lang="en-IN" dirty="0">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Machine Learning Course : Dr Gayatri S Pandi</a:t>
            </a:r>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045E91D6-A591-44D0-A7DE-1FB9DFE8FE07}" type="slidenum">
              <a:rPr lang="en-IN" smtClean="0">
                <a:solidFill>
                  <a:prstClr val="black">
                    <a:tint val="75000"/>
                  </a:prstClr>
                </a:solidFill>
              </a:rPr>
              <a:pPr/>
              <a:t>9</a:t>
            </a:fld>
            <a:endParaRPr lang="en-IN">
              <a:solidFill>
                <a:prstClr val="black">
                  <a:tint val="75000"/>
                </a:prstClr>
              </a:solidFill>
            </a:endParaRPr>
          </a:p>
        </p:txBody>
      </p:sp>
    </p:spTree>
    <p:extLst>
      <p:ext uri="{BB962C8B-B14F-4D97-AF65-F5344CB8AC3E}">
        <p14:creationId xmlns:p14="http://schemas.microsoft.com/office/powerpoint/2010/main" val="1993769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1280</Words>
  <Application>Microsoft Office PowerPoint</Application>
  <PresentationFormat>Widescreen</PresentationFormat>
  <Paragraphs>167</Paragraphs>
  <Slides>22</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22</vt:i4>
      </vt:variant>
    </vt:vector>
  </HeadingPairs>
  <TitlesOfParts>
    <vt:vector size="28" baseType="lpstr">
      <vt:lpstr>Arial</vt:lpstr>
      <vt:lpstr>Calibri</vt:lpstr>
      <vt:lpstr>Calibri Light</vt:lpstr>
      <vt:lpstr>Office Theme</vt:lpstr>
      <vt:lpstr>2_Office Theme</vt:lpstr>
      <vt:lpstr>1_Office Theme</vt:lpstr>
      <vt:lpstr>                      Engineering Plus Phase IV Course Name: Machine Learning  </vt:lpstr>
      <vt:lpstr>PowerPoint Presentation</vt:lpstr>
      <vt:lpstr>What is Learning? (Types of task)</vt:lpstr>
      <vt:lpstr>What is Machine Learning?</vt:lpstr>
      <vt:lpstr>How do machines learn?</vt:lpstr>
      <vt:lpstr>How do machines learn? Process of machine learning</vt:lpstr>
      <vt:lpstr>How do machines learn? Example : image classification problem</vt:lpstr>
      <vt:lpstr>Regression Analysis in Machine learning</vt:lpstr>
      <vt:lpstr>Supervised learning – Regression</vt:lpstr>
      <vt:lpstr>Supervised learning – Regression Mean squared error (MSE)</vt:lpstr>
      <vt:lpstr> Supervised learning – Regression Mean Absolute Error  </vt:lpstr>
      <vt:lpstr>Supervised learning – Regression Root Mean Square </vt:lpstr>
      <vt:lpstr>NumPy Array Shape </vt:lpstr>
      <vt:lpstr>NumPy Array Reshaping</vt:lpstr>
      <vt:lpstr>NumPy Array Reshaping</vt:lpstr>
      <vt:lpstr>NumPy Array Reshaping</vt:lpstr>
      <vt:lpstr>NumPy Array Reshaping</vt:lpstr>
      <vt:lpstr>What is the Sklearn Diabetes Dataset? </vt:lpstr>
      <vt:lpstr>Characteristics of Sklearn Diabetes Dataset </vt:lpstr>
      <vt:lpstr>Attribute Information of Sklearn Diabetes Dataset </vt:lpstr>
      <vt:lpstr>PowerPoint Presentation</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dc:title>
  <dc:creator>Microsoft account</dc:creator>
  <cp:lastModifiedBy>NLJIET</cp:lastModifiedBy>
  <cp:revision>112</cp:revision>
  <cp:lastPrinted>2024-07-24T03:07:37Z</cp:lastPrinted>
  <dcterms:created xsi:type="dcterms:W3CDTF">2023-06-14T08:08:43Z</dcterms:created>
  <dcterms:modified xsi:type="dcterms:W3CDTF">2024-07-24T03:48:40Z</dcterms:modified>
</cp:coreProperties>
</file>