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Lst>
  <p:notesMasterIdLst>
    <p:notesMasterId r:id="rId45"/>
  </p:notesMasterIdLst>
  <p:handoutMasterIdLst>
    <p:handoutMasterId r:id="rId46"/>
  </p:handoutMasterIdLst>
  <p:sldIdLst>
    <p:sldId id="257" r:id="rId4"/>
    <p:sldId id="259" r:id="rId5"/>
    <p:sldId id="287" r:id="rId6"/>
    <p:sldId id="296" r:id="rId7"/>
    <p:sldId id="297"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 id="311" r:id="rId22"/>
    <p:sldId id="312" r:id="rId23"/>
    <p:sldId id="313" r:id="rId24"/>
    <p:sldId id="314" r:id="rId25"/>
    <p:sldId id="315" r:id="rId26"/>
    <p:sldId id="280" r:id="rId27"/>
    <p:sldId id="282" r:id="rId28"/>
    <p:sldId id="279" r:id="rId29"/>
    <p:sldId id="278" r:id="rId30"/>
    <p:sldId id="286" r:id="rId31"/>
    <p:sldId id="281" r:id="rId32"/>
    <p:sldId id="283" r:id="rId33"/>
    <p:sldId id="285" r:id="rId34"/>
    <p:sldId id="284" r:id="rId35"/>
    <p:sldId id="291" r:id="rId36"/>
    <p:sldId id="288" r:id="rId37"/>
    <p:sldId id="289" r:id="rId38"/>
    <p:sldId id="290" r:id="rId39"/>
    <p:sldId id="293" r:id="rId40"/>
    <p:sldId id="294" r:id="rId41"/>
    <p:sldId id="295" r:id="rId42"/>
    <p:sldId id="292" r:id="rId43"/>
    <p:sldId id="277" r:id="rId44"/>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96CB3C26-4275-42F9-8312-4A125C0C9917}" type="datetimeFigureOut">
              <a:rPr lang="en-IN" smtClean="0"/>
              <a:t>27-07-2024</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60CCDC32-C778-4157-B01C-1C8808C71D5C}" type="slidenum">
              <a:rPr lang="en-IN" smtClean="0"/>
              <a:t>‹#›</a:t>
            </a:fld>
            <a:endParaRPr lang="en-IN"/>
          </a:p>
        </p:txBody>
      </p:sp>
    </p:spTree>
    <p:extLst>
      <p:ext uri="{BB962C8B-B14F-4D97-AF65-F5344CB8AC3E}">
        <p14:creationId xmlns:p14="http://schemas.microsoft.com/office/powerpoint/2010/main" val="40397857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019F520-07F2-4A1D-B0AD-2990B0E172FC}" type="datetimeFigureOut">
              <a:rPr lang="en-IN" smtClean="0"/>
              <a:t>27-07-2024</a:t>
            </a:fld>
            <a:endParaRPr lang="en-IN"/>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A175C81-886C-48A5-A4B7-E0289CFCD0B3}" type="slidenum">
              <a:rPr lang="en-IN" smtClean="0"/>
              <a:t>‹#›</a:t>
            </a:fld>
            <a:endParaRPr lang="en-IN"/>
          </a:p>
        </p:txBody>
      </p:sp>
    </p:spTree>
    <p:extLst>
      <p:ext uri="{BB962C8B-B14F-4D97-AF65-F5344CB8AC3E}">
        <p14:creationId xmlns:p14="http://schemas.microsoft.com/office/powerpoint/2010/main" val="3200600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ACF7C-149C-466B-9B70-8B03BBE47776}" type="slidenum">
              <a:rPr lang="en-IN" smtClean="0"/>
              <a:t>1</a:t>
            </a:fld>
            <a:endParaRPr lang="en-IN"/>
          </a:p>
        </p:txBody>
      </p:sp>
    </p:spTree>
    <p:extLst>
      <p:ext uri="{BB962C8B-B14F-4D97-AF65-F5344CB8AC3E}">
        <p14:creationId xmlns:p14="http://schemas.microsoft.com/office/powerpoint/2010/main" val="116844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175C81-886C-48A5-A4B7-E0289CFCD0B3}" type="slidenum">
              <a:rPr lang="en-IN" smtClean="0"/>
              <a:t>2</a:t>
            </a:fld>
            <a:endParaRPr lang="en-IN"/>
          </a:p>
        </p:txBody>
      </p:sp>
    </p:spTree>
    <p:extLst>
      <p:ext uri="{BB962C8B-B14F-4D97-AF65-F5344CB8AC3E}">
        <p14:creationId xmlns:p14="http://schemas.microsoft.com/office/powerpoint/2010/main" val="3483304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175C81-886C-48A5-A4B7-E0289CFCD0B3}" type="slidenum">
              <a:rPr lang="en-IN" smtClean="0"/>
              <a:t>3</a:t>
            </a:fld>
            <a:endParaRPr lang="en-IN"/>
          </a:p>
        </p:txBody>
      </p:sp>
    </p:spTree>
    <p:extLst>
      <p:ext uri="{BB962C8B-B14F-4D97-AF65-F5344CB8AC3E}">
        <p14:creationId xmlns:p14="http://schemas.microsoft.com/office/powerpoint/2010/main" val="1257216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A175C81-886C-48A5-A4B7-E0289CFCD0B3}" type="slidenum">
              <a:rPr lang="en-IN" smtClean="0"/>
              <a:t>36</a:t>
            </a:fld>
            <a:endParaRPr lang="en-IN"/>
          </a:p>
        </p:txBody>
      </p:sp>
    </p:spTree>
    <p:extLst>
      <p:ext uri="{BB962C8B-B14F-4D97-AF65-F5344CB8AC3E}">
        <p14:creationId xmlns:p14="http://schemas.microsoft.com/office/powerpoint/2010/main" val="3909847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D192ED4-8904-4E73-9B66-5FE986E4F9B0}"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01535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476C1B-8E84-4B9F-A956-3D4825A95F77}"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5169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CF0D83E-3545-4576-BF3B-CBFFC38983A2}"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49166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83D16-6AF8-4755-BF5A-E7315E3B7CEA}"/>
              </a:ext>
            </a:extLst>
          </p:cNvPr>
          <p:cNvSpPr>
            <a:spLocks noGrp="1"/>
          </p:cNvSpPr>
          <p:nvPr>
            <p:ph type="ctrTitle"/>
          </p:nvPr>
        </p:nvSpPr>
        <p:spPr>
          <a:xfrm>
            <a:off x="1524000" y="1122363"/>
            <a:ext cx="9144000" cy="2387600"/>
          </a:xfrm>
        </p:spPr>
        <p:txBody>
          <a:bodyPr anchor="b"/>
          <a:lstStyle>
            <a:lvl1pPr algn="ctr">
              <a:defRPr sz="5361"/>
            </a:lvl1pPr>
          </a:lstStyle>
          <a:p>
            <a:r>
              <a:rPr lang="en-US"/>
              <a:t>Click to edit Master title style</a:t>
            </a:r>
          </a:p>
        </p:txBody>
      </p:sp>
      <p:sp>
        <p:nvSpPr>
          <p:cNvPr id="3" name="Subtitle 2">
            <a:extLst>
              <a:ext uri="{FF2B5EF4-FFF2-40B4-BE49-F238E27FC236}">
                <a16:creationId xmlns:a16="http://schemas.microsoft.com/office/drawing/2014/main" xmlns="" id="{5F117126-1192-46E8-9F53-3120AD3C926C}"/>
              </a:ext>
            </a:extLst>
          </p:cNvPr>
          <p:cNvSpPr>
            <a:spLocks noGrp="1"/>
          </p:cNvSpPr>
          <p:nvPr>
            <p:ph type="subTitle" idx="1"/>
          </p:nvPr>
        </p:nvSpPr>
        <p:spPr>
          <a:xfrm>
            <a:off x="1524000" y="3602038"/>
            <a:ext cx="9144000" cy="1655762"/>
          </a:xfrm>
        </p:spPr>
        <p:txBody>
          <a:bodyPr/>
          <a:lstStyle>
            <a:lvl1pPr marL="0" indent="0" algn="ctr">
              <a:buNone/>
              <a:defRPr sz="2144"/>
            </a:lvl1pPr>
            <a:lvl2pPr marL="408508" indent="0" algn="ctr">
              <a:buNone/>
              <a:defRPr sz="1787"/>
            </a:lvl2pPr>
            <a:lvl3pPr marL="817016" indent="0" algn="ctr">
              <a:buNone/>
              <a:defRPr sz="1608"/>
            </a:lvl3pPr>
            <a:lvl4pPr marL="1225525" indent="0" algn="ctr">
              <a:buNone/>
              <a:defRPr sz="1430"/>
            </a:lvl4pPr>
            <a:lvl5pPr marL="1634033" indent="0" algn="ctr">
              <a:buNone/>
              <a:defRPr sz="1430"/>
            </a:lvl5pPr>
            <a:lvl6pPr marL="2042541" indent="0" algn="ctr">
              <a:buNone/>
              <a:defRPr sz="1430"/>
            </a:lvl6pPr>
            <a:lvl7pPr marL="2451049" indent="0" algn="ctr">
              <a:buNone/>
              <a:defRPr sz="1430"/>
            </a:lvl7pPr>
            <a:lvl8pPr marL="2859557" indent="0" algn="ctr">
              <a:buNone/>
              <a:defRPr sz="1430"/>
            </a:lvl8pPr>
            <a:lvl9pPr marL="3268066" indent="0" algn="ctr">
              <a:buNone/>
              <a:defRPr sz="1430"/>
            </a:lvl9pPr>
          </a:lstStyle>
          <a:p>
            <a:r>
              <a:rPr lang="en-US"/>
              <a:t>Click to edit Master subtitle style</a:t>
            </a:r>
          </a:p>
        </p:txBody>
      </p:sp>
      <p:sp>
        <p:nvSpPr>
          <p:cNvPr id="4" name="Date Placeholder 3">
            <a:extLst>
              <a:ext uri="{FF2B5EF4-FFF2-40B4-BE49-F238E27FC236}">
                <a16:creationId xmlns:a16="http://schemas.microsoft.com/office/drawing/2014/main" xmlns="" id="{53AA5A04-6000-4B59-A328-948021B9DD03}"/>
              </a:ext>
            </a:extLst>
          </p:cNvPr>
          <p:cNvSpPr>
            <a:spLocks noGrp="1"/>
          </p:cNvSpPr>
          <p:nvPr>
            <p:ph type="dt" sz="half" idx="10"/>
          </p:nvPr>
        </p:nvSpPr>
        <p:spPr/>
        <p:txBody>
          <a:bodyPr/>
          <a:lstStyle/>
          <a:p>
            <a:fld id="{CAB29392-FB1E-441D-A46A-487E18715F99}"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33CB05-8299-482C-A57F-3D0EBF74C68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240DAE3-E858-405C-AE6B-91DC05E9ADA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4746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1225-BD33-40A8-8ED6-03F56FE68C8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C01A1941-C85C-48EB-BD4A-1E3DDE45BD8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7AD8F8F-FBF6-45BE-BF4E-CD9F3AEA6CDE}"/>
              </a:ext>
            </a:extLst>
          </p:cNvPr>
          <p:cNvSpPr>
            <a:spLocks noGrp="1"/>
          </p:cNvSpPr>
          <p:nvPr>
            <p:ph type="dt" sz="half" idx="10"/>
          </p:nvPr>
        </p:nvSpPr>
        <p:spPr/>
        <p:txBody>
          <a:bodyPr/>
          <a:lstStyle/>
          <a:p>
            <a:fld id="{3D325999-0758-4619-9A96-ADCF60EFCD3D}"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C06628E-9AFB-4CD2-BD3F-D4934E06B9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9EF78D8A-10EE-4013-B2E7-0FB188032EDF}"/>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9794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6BCF0-54D7-44C8-9A43-143DFBAABA53}"/>
              </a:ext>
            </a:extLst>
          </p:cNvPr>
          <p:cNvSpPr>
            <a:spLocks noGrp="1"/>
          </p:cNvSpPr>
          <p:nvPr>
            <p:ph type="title"/>
          </p:nvPr>
        </p:nvSpPr>
        <p:spPr>
          <a:xfrm>
            <a:off x="831850" y="1709740"/>
            <a:ext cx="10515600" cy="2852737"/>
          </a:xfrm>
        </p:spPr>
        <p:txBody>
          <a:bodyPr anchor="b"/>
          <a:lstStyle>
            <a:lvl1pPr>
              <a:defRPr sz="5361"/>
            </a:lvl1pPr>
          </a:lstStyle>
          <a:p>
            <a:r>
              <a:rPr lang="en-US"/>
              <a:t>Click to edit Master title style</a:t>
            </a:r>
          </a:p>
        </p:txBody>
      </p:sp>
      <p:sp>
        <p:nvSpPr>
          <p:cNvPr id="3" name="Text Placeholder 2">
            <a:extLst>
              <a:ext uri="{FF2B5EF4-FFF2-40B4-BE49-F238E27FC236}">
                <a16:creationId xmlns:a16="http://schemas.microsoft.com/office/drawing/2014/main" xmlns="" id="{5CFF05AD-4BF8-404E-BABA-1258E8F6A631}"/>
              </a:ext>
            </a:extLst>
          </p:cNvPr>
          <p:cNvSpPr>
            <a:spLocks noGrp="1"/>
          </p:cNvSpPr>
          <p:nvPr>
            <p:ph type="body" idx="1"/>
          </p:nvPr>
        </p:nvSpPr>
        <p:spPr>
          <a:xfrm>
            <a:off x="831850" y="4589465"/>
            <a:ext cx="10515600" cy="1500187"/>
          </a:xfrm>
        </p:spPr>
        <p:txBody>
          <a:bodyPr/>
          <a:lstStyle>
            <a:lvl1pPr marL="0" indent="0">
              <a:buNone/>
              <a:defRPr sz="2144">
                <a:solidFill>
                  <a:schemeClr val="tx1">
                    <a:tint val="75000"/>
                  </a:schemeClr>
                </a:solidFill>
              </a:defRPr>
            </a:lvl1pPr>
            <a:lvl2pPr marL="408508" indent="0">
              <a:buNone/>
              <a:defRPr sz="1787">
                <a:solidFill>
                  <a:schemeClr val="tx1">
                    <a:tint val="75000"/>
                  </a:schemeClr>
                </a:solidFill>
              </a:defRPr>
            </a:lvl2pPr>
            <a:lvl3pPr marL="817016" indent="0">
              <a:buNone/>
              <a:defRPr sz="1608">
                <a:solidFill>
                  <a:schemeClr val="tx1">
                    <a:tint val="75000"/>
                  </a:schemeClr>
                </a:solidFill>
              </a:defRPr>
            </a:lvl3pPr>
            <a:lvl4pPr marL="1225525" indent="0">
              <a:buNone/>
              <a:defRPr sz="1430">
                <a:solidFill>
                  <a:schemeClr val="tx1">
                    <a:tint val="75000"/>
                  </a:schemeClr>
                </a:solidFill>
              </a:defRPr>
            </a:lvl4pPr>
            <a:lvl5pPr marL="1634033" indent="0">
              <a:buNone/>
              <a:defRPr sz="1430">
                <a:solidFill>
                  <a:schemeClr val="tx1">
                    <a:tint val="75000"/>
                  </a:schemeClr>
                </a:solidFill>
              </a:defRPr>
            </a:lvl5pPr>
            <a:lvl6pPr marL="2042541" indent="0">
              <a:buNone/>
              <a:defRPr sz="1430">
                <a:solidFill>
                  <a:schemeClr val="tx1">
                    <a:tint val="75000"/>
                  </a:schemeClr>
                </a:solidFill>
              </a:defRPr>
            </a:lvl6pPr>
            <a:lvl7pPr marL="2451049" indent="0">
              <a:buNone/>
              <a:defRPr sz="1430">
                <a:solidFill>
                  <a:schemeClr val="tx1">
                    <a:tint val="75000"/>
                  </a:schemeClr>
                </a:solidFill>
              </a:defRPr>
            </a:lvl7pPr>
            <a:lvl8pPr marL="2859557" indent="0">
              <a:buNone/>
              <a:defRPr sz="1430">
                <a:solidFill>
                  <a:schemeClr val="tx1">
                    <a:tint val="75000"/>
                  </a:schemeClr>
                </a:solidFill>
              </a:defRPr>
            </a:lvl8pPr>
            <a:lvl9pPr marL="3268066" indent="0">
              <a:buNone/>
              <a:defRPr sz="143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210FDB-5E3B-423A-97EC-D5C8C0AD46D7}"/>
              </a:ext>
            </a:extLst>
          </p:cNvPr>
          <p:cNvSpPr>
            <a:spLocks noGrp="1"/>
          </p:cNvSpPr>
          <p:nvPr>
            <p:ph type="dt" sz="half" idx="10"/>
          </p:nvPr>
        </p:nvSpPr>
        <p:spPr/>
        <p:txBody>
          <a:bodyPr/>
          <a:lstStyle/>
          <a:p>
            <a:fld id="{AC88BB27-906E-4B90-9658-01952A3EE323}"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AD9B902-A130-40B1-B716-3FBB4C819E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BB01889-97C8-46D1-A2CE-000CCD6AEC0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7341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6B837-83EB-401F-B3A8-0D292AAAD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B0FC3E2-5A95-468D-A644-0144328B2E4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AC8D20F-7617-409E-8642-3E7898736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D2F1AB1-60D6-41CF-846D-9AD6B536740D}"/>
              </a:ext>
            </a:extLst>
          </p:cNvPr>
          <p:cNvSpPr>
            <a:spLocks noGrp="1"/>
          </p:cNvSpPr>
          <p:nvPr>
            <p:ph type="dt" sz="half" idx="10"/>
          </p:nvPr>
        </p:nvSpPr>
        <p:spPr/>
        <p:txBody>
          <a:bodyPr/>
          <a:lstStyle/>
          <a:p>
            <a:fld id="{60F57572-14E3-43DD-9073-7D4FF2C66427}"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CF6730EC-EAD4-4284-9AB7-F8BC873B7C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38438C10-C28E-4ED5-AE41-6D079E1E4778}"/>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5746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D499E-A4EB-439B-9342-D7D3F4DAEB2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7A8AC52-4859-4326-8C8B-B44724ABE248}"/>
              </a:ext>
            </a:extLst>
          </p:cNvPr>
          <p:cNvSpPr>
            <a:spLocks noGrp="1"/>
          </p:cNvSpPr>
          <p:nvPr>
            <p:ph type="body" idx="1"/>
          </p:nvPr>
        </p:nvSpPr>
        <p:spPr>
          <a:xfrm>
            <a:off x="839789" y="1681163"/>
            <a:ext cx="5157787"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38E2631-99CE-4BEB-BB69-7FB1C110352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C0A266-2CEA-41B6-87C3-8AC9131645F4}"/>
              </a:ext>
            </a:extLst>
          </p:cNvPr>
          <p:cNvSpPr>
            <a:spLocks noGrp="1"/>
          </p:cNvSpPr>
          <p:nvPr>
            <p:ph type="body" sz="quarter" idx="3"/>
          </p:nvPr>
        </p:nvSpPr>
        <p:spPr>
          <a:xfrm>
            <a:off x="6172200" y="1681163"/>
            <a:ext cx="5183188"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13A816-DAA1-49EF-86E6-5F54A4C47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126421A-8AB0-4684-8F66-B9F8286D6B9E}"/>
              </a:ext>
            </a:extLst>
          </p:cNvPr>
          <p:cNvSpPr>
            <a:spLocks noGrp="1"/>
          </p:cNvSpPr>
          <p:nvPr>
            <p:ph type="dt" sz="half" idx="10"/>
          </p:nvPr>
        </p:nvSpPr>
        <p:spPr/>
        <p:txBody>
          <a:bodyPr/>
          <a:lstStyle/>
          <a:p>
            <a:fld id="{E056745E-1985-4B88-9960-9BFEBAA261B3}" type="datetime1">
              <a:rPr lang="en-IN" smtClean="0">
                <a:solidFill>
                  <a:prstClr val="black">
                    <a:tint val="75000"/>
                  </a:prstClr>
                </a:solidFill>
              </a:rPr>
              <a:t>27-07-2024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D6933352-2ABA-413B-B95E-BD7C4FF518C2}"/>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10919256-E2D1-4CE6-9719-77A29908FBB5}"/>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2537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BA454-8A2E-4333-959B-49B021695F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991E7AD-1462-477D-9B69-68BA878B47F4}"/>
              </a:ext>
            </a:extLst>
          </p:cNvPr>
          <p:cNvSpPr>
            <a:spLocks noGrp="1"/>
          </p:cNvSpPr>
          <p:nvPr>
            <p:ph type="dt" sz="half" idx="10"/>
          </p:nvPr>
        </p:nvSpPr>
        <p:spPr/>
        <p:txBody>
          <a:bodyPr/>
          <a:lstStyle/>
          <a:p>
            <a:fld id="{11188E72-C49C-4E92-9777-77E95BDA1738}" type="datetime1">
              <a:rPr lang="en-IN" smtClean="0">
                <a:solidFill>
                  <a:prstClr val="black">
                    <a:tint val="75000"/>
                  </a:prstClr>
                </a:solidFill>
              </a:rPr>
              <a:t>27-07-2024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888D8FA4-69D4-4742-BFF6-8EA8E7F21008}"/>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EE066B23-DC01-4D0C-856D-D865461759F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6279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77F56CA-44D3-4D8D-9A63-F064933019B1}"/>
              </a:ext>
            </a:extLst>
          </p:cNvPr>
          <p:cNvSpPr>
            <a:spLocks noGrp="1"/>
          </p:cNvSpPr>
          <p:nvPr>
            <p:ph type="dt" sz="half" idx="10"/>
          </p:nvPr>
        </p:nvSpPr>
        <p:spPr/>
        <p:txBody>
          <a:bodyPr/>
          <a:lstStyle/>
          <a:p>
            <a:fld id="{219B9577-7AFA-4385-9120-139EB2556EF0}" type="datetime1">
              <a:rPr lang="en-IN" smtClean="0">
                <a:solidFill>
                  <a:prstClr val="black">
                    <a:tint val="75000"/>
                  </a:prstClr>
                </a:solidFill>
              </a:rPr>
              <a:t>27-07-2024</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49B98A4A-B77C-4BB1-BBF1-28305F623613}"/>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0C0E53A4-D1B6-4B84-92BB-1C227F44E6E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4342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694E7-C826-4D44-AEF1-893B7E084FC7}"/>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Content Placeholder 2">
            <a:extLst>
              <a:ext uri="{FF2B5EF4-FFF2-40B4-BE49-F238E27FC236}">
                <a16:creationId xmlns:a16="http://schemas.microsoft.com/office/drawing/2014/main" xmlns="" id="{3384173C-043B-4023-BBE3-0323B719FFD5}"/>
              </a:ext>
            </a:extLst>
          </p:cNvPr>
          <p:cNvSpPr>
            <a:spLocks noGrp="1"/>
          </p:cNvSpPr>
          <p:nvPr>
            <p:ph idx="1"/>
          </p:nvPr>
        </p:nvSpPr>
        <p:spPr>
          <a:xfrm>
            <a:off x="5183188" y="987427"/>
            <a:ext cx="6172200" cy="4873625"/>
          </a:xfrm>
        </p:spPr>
        <p:txBody>
          <a:bodyPr/>
          <a:lstStyle>
            <a:lvl1pPr>
              <a:defRPr sz="2859"/>
            </a:lvl1pPr>
            <a:lvl2pPr>
              <a:defRPr sz="2502"/>
            </a:lvl2pPr>
            <a:lvl3pPr>
              <a:defRPr sz="2144"/>
            </a:lvl3pPr>
            <a:lvl4pPr>
              <a:defRPr sz="1787"/>
            </a:lvl4pPr>
            <a:lvl5pPr>
              <a:defRPr sz="1787"/>
            </a:lvl5pPr>
            <a:lvl6pPr>
              <a:defRPr sz="1787"/>
            </a:lvl6pPr>
            <a:lvl7pPr>
              <a:defRPr sz="1787"/>
            </a:lvl7pPr>
            <a:lvl8pPr>
              <a:defRPr sz="1787"/>
            </a:lvl8pPr>
            <a:lvl9pPr>
              <a:defRPr sz="17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AA5663E-5AF7-4D02-956C-27AD03139EE9}"/>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a16="http://schemas.microsoft.com/office/drawing/2014/main" xmlns="" id="{DCD919B1-8472-40EA-8FFE-D6DAD971FFD0}"/>
              </a:ext>
            </a:extLst>
          </p:cNvPr>
          <p:cNvSpPr>
            <a:spLocks noGrp="1"/>
          </p:cNvSpPr>
          <p:nvPr>
            <p:ph type="dt" sz="half" idx="10"/>
          </p:nvPr>
        </p:nvSpPr>
        <p:spPr/>
        <p:txBody>
          <a:bodyPr/>
          <a:lstStyle/>
          <a:p>
            <a:fld id="{34E91DEC-700E-47DA-8748-0F8639395549}"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75616D0-9976-4847-8101-6B0CF2776C1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29ACE1C-3F1D-4D4D-A219-3A34BE0DA1D6}"/>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6160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7556698-F8FD-4BBE-94FB-C5E302EA9B8D}"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391377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E3ECE-7407-4F15-B570-1871E1566B44}"/>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Picture Placeholder 2">
            <a:extLst>
              <a:ext uri="{FF2B5EF4-FFF2-40B4-BE49-F238E27FC236}">
                <a16:creationId xmlns:a16="http://schemas.microsoft.com/office/drawing/2014/main" xmlns="" id="{6B6005AE-41B1-4868-A62A-FFA22E2372AE}"/>
              </a:ext>
            </a:extLst>
          </p:cNvPr>
          <p:cNvSpPr>
            <a:spLocks noGrp="1"/>
          </p:cNvSpPr>
          <p:nvPr>
            <p:ph type="pic" idx="1"/>
          </p:nvPr>
        </p:nvSpPr>
        <p:spPr>
          <a:xfrm>
            <a:off x="5183188" y="987427"/>
            <a:ext cx="6172200" cy="4873625"/>
          </a:xfrm>
        </p:spPr>
        <p:txBody>
          <a:bodyPr/>
          <a:lstStyle>
            <a:lvl1pPr marL="0" indent="0">
              <a:buNone/>
              <a:defRPr sz="2859"/>
            </a:lvl1pPr>
            <a:lvl2pPr marL="408508" indent="0">
              <a:buNone/>
              <a:defRPr sz="2502"/>
            </a:lvl2pPr>
            <a:lvl3pPr marL="817016" indent="0">
              <a:buNone/>
              <a:defRPr sz="2144"/>
            </a:lvl3pPr>
            <a:lvl4pPr marL="1225525" indent="0">
              <a:buNone/>
              <a:defRPr sz="1787"/>
            </a:lvl4pPr>
            <a:lvl5pPr marL="1634033" indent="0">
              <a:buNone/>
              <a:defRPr sz="1787"/>
            </a:lvl5pPr>
            <a:lvl6pPr marL="2042541" indent="0">
              <a:buNone/>
              <a:defRPr sz="1787"/>
            </a:lvl6pPr>
            <a:lvl7pPr marL="2451049" indent="0">
              <a:buNone/>
              <a:defRPr sz="1787"/>
            </a:lvl7pPr>
            <a:lvl8pPr marL="2859557" indent="0">
              <a:buNone/>
              <a:defRPr sz="1787"/>
            </a:lvl8pPr>
            <a:lvl9pPr marL="3268066" indent="0">
              <a:buNone/>
              <a:defRPr sz="1787"/>
            </a:lvl9pPr>
          </a:lstStyle>
          <a:p>
            <a:endParaRPr lang="en-US"/>
          </a:p>
        </p:txBody>
      </p:sp>
      <p:sp>
        <p:nvSpPr>
          <p:cNvPr id="4" name="Text Placeholder 3">
            <a:extLst>
              <a:ext uri="{FF2B5EF4-FFF2-40B4-BE49-F238E27FC236}">
                <a16:creationId xmlns:a16="http://schemas.microsoft.com/office/drawing/2014/main" xmlns="" id="{693B29AC-B62D-4D2D-B8A0-1634B11211A4}"/>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a16="http://schemas.microsoft.com/office/drawing/2014/main" xmlns="" id="{B6EA8F21-0B46-4AED-BCD1-F98291915661}"/>
              </a:ext>
            </a:extLst>
          </p:cNvPr>
          <p:cNvSpPr>
            <a:spLocks noGrp="1"/>
          </p:cNvSpPr>
          <p:nvPr>
            <p:ph type="dt" sz="half" idx="10"/>
          </p:nvPr>
        </p:nvSpPr>
        <p:spPr/>
        <p:txBody>
          <a:bodyPr/>
          <a:lstStyle/>
          <a:p>
            <a:fld id="{F61956EF-9B10-4114-85BC-3D2CF837644E}" type="datetime1">
              <a:rPr lang="en-IN" smtClean="0">
                <a:solidFill>
                  <a:prstClr val="black">
                    <a:tint val="75000"/>
                  </a:prstClr>
                </a:solidFill>
              </a:rPr>
              <a:t>27-07-2024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0CCFA495-6337-42D6-B27C-AF47F2F18F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0A36BAE-A8E1-4BCB-A036-56321E1F26C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9217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A37DC-2652-415F-924A-A6409D69B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12EE31-E353-46B5-904F-604F7322A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225E14-8215-430E-8E5D-418C6765C25D}"/>
              </a:ext>
            </a:extLst>
          </p:cNvPr>
          <p:cNvSpPr>
            <a:spLocks noGrp="1"/>
          </p:cNvSpPr>
          <p:nvPr>
            <p:ph type="dt" sz="half" idx="10"/>
          </p:nvPr>
        </p:nvSpPr>
        <p:spPr/>
        <p:txBody>
          <a:bodyPr/>
          <a:lstStyle/>
          <a:p>
            <a:fld id="{343BC366-E25F-4444-986B-F32C5C1F74AC}"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BB03883-3ADD-4B23-BDDF-1D2F5298A20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BFF233B-C460-4E0C-9D75-A8AEBD084469}"/>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9241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AF7D21-2F5D-4E09-9603-4CFAF333A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3EA805-949B-44D0-B43D-DCD51E6CE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17BC03-1502-4FDA-9626-EAEA949551A2}"/>
              </a:ext>
            </a:extLst>
          </p:cNvPr>
          <p:cNvSpPr>
            <a:spLocks noGrp="1"/>
          </p:cNvSpPr>
          <p:nvPr>
            <p:ph type="dt" sz="half" idx="10"/>
          </p:nvPr>
        </p:nvSpPr>
        <p:spPr/>
        <p:txBody>
          <a:bodyPr/>
          <a:lstStyle/>
          <a:p>
            <a:fld id="{AB6BDD1C-5F68-422C-8494-ACC5D7B9D545}"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FC0584B-C338-44A2-AFED-2756667C920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57E7B2CA-CD28-4AB6-B0B0-553B29D5EF6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9273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69DE589-1755-4A8E-9329-5CB35C2DE419}"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27963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26CB0A4-C2E6-4F70-B7BE-AD344B035012}"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46075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617910-4087-48B2-AA9E-14ABC4F31942}"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40345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5D02FE3-5698-408F-9E1E-8AD25FD0BFB3}"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61081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5CD2EC-F3E3-4C94-9665-41B716B03234}" type="datetime1">
              <a:rPr lang="en-IN" smtClean="0">
                <a:solidFill>
                  <a:prstClr val="black">
                    <a:tint val="75000"/>
                  </a:prstClr>
                </a:solidFill>
              </a:rPr>
              <a:t>27-07-2024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340820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A264B91-5089-47B8-97F0-4B22DD0B5EA0}" type="datetime1">
              <a:rPr lang="en-IN" smtClean="0">
                <a:solidFill>
                  <a:prstClr val="black">
                    <a:tint val="75000"/>
                  </a:prstClr>
                </a:solidFill>
              </a:rPr>
              <a:t>27-07-2024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1155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F88F7B-CB64-4E74-99E1-863D4F8B6A02}" type="datetime1">
              <a:rPr lang="en-IN" smtClean="0">
                <a:solidFill>
                  <a:prstClr val="black">
                    <a:tint val="75000"/>
                  </a:prstClr>
                </a:solidFill>
              </a:rPr>
              <a:t>27-07-2024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77068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C0D76A-F1E1-42DB-AA99-63A2CAF5AF24}" type="datetime1">
              <a:rPr lang="en-IN" smtClean="0"/>
              <a:t>27-07-2024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8296047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68DAC1-C7F2-41C5-A3F5-90B351689D28}"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933076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C3A6D2-C272-4BF7-9C11-B1A3D7CC9312}" type="datetime1">
              <a:rPr lang="en-IN" smtClean="0">
                <a:solidFill>
                  <a:prstClr val="black">
                    <a:tint val="75000"/>
                  </a:prstClr>
                </a:solidFill>
              </a:rPr>
              <a:t>27-07-2024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128520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19A5DB4-B1BF-461E-B64B-52C5D0285938}"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50816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BB87E06-15BD-49AD-B08E-99B1E4C049F5}"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1224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35E029-956D-435C-B076-6CC64266F18B}"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2243310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CBF96B0-E4F5-465A-8CCF-340657BE466C}" type="datetime1">
              <a:rPr lang="en-IN" smtClean="0"/>
              <a:t>27-07-2024</a:t>
            </a:fld>
            <a:endParaRPr lang="en-IN"/>
          </a:p>
        </p:txBody>
      </p:sp>
      <p:sp>
        <p:nvSpPr>
          <p:cNvPr id="8" name="Footer Placeholder 7"/>
          <p:cNvSpPr>
            <a:spLocks noGrp="1"/>
          </p:cNvSpPr>
          <p:nvPr>
            <p:ph type="ftr" sz="quarter" idx="11"/>
          </p:nvPr>
        </p:nvSpPr>
        <p:spPr/>
        <p:txBody>
          <a:bodyPr/>
          <a:lstStyle/>
          <a:p>
            <a:r>
              <a:rPr lang="en-US" smtClean="0"/>
              <a:t>Machine Learning Course : Dr Gayatri S Pandi</a:t>
            </a:r>
            <a:endParaRPr lang="en-IN"/>
          </a:p>
        </p:txBody>
      </p:sp>
      <p:sp>
        <p:nvSpPr>
          <p:cNvPr id="9" name="Slide Number Placeholder 8"/>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08866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8FF166B-E0AE-4129-8F61-73CDB529F9A1}" type="datetime1">
              <a:rPr lang="en-IN" smtClean="0"/>
              <a:t>27-07-2024</a:t>
            </a:fld>
            <a:endParaRPr lang="en-IN"/>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29691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96148-2B8B-412C-8580-3C7CF2477CA2}" type="datetime1">
              <a:rPr lang="en-IN" smtClean="0"/>
              <a:t>27-07-2024</a:t>
            </a:fld>
            <a:endParaRPr lang="en-IN"/>
          </a:p>
        </p:txBody>
      </p:sp>
      <p:sp>
        <p:nvSpPr>
          <p:cNvPr id="3" name="Footer Placeholder 2"/>
          <p:cNvSpPr>
            <a:spLocks noGrp="1"/>
          </p:cNvSpPr>
          <p:nvPr>
            <p:ph type="ftr" sz="quarter" idx="11"/>
          </p:nvPr>
        </p:nvSpPr>
        <p:spPr/>
        <p:txBody>
          <a:bodyPr/>
          <a:lstStyle/>
          <a:p>
            <a:r>
              <a:rPr lang="en-US" smtClean="0"/>
              <a:t>Machine Learning Course : Dr Gayatri S Pandi</a:t>
            </a:r>
            <a:endParaRPr lang="en-IN"/>
          </a:p>
        </p:txBody>
      </p:sp>
      <p:sp>
        <p:nvSpPr>
          <p:cNvPr id="4" name="Slide Number Placeholder 3"/>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11644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ED3FF4-F6D0-4D3E-A280-6B7449182984}"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332469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782C9A-6875-4477-BFE5-E93F41733689}" type="datetime1">
              <a:rPr lang="en-IN" smtClean="0"/>
              <a:t>27-07-2024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DF02C5D6-8E5B-4FF1-A9BC-6FE05CEB5AE1}" type="slidenum">
              <a:rPr lang="en-IN" smtClean="0"/>
              <a:t>‹#›</a:t>
            </a:fld>
            <a:endParaRPr lang="en-IN"/>
          </a:p>
        </p:txBody>
      </p:sp>
    </p:spTree>
    <p:extLst>
      <p:ext uri="{BB962C8B-B14F-4D97-AF65-F5344CB8AC3E}">
        <p14:creationId xmlns:p14="http://schemas.microsoft.com/office/powerpoint/2010/main" val="1421074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F11D1-993E-4990-B576-913DBDDDA53F}" type="datetime1">
              <a:rPr lang="en-IN" smtClean="0"/>
              <a:t>27-07-2024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Learning Course : Dr Gayatri S Pandi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02C5D6-8E5B-4FF1-A9BC-6FE05CEB5AE1}" type="slidenum">
              <a:rPr lang="en-IN" smtClean="0"/>
              <a:t>‹#›</a:t>
            </a:fld>
            <a:endParaRPr lang="en-IN"/>
          </a:p>
        </p:txBody>
      </p:sp>
    </p:spTree>
    <p:extLst>
      <p:ext uri="{BB962C8B-B14F-4D97-AF65-F5344CB8AC3E}">
        <p14:creationId xmlns:p14="http://schemas.microsoft.com/office/powerpoint/2010/main" val="2007838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7FD93D0-8AFE-4E48-920E-793148FD98C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D25BD86-C3B3-41F8-856B-8F18A10C6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E8905E-4F30-42A8-9103-5158A3EAA826}"/>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072">
                <a:solidFill>
                  <a:schemeClr val="tx1">
                    <a:tint val="75000"/>
                  </a:schemeClr>
                </a:solidFill>
              </a:defRPr>
            </a:lvl1pPr>
          </a:lstStyle>
          <a:p>
            <a:fld id="{3BEF4C5D-45A9-4883-AA2B-2DAE6D6B2D1A}" type="datetime1">
              <a:rPr lang="en-IN" smtClean="0">
                <a:solidFill>
                  <a:prstClr val="black">
                    <a:tint val="75000"/>
                  </a:prstClr>
                </a:solidFill>
              </a:rPr>
              <a:t>27-07-2024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4A70F4D-36B6-427F-A7E6-C4569E7242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72">
                <a:solidFill>
                  <a:schemeClr val="tx1">
                    <a:tint val="75000"/>
                  </a:schemeClr>
                </a:solidFill>
              </a:defRPr>
            </a:lvl1p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DECE010-CD62-4C7B-B8F9-36C07A6F70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72">
                <a:solidFill>
                  <a:schemeClr val="tx1">
                    <a:tint val="75000"/>
                  </a:schemeClr>
                </a:solidFill>
              </a:defRPr>
            </a:lvl1p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xmlns="" id="{1813AF82-2190-420A-98A2-DDF8FC1A63BC}"/>
              </a:ext>
            </a:extLst>
          </p:cNvPr>
          <p:cNvSpPr/>
          <p:nvPr userDrawn="1"/>
        </p:nvSpPr>
        <p:spPr>
          <a:xfrm>
            <a:off x="645333" y="1090110"/>
            <a:ext cx="10659030" cy="5767890"/>
          </a:xfrm>
          <a:custGeom>
            <a:avLst/>
            <a:gdLst>
              <a:gd name="connsiteX0" fmla="*/ 5329515 w 10659030"/>
              <a:gd name="connsiteY0" fmla="*/ 0 h 5767890"/>
              <a:gd name="connsiteX1" fmla="*/ 10659030 w 10659030"/>
              <a:gd name="connsiteY1" fmla="*/ 5437405 h 5767890"/>
              <a:gd name="connsiteX2" fmla="*/ 10652095 w 10659030"/>
              <a:gd name="connsiteY2" fmla="*/ 5717214 h 5767890"/>
              <a:gd name="connsiteX3" fmla="*/ 10648318 w 10659030"/>
              <a:gd name="connsiteY3" fmla="*/ 5767890 h 5767890"/>
              <a:gd name="connsiteX4" fmla="*/ 10712 w 10659030"/>
              <a:gd name="connsiteY4" fmla="*/ 5767890 h 5767890"/>
              <a:gd name="connsiteX5" fmla="*/ 6935 w 10659030"/>
              <a:gd name="connsiteY5" fmla="*/ 5717214 h 5767890"/>
              <a:gd name="connsiteX6" fmla="*/ 0 w 10659030"/>
              <a:gd name="connsiteY6" fmla="*/ 5437405 h 5767890"/>
              <a:gd name="connsiteX7" fmla="*/ 5329515 w 10659030"/>
              <a:gd name="connsiteY7" fmla="*/ 0 h 576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59030" h="5767890">
                <a:moveTo>
                  <a:pt x="5329515" y="0"/>
                </a:moveTo>
                <a:cubicBezTo>
                  <a:pt x="8272925" y="0"/>
                  <a:pt x="10659030" y="2434409"/>
                  <a:pt x="10659030" y="5437405"/>
                </a:cubicBezTo>
                <a:cubicBezTo>
                  <a:pt x="10659030" y="5531249"/>
                  <a:pt x="10656700" y="5624537"/>
                  <a:pt x="10652095" y="5717214"/>
                </a:cubicBezTo>
                <a:lnTo>
                  <a:pt x="10648318" y="5767890"/>
                </a:lnTo>
                <a:lnTo>
                  <a:pt x="10712" y="5767890"/>
                </a:lnTo>
                <a:lnTo>
                  <a:pt x="6935" y="5717214"/>
                </a:lnTo>
                <a:cubicBezTo>
                  <a:pt x="2330" y="5624537"/>
                  <a:pt x="0" y="5531249"/>
                  <a:pt x="0" y="5437405"/>
                </a:cubicBezTo>
                <a:cubicBezTo>
                  <a:pt x="0" y="2434409"/>
                  <a:pt x="2386105" y="0"/>
                  <a:pt x="5329515" y="0"/>
                </a:cubicBezTo>
                <a:close/>
              </a:path>
            </a:pathLst>
          </a:custGeom>
          <a:gradFill>
            <a:gsLst>
              <a:gs pos="100000">
                <a:srgbClr val="023C6E">
                  <a:alpha val="0"/>
                </a:srgbClr>
              </a:gs>
              <a:gs pos="36000">
                <a:srgbClr val="017BC1">
                  <a:alpha val="3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Tree>
    <p:extLst>
      <p:ext uri="{BB962C8B-B14F-4D97-AF65-F5344CB8AC3E}">
        <p14:creationId xmlns:p14="http://schemas.microsoft.com/office/powerpoint/2010/main" val="41474643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817016" rtl="0" eaLnBrk="1" latinLnBrk="0" hangingPunct="1">
        <a:lnSpc>
          <a:spcPct val="90000"/>
        </a:lnSpc>
        <a:spcBef>
          <a:spcPct val="0"/>
        </a:spcBef>
        <a:buNone/>
        <a:defRPr sz="3931" kern="1200">
          <a:solidFill>
            <a:schemeClr val="tx1"/>
          </a:solidFill>
          <a:latin typeface="+mj-lt"/>
          <a:ea typeface="+mj-ea"/>
          <a:cs typeface="+mj-cs"/>
        </a:defRPr>
      </a:lvl1pPr>
    </p:titleStyle>
    <p:bodyStyle>
      <a:lvl1pPr marL="204254" indent="-204254" algn="l" defTabSz="817016" rtl="0" eaLnBrk="1" latinLnBrk="0" hangingPunct="1">
        <a:lnSpc>
          <a:spcPct val="90000"/>
        </a:lnSpc>
        <a:spcBef>
          <a:spcPts val="894"/>
        </a:spcBef>
        <a:buFont typeface="Arial" panose="020B0604020202020204" pitchFamily="34" charset="0"/>
        <a:buChar char="•"/>
        <a:defRPr sz="2502" kern="1200">
          <a:solidFill>
            <a:schemeClr val="tx1"/>
          </a:solidFill>
          <a:latin typeface="+mn-lt"/>
          <a:ea typeface="+mn-ea"/>
          <a:cs typeface="+mn-cs"/>
        </a:defRPr>
      </a:lvl1pPr>
      <a:lvl2pPr marL="612762" indent="-204254" algn="l" defTabSz="817016" rtl="0" eaLnBrk="1" latinLnBrk="0" hangingPunct="1">
        <a:lnSpc>
          <a:spcPct val="90000"/>
        </a:lnSpc>
        <a:spcBef>
          <a:spcPts val="447"/>
        </a:spcBef>
        <a:buFont typeface="Arial" panose="020B0604020202020204" pitchFamily="34" charset="0"/>
        <a:buChar char="•"/>
        <a:defRPr sz="2144" kern="1200">
          <a:solidFill>
            <a:schemeClr val="tx1"/>
          </a:solidFill>
          <a:latin typeface="+mn-lt"/>
          <a:ea typeface="+mn-ea"/>
          <a:cs typeface="+mn-cs"/>
        </a:defRPr>
      </a:lvl2pPr>
      <a:lvl3pPr marL="1021271" indent="-204254" algn="l" defTabSz="817016" rtl="0" eaLnBrk="1" latinLnBrk="0" hangingPunct="1">
        <a:lnSpc>
          <a:spcPct val="90000"/>
        </a:lnSpc>
        <a:spcBef>
          <a:spcPts val="447"/>
        </a:spcBef>
        <a:buFont typeface="Arial" panose="020B0604020202020204" pitchFamily="34" charset="0"/>
        <a:buChar char="•"/>
        <a:defRPr sz="1787" kern="1200">
          <a:solidFill>
            <a:schemeClr val="tx1"/>
          </a:solidFill>
          <a:latin typeface="+mn-lt"/>
          <a:ea typeface="+mn-ea"/>
          <a:cs typeface="+mn-cs"/>
        </a:defRPr>
      </a:lvl3pPr>
      <a:lvl4pPr marL="1429779"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4pPr>
      <a:lvl5pPr marL="1838287"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5pPr>
      <a:lvl6pPr marL="2246795"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6pPr>
      <a:lvl7pPr marL="2655303"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7pPr>
      <a:lvl8pPr marL="3063812"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8pPr>
      <a:lvl9pPr marL="3472320"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9pPr>
    </p:bodyStyle>
    <p:otherStyle>
      <a:defPPr>
        <a:defRPr lang="en-US"/>
      </a:defPPr>
      <a:lvl1pPr marL="0" algn="l" defTabSz="817016" rtl="0" eaLnBrk="1" latinLnBrk="0" hangingPunct="1">
        <a:defRPr sz="1608" kern="1200">
          <a:solidFill>
            <a:schemeClr val="tx1"/>
          </a:solidFill>
          <a:latin typeface="+mn-lt"/>
          <a:ea typeface="+mn-ea"/>
          <a:cs typeface="+mn-cs"/>
        </a:defRPr>
      </a:lvl1pPr>
      <a:lvl2pPr marL="408508" algn="l" defTabSz="817016" rtl="0" eaLnBrk="1" latinLnBrk="0" hangingPunct="1">
        <a:defRPr sz="1608" kern="1200">
          <a:solidFill>
            <a:schemeClr val="tx1"/>
          </a:solidFill>
          <a:latin typeface="+mn-lt"/>
          <a:ea typeface="+mn-ea"/>
          <a:cs typeface="+mn-cs"/>
        </a:defRPr>
      </a:lvl2pPr>
      <a:lvl3pPr marL="817016" algn="l" defTabSz="817016" rtl="0" eaLnBrk="1" latinLnBrk="0" hangingPunct="1">
        <a:defRPr sz="1608" kern="1200">
          <a:solidFill>
            <a:schemeClr val="tx1"/>
          </a:solidFill>
          <a:latin typeface="+mn-lt"/>
          <a:ea typeface="+mn-ea"/>
          <a:cs typeface="+mn-cs"/>
        </a:defRPr>
      </a:lvl3pPr>
      <a:lvl4pPr marL="1225525" algn="l" defTabSz="817016" rtl="0" eaLnBrk="1" latinLnBrk="0" hangingPunct="1">
        <a:defRPr sz="1608" kern="1200">
          <a:solidFill>
            <a:schemeClr val="tx1"/>
          </a:solidFill>
          <a:latin typeface="+mn-lt"/>
          <a:ea typeface="+mn-ea"/>
          <a:cs typeface="+mn-cs"/>
        </a:defRPr>
      </a:lvl4pPr>
      <a:lvl5pPr marL="1634033" algn="l" defTabSz="817016" rtl="0" eaLnBrk="1" latinLnBrk="0" hangingPunct="1">
        <a:defRPr sz="1608" kern="1200">
          <a:solidFill>
            <a:schemeClr val="tx1"/>
          </a:solidFill>
          <a:latin typeface="+mn-lt"/>
          <a:ea typeface="+mn-ea"/>
          <a:cs typeface="+mn-cs"/>
        </a:defRPr>
      </a:lvl5pPr>
      <a:lvl6pPr marL="2042541" algn="l" defTabSz="817016" rtl="0" eaLnBrk="1" latinLnBrk="0" hangingPunct="1">
        <a:defRPr sz="1608" kern="1200">
          <a:solidFill>
            <a:schemeClr val="tx1"/>
          </a:solidFill>
          <a:latin typeface="+mn-lt"/>
          <a:ea typeface="+mn-ea"/>
          <a:cs typeface="+mn-cs"/>
        </a:defRPr>
      </a:lvl6pPr>
      <a:lvl7pPr marL="2451049" algn="l" defTabSz="817016" rtl="0" eaLnBrk="1" latinLnBrk="0" hangingPunct="1">
        <a:defRPr sz="1608" kern="1200">
          <a:solidFill>
            <a:schemeClr val="tx1"/>
          </a:solidFill>
          <a:latin typeface="+mn-lt"/>
          <a:ea typeface="+mn-ea"/>
          <a:cs typeface="+mn-cs"/>
        </a:defRPr>
      </a:lvl7pPr>
      <a:lvl8pPr marL="2859557" algn="l" defTabSz="817016" rtl="0" eaLnBrk="1" latinLnBrk="0" hangingPunct="1">
        <a:defRPr sz="1608" kern="1200">
          <a:solidFill>
            <a:schemeClr val="tx1"/>
          </a:solidFill>
          <a:latin typeface="+mn-lt"/>
          <a:ea typeface="+mn-ea"/>
          <a:cs typeface="+mn-cs"/>
        </a:defRPr>
      </a:lvl8pPr>
      <a:lvl9pPr marL="3268066" algn="l" defTabSz="817016" rtl="0" eaLnBrk="1" latinLnBrk="0" hangingPunct="1">
        <a:defRPr sz="160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F4B107-7861-48CB-B955-CB470551548D}" type="datetime1">
              <a:rPr lang="en-IN" smtClean="0">
                <a:solidFill>
                  <a:prstClr val="black">
                    <a:tint val="75000"/>
                  </a:prstClr>
                </a:solidFill>
              </a:rPr>
              <a:t>27-07-2024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5323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hyperlink" Target="https://www.javatpoint.com/decision-tree-in-python-sklearn" TargetMode="External"/><Relationship Id="rId2" Type="http://schemas.openxmlformats.org/officeDocument/2006/relationships/hyperlink" Target="https://www.javatpoint.com/machine-learning-decision-tree-classification-algorithm" TargetMode="Externa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Engineering Plus Phase IV</a:t>
            </a:r>
            <a:br>
              <a:rPr lang="en-IN" sz="4400" dirty="0" smtClean="0"/>
            </a:br>
            <a:r>
              <a:rPr lang="en-IN" sz="4400" dirty="0" smtClean="0"/>
              <a:t>Course Name: Machine Learning</a:t>
            </a:r>
            <a:br>
              <a:rPr lang="en-IN" sz="4400" dirty="0" smtClean="0"/>
            </a:br>
            <a:r>
              <a:rPr lang="en-IN" sz="4400" dirty="0" smtClean="0"/>
              <a:t/>
            </a:r>
            <a:br>
              <a:rPr lang="en-IN" sz="4400" dirty="0" smtClean="0"/>
            </a:br>
            <a:endParaRPr lang="en-IN" dirty="0"/>
          </a:p>
        </p:txBody>
      </p:sp>
      <p:sp>
        <p:nvSpPr>
          <p:cNvPr id="3" name="Subtitle 2"/>
          <p:cNvSpPr>
            <a:spLocks noGrp="1"/>
          </p:cNvSpPr>
          <p:nvPr>
            <p:ph type="subTitle" idx="1"/>
          </p:nvPr>
        </p:nvSpPr>
        <p:spPr/>
        <p:txBody>
          <a:bodyPr>
            <a:normAutofit/>
          </a:bodyPr>
          <a:lstStyle/>
          <a:p>
            <a:r>
              <a:rPr lang="en-US" dirty="0" smtClean="0"/>
              <a:t>Subject Faculty : Dr. </a:t>
            </a:r>
            <a:r>
              <a:rPr lang="en-US" dirty="0" err="1" smtClean="0"/>
              <a:t>Gayatri</a:t>
            </a:r>
            <a:r>
              <a:rPr lang="en-US" dirty="0" smtClean="0"/>
              <a:t> S </a:t>
            </a:r>
            <a:r>
              <a:rPr lang="en-US" dirty="0" err="1" smtClean="0"/>
              <a:t>Pandi</a:t>
            </a:r>
            <a:endParaRPr lang="en-IN" dirty="0" smtClean="0"/>
          </a:p>
          <a:p>
            <a:r>
              <a:rPr lang="en-IN" dirty="0" smtClean="0"/>
              <a:t>Day 5</a:t>
            </a:r>
          </a:p>
          <a:p>
            <a:r>
              <a:rPr lang="en-IN" dirty="0" smtClean="0"/>
              <a:t>Ensemble techniques</a:t>
            </a: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1</a:t>
            </a:fld>
            <a:endParaRPr lang="en-IN"/>
          </a:p>
        </p:txBody>
      </p:sp>
    </p:spTree>
    <p:extLst>
      <p:ext uri="{BB962C8B-B14F-4D97-AF65-F5344CB8AC3E}">
        <p14:creationId xmlns:p14="http://schemas.microsoft.com/office/powerpoint/2010/main" val="1500130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err="1"/>
              <a:t>hyperparameters</a:t>
            </a:r>
            <a:r>
              <a:rPr lang="en-US" dirty="0"/>
              <a:t> that can be tuned for early stopping and preventing </a:t>
            </a:r>
            <a:r>
              <a:rPr lang="en-US" dirty="0" err="1"/>
              <a:t>overfitting</a:t>
            </a:r>
            <a:r>
              <a:rPr lang="en-US" dirty="0"/>
              <a:t> are:</a:t>
            </a:r>
          </a:p>
          <a:p>
            <a:pPr lvl="1"/>
            <a:r>
              <a:rPr lang="en-US" dirty="0" err="1"/>
              <a:t>max_depth</a:t>
            </a:r>
            <a:r>
              <a:rPr lang="en-US" dirty="0"/>
              <a:t>, </a:t>
            </a:r>
            <a:r>
              <a:rPr lang="en-US" dirty="0" err="1"/>
              <a:t>min_samples_leaf</a:t>
            </a:r>
            <a:r>
              <a:rPr lang="en-US" dirty="0"/>
              <a:t>, and </a:t>
            </a:r>
            <a:r>
              <a:rPr lang="en-US" dirty="0" err="1" smtClean="0"/>
              <a:t>min_samples_split</a:t>
            </a:r>
            <a:endParaRPr lang="en-US" dirty="0" smtClean="0"/>
          </a:p>
          <a:p>
            <a:pPr lvl="2"/>
            <a:r>
              <a:rPr lang="en-US" dirty="0" smtClean="0"/>
              <a:t>2.</a:t>
            </a:r>
            <a:r>
              <a:rPr lang="en-US" b="1" dirty="0" smtClean="0"/>
              <a:t> </a:t>
            </a:r>
            <a:r>
              <a:rPr lang="en-US" b="1" dirty="0" err="1"/>
              <a:t>min_samples_leaf</a:t>
            </a:r>
            <a:r>
              <a:rPr lang="en-US" dirty="0"/>
              <a:t>: This parameter controls the minimum number of samples that are required to be at a leaf node. A leaf node is a node that has no children. By setting a minimum number of samples required at a leaf node, we can prevent the tree from creating </a:t>
            </a:r>
            <a:r>
              <a:rPr lang="en-US" dirty="0" err="1"/>
              <a:t>overfitting</a:t>
            </a:r>
            <a:r>
              <a:rPr lang="en-US" dirty="0"/>
              <a:t> by creating branches with very few samples</a:t>
            </a:r>
            <a:r>
              <a:rPr lang="en-US" dirty="0" smtClean="0"/>
              <a:t>.</a:t>
            </a:r>
          </a:p>
          <a:p>
            <a:pPr lvl="3"/>
            <a:r>
              <a:rPr lang="en-US" dirty="0" err="1">
                <a:solidFill>
                  <a:srgbClr val="FF0000"/>
                </a:solidFill>
              </a:rPr>
              <a:t>clf</a:t>
            </a:r>
            <a:r>
              <a:rPr lang="en-US" dirty="0">
                <a:solidFill>
                  <a:srgbClr val="FF0000"/>
                </a:solidFill>
              </a:rPr>
              <a:t> = </a:t>
            </a:r>
            <a:r>
              <a:rPr lang="en-US" dirty="0" err="1">
                <a:solidFill>
                  <a:srgbClr val="FF0000"/>
                </a:solidFill>
              </a:rPr>
              <a:t>DecisionTreeClassifier</a:t>
            </a:r>
            <a:r>
              <a:rPr lang="en-US" dirty="0">
                <a:solidFill>
                  <a:srgbClr val="FF0000"/>
                </a:solidFill>
              </a:rPr>
              <a:t>(</a:t>
            </a:r>
            <a:r>
              <a:rPr lang="en-US" dirty="0" err="1">
                <a:solidFill>
                  <a:srgbClr val="FF0000"/>
                </a:solidFill>
              </a:rPr>
              <a:t>min_samples_leaf</a:t>
            </a:r>
            <a:r>
              <a:rPr lang="en-US" dirty="0">
                <a:solidFill>
                  <a:srgbClr val="FF0000"/>
                </a:solidFill>
              </a:rPr>
              <a:t>=10)</a:t>
            </a:r>
          </a:p>
          <a:p>
            <a:pPr lvl="3"/>
            <a:r>
              <a:rPr lang="en-US" dirty="0" err="1"/>
              <a:t>clf.fit</a:t>
            </a:r>
            <a:r>
              <a:rPr lang="en-US" dirty="0"/>
              <a:t>(</a:t>
            </a:r>
            <a:r>
              <a:rPr lang="en-US" dirty="0" err="1"/>
              <a:t>X_train</a:t>
            </a:r>
            <a:r>
              <a:rPr lang="en-US" dirty="0"/>
              <a:t>, </a:t>
            </a:r>
            <a:r>
              <a:rPr lang="en-US" dirty="0" err="1"/>
              <a:t>y_train</a:t>
            </a:r>
            <a:r>
              <a:rPr lang="en-US" dirty="0"/>
              <a:t>)</a:t>
            </a:r>
            <a:endParaRPr lang="en-US" dirty="0" smtClean="0"/>
          </a:p>
          <a:p>
            <a:pPr lvl="2"/>
            <a:r>
              <a:rPr lang="en-US" dirty="0"/>
              <a:t>Here, the </a:t>
            </a:r>
            <a:r>
              <a:rPr lang="en-US" dirty="0" err="1"/>
              <a:t>min_samples_leaf</a:t>
            </a:r>
            <a:r>
              <a:rPr lang="en-US" dirty="0"/>
              <a:t> </a:t>
            </a:r>
            <a:r>
              <a:rPr lang="en-US" dirty="0" err="1"/>
              <a:t>hyperparameter</a:t>
            </a:r>
            <a:r>
              <a:rPr lang="en-US" dirty="0"/>
              <a:t> is set to 10. This means that a leaf node, or a terminal node, in the decision tree must have at least 10 samples in order for it to be created. If a certain split results in a leaf node with only 5 samples, the split will not be allowed.</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10</a:t>
            </a:fld>
            <a:endParaRPr lang="en-IN"/>
          </a:p>
        </p:txBody>
      </p:sp>
    </p:spTree>
    <p:extLst>
      <p:ext uri="{BB962C8B-B14F-4D97-AF65-F5344CB8AC3E}">
        <p14:creationId xmlns:p14="http://schemas.microsoft.com/office/powerpoint/2010/main" val="30232031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err="1"/>
              <a:t>hyperparameters</a:t>
            </a:r>
            <a:r>
              <a:rPr lang="en-US" dirty="0"/>
              <a:t> that can be tuned for early stopping and preventing </a:t>
            </a:r>
            <a:r>
              <a:rPr lang="en-US" dirty="0" err="1"/>
              <a:t>overfitting</a:t>
            </a:r>
            <a:r>
              <a:rPr lang="en-US" dirty="0"/>
              <a:t> are:</a:t>
            </a:r>
          </a:p>
          <a:p>
            <a:pPr lvl="1"/>
            <a:r>
              <a:rPr lang="en-US" dirty="0" err="1"/>
              <a:t>max_depth</a:t>
            </a:r>
            <a:r>
              <a:rPr lang="en-US" dirty="0"/>
              <a:t>, </a:t>
            </a:r>
            <a:r>
              <a:rPr lang="en-US" dirty="0" err="1"/>
              <a:t>min_samples_leaf</a:t>
            </a:r>
            <a:r>
              <a:rPr lang="en-US" dirty="0"/>
              <a:t>, and </a:t>
            </a:r>
            <a:r>
              <a:rPr lang="en-US" dirty="0" err="1" smtClean="0"/>
              <a:t>min_samples_split</a:t>
            </a:r>
            <a:endParaRPr lang="en-US" dirty="0" smtClean="0"/>
          </a:p>
          <a:p>
            <a:pPr lvl="2"/>
            <a:r>
              <a:rPr lang="en-US" dirty="0" smtClean="0"/>
              <a:t>2.</a:t>
            </a:r>
            <a:r>
              <a:rPr lang="en-US" b="1" dirty="0" smtClean="0"/>
              <a:t> </a:t>
            </a:r>
            <a:r>
              <a:rPr lang="en-US" b="1" dirty="0" err="1"/>
              <a:t>min_samples_leaf</a:t>
            </a:r>
            <a:r>
              <a:rPr lang="en-US" dirty="0"/>
              <a:t>: This parameter controls the minimum number of samples that are required to be at a leaf node. A leaf node is a node that has no children. By setting a minimum number of samples required at a leaf node, we can prevent the tree from creating </a:t>
            </a:r>
            <a:r>
              <a:rPr lang="en-US" dirty="0" err="1"/>
              <a:t>overfitting</a:t>
            </a:r>
            <a:r>
              <a:rPr lang="en-US" dirty="0"/>
              <a:t> by creating branches with very few samples</a:t>
            </a:r>
            <a:r>
              <a:rPr lang="en-US" dirty="0" smtClean="0"/>
              <a:t>.</a:t>
            </a:r>
          </a:p>
          <a:p>
            <a:pPr lvl="3"/>
            <a:r>
              <a:rPr lang="en-US" dirty="0" err="1">
                <a:solidFill>
                  <a:srgbClr val="FF0000"/>
                </a:solidFill>
              </a:rPr>
              <a:t>clf</a:t>
            </a:r>
            <a:r>
              <a:rPr lang="en-US" dirty="0">
                <a:solidFill>
                  <a:srgbClr val="FF0000"/>
                </a:solidFill>
              </a:rPr>
              <a:t> = </a:t>
            </a:r>
            <a:r>
              <a:rPr lang="en-US" dirty="0" err="1">
                <a:solidFill>
                  <a:srgbClr val="FF0000"/>
                </a:solidFill>
              </a:rPr>
              <a:t>DecisionTreeClassifier</a:t>
            </a:r>
            <a:r>
              <a:rPr lang="en-US" dirty="0">
                <a:solidFill>
                  <a:srgbClr val="FF0000"/>
                </a:solidFill>
              </a:rPr>
              <a:t>(</a:t>
            </a:r>
            <a:r>
              <a:rPr lang="en-US" dirty="0" err="1">
                <a:solidFill>
                  <a:srgbClr val="FF0000"/>
                </a:solidFill>
              </a:rPr>
              <a:t>min_samples_leaf</a:t>
            </a:r>
            <a:r>
              <a:rPr lang="en-US" dirty="0">
                <a:solidFill>
                  <a:srgbClr val="FF0000"/>
                </a:solidFill>
              </a:rPr>
              <a:t>=10)</a:t>
            </a:r>
          </a:p>
          <a:p>
            <a:pPr lvl="3"/>
            <a:r>
              <a:rPr lang="en-US" dirty="0" err="1"/>
              <a:t>clf.fit</a:t>
            </a:r>
            <a:r>
              <a:rPr lang="en-US" dirty="0"/>
              <a:t>(</a:t>
            </a:r>
            <a:r>
              <a:rPr lang="en-US" dirty="0" err="1"/>
              <a:t>X_train</a:t>
            </a:r>
            <a:r>
              <a:rPr lang="en-US" dirty="0"/>
              <a:t>, </a:t>
            </a:r>
            <a:r>
              <a:rPr lang="en-US" dirty="0" err="1"/>
              <a:t>y_train</a:t>
            </a:r>
            <a:r>
              <a:rPr lang="en-US" dirty="0"/>
              <a:t>)</a:t>
            </a:r>
            <a:endParaRPr lang="en-US" dirty="0" smtClean="0"/>
          </a:p>
          <a:p>
            <a:pPr lvl="2" algn="just"/>
            <a:r>
              <a:rPr lang="en-US" dirty="0"/>
              <a:t>Here, the </a:t>
            </a:r>
            <a:r>
              <a:rPr lang="en-US" dirty="0" err="1"/>
              <a:t>min_samples_leaf</a:t>
            </a:r>
            <a:r>
              <a:rPr lang="en-US" dirty="0"/>
              <a:t> </a:t>
            </a:r>
            <a:r>
              <a:rPr lang="en-US" dirty="0" err="1"/>
              <a:t>hyperparameter</a:t>
            </a:r>
            <a:r>
              <a:rPr lang="en-US" dirty="0"/>
              <a:t> is set to 10. This means that a leaf node, or a terminal node, in the decision tree must have at least 10 samples in order for it to be created. If a certain split results in a leaf node with only 5 samples, the split will not be allowed.</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11</a:t>
            </a:fld>
            <a:endParaRPr lang="en-IN"/>
          </a:p>
        </p:txBody>
      </p:sp>
    </p:spTree>
    <p:extLst>
      <p:ext uri="{BB962C8B-B14F-4D97-AF65-F5344CB8AC3E}">
        <p14:creationId xmlns:p14="http://schemas.microsoft.com/office/powerpoint/2010/main" val="3751839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err="1"/>
              <a:t>hyperparameters</a:t>
            </a:r>
            <a:r>
              <a:rPr lang="en-US" dirty="0"/>
              <a:t> that can be tuned for early stopping and preventing </a:t>
            </a:r>
            <a:r>
              <a:rPr lang="en-US" dirty="0" err="1"/>
              <a:t>overfitting</a:t>
            </a:r>
            <a:r>
              <a:rPr lang="en-US" dirty="0"/>
              <a:t> are:</a:t>
            </a:r>
          </a:p>
          <a:p>
            <a:pPr lvl="1"/>
            <a:r>
              <a:rPr lang="en-US" dirty="0" err="1"/>
              <a:t>max_depth</a:t>
            </a:r>
            <a:r>
              <a:rPr lang="en-US" dirty="0"/>
              <a:t>, </a:t>
            </a:r>
            <a:r>
              <a:rPr lang="en-US" dirty="0" err="1"/>
              <a:t>min_samples_leaf</a:t>
            </a:r>
            <a:r>
              <a:rPr lang="en-US" dirty="0"/>
              <a:t>, and </a:t>
            </a:r>
            <a:r>
              <a:rPr lang="en-US" dirty="0" err="1" smtClean="0"/>
              <a:t>min_samples_split</a:t>
            </a:r>
            <a:endParaRPr lang="en-US" dirty="0" smtClean="0"/>
          </a:p>
          <a:p>
            <a:pPr lvl="2"/>
            <a:r>
              <a:rPr lang="en-US" dirty="0"/>
              <a:t>3. </a:t>
            </a:r>
            <a:r>
              <a:rPr lang="en-US" b="1" dirty="0" err="1"/>
              <a:t>min_samples_split</a:t>
            </a:r>
            <a:r>
              <a:rPr lang="en-US" dirty="0"/>
              <a:t>: This parameter controls the minimum number of samples that are required to split an internal node. </a:t>
            </a:r>
            <a:endParaRPr lang="en-US" dirty="0" smtClean="0"/>
          </a:p>
          <a:p>
            <a:pPr lvl="2"/>
            <a:r>
              <a:rPr lang="en-US" dirty="0" smtClean="0"/>
              <a:t>By </a:t>
            </a:r>
            <a:r>
              <a:rPr lang="en-US" dirty="0"/>
              <a:t>setting a minimum number of samples required to split a node, we can prevent the tree from creating </a:t>
            </a:r>
            <a:r>
              <a:rPr lang="en-US" dirty="0" err="1"/>
              <a:t>overfitting</a:t>
            </a:r>
            <a:r>
              <a:rPr lang="en-US" dirty="0"/>
              <a:t> by creating branches with very few samples</a:t>
            </a:r>
            <a:r>
              <a:rPr lang="en-US" dirty="0" smtClean="0"/>
              <a:t>.</a:t>
            </a:r>
          </a:p>
          <a:p>
            <a:pPr lvl="2"/>
            <a:r>
              <a:rPr lang="en-IN" dirty="0" err="1">
                <a:solidFill>
                  <a:srgbClr val="FF0000"/>
                </a:solidFill>
              </a:rPr>
              <a:t>clf</a:t>
            </a:r>
            <a:r>
              <a:rPr lang="en-IN" dirty="0">
                <a:solidFill>
                  <a:srgbClr val="FF0000"/>
                </a:solidFill>
              </a:rPr>
              <a:t> = </a:t>
            </a:r>
            <a:r>
              <a:rPr lang="en-IN" dirty="0" err="1">
                <a:solidFill>
                  <a:srgbClr val="FF0000"/>
                </a:solidFill>
              </a:rPr>
              <a:t>DecisionTreeClassifier</a:t>
            </a:r>
            <a:r>
              <a:rPr lang="en-IN" dirty="0">
                <a:solidFill>
                  <a:srgbClr val="FF0000"/>
                </a:solidFill>
              </a:rPr>
              <a:t>(</a:t>
            </a:r>
            <a:r>
              <a:rPr lang="en-IN" dirty="0" err="1">
                <a:solidFill>
                  <a:srgbClr val="FF0000"/>
                </a:solidFill>
              </a:rPr>
              <a:t>min_samples_split</a:t>
            </a:r>
            <a:r>
              <a:rPr lang="en-IN" dirty="0">
                <a:solidFill>
                  <a:srgbClr val="FF0000"/>
                </a:solidFill>
              </a:rPr>
              <a:t>=20)</a:t>
            </a:r>
            <a:br>
              <a:rPr lang="en-IN" dirty="0">
                <a:solidFill>
                  <a:srgbClr val="FF0000"/>
                </a:solidFill>
              </a:rPr>
            </a:br>
            <a:r>
              <a:rPr lang="en-IN" dirty="0" err="1"/>
              <a:t>clf.fit</a:t>
            </a:r>
            <a:r>
              <a:rPr lang="en-IN" dirty="0"/>
              <a:t>(</a:t>
            </a:r>
            <a:r>
              <a:rPr lang="en-IN" dirty="0" err="1"/>
              <a:t>X_train</a:t>
            </a:r>
            <a:r>
              <a:rPr lang="en-IN" dirty="0"/>
              <a:t>, </a:t>
            </a:r>
            <a:r>
              <a:rPr lang="en-IN" dirty="0" err="1"/>
              <a:t>y_train</a:t>
            </a:r>
            <a:r>
              <a:rPr lang="en-IN" dirty="0" smtClean="0"/>
              <a:t>)</a:t>
            </a:r>
          </a:p>
          <a:p>
            <a:pPr lvl="2" algn="just"/>
            <a:r>
              <a:rPr lang="en-US" dirty="0"/>
              <a:t>Here, the </a:t>
            </a:r>
            <a:r>
              <a:rPr lang="en-US" b="1" dirty="0" err="1"/>
              <a:t>min_samples_split</a:t>
            </a:r>
            <a:r>
              <a:rPr lang="en-US" dirty="0"/>
              <a:t> </a:t>
            </a:r>
            <a:r>
              <a:rPr lang="en-US" dirty="0" err="1"/>
              <a:t>hyperparameter</a:t>
            </a:r>
            <a:r>
              <a:rPr lang="en-US" dirty="0"/>
              <a:t> is set to 20. This means that an internal node must have at least 20 samples to be split. If certain internal node has only 15 samples, the node will not be allowed to split further, meaning the decision for classifying a new sample will be based on the majority of the class in that leaf node.</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12</a:t>
            </a:fld>
            <a:endParaRPr lang="en-IN"/>
          </a:p>
        </p:txBody>
      </p:sp>
    </p:spTree>
    <p:extLst>
      <p:ext uri="{BB962C8B-B14F-4D97-AF65-F5344CB8AC3E}">
        <p14:creationId xmlns:p14="http://schemas.microsoft.com/office/powerpoint/2010/main" val="4180979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Post-Pruning:</a:t>
            </a:r>
          </a:p>
          <a:p>
            <a:pPr algn="just"/>
            <a:r>
              <a:rPr lang="en-US" dirty="0" smtClean="0"/>
              <a:t>It </a:t>
            </a:r>
            <a:r>
              <a:rPr lang="en-US" dirty="0"/>
              <a:t>is also known as backward pruning. The Post-pruning technique allows the decision tree model to </a:t>
            </a:r>
            <a:r>
              <a:rPr lang="en-US" dirty="0">
                <a:solidFill>
                  <a:srgbClr val="FF0000"/>
                </a:solidFill>
              </a:rPr>
              <a:t>grow to its full depth, then removes the tree branches </a:t>
            </a:r>
            <a:r>
              <a:rPr lang="en-US" dirty="0"/>
              <a:t>that do not provide a significant increase in accuracy on the validation set to prevent the model from </a:t>
            </a:r>
            <a:r>
              <a:rPr lang="en-US" dirty="0" err="1"/>
              <a:t>o</a:t>
            </a:r>
            <a:r>
              <a:rPr lang="en-US" dirty="0" err="1">
                <a:solidFill>
                  <a:srgbClr val="FF0000"/>
                </a:solidFill>
              </a:rPr>
              <a:t>verfitting</a:t>
            </a:r>
            <a:r>
              <a:rPr lang="en-US" dirty="0"/>
              <a:t>. </a:t>
            </a:r>
            <a:endParaRPr lang="en-US" dirty="0" smtClean="0"/>
          </a:p>
          <a:p>
            <a:pPr algn="just"/>
            <a:r>
              <a:rPr lang="en-US" dirty="0" smtClean="0"/>
              <a:t>The </a:t>
            </a:r>
            <a:r>
              <a:rPr lang="en-US" dirty="0"/>
              <a:t>process of post-pruning typically involves removing a node and its children from the tree, and then evaluating the impact on the accuracy of the tree using a validation set. If the accuracy does not decrease significantly, the node and its children are removed permanently. This process is repeated recursively for each node in the tree, starting from the </a:t>
            </a:r>
            <a:r>
              <a:rPr lang="en-US" dirty="0" smtClean="0"/>
              <a:t>bottom-most </a:t>
            </a:r>
            <a:r>
              <a:rPr lang="en-US" dirty="0"/>
              <a:t>leaf nodes and moving upwards</a:t>
            </a:r>
            <a:r>
              <a:rPr lang="en-US" dirty="0" smtClean="0"/>
              <a:t>.</a:t>
            </a:r>
          </a:p>
          <a:p>
            <a:pPr algn="just"/>
            <a:r>
              <a:rPr lang="en-US" dirty="0"/>
              <a:t>here we prune the branches of decision tree using </a:t>
            </a:r>
            <a:r>
              <a:rPr lang="en-US" dirty="0">
                <a:solidFill>
                  <a:srgbClr val="FF0000"/>
                </a:solidFill>
              </a:rPr>
              <a:t>Cost Complexity Pruning technique(CCP)</a:t>
            </a:r>
            <a:r>
              <a:rPr lang="en-US" dirty="0"/>
              <a:t>. In case of cost complexity pruning, the </a:t>
            </a:r>
            <a:r>
              <a:rPr lang="en-US" dirty="0" err="1"/>
              <a:t>ccp_alpha</a:t>
            </a:r>
            <a:r>
              <a:rPr lang="en-US" dirty="0"/>
              <a:t> can be tuned to get the best fit model. A smaller value of </a:t>
            </a:r>
            <a:r>
              <a:rPr lang="en-US" dirty="0" err="1"/>
              <a:t>ccp_alpha</a:t>
            </a:r>
            <a:r>
              <a:rPr lang="en-US" dirty="0"/>
              <a:t> results in more pruning, while a larger value results in less pruning.</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13</a:t>
            </a:fld>
            <a:endParaRPr lang="en-IN"/>
          </a:p>
        </p:txBody>
      </p:sp>
    </p:spTree>
    <p:extLst>
      <p:ext uri="{BB962C8B-B14F-4D97-AF65-F5344CB8AC3E}">
        <p14:creationId xmlns:p14="http://schemas.microsoft.com/office/powerpoint/2010/main" val="17403931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Tree Pruning</a:t>
            </a: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14</a:t>
            </a:fld>
            <a:endParaRPr lang="en-IN"/>
          </a:p>
        </p:txBody>
      </p:sp>
      <p:pic>
        <p:nvPicPr>
          <p:cNvPr id="1026" name="Picture 2" descr="Overfitting and Pruning in Decision Trees — Improving Model's Accuracy | by  Rishika Ravindran | Nerd For Tech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197" y="1825625"/>
            <a:ext cx="921160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578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a:t>Random Forests is an ensemble method of implementation of tree-based algorithms used for both classification and regression. It uses </a:t>
            </a:r>
            <a:r>
              <a:rPr lang="en-US" dirty="0">
                <a:solidFill>
                  <a:srgbClr val="FF0000"/>
                </a:solidFill>
              </a:rPr>
              <a:t>bootstrapping multiple decision</a:t>
            </a:r>
            <a:r>
              <a:rPr lang="en-US" dirty="0"/>
              <a:t> trees to prevent </a:t>
            </a:r>
            <a:r>
              <a:rPr lang="en-US" dirty="0" err="1"/>
              <a:t>overfitting</a:t>
            </a:r>
            <a:r>
              <a:rPr lang="en-US" dirty="0"/>
              <a:t> by sampling and aggregation techniques.</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15</a:t>
            </a:fld>
            <a:endParaRPr lang="en-IN"/>
          </a:p>
        </p:txBody>
      </p:sp>
    </p:spTree>
    <p:extLst>
      <p:ext uri="{BB962C8B-B14F-4D97-AF65-F5344CB8AC3E}">
        <p14:creationId xmlns:p14="http://schemas.microsoft.com/office/powerpoint/2010/main" val="9848050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What is CART (classification and regression tree)?</a:t>
            </a:r>
          </a:p>
        </p:txBody>
      </p:sp>
      <p:sp>
        <p:nvSpPr>
          <p:cNvPr id="3" name="Content Placeholder 2"/>
          <p:cNvSpPr>
            <a:spLocks noGrp="1"/>
          </p:cNvSpPr>
          <p:nvPr>
            <p:ph idx="1"/>
          </p:nvPr>
        </p:nvSpPr>
        <p:spPr/>
        <p:txBody>
          <a:bodyPr>
            <a:normAutofit/>
          </a:bodyPr>
          <a:lstStyle/>
          <a:p>
            <a:r>
              <a:rPr lang="en-US" dirty="0" smtClean="0"/>
              <a:t>CART </a:t>
            </a:r>
            <a:r>
              <a:rPr lang="en-US" dirty="0"/>
              <a:t>is a decision tree algorithm that can be used for both </a:t>
            </a:r>
            <a:r>
              <a:rPr lang="en-US" dirty="0">
                <a:solidFill>
                  <a:srgbClr val="FF0000"/>
                </a:solidFill>
              </a:rPr>
              <a:t>classification</a:t>
            </a:r>
            <a:r>
              <a:rPr lang="en-US" dirty="0"/>
              <a:t> and </a:t>
            </a:r>
            <a:r>
              <a:rPr lang="en-US" dirty="0">
                <a:solidFill>
                  <a:srgbClr val="FF0000"/>
                </a:solidFill>
              </a:rPr>
              <a:t>regression</a:t>
            </a:r>
            <a:r>
              <a:rPr lang="en-US" dirty="0"/>
              <a:t> tasks</a:t>
            </a:r>
            <a:r>
              <a:rPr lang="en-US" dirty="0" smtClean="0"/>
              <a:t>.</a:t>
            </a:r>
          </a:p>
          <a:p>
            <a:r>
              <a:rPr lang="en-US" dirty="0" smtClean="0"/>
              <a:t> </a:t>
            </a:r>
            <a:r>
              <a:rPr lang="en-US" dirty="0"/>
              <a:t>It works by </a:t>
            </a:r>
            <a:r>
              <a:rPr lang="en-US" dirty="0">
                <a:solidFill>
                  <a:srgbClr val="FF0000"/>
                </a:solidFill>
              </a:rPr>
              <a:t>recursively partitioning </a:t>
            </a:r>
            <a:r>
              <a:rPr lang="en-US" dirty="0"/>
              <a:t>the data into smaller and smaller subsets based on certain criteria</a:t>
            </a:r>
            <a:r>
              <a:rPr lang="en-US" dirty="0" smtClean="0"/>
              <a:t>.</a:t>
            </a:r>
          </a:p>
          <a:p>
            <a:r>
              <a:rPr lang="en-US" dirty="0" smtClean="0"/>
              <a:t> </a:t>
            </a:r>
            <a:r>
              <a:rPr lang="en-US" dirty="0"/>
              <a:t>The </a:t>
            </a:r>
            <a:r>
              <a:rPr lang="en-US" dirty="0">
                <a:solidFill>
                  <a:srgbClr val="FF0000"/>
                </a:solidFill>
              </a:rPr>
              <a:t>goal</a:t>
            </a:r>
            <a:r>
              <a:rPr lang="en-US" dirty="0"/>
              <a:t> is to create a </a:t>
            </a:r>
            <a:r>
              <a:rPr lang="en-US" dirty="0">
                <a:solidFill>
                  <a:srgbClr val="FF0000"/>
                </a:solidFill>
              </a:rPr>
              <a:t>tree structure </a:t>
            </a:r>
            <a:r>
              <a:rPr lang="en-US" dirty="0"/>
              <a:t>that can accurately predict the target variable for new data points.</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16</a:t>
            </a:fld>
            <a:endParaRPr lang="en-IN"/>
          </a:p>
        </p:txBody>
      </p:sp>
    </p:spTree>
    <p:extLst>
      <p:ext uri="{BB962C8B-B14F-4D97-AF65-F5344CB8AC3E}">
        <p14:creationId xmlns:p14="http://schemas.microsoft.com/office/powerpoint/2010/main" val="36271152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Strengths </a:t>
            </a:r>
            <a:r>
              <a:rPr lang="en-IN" dirty="0" smtClean="0"/>
              <a:t>of </a:t>
            </a:r>
            <a:r>
              <a:rPr lang="en-US" dirty="0" smtClean="0"/>
              <a:t>Regression </a:t>
            </a:r>
            <a:r>
              <a:rPr lang="en-US" dirty="0"/>
              <a:t>trees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Advantages</a:t>
            </a:r>
          </a:p>
          <a:p>
            <a:r>
              <a:rPr lang="en-US" dirty="0"/>
              <a:t>The decision tree model can be used for both classification and regression problems, and it is easy to interpret, understand, and visualize. </a:t>
            </a:r>
          </a:p>
          <a:p>
            <a:r>
              <a:rPr lang="en-US" dirty="0"/>
              <a:t>The output of a decision tree can also be easily understood. </a:t>
            </a:r>
          </a:p>
          <a:p>
            <a:r>
              <a:rPr lang="en-US" dirty="0"/>
              <a:t>Compared with other algorithms, data preparation during pre-processing in a decision tree requires less effort and does not require normalization of data. </a:t>
            </a:r>
          </a:p>
          <a:p>
            <a:r>
              <a:rPr lang="en-US" dirty="0"/>
              <a:t>The implementation can also be done without scaling the data. </a:t>
            </a:r>
          </a:p>
          <a:p>
            <a:r>
              <a:rPr lang="en-US" dirty="0">
                <a:solidFill>
                  <a:srgbClr val="FF0000"/>
                </a:solidFill>
              </a:rPr>
              <a:t>A decision tree is one of the quickest ways </a:t>
            </a:r>
            <a:r>
              <a:rPr lang="en-US" dirty="0"/>
              <a:t>to identify relationships between variables and the most significant variable. </a:t>
            </a:r>
          </a:p>
          <a:p>
            <a:r>
              <a:rPr lang="en-US" dirty="0"/>
              <a:t>New features can also be created for better target variable prediction. </a:t>
            </a:r>
          </a:p>
          <a:p>
            <a:r>
              <a:rPr lang="en-US" dirty="0"/>
              <a:t>Decision trees are </a:t>
            </a:r>
            <a:r>
              <a:rPr lang="en-US" dirty="0">
                <a:solidFill>
                  <a:srgbClr val="FF0000"/>
                </a:solidFill>
              </a:rPr>
              <a:t>not largely influenced by outliers </a:t>
            </a:r>
            <a:r>
              <a:rPr lang="en-US" dirty="0"/>
              <a:t>or missing values, and it can handle both numerical and categorical variables. </a:t>
            </a:r>
          </a:p>
          <a:p>
            <a:r>
              <a:rPr lang="en-US" dirty="0"/>
              <a:t>Since it is a </a:t>
            </a:r>
            <a:r>
              <a:rPr lang="en-US" dirty="0">
                <a:solidFill>
                  <a:srgbClr val="FF0000"/>
                </a:solidFill>
              </a:rPr>
              <a:t>non-parametric method</a:t>
            </a:r>
            <a:r>
              <a:rPr lang="en-US" dirty="0"/>
              <a:t>, it has no assumptions about space distributions and classifier structure.</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17</a:t>
            </a:fld>
            <a:endParaRPr lang="en-IN"/>
          </a:p>
        </p:txBody>
      </p:sp>
    </p:spTree>
    <p:extLst>
      <p:ext uri="{BB962C8B-B14F-4D97-AF65-F5344CB8AC3E}">
        <p14:creationId xmlns:p14="http://schemas.microsoft.com/office/powerpoint/2010/main" val="22392102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i="1" dirty="0"/>
              <a:t>W</a:t>
            </a:r>
            <a:r>
              <a:rPr lang="en-IN" i="1" dirty="0" smtClean="0"/>
              <a:t>eaknesses </a:t>
            </a:r>
            <a:r>
              <a:rPr lang="en-IN" dirty="0" smtClean="0"/>
              <a:t>of </a:t>
            </a:r>
            <a:r>
              <a:rPr lang="en-US" dirty="0" smtClean="0"/>
              <a:t>Regression </a:t>
            </a:r>
            <a:r>
              <a:rPr lang="en-US" dirty="0"/>
              <a:t>trees</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Disadvantages</a:t>
            </a:r>
          </a:p>
          <a:p>
            <a:r>
              <a:rPr lang="en-US" dirty="0" err="1"/>
              <a:t>Overfitting</a:t>
            </a:r>
            <a:r>
              <a:rPr lang="en-US" dirty="0"/>
              <a:t> is one of the practical difficulties for decision tree models. It happens when the learning algorithm continues developing hypotheses that reduce the training set error but at the cost of increasing test set error. But this issue can be resolved by pruning and setting constraints on the model parameters. </a:t>
            </a:r>
          </a:p>
          <a:p>
            <a:r>
              <a:rPr lang="en-US" dirty="0"/>
              <a:t>Decision trees cannot be used well with continuous numerical variables. </a:t>
            </a:r>
          </a:p>
          <a:p>
            <a:r>
              <a:rPr lang="en-US" dirty="0"/>
              <a:t>A small change in the data tends to cause a big difference in the tree structure, which causes instability. </a:t>
            </a:r>
          </a:p>
          <a:p>
            <a:r>
              <a:rPr lang="en-US" dirty="0"/>
              <a:t>Calculations involved can also become complex compared to other algorithms, and it takes a longer time to train the model. </a:t>
            </a:r>
          </a:p>
          <a:p>
            <a:r>
              <a:rPr lang="en-US" dirty="0"/>
              <a:t>It is also relatively expensive as the amount of time taken and the complexity levels are greater.</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18</a:t>
            </a:fld>
            <a:endParaRPr lang="en-IN"/>
          </a:p>
        </p:txBody>
      </p:sp>
    </p:spTree>
    <p:extLst>
      <p:ext uri="{BB962C8B-B14F-4D97-AF65-F5344CB8AC3E}">
        <p14:creationId xmlns:p14="http://schemas.microsoft.com/office/powerpoint/2010/main" val="1846364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Boosting</a:t>
            </a:r>
            <a:endParaRPr lang="en-IN" dirty="0"/>
          </a:p>
        </p:txBody>
      </p:sp>
      <p:sp>
        <p:nvSpPr>
          <p:cNvPr id="3" name="Content Placeholder 2"/>
          <p:cNvSpPr>
            <a:spLocks noGrp="1"/>
          </p:cNvSpPr>
          <p:nvPr>
            <p:ph idx="1"/>
          </p:nvPr>
        </p:nvSpPr>
        <p:spPr>
          <a:xfrm>
            <a:off x="838200" y="1825625"/>
            <a:ext cx="5639873" cy="4351338"/>
          </a:xfrm>
        </p:spPr>
        <p:txBody>
          <a:bodyPr>
            <a:normAutofit/>
          </a:bodyPr>
          <a:lstStyle/>
          <a:p>
            <a:pPr algn="just"/>
            <a:r>
              <a:rPr lang="en-US" dirty="0"/>
              <a:t>Boosting is an ensemble learning method that involves training homogenous weak learners sequentially such that a base model depends on the previously fitted base models. </a:t>
            </a:r>
            <a:endParaRPr lang="en-US" dirty="0" smtClean="0"/>
          </a:p>
          <a:p>
            <a:pPr algn="just"/>
            <a:r>
              <a:rPr lang="en-US" dirty="0" smtClean="0"/>
              <a:t>All </a:t>
            </a:r>
            <a:r>
              <a:rPr lang="en-US" dirty="0"/>
              <a:t>these base learners are then combined in a very adaptive way to obtain an ensemble model.</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19</a:t>
            </a:fld>
            <a:endParaRPr lang="en-IN"/>
          </a:p>
        </p:txBody>
      </p:sp>
      <p:pic>
        <p:nvPicPr>
          <p:cNvPr id="6" name="Picture 5"/>
          <p:cNvPicPr>
            <a:picLocks noChangeAspect="1"/>
          </p:cNvPicPr>
          <p:nvPr/>
        </p:nvPicPr>
        <p:blipFill>
          <a:blip r:embed="rId2"/>
          <a:stretch>
            <a:fillRect/>
          </a:stretch>
        </p:blipFill>
        <p:spPr>
          <a:xfrm>
            <a:off x="7262745" y="1027906"/>
            <a:ext cx="4743450" cy="4900411"/>
          </a:xfrm>
          <a:prstGeom prst="rect">
            <a:avLst/>
          </a:prstGeom>
        </p:spPr>
      </p:pic>
    </p:spTree>
    <p:extLst>
      <p:ext uri="{BB962C8B-B14F-4D97-AF65-F5344CB8AC3E}">
        <p14:creationId xmlns:p14="http://schemas.microsoft.com/office/powerpoint/2010/main" val="3038561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000">
              <a:srgbClr val="023C6E"/>
            </a:gs>
            <a:gs pos="0">
              <a:srgbClr val="03305A"/>
            </a:gs>
          </a:gsLst>
          <a:lin ang="5400000" scaled="1"/>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038193CD-7F78-4D2B-980B-9AAF1599F6BD}"/>
              </a:ext>
            </a:extLst>
          </p:cNvPr>
          <p:cNvGrpSpPr/>
          <p:nvPr/>
        </p:nvGrpSpPr>
        <p:grpSpPr>
          <a:xfrm>
            <a:off x="1129411" y="365043"/>
            <a:ext cx="2545350" cy="4838644"/>
            <a:chOff x="537687" y="1"/>
            <a:chExt cx="2848605" cy="5415124"/>
          </a:xfrm>
        </p:grpSpPr>
        <p:grpSp>
          <p:nvGrpSpPr>
            <p:cNvPr id="10" name="Group 9">
              <a:extLst>
                <a:ext uri="{FF2B5EF4-FFF2-40B4-BE49-F238E27FC236}">
                  <a16:creationId xmlns:a16="http://schemas.microsoft.com/office/drawing/2014/main" xmlns="" id="{DDF640F5-6F2C-4A9F-B26B-259079AF48B7}"/>
                </a:ext>
              </a:extLst>
            </p:cNvPr>
            <p:cNvGrpSpPr/>
            <p:nvPr/>
          </p:nvGrpSpPr>
          <p:grpSpPr>
            <a:xfrm>
              <a:off x="537687" y="1534285"/>
              <a:ext cx="2848605" cy="3880840"/>
              <a:chOff x="537687" y="1534285"/>
              <a:chExt cx="2848605" cy="3880840"/>
            </a:xfrm>
          </p:grpSpPr>
          <p:sp>
            <p:nvSpPr>
              <p:cNvPr id="25" name="Freeform: Shape 24">
                <a:extLst>
                  <a:ext uri="{FF2B5EF4-FFF2-40B4-BE49-F238E27FC236}">
                    <a16:creationId xmlns:a16="http://schemas.microsoft.com/office/drawing/2014/main" xmlns="" id="{80B721A3-25EE-4360-82B8-DB964F495FE0}"/>
                  </a:ext>
                </a:extLst>
              </p:cNvPr>
              <p:cNvSpPr/>
              <p:nvPr/>
            </p:nvSpPr>
            <p:spPr>
              <a:xfrm rot="10800000">
                <a:off x="560985" y="2119923"/>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8" name="Freeform: Shape 17">
                <a:extLst>
                  <a:ext uri="{FF2B5EF4-FFF2-40B4-BE49-F238E27FC236}">
                    <a16:creationId xmlns:a16="http://schemas.microsoft.com/office/drawing/2014/main" xmlns="" id="{CB392882-997F-4B60-8F54-BD9E2DDFD3F8}"/>
                  </a:ext>
                </a:extLst>
              </p:cNvPr>
              <p:cNvSpPr/>
              <p:nvPr/>
            </p:nvSpPr>
            <p:spPr>
              <a:xfrm rot="10800000">
                <a:off x="1377805" y="1931258"/>
                <a:ext cx="1144958" cy="142007"/>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9" name="Freeform: Shape 18">
                <a:extLst>
                  <a:ext uri="{FF2B5EF4-FFF2-40B4-BE49-F238E27FC236}">
                    <a16:creationId xmlns:a16="http://schemas.microsoft.com/office/drawing/2014/main" xmlns="" id="{200432E4-E66E-4E9D-9A0A-673ED6A36F59}"/>
                  </a:ext>
                </a:extLst>
              </p:cNvPr>
              <p:cNvSpPr/>
              <p:nvPr/>
            </p:nvSpPr>
            <p:spPr>
              <a:xfrm rot="10800000">
                <a:off x="537687" y="2115221"/>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0" name="Freeform: Shape 19">
                <a:extLst>
                  <a:ext uri="{FF2B5EF4-FFF2-40B4-BE49-F238E27FC236}">
                    <a16:creationId xmlns:a16="http://schemas.microsoft.com/office/drawing/2014/main" xmlns="" id="{EB5010B5-3580-4BE5-962B-F46A096B9E8A}"/>
                  </a:ext>
                </a:extLst>
              </p:cNvPr>
              <p:cNvSpPr/>
              <p:nvPr/>
            </p:nvSpPr>
            <p:spPr>
              <a:xfrm rot="10800000">
                <a:off x="1399633" y="1721477"/>
                <a:ext cx="1101994" cy="167826"/>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1" name="Freeform: Shape 20">
                <a:extLst>
                  <a:ext uri="{FF2B5EF4-FFF2-40B4-BE49-F238E27FC236}">
                    <a16:creationId xmlns:a16="http://schemas.microsoft.com/office/drawing/2014/main" xmlns="" id="{1F25D0C6-D154-49DC-BB1D-0C95B5C35248}"/>
                  </a:ext>
                </a:extLst>
              </p:cNvPr>
              <p:cNvSpPr/>
              <p:nvPr/>
            </p:nvSpPr>
            <p:spPr>
              <a:xfrm rot="10800000">
                <a:off x="1404738" y="1534285"/>
                <a:ext cx="1091204" cy="145236"/>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2" name="Freeform: Shape 21">
                <a:extLst>
                  <a:ext uri="{FF2B5EF4-FFF2-40B4-BE49-F238E27FC236}">
                    <a16:creationId xmlns:a16="http://schemas.microsoft.com/office/drawing/2014/main" xmlns="" id="{93C35FAC-5D0F-4F2C-BF9B-C52FD465BB4F}"/>
                  </a:ext>
                </a:extLst>
              </p:cNvPr>
              <p:cNvSpPr/>
              <p:nvPr/>
            </p:nvSpPr>
            <p:spPr>
              <a:xfrm rot="10800000">
                <a:off x="544729" y="4072370"/>
                <a:ext cx="2802008" cy="1338052"/>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3" name="Oval 22">
                <a:extLst>
                  <a:ext uri="{FF2B5EF4-FFF2-40B4-BE49-F238E27FC236}">
                    <a16:creationId xmlns:a16="http://schemas.microsoft.com/office/drawing/2014/main" xmlns="" id="{CD9780AD-CECC-42A7-AD79-D049F6AD0226}"/>
                  </a:ext>
                </a:extLst>
              </p:cNvPr>
              <p:cNvSpPr/>
              <p:nvPr/>
            </p:nvSpPr>
            <p:spPr>
              <a:xfrm>
                <a:off x="550937" y="3864460"/>
                <a:ext cx="2802009" cy="551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3" name="Picture 52">
                <a:extLst>
                  <a:ext uri="{FF2B5EF4-FFF2-40B4-BE49-F238E27FC236}">
                    <a16:creationId xmlns:a16="http://schemas.microsoft.com/office/drawing/2014/main" xmlns="" id="{97B81C2E-28EB-44D1-AB14-9D9237CF1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657" y="3216947"/>
                <a:ext cx="1102192" cy="1102192"/>
              </a:xfrm>
              <a:prstGeom prst="rect">
                <a:avLst/>
              </a:prstGeom>
              <a:effectLst>
                <a:outerShdw blurRad="76200" dist="88900" dir="13500000" sy="23000" kx="1200000" algn="br" rotWithShape="0">
                  <a:prstClr val="black">
                    <a:alpha val="20000"/>
                  </a:prstClr>
                </a:outerShdw>
              </a:effectLst>
            </p:spPr>
          </p:pic>
        </p:grpSp>
        <p:sp>
          <p:nvSpPr>
            <p:cNvPr id="56" name="Freeform: Shape 55">
              <a:extLst>
                <a:ext uri="{FF2B5EF4-FFF2-40B4-BE49-F238E27FC236}">
                  <a16:creationId xmlns:a16="http://schemas.microsoft.com/office/drawing/2014/main" xmlns="" id="{339C4442-2CE9-4B88-8857-205007F8847B}"/>
                </a:ext>
              </a:extLst>
            </p:cNvPr>
            <p:cNvSpPr/>
            <p:nvPr/>
          </p:nvSpPr>
          <p:spPr>
            <a:xfrm rot="5400000">
              <a:off x="1174820" y="677106"/>
              <a:ext cx="1534284"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4" name="TextBox 13">
              <a:extLst>
                <a:ext uri="{FF2B5EF4-FFF2-40B4-BE49-F238E27FC236}">
                  <a16:creationId xmlns:a16="http://schemas.microsoft.com/office/drawing/2014/main" xmlns="" id="{299F4E0A-EBE6-4AD8-B40C-940393619F8A}"/>
                </a:ext>
              </a:extLst>
            </p:cNvPr>
            <p:cNvSpPr txBox="1"/>
            <p:nvPr/>
          </p:nvSpPr>
          <p:spPr>
            <a:xfrm>
              <a:off x="983865" y="2996558"/>
              <a:ext cx="2141315" cy="1033336"/>
            </a:xfrm>
            <a:prstGeom prst="rect">
              <a:avLst/>
            </a:prstGeom>
            <a:noFill/>
          </p:spPr>
          <p:txBody>
            <a:bodyPr wrap="square" rtlCol="0">
              <a:spAutoFit/>
            </a:bodyPr>
            <a:lstStyle/>
            <a:p>
              <a:pPr algn="ctr"/>
              <a:r>
                <a:rPr lang="en-US" b="1" dirty="0">
                  <a:solidFill>
                    <a:prstClr val="black"/>
                  </a:solidFill>
                </a:rPr>
                <a:t>Introduction to </a:t>
              </a:r>
              <a:r>
                <a:rPr lang="en-US" b="1" dirty="0" smtClean="0">
                  <a:solidFill>
                    <a:prstClr val="black"/>
                  </a:solidFill>
                </a:rPr>
                <a:t>Ensemble techniques</a:t>
              </a:r>
              <a:endParaRPr lang="en-US" b="1" dirty="0">
                <a:solidFill>
                  <a:prstClr val="black"/>
                </a:solidFill>
              </a:endParaRPr>
            </a:p>
          </p:txBody>
        </p:sp>
      </p:grpSp>
      <p:grpSp>
        <p:nvGrpSpPr>
          <p:cNvPr id="72" name="Group 71">
            <a:extLst>
              <a:ext uri="{FF2B5EF4-FFF2-40B4-BE49-F238E27FC236}">
                <a16:creationId xmlns:a16="http://schemas.microsoft.com/office/drawing/2014/main" xmlns="" id="{4E2171D8-AAA7-44FB-B295-009E26C62A95}"/>
              </a:ext>
            </a:extLst>
          </p:cNvPr>
          <p:cNvGrpSpPr/>
          <p:nvPr/>
        </p:nvGrpSpPr>
        <p:grpSpPr>
          <a:xfrm>
            <a:off x="3537841" y="365041"/>
            <a:ext cx="1953862" cy="3369555"/>
            <a:chOff x="3616421" y="9549"/>
            <a:chExt cx="2186646" cy="3771006"/>
          </a:xfrm>
        </p:grpSpPr>
        <p:sp>
          <p:nvSpPr>
            <p:cNvPr id="58" name="Freeform: Shape 57">
              <a:extLst>
                <a:ext uri="{FF2B5EF4-FFF2-40B4-BE49-F238E27FC236}">
                  <a16:creationId xmlns:a16="http://schemas.microsoft.com/office/drawing/2014/main" xmlns="" id="{A5881644-A688-4727-B9D2-B853C2267F72}"/>
                </a:ext>
              </a:extLst>
            </p:cNvPr>
            <p:cNvSpPr/>
            <p:nvPr/>
          </p:nvSpPr>
          <p:spPr>
            <a:xfrm rot="5400000">
              <a:off x="4203511" y="422432"/>
              <a:ext cx="100584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9" name="Group 8">
              <a:extLst>
                <a:ext uri="{FF2B5EF4-FFF2-40B4-BE49-F238E27FC236}">
                  <a16:creationId xmlns:a16="http://schemas.microsoft.com/office/drawing/2014/main" xmlns="" id="{E710A5C0-B192-4A65-85C6-D6718616F575}"/>
                </a:ext>
              </a:extLst>
            </p:cNvPr>
            <p:cNvGrpSpPr/>
            <p:nvPr/>
          </p:nvGrpSpPr>
          <p:grpSpPr>
            <a:xfrm>
              <a:off x="3674601" y="923056"/>
              <a:ext cx="2118244" cy="2857499"/>
              <a:chOff x="3571356" y="585306"/>
              <a:chExt cx="2118244" cy="2857499"/>
            </a:xfrm>
          </p:grpSpPr>
          <p:sp>
            <p:nvSpPr>
              <p:cNvPr id="37" name="Freeform: Shape 36">
                <a:extLst>
                  <a:ext uri="{FF2B5EF4-FFF2-40B4-BE49-F238E27FC236}">
                    <a16:creationId xmlns:a16="http://schemas.microsoft.com/office/drawing/2014/main" xmlns="" id="{4FABCE0D-8339-4E70-9C1C-1FD7BC7ACEEB}"/>
                  </a:ext>
                </a:extLst>
              </p:cNvPr>
              <p:cNvSpPr/>
              <p:nvPr/>
            </p:nvSpPr>
            <p:spPr>
              <a:xfrm rot="10800000">
                <a:off x="3588681" y="1016517"/>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7" name="Freeform: Shape 26">
                <a:extLst>
                  <a:ext uri="{FF2B5EF4-FFF2-40B4-BE49-F238E27FC236}">
                    <a16:creationId xmlns:a16="http://schemas.microsoft.com/office/drawing/2014/main" xmlns="" id="{4F9A495C-8768-49D9-A671-064C40B59C58}"/>
                  </a:ext>
                </a:extLst>
              </p:cNvPr>
              <p:cNvSpPr/>
              <p:nvPr/>
            </p:nvSpPr>
            <p:spPr>
              <a:xfrm rot="10800000">
                <a:off x="4196074" y="877601"/>
                <a:ext cx="851399" cy="104561"/>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8" name="Freeform: Shape 27">
                <a:extLst>
                  <a:ext uri="{FF2B5EF4-FFF2-40B4-BE49-F238E27FC236}">
                    <a16:creationId xmlns:a16="http://schemas.microsoft.com/office/drawing/2014/main" xmlns="" id="{BE5A2EB3-1C73-4945-9E2B-69AD89AE83FB}"/>
                  </a:ext>
                </a:extLst>
              </p:cNvPr>
              <p:cNvSpPr/>
              <p:nvPr/>
            </p:nvSpPr>
            <p:spPr>
              <a:xfrm rot="10800000">
                <a:off x="3571356" y="1013055"/>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9" name="Freeform: Shape 28">
                <a:extLst>
                  <a:ext uri="{FF2B5EF4-FFF2-40B4-BE49-F238E27FC236}">
                    <a16:creationId xmlns:a16="http://schemas.microsoft.com/office/drawing/2014/main" xmlns="" id="{69FC0C48-BD62-45F9-9BA0-3E6EE2D50A5B}"/>
                  </a:ext>
                </a:extLst>
              </p:cNvPr>
              <p:cNvSpPr/>
              <p:nvPr/>
            </p:nvSpPr>
            <p:spPr>
              <a:xfrm rot="10800000">
                <a:off x="4212305" y="723137"/>
                <a:ext cx="819451" cy="123572"/>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1" name="Freeform: Shape 30">
                <a:extLst>
                  <a:ext uri="{FF2B5EF4-FFF2-40B4-BE49-F238E27FC236}">
                    <a16:creationId xmlns:a16="http://schemas.microsoft.com/office/drawing/2014/main" xmlns="" id="{0889DE2E-85AB-4856-B10F-9EC12CAAA426}"/>
                  </a:ext>
                </a:extLst>
              </p:cNvPr>
              <p:cNvSpPr/>
              <p:nvPr/>
            </p:nvSpPr>
            <p:spPr>
              <a:xfrm rot="10800000">
                <a:off x="4216102" y="585306"/>
                <a:ext cx="811428" cy="106938"/>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2" name="Freeform: Shape 31">
                <a:extLst>
                  <a:ext uri="{FF2B5EF4-FFF2-40B4-BE49-F238E27FC236}">
                    <a16:creationId xmlns:a16="http://schemas.microsoft.com/office/drawing/2014/main" xmlns="" id="{9F8B58CF-80F5-4546-AB44-99C6A63BF4FC}"/>
                  </a:ext>
                </a:extLst>
              </p:cNvPr>
              <p:cNvSpPr/>
              <p:nvPr/>
            </p:nvSpPr>
            <p:spPr>
              <a:xfrm rot="10800000">
                <a:off x="3576593" y="2454122"/>
                <a:ext cx="2083594" cy="985220"/>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34" name="Oval 33">
                <a:extLst>
                  <a:ext uri="{FF2B5EF4-FFF2-40B4-BE49-F238E27FC236}">
                    <a16:creationId xmlns:a16="http://schemas.microsoft.com/office/drawing/2014/main" xmlns="" id="{B2C63937-CFDA-4009-90A9-2DE85F0D9C56}"/>
                  </a:ext>
                </a:extLst>
              </p:cNvPr>
              <p:cNvSpPr/>
              <p:nvPr/>
            </p:nvSpPr>
            <p:spPr>
              <a:xfrm>
                <a:off x="3588681" y="2304736"/>
                <a:ext cx="2083595" cy="4057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5" name="Picture 54">
                <a:extLst>
                  <a:ext uri="{FF2B5EF4-FFF2-40B4-BE49-F238E27FC236}">
                    <a16:creationId xmlns:a16="http://schemas.microsoft.com/office/drawing/2014/main" xmlns="" id="{C4F4F625-08F0-4246-9E1C-5FABECCB10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106" y="1453414"/>
                <a:ext cx="739562" cy="739562"/>
              </a:xfrm>
              <a:prstGeom prst="rect">
                <a:avLst/>
              </a:prstGeom>
              <a:effectLst>
                <a:outerShdw blurRad="76200" dist="88900" dir="13500000" sy="23000" kx="1200000" algn="br" rotWithShape="0">
                  <a:prstClr val="black">
                    <a:alpha val="20000"/>
                  </a:prstClr>
                </a:outerShdw>
              </a:effectLst>
            </p:spPr>
          </p:pic>
        </p:grpSp>
        <p:sp>
          <p:nvSpPr>
            <p:cNvPr id="64" name="TextBox 63">
              <a:extLst>
                <a:ext uri="{FF2B5EF4-FFF2-40B4-BE49-F238E27FC236}">
                  <a16:creationId xmlns:a16="http://schemas.microsoft.com/office/drawing/2014/main" xmlns="" id="{B14ED69C-2BDB-4040-A7BB-CBAC3D9E45BC}"/>
                </a:ext>
              </a:extLst>
            </p:cNvPr>
            <p:cNvSpPr txBox="1"/>
            <p:nvPr/>
          </p:nvSpPr>
          <p:spPr>
            <a:xfrm>
              <a:off x="3616421" y="2280104"/>
              <a:ext cx="2186646" cy="380254"/>
            </a:xfrm>
            <a:prstGeom prst="rect">
              <a:avLst/>
            </a:prstGeom>
            <a:noFill/>
          </p:spPr>
          <p:txBody>
            <a:bodyPr wrap="square" rtlCol="0">
              <a:spAutoFit/>
            </a:bodyPr>
            <a:lstStyle/>
            <a:p>
              <a:pPr algn="ctr"/>
              <a:endParaRPr lang="en-US" sz="1608" b="1" dirty="0">
                <a:solidFill>
                  <a:prstClr val="black"/>
                </a:solidFill>
              </a:endParaRPr>
            </a:p>
          </p:txBody>
        </p:sp>
      </p:grpSp>
      <p:grpSp>
        <p:nvGrpSpPr>
          <p:cNvPr id="73" name="Group 72">
            <a:extLst>
              <a:ext uri="{FF2B5EF4-FFF2-40B4-BE49-F238E27FC236}">
                <a16:creationId xmlns:a16="http://schemas.microsoft.com/office/drawing/2014/main" xmlns="" id="{55A85FBE-A97E-4C6B-A7ED-0B73754EF923}"/>
              </a:ext>
            </a:extLst>
          </p:cNvPr>
          <p:cNvGrpSpPr/>
          <p:nvPr/>
        </p:nvGrpSpPr>
        <p:grpSpPr>
          <a:xfrm>
            <a:off x="5264756" y="424116"/>
            <a:ext cx="2570828" cy="6152314"/>
            <a:chOff x="5689600" y="-9181"/>
            <a:chExt cx="2877118" cy="6885304"/>
          </a:xfrm>
        </p:grpSpPr>
        <p:sp>
          <p:nvSpPr>
            <p:cNvPr id="57" name="Freeform: Shape 56">
              <a:extLst>
                <a:ext uri="{FF2B5EF4-FFF2-40B4-BE49-F238E27FC236}">
                  <a16:creationId xmlns:a16="http://schemas.microsoft.com/office/drawing/2014/main" xmlns="" id="{DACD6FE0-8960-4432-90B8-D2C0A5C6DD0B}"/>
                </a:ext>
              </a:extLst>
            </p:cNvPr>
            <p:cNvSpPr/>
            <p:nvPr/>
          </p:nvSpPr>
          <p:spPr>
            <a:xfrm rot="5400000">
              <a:off x="5735962" y="1226662"/>
              <a:ext cx="26517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7" name="Group 6">
              <a:extLst>
                <a:ext uri="{FF2B5EF4-FFF2-40B4-BE49-F238E27FC236}">
                  <a16:creationId xmlns:a16="http://schemas.microsoft.com/office/drawing/2014/main" xmlns="" id="{18E7F7AB-2134-4FF9-BD92-61E2A565B99F}"/>
                </a:ext>
              </a:extLst>
            </p:cNvPr>
            <p:cNvGrpSpPr/>
            <p:nvPr/>
          </p:nvGrpSpPr>
          <p:grpSpPr>
            <a:xfrm>
              <a:off x="5689600" y="2619413"/>
              <a:ext cx="2877118" cy="3912842"/>
              <a:chOff x="5382402" y="2583762"/>
              <a:chExt cx="2877118" cy="3912842"/>
            </a:xfrm>
          </p:grpSpPr>
          <p:sp>
            <p:nvSpPr>
              <p:cNvPr id="13" name="Freeform: Shape 12">
                <a:extLst>
                  <a:ext uri="{FF2B5EF4-FFF2-40B4-BE49-F238E27FC236}">
                    <a16:creationId xmlns:a16="http://schemas.microsoft.com/office/drawing/2014/main" xmlns="" id="{8A970D9B-59C5-4709-8F91-1554203708A0}"/>
                  </a:ext>
                </a:extLst>
              </p:cNvPr>
              <p:cNvSpPr/>
              <p:nvPr/>
            </p:nvSpPr>
            <p:spPr>
              <a:xfrm rot="10800000">
                <a:off x="5405933" y="3174229"/>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6" name="Freeform: Shape 35">
                <a:extLst>
                  <a:ext uri="{FF2B5EF4-FFF2-40B4-BE49-F238E27FC236}">
                    <a16:creationId xmlns:a16="http://schemas.microsoft.com/office/drawing/2014/main" xmlns="" id="{AFE391CE-67B5-462C-9703-8CBAE58552C5}"/>
                  </a:ext>
                </a:extLst>
              </p:cNvPr>
              <p:cNvSpPr/>
              <p:nvPr/>
            </p:nvSpPr>
            <p:spPr>
              <a:xfrm rot="10800000">
                <a:off x="6230930" y="2984009"/>
                <a:ext cx="1156418" cy="143178"/>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9" name="Freeform: Shape 38">
                <a:extLst>
                  <a:ext uri="{FF2B5EF4-FFF2-40B4-BE49-F238E27FC236}">
                    <a16:creationId xmlns:a16="http://schemas.microsoft.com/office/drawing/2014/main" xmlns="" id="{054F41F1-E5D3-4F1A-A777-40D4BD92C326}"/>
                  </a:ext>
                </a:extLst>
              </p:cNvPr>
              <p:cNvSpPr/>
              <p:nvPr/>
            </p:nvSpPr>
            <p:spPr>
              <a:xfrm rot="10800000">
                <a:off x="5382402" y="3169488"/>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3" name="Freeform: Shape 32">
                <a:extLst>
                  <a:ext uri="{FF2B5EF4-FFF2-40B4-BE49-F238E27FC236}">
                    <a16:creationId xmlns:a16="http://schemas.microsoft.com/office/drawing/2014/main" xmlns="" id="{98AA0297-6ACD-4592-8CFB-0FD82D140E1D}"/>
                  </a:ext>
                </a:extLst>
              </p:cNvPr>
              <p:cNvSpPr/>
              <p:nvPr/>
            </p:nvSpPr>
            <p:spPr>
              <a:xfrm rot="10800000">
                <a:off x="6252975" y="2772498"/>
                <a:ext cx="1113025" cy="169210"/>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0" name="Freeform: Shape 29">
                <a:extLst>
                  <a:ext uri="{FF2B5EF4-FFF2-40B4-BE49-F238E27FC236}">
                    <a16:creationId xmlns:a16="http://schemas.microsoft.com/office/drawing/2014/main" xmlns="" id="{7CBA1916-6A5D-4D6E-ACA1-8321CC4591B3}"/>
                  </a:ext>
                </a:extLst>
              </p:cNvPr>
              <p:cNvSpPr/>
              <p:nvPr/>
            </p:nvSpPr>
            <p:spPr>
              <a:xfrm rot="10800000">
                <a:off x="6258132" y="2583762"/>
                <a:ext cx="1102127" cy="146433"/>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4" name="Freeform: Shape 43">
                <a:extLst>
                  <a:ext uri="{FF2B5EF4-FFF2-40B4-BE49-F238E27FC236}">
                    <a16:creationId xmlns:a16="http://schemas.microsoft.com/office/drawing/2014/main" xmlns="" id="{68B6EF6A-788A-453E-932A-2783E82231C0}"/>
                  </a:ext>
                </a:extLst>
              </p:cNvPr>
              <p:cNvSpPr/>
              <p:nvPr/>
            </p:nvSpPr>
            <p:spPr>
              <a:xfrm rot="10800000">
                <a:off x="5389515" y="5142777"/>
                <a:ext cx="2830055" cy="1349086"/>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6" name="Oval 5">
                <a:extLst>
                  <a:ext uri="{FF2B5EF4-FFF2-40B4-BE49-F238E27FC236}">
                    <a16:creationId xmlns:a16="http://schemas.microsoft.com/office/drawing/2014/main" xmlns="" id="{D71619C1-2CDB-4BE3-8206-8A25B9C6C480}"/>
                  </a:ext>
                </a:extLst>
              </p:cNvPr>
              <p:cNvSpPr/>
              <p:nvPr/>
            </p:nvSpPr>
            <p:spPr>
              <a:xfrm>
                <a:off x="5391419" y="4938219"/>
                <a:ext cx="2830056" cy="5556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48" name="Picture 47">
                <a:extLst>
                  <a:ext uri="{FF2B5EF4-FFF2-40B4-BE49-F238E27FC236}">
                    <a16:creationId xmlns:a16="http://schemas.microsoft.com/office/drawing/2014/main" xmlns="" id="{B1F607C2-95F5-47FB-8D08-2DD439F00E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475" y="4567895"/>
                <a:ext cx="939242" cy="851997"/>
              </a:xfrm>
              <a:prstGeom prst="rect">
                <a:avLst/>
              </a:prstGeom>
              <a:effectLst>
                <a:outerShdw blurRad="76200" dist="88900" dir="13500000" sy="23000" kx="1200000" algn="br" rotWithShape="0">
                  <a:prstClr val="black">
                    <a:alpha val="20000"/>
                  </a:prstClr>
                </a:outerShdw>
              </a:effectLst>
            </p:spPr>
          </p:pic>
        </p:grpSp>
        <p:sp>
          <p:nvSpPr>
            <p:cNvPr id="68" name="TextBox 67">
              <a:extLst>
                <a:ext uri="{FF2B5EF4-FFF2-40B4-BE49-F238E27FC236}">
                  <a16:creationId xmlns:a16="http://schemas.microsoft.com/office/drawing/2014/main" xmlns="" id="{E4D799B0-386A-4608-8C99-834482370B43}"/>
                </a:ext>
              </a:extLst>
            </p:cNvPr>
            <p:cNvSpPr txBox="1"/>
            <p:nvPr/>
          </p:nvSpPr>
          <p:spPr>
            <a:xfrm>
              <a:off x="6016662" y="5669200"/>
              <a:ext cx="2270431" cy="1206923"/>
            </a:xfrm>
            <a:prstGeom prst="rect">
              <a:avLst/>
            </a:prstGeom>
            <a:noFill/>
          </p:spPr>
          <p:txBody>
            <a:bodyPr wrap="square" rtlCol="0">
              <a:spAutoFit/>
            </a:bodyPr>
            <a:lstStyle/>
            <a:p>
              <a:pPr algn="ctr"/>
              <a:r>
                <a:rPr lang="en-US" sz="1600" b="1" dirty="0" smtClean="0">
                  <a:solidFill>
                    <a:prstClr val="black"/>
                  </a:solidFill>
                </a:rPr>
                <a:t>Boosting</a:t>
              </a:r>
            </a:p>
            <a:p>
              <a:pPr algn="ctr"/>
              <a:r>
                <a:rPr lang="en-US" sz="1600" b="1" dirty="0" smtClean="0">
                  <a:solidFill>
                    <a:prstClr val="black"/>
                  </a:solidFill>
                </a:rPr>
                <a:t>Advance machine learning</a:t>
              </a:r>
              <a:endParaRPr lang="en-US" sz="1400" b="1" dirty="0">
                <a:solidFill>
                  <a:prstClr val="black"/>
                </a:solidFill>
              </a:endParaRPr>
            </a:p>
            <a:p>
              <a:pPr algn="ctr"/>
              <a:endParaRPr lang="en-IN" sz="1608" b="1" dirty="0">
                <a:solidFill>
                  <a:prstClr val="black"/>
                </a:solidFill>
              </a:endParaRPr>
            </a:p>
          </p:txBody>
        </p:sp>
      </p:grpSp>
      <p:grpSp>
        <p:nvGrpSpPr>
          <p:cNvPr id="74" name="Group 73">
            <a:extLst>
              <a:ext uri="{FF2B5EF4-FFF2-40B4-BE49-F238E27FC236}">
                <a16:creationId xmlns:a16="http://schemas.microsoft.com/office/drawing/2014/main" xmlns="" id="{56B81F82-EF5B-4AA4-9E21-9F5861E1D555}"/>
              </a:ext>
            </a:extLst>
          </p:cNvPr>
          <p:cNvGrpSpPr/>
          <p:nvPr/>
        </p:nvGrpSpPr>
        <p:grpSpPr>
          <a:xfrm>
            <a:off x="7495899" y="365042"/>
            <a:ext cx="2369674" cy="4237587"/>
            <a:chOff x="9002315" y="-22455"/>
            <a:chExt cx="2651998" cy="4742456"/>
          </a:xfrm>
        </p:grpSpPr>
        <p:sp>
          <p:nvSpPr>
            <p:cNvPr id="59" name="Freeform: Shape 58">
              <a:extLst>
                <a:ext uri="{FF2B5EF4-FFF2-40B4-BE49-F238E27FC236}">
                  <a16:creationId xmlns:a16="http://schemas.microsoft.com/office/drawing/2014/main" xmlns="" id="{930F5404-34BF-442A-9F9B-888DED7B0B47}"/>
                </a:ext>
              </a:extLst>
            </p:cNvPr>
            <p:cNvSpPr/>
            <p:nvPr/>
          </p:nvSpPr>
          <p:spPr>
            <a:xfrm rot="5400000">
              <a:off x="9673099" y="527588"/>
              <a:ext cx="12801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8" name="Group 7">
              <a:extLst>
                <a:ext uri="{FF2B5EF4-FFF2-40B4-BE49-F238E27FC236}">
                  <a16:creationId xmlns:a16="http://schemas.microsoft.com/office/drawing/2014/main" xmlns="" id="{9E011AE1-F4EB-4A2F-8C48-C33561314B22}"/>
                </a:ext>
              </a:extLst>
            </p:cNvPr>
            <p:cNvGrpSpPr/>
            <p:nvPr/>
          </p:nvGrpSpPr>
          <p:grpSpPr>
            <a:xfrm>
              <a:off x="9002315" y="1163414"/>
              <a:ext cx="2651998" cy="3556587"/>
              <a:chOff x="9002315" y="1163414"/>
              <a:chExt cx="2651998" cy="3556587"/>
            </a:xfrm>
          </p:grpSpPr>
          <p:sp>
            <p:nvSpPr>
              <p:cNvPr id="49" name="Freeform: Shape 48">
                <a:extLst>
                  <a:ext uri="{FF2B5EF4-FFF2-40B4-BE49-F238E27FC236}">
                    <a16:creationId xmlns:a16="http://schemas.microsoft.com/office/drawing/2014/main" xmlns="" id="{585C5E22-5B68-4851-98AB-065B118702DC}"/>
                  </a:ext>
                </a:extLst>
              </p:cNvPr>
              <p:cNvSpPr/>
              <p:nvPr/>
            </p:nvSpPr>
            <p:spPr>
              <a:xfrm rot="10800000">
                <a:off x="9024005" y="170012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40" name="Freeform: Shape 39">
                <a:extLst>
                  <a:ext uri="{FF2B5EF4-FFF2-40B4-BE49-F238E27FC236}">
                    <a16:creationId xmlns:a16="http://schemas.microsoft.com/office/drawing/2014/main" xmlns="" id="{6A225CA3-25FE-4333-84F2-3E8FC2A5E5F9}"/>
                  </a:ext>
                </a:extLst>
              </p:cNvPr>
              <p:cNvSpPr/>
              <p:nvPr/>
            </p:nvSpPr>
            <p:spPr>
              <a:xfrm rot="10800000">
                <a:off x="9784450" y="1527219"/>
                <a:ext cx="1065934" cy="130142"/>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1" name="Freeform: Shape 40">
                <a:extLst>
                  <a:ext uri="{FF2B5EF4-FFF2-40B4-BE49-F238E27FC236}">
                    <a16:creationId xmlns:a16="http://schemas.microsoft.com/office/drawing/2014/main" xmlns="" id="{2FB3BAB6-C454-41E5-A774-3FBA4E13CE68}"/>
                  </a:ext>
                </a:extLst>
              </p:cNvPr>
              <p:cNvSpPr/>
              <p:nvPr/>
            </p:nvSpPr>
            <p:spPr>
              <a:xfrm rot="10800000">
                <a:off x="9002315" y="169581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2" name="Freeform: Shape 41">
                <a:extLst>
                  <a:ext uri="{FF2B5EF4-FFF2-40B4-BE49-F238E27FC236}">
                    <a16:creationId xmlns:a16="http://schemas.microsoft.com/office/drawing/2014/main" xmlns="" id="{B43BAA29-006C-4011-98A3-F29443C55228}"/>
                  </a:ext>
                </a:extLst>
              </p:cNvPr>
              <p:cNvSpPr/>
              <p:nvPr/>
            </p:nvSpPr>
            <p:spPr>
              <a:xfrm rot="10800000">
                <a:off x="9804770" y="1334966"/>
                <a:ext cx="1025936" cy="153804"/>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3" name="Freeform: Shape 42">
                <a:extLst>
                  <a:ext uri="{FF2B5EF4-FFF2-40B4-BE49-F238E27FC236}">
                    <a16:creationId xmlns:a16="http://schemas.microsoft.com/office/drawing/2014/main" xmlns="" id="{1010B6AB-D4E8-4794-8BB3-32D32D4FF0CC}"/>
                  </a:ext>
                </a:extLst>
              </p:cNvPr>
              <p:cNvSpPr/>
              <p:nvPr/>
            </p:nvSpPr>
            <p:spPr>
              <a:xfrm rot="10800000">
                <a:off x="9809524" y="1163414"/>
                <a:ext cx="1015891" cy="133101"/>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5" name="Freeform: Shape 44">
                <a:extLst>
                  <a:ext uri="{FF2B5EF4-FFF2-40B4-BE49-F238E27FC236}">
                    <a16:creationId xmlns:a16="http://schemas.microsoft.com/office/drawing/2014/main" xmlns="" id="{E92804AF-CDE7-4A9F-90C6-6A4E01023961}"/>
                  </a:ext>
                </a:extLst>
              </p:cNvPr>
              <p:cNvSpPr/>
              <p:nvPr/>
            </p:nvSpPr>
            <p:spPr>
              <a:xfrm rot="10800000">
                <a:off x="9008871" y="3489436"/>
                <a:ext cx="2608617" cy="1226255"/>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6" name="Oval 45">
                <a:extLst>
                  <a:ext uri="{FF2B5EF4-FFF2-40B4-BE49-F238E27FC236}">
                    <a16:creationId xmlns:a16="http://schemas.microsoft.com/office/drawing/2014/main" xmlns="" id="{8699C536-CC3B-441A-A996-EC36B3265FA9}"/>
                  </a:ext>
                </a:extLst>
              </p:cNvPr>
              <p:cNvSpPr/>
              <p:nvPr/>
            </p:nvSpPr>
            <p:spPr>
              <a:xfrm>
                <a:off x="9009491" y="3303503"/>
                <a:ext cx="2608618" cy="5050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1" name="Picture 50">
                <a:extLst>
                  <a:ext uri="{FF2B5EF4-FFF2-40B4-BE49-F238E27FC236}">
                    <a16:creationId xmlns:a16="http://schemas.microsoft.com/office/drawing/2014/main" xmlns="" id="{C3896E2F-6A21-4C8E-B70C-A63E8914C6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52489" y="2878948"/>
                <a:ext cx="870854" cy="870854"/>
              </a:xfrm>
              <a:prstGeom prst="rect">
                <a:avLst/>
              </a:prstGeom>
              <a:effectLst>
                <a:outerShdw blurRad="76200" dist="88900" dir="13500000" sy="23000" kx="1200000" algn="br" rotWithShape="0">
                  <a:prstClr val="black">
                    <a:alpha val="20000"/>
                  </a:prstClr>
                </a:outerShdw>
              </a:effectLst>
            </p:spPr>
          </p:pic>
        </p:grpSp>
        <p:sp>
          <p:nvSpPr>
            <p:cNvPr id="71" name="TextBox 70">
              <a:extLst>
                <a:ext uri="{FF2B5EF4-FFF2-40B4-BE49-F238E27FC236}">
                  <a16:creationId xmlns:a16="http://schemas.microsoft.com/office/drawing/2014/main" xmlns="" id="{663D77A1-3364-404F-A3E7-81902134B6DC}"/>
                </a:ext>
              </a:extLst>
            </p:cNvPr>
            <p:cNvSpPr txBox="1"/>
            <p:nvPr/>
          </p:nvSpPr>
          <p:spPr>
            <a:xfrm>
              <a:off x="9488624" y="4071987"/>
              <a:ext cx="1752717" cy="380254"/>
            </a:xfrm>
            <a:prstGeom prst="rect">
              <a:avLst/>
            </a:prstGeom>
            <a:noFill/>
          </p:spPr>
          <p:txBody>
            <a:bodyPr wrap="square" rtlCol="0">
              <a:spAutoFit/>
            </a:bodyPr>
            <a:lstStyle/>
            <a:p>
              <a:pPr algn="ctr">
                <a:defRPr/>
              </a:pPr>
              <a:r>
                <a:rPr lang="en-US" sz="1608" b="1" dirty="0">
                  <a:solidFill>
                    <a:prstClr val="black"/>
                  </a:solidFill>
                </a:rPr>
                <a:t>Assignments</a:t>
              </a:r>
            </a:p>
          </p:txBody>
        </p:sp>
      </p:grpSp>
      <p:sp>
        <p:nvSpPr>
          <p:cNvPr id="2" name="Rectangle 1"/>
          <p:cNvSpPr/>
          <p:nvPr/>
        </p:nvSpPr>
        <p:spPr>
          <a:xfrm>
            <a:off x="319590" y="516549"/>
            <a:ext cx="6708247" cy="584775"/>
          </a:xfrm>
          <a:prstGeom prst="rect">
            <a:avLst/>
          </a:prstGeom>
        </p:spPr>
        <p:txBody>
          <a:bodyPr wrap="none">
            <a:spAutoFit/>
          </a:bodyPr>
          <a:lstStyle/>
          <a:p>
            <a:r>
              <a:rPr lang="en-IN" sz="3200" dirty="0">
                <a:solidFill>
                  <a:srgbClr val="00B0F0"/>
                </a:solidFill>
              </a:rPr>
              <a:t>Key Takeaways for Day </a:t>
            </a:r>
            <a:r>
              <a:rPr lang="en-IN" sz="3200" dirty="0" smtClean="0">
                <a:solidFill>
                  <a:srgbClr val="00B0F0"/>
                </a:solidFill>
              </a:rPr>
              <a:t>4     </a:t>
            </a:r>
            <a:r>
              <a:rPr lang="en-IN" sz="3200" dirty="0">
                <a:solidFill>
                  <a:srgbClr val="00B0F0"/>
                </a:solidFill>
              </a:rPr>
              <a:t>:   Session  1</a:t>
            </a:r>
          </a:p>
        </p:txBody>
      </p:sp>
      <p:sp>
        <p:nvSpPr>
          <p:cNvPr id="3" name="Rectangle 2"/>
          <p:cNvSpPr/>
          <p:nvPr/>
        </p:nvSpPr>
        <p:spPr>
          <a:xfrm>
            <a:off x="3879389" y="2341356"/>
            <a:ext cx="1305252" cy="369332"/>
          </a:xfrm>
          <a:prstGeom prst="rect">
            <a:avLst/>
          </a:prstGeom>
        </p:spPr>
        <p:txBody>
          <a:bodyPr wrap="square">
            <a:spAutoFit/>
          </a:bodyPr>
          <a:lstStyle/>
          <a:p>
            <a:pPr algn="ctr"/>
            <a:r>
              <a:rPr lang="en-US" b="1" dirty="0" smtClean="0">
                <a:solidFill>
                  <a:prstClr val="black"/>
                </a:solidFill>
              </a:rPr>
              <a:t>Bagging</a:t>
            </a:r>
            <a:endParaRPr lang="en-US" sz="1600" b="1" dirty="0">
              <a:solidFill>
                <a:prstClr val="black"/>
              </a:solidFill>
            </a:endParaRPr>
          </a:p>
        </p:txBody>
      </p:sp>
      <p:sp>
        <p:nvSpPr>
          <p:cNvPr id="4" name="Footer Placeholder 3"/>
          <p:cNvSpPr>
            <a:spLocks noGrp="1"/>
          </p:cNvSpPr>
          <p:nvPr>
            <p:ph type="ftr" sz="quarter" idx="11"/>
          </p:nvPr>
        </p:nvSpPr>
        <p:spPr/>
        <p:txBody>
          <a:bodyPr/>
          <a:lstStyle/>
          <a:p>
            <a:r>
              <a:rPr lang="en-US" dirty="0" smtClean="0">
                <a:solidFill>
                  <a:prstClr val="black">
                    <a:tint val="75000"/>
                  </a:prstClr>
                </a:solidFill>
              </a:rPr>
              <a:t>Machine Learning Course : </a:t>
            </a:r>
            <a:r>
              <a:rPr lang="en-US" dirty="0" err="1" smtClean="0">
                <a:solidFill>
                  <a:prstClr val="black">
                    <a:tint val="75000"/>
                  </a:prstClr>
                </a:solidFill>
              </a:rPr>
              <a:t>Dr</a:t>
            </a:r>
            <a:r>
              <a:rPr lang="en-US" dirty="0" smtClean="0">
                <a:solidFill>
                  <a:prstClr val="black">
                    <a:tint val="75000"/>
                  </a:prstClr>
                </a:solidFill>
              </a:rPr>
              <a:t> </a:t>
            </a:r>
            <a:r>
              <a:rPr lang="en-US" dirty="0" err="1" smtClean="0">
                <a:solidFill>
                  <a:prstClr val="black">
                    <a:tint val="75000"/>
                  </a:prstClr>
                </a:solidFill>
              </a:rPr>
              <a:t>Gayatri</a:t>
            </a:r>
            <a:r>
              <a:rPr lang="en-US" dirty="0" smtClean="0">
                <a:solidFill>
                  <a:prstClr val="black">
                    <a:tint val="75000"/>
                  </a:prstClr>
                </a:solidFill>
              </a:rPr>
              <a:t> S </a:t>
            </a:r>
            <a:r>
              <a:rPr lang="en-US" dirty="0" err="1" smtClean="0">
                <a:solidFill>
                  <a:prstClr val="black">
                    <a:tint val="75000"/>
                  </a:prstClr>
                </a:solidFill>
              </a:rPr>
              <a:t>Pandi</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9DF9F7E1-04C0-4DD8-BA76-FBB34EEDE16E}"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90975289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10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14:presetBounceEnd="52000">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14:bounceEnd="52000">
                                          <p:cBhvr additive="base">
                                            <p:cTn id="13" dur="1000" fill="hold"/>
                                            <p:tgtEl>
                                              <p:spTgt spid="72"/>
                                            </p:tgtEl>
                                            <p:attrNameLst>
                                              <p:attrName>ppt_x</p:attrName>
                                            </p:attrNameLst>
                                          </p:cBhvr>
                                          <p:tavLst>
                                            <p:tav tm="0">
                                              <p:val>
                                                <p:strVal val="#ppt_x"/>
                                              </p:val>
                                            </p:tav>
                                            <p:tav tm="100000">
                                              <p:val>
                                                <p:strVal val="#ppt_x"/>
                                              </p:val>
                                            </p:tav>
                                          </p:tavLst>
                                        </p:anim>
                                        <p:anim calcmode="lin" valueType="num" p14:bounceEnd="52000">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14:presetBounceEnd="52000">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14:bounceEnd="52000">
                                          <p:cBhvr additive="base">
                                            <p:cTn id="19" dur="1000" fill="hold"/>
                                            <p:tgtEl>
                                              <p:spTgt spid="73"/>
                                            </p:tgtEl>
                                            <p:attrNameLst>
                                              <p:attrName>ppt_x</p:attrName>
                                            </p:attrNameLst>
                                          </p:cBhvr>
                                          <p:tavLst>
                                            <p:tav tm="0">
                                              <p:val>
                                                <p:strVal val="#ppt_x"/>
                                              </p:val>
                                            </p:tav>
                                            <p:tav tm="100000">
                                              <p:val>
                                                <p:strVal val="#ppt_x"/>
                                              </p:val>
                                            </p:tav>
                                          </p:tavLst>
                                        </p:anim>
                                        <p:anim calcmode="lin" valueType="num" p14:bounceEnd="52000">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14:presetBounceEnd="52000">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14:bounceEnd="52000">
                                          <p:cBhvr additive="base">
                                            <p:cTn id="25" dur="1000" fill="hold"/>
                                            <p:tgtEl>
                                              <p:spTgt spid="74"/>
                                            </p:tgtEl>
                                            <p:attrNameLst>
                                              <p:attrName>ppt_x</p:attrName>
                                            </p:attrNameLst>
                                          </p:cBhvr>
                                          <p:tavLst>
                                            <p:tav tm="0">
                                              <p:val>
                                                <p:strVal val="#ppt_x"/>
                                              </p:val>
                                            </p:tav>
                                            <p:tav tm="100000">
                                              <p:val>
                                                <p:strVal val="#ppt_x"/>
                                              </p:val>
                                            </p:tav>
                                          </p:tavLst>
                                        </p:anim>
                                        <p:anim calcmode="lin" valueType="num" p14:bounceEnd="52000">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1000" fill="hold"/>
                                            <p:tgtEl>
                                              <p:spTgt spid="72"/>
                                            </p:tgtEl>
                                            <p:attrNameLst>
                                              <p:attrName>ppt_x</p:attrName>
                                            </p:attrNameLst>
                                          </p:cBhvr>
                                          <p:tavLst>
                                            <p:tav tm="0">
                                              <p:val>
                                                <p:strVal val="#ppt_x"/>
                                              </p:val>
                                            </p:tav>
                                            <p:tav tm="100000">
                                              <p:val>
                                                <p:strVal val="#ppt_x"/>
                                              </p:val>
                                            </p:tav>
                                          </p:tavLst>
                                        </p:anim>
                                        <p:anim calcmode="lin" valueType="num">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0" fill="hold"/>
                                            <p:tgtEl>
                                              <p:spTgt spid="73"/>
                                            </p:tgtEl>
                                            <p:attrNameLst>
                                              <p:attrName>ppt_x</p:attrName>
                                            </p:attrNameLst>
                                          </p:cBhvr>
                                          <p:tavLst>
                                            <p:tav tm="0">
                                              <p:val>
                                                <p:strVal val="#ppt_x"/>
                                              </p:val>
                                            </p:tav>
                                            <p:tav tm="100000">
                                              <p:val>
                                                <p:strVal val="#ppt_x"/>
                                              </p:val>
                                            </p:tav>
                                          </p:tavLst>
                                        </p:anim>
                                        <p:anim calcmode="lin" valueType="num">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1000" fill="hold"/>
                                            <p:tgtEl>
                                              <p:spTgt spid="74"/>
                                            </p:tgtEl>
                                            <p:attrNameLst>
                                              <p:attrName>ppt_x</p:attrName>
                                            </p:attrNameLst>
                                          </p:cBhvr>
                                          <p:tavLst>
                                            <p:tav tm="0">
                                              <p:val>
                                                <p:strVal val="#ppt_x"/>
                                              </p:val>
                                            </p:tav>
                                            <p:tav tm="100000">
                                              <p:val>
                                                <p:strVal val="#ppt_x"/>
                                              </p:val>
                                            </p:tav>
                                          </p:tavLst>
                                        </p:anim>
                                        <p:anim calcmode="lin" valueType="num">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673"/>
            <a:ext cx="10515600" cy="1325563"/>
          </a:xfrm>
        </p:spPr>
        <p:txBody>
          <a:bodyPr>
            <a:normAutofit fontScale="90000"/>
          </a:bodyPr>
          <a:lstStyle/>
          <a:p>
            <a:r>
              <a:rPr lang="en-IN" b="1" dirty="0" smtClean="0"/>
              <a:t/>
            </a:r>
            <a:br>
              <a:rPr lang="en-IN" b="1" dirty="0" smtClean="0"/>
            </a:br>
            <a:r>
              <a:rPr lang="en-IN" b="1" dirty="0" smtClean="0"/>
              <a:t>How </a:t>
            </a:r>
            <a:r>
              <a:rPr lang="en-IN" b="1" dirty="0"/>
              <a:t>Boosting Works?</a:t>
            </a:r>
            <a:br>
              <a:rPr lang="en-IN" b="1" dirty="0"/>
            </a:br>
            <a:r>
              <a:rPr lang="en-IN" dirty="0"/>
              <a:t/>
            </a:r>
            <a:br>
              <a:rPr lang="en-IN" dirty="0"/>
            </a:b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20</a:t>
            </a:fld>
            <a:endParaRPr lang="en-IN"/>
          </a:p>
        </p:txBody>
      </p:sp>
      <p:pic>
        <p:nvPicPr>
          <p:cNvPr id="7" name="Picture 6"/>
          <p:cNvPicPr>
            <a:picLocks noChangeAspect="1"/>
          </p:cNvPicPr>
          <p:nvPr/>
        </p:nvPicPr>
        <p:blipFill>
          <a:blip r:embed="rId2"/>
          <a:stretch>
            <a:fillRect/>
          </a:stretch>
        </p:blipFill>
        <p:spPr>
          <a:xfrm>
            <a:off x="384690" y="1599395"/>
            <a:ext cx="5977473" cy="4457700"/>
          </a:xfrm>
          <a:prstGeom prst="rect">
            <a:avLst/>
          </a:prstGeom>
        </p:spPr>
      </p:pic>
      <p:sp>
        <p:nvSpPr>
          <p:cNvPr id="8" name="Rectangle 7"/>
          <p:cNvSpPr/>
          <p:nvPr/>
        </p:nvSpPr>
        <p:spPr>
          <a:xfrm>
            <a:off x="6529589" y="1526638"/>
            <a:ext cx="5377533" cy="3970318"/>
          </a:xfrm>
          <a:prstGeom prst="rect">
            <a:avLst/>
          </a:prstGeom>
        </p:spPr>
        <p:txBody>
          <a:bodyPr wrap="square">
            <a:spAutoFit/>
          </a:bodyPr>
          <a:lstStyle/>
          <a:p>
            <a:pPr marL="285750" indent="-285750" algn="just">
              <a:buFont typeface="Arial" panose="020B0604020202020204" pitchFamily="34" charset="0"/>
              <a:buChar char="•"/>
            </a:pPr>
            <a:r>
              <a:rPr lang="en-US" dirty="0"/>
              <a:t>Boosting consists of </a:t>
            </a:r>
            <a:r>
              <a:rPr lang="en-US" dirty="0">
                <a:solidFill>
                  <a:srgbClr val="FF0000"/>
                </a:solidFill>
              </a:rPr>
              <a:t>multiple weak learners </a:t>
            </a:r>
            <a:r>
              <a:rPr lang="en-US" dirty="0"/>
              <a:t>that are fitted iteratively in a manner that each new learner gives more weight or is only trained with observations that have been poorly classified by the previous learners</a:t>
            </a:r>
            <a:r>
              <a:rPr lang="en-US" dirty="0" smtClean="0"/>
              <a:t>.</a:t>
            </a:r>
            <a:endParaRPr lang="en-US" dirty="0"/>
          </a:p>
          <a:p>
            <a:pPr marL="285750" indent="-285750" algn="just">
              <a:buFont typeface="Arial" panose="020B0604020202020204" pitchFamily="34" charset="0"/>
              <a:buChar char="•"/>
            </a:pPr>
            <a:r>
              <a:rPr lang="en-US" dirty="0"/>
              <a:t>At the end of this process, we obtain a strong learner (ensemble model) with </a:t>
            </a:r>
            <a:r>
              <a:rPr lang="en-US" dirty="0">
                <a:solidFill>
                  <a:srgbClr val="FF0000"/>
                </a:solidFill>
              </a:rPr>
              <a:t>lesser bia</a:t>
            </a:r>
            <a:r>
              <a:rPr lang="en-US" dirty="0"/>
              <a:t>s than the individual base models composing it. </a:t>
            </a:r>
            <a:endParaRPr lang="en-US" dirty="0" smtClean="0"/>
          </a:p>
          <a:p>
            <a:pPr marL="285750" indent="-285750" algn="just">
              <a:buFont typeface="Arial" panose="020B0604020202020204" pitchFamily="34" charset="0"/>
              <a:buChar char="•"/>
            </a:pPr>
            <a:r>
              <a:rPr lang="en-US" dirty="0" smtClean="0"/>
              <a:t>Hence</a:t>
            </a:r>
            <a:r>
              <a:rPr lang="en-US" dirty="0"/>
              <a:t>, boosting techniques help avoid the </a:t>
            </a:r>
            <a:r>
              <a:rPr lang="en-US" dirty="0" err="1"/>
              <a:t>underfitting</a:t>
            </a:r>
            <a:r>
              <a:rPr lang="en-US" dirty="0"/>
              <a:t> of the model. </a:t>
            </a:r>
            <a:endParaRPr lang="en-US" dirty="0" smtClean="0"/>
          </a:p>
          <a:p>
            <a:pPr marL="285750" indent="-285750" algn="just">
              <a:buFont typeface="Arial" panose="020B0604020202020204" pitchFamily="34" charset="0"/>
              <a:buChar char="•"/>
            </a:pPr>
            <a:r>
              <a:rPr lang="en-US" dirty="0" smtClean="0"/>
              <a:t>So</a:t>
            </a:r>
            <a:r>
              <a:rPr lang="en-US" dirty="0"/>
              <a:t>, when a base model usually has low variance but high bias, we will implement boosting techniques. </a:t>
            </a:r>
            <a:endParaRPr lang="en-US" dirty="0" smtClean="0"/>
          </a:p>
          <a:p>
            <a:pPr marL="285750" indent="-285750" algn="just">
              <a:buFont typeface="Arial" panose="020B0604020202020204" pitchFamily="34" charset="0"/>
              <a:buChar char="•"/>
            </a:pPr>
            <a:r>
              <a:rPr lang="en-US" dirty="0" smtClean="0"/>
              <a:t>Another </a:t>
            </a:r>
            <a:r>
              <a:rPr lang="en-US" dirty="0"/>
              <a:t>reason is that such models are generally </a:t>
            </a:r>
            <a:r>
              <a:rPr lang="en-US" dirty="0">
                <a:solidFill>
                  <a:srgbClr val="FF0000"/>
                </a:solidFill>
              </a:rPr>
              <a:t>less computationally expensive </a:t>
            </a:r>
            <a:r>
              <a:rPr lang="en-US" dirty="0"/>
              <a:t>to fit</a:t>
            </a:r>
            <a:r>
              <a:rPr lang="en-US" dirty="0" smtClean="0"/>
              <a:t>.</a:t>
            </a:r>
            <a:endParaRPr lang="en-US" dirty="0"/>
          </a:p>
        </p:txBody>
      </p:sp>
    </p:spTree>
    <p:extLst>
      <p:ext uri="{BB962C8B-B14F-4D97-AF65-F5344CB8AC3E}">
        <p14:creationId xmlns:p14="http://schemas.microsoft.com/office/powerpoint/2010/main" val="3762600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
            </a:r>
            <a:br>
              <a:rPr lang="en-IN" b="1" dirty="0" smtClean="0"/>
            </a:br>
            <a:r>
              <a:rPr lang="en-IN" b="1" dirty="0" smtClean="0"/>
              <a:t>How </a:t>
            </a:r>
            <a:r>
              <a:rPr lang="en-IN" b="1" dirty="0"/>
              <a:t>Boosting Works?</a:t>
            </a:r>
            <a:br>
              <a:rPr lang="en-IN" b="1" dirty="0"/>
            </a:br>
            <a:r>
              <a:rPr lang="en-IN" dirty="0"/>
              <a:t/>
            </a:r>
            <a:br>
              <a:rPr lang="en-IN" dirty="0"/>
            </a:b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21</a:t>
            </a:fld>
            <a:endParaRPr lang="en-IN"/>
          </a:p>
        </p:txBody>
      </p:sp>
      <p:sp>
        <p:nvSpPr>
          <p:cNvPr id="8" name="Rectangle 7"/>
          <p:cNvSpPr/>
          <p:nvPr/>
        </p:nvSpPr>
        <p:spPr>
          <a:xfrm>
            <a:off x="6654555" y="2430387"/>
            <a:ext cx="5377533" cy="2585323"/>
          </a:xfrm>
          <a:prstGeom prst="rect">
            <a:avLst/>
          </a:prstGeom>
        </p:spPr>
        <p:txBody>
          <a:bodyPr wrap="square">
            <a:spAutoFit/>
          </a:bodyPr>
          <a:lstStyle/>
          <a:p>
            <a:endParaRPr lang="en-US" dirty="0"/>
          </a:p>
          <a:p>
            <a:r>
              <a:rPr lang="en-US" dirty="0"/>
              <a:t>Once we have decided upon the type of our base model, we need to ask a few questions:</a:t>
            </a:r>
          </a:p>
          <a:p>
            <a:endParaRPr lang="en-US" dirty="0"/>
          </a:p>
          <a:p>
            <a:pPr marL="342900" indent="-342900">
              <a:buFont typeface="+mj-lt"/>
              <a:buAutoNum type="arabicPeriod"/>
            </a:pPr>
            <a:r>
              <a:rPr lang="en-US" dirty="0"/>
              <a:t>What information from </a:t>
            </a:r>
            <a:r>
              <a:rPr lang="en-US" dirty="0">
                <a:solidFill>
                  <a:srgbClr val="FF0000"/>
                </a:solidFill>
              </a:rPr>
              <a:t>the previous learners </a:t>
            </a:r>
            <a:r>
              <a:rPr lang="en-US" dirty="0"/>
              <a:t>will be considered when fitting the current learner?</a:t>
            </a:r>
          </a:p>
          <a:p>
            <a:pPr marL="342900" indent="-342900">
              <a:buFont typeface="+mj-lt"/>
              <a:buAutoNum type="arabicPeriod"/>
            </a:pPr>
            <a:r>
              <a:rPr lang="en-US" dirty="0"/>
              <a:t>How would the learners (base models) be </a:t>
            </a:r>
            <a:r>
              <a:rPr lang="en-US" dirty="0">
                <a:solidFill>
                  <a:srgbClr val="FF0000"/>
                </a:solidFill>
              </a:rPr>
              <a:t>aggregated</a:t>
            </a:r>
            <a:r>
              <a:rPr lang="en-US" dirty="0"/>
              <a:t>?</a:t>
            </a:r>
            <a:endParaRPr lang="en-IN" dirty="0"/>
          </a:p>
          <a:p>
            <a:pPr marL="342900" indent="-342900">
              <a:buFont typeface="+mj-lt"/>
              <a:buAutoNum type="arabicPeriod"/>
            </a:pPr>
            <a:endParaRPr lang="en-US" dirty="0"/>
          </a:p>
        </p:txBody>
      </p:sp>
      <p:pic>
        <p:nvPicPr>
          <p:cNvPr id="3" name="Picture 2"/>
          <p:cNvPicPr>
            <a:picLocks noChangeAspect="1"/>
          </p:cNvPicPr>
          <p:nvPr/>
        </p:nvPicPr>
        <p:blipFill>
          <a:blip r:embed="rId2"/>
          <a:stretch>
            <a:fillRect/>
          </a:stretch>
        </p:blipFill>
        <p:spPr>
          <a:xfrm>
            <a:off x="192944" y="2079131"/>
            <a:ext cx="6461611" cy="3287833"/>
          </a:xfrm>
          <a:prstGeom prst="rect">
            <a:avLst/>
          </a:prstGeom>
        </p:spPr>
      </p:pic>
    </p:spTree>
    <p:extLst>
      <p:ext uri="{BB962C8B-B14F-4D97-AF65-F5344CB8AC3E}">
        <p14:creationId xmlns:p14="http://schemas.microsoft.com/office/powerpoint/2010/main" val="30040482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802"/>
            <a:ext cx="10515600" cy="490112"/>
          </a:xfrm>
        </p:spPr>
        <p:txBody>
          <a:bodyPr>
            <a:normAutofit fontScale="90000"/>
          </a:bodyPr>
          <a:lstStyle/>
          <a:p>
            <a:pPr algn="ctr"/>
            <a:r>
              <a:rPr lang="en-US" b="1" dirty="0" smtClean="0"/>
              <a:t>Boosting (Example)</a:t>
            </a:r>
            <a:endParaRPr lang="en-IN" dirty="0"/>
          </a:p>
        </p:txBody>
      </p:sp>
      <p:sp>
        <p:nvSpPr>
          <p:cNvPr id="3" name="Content Placeholder 2"/>
          <p:cNvSpPr>
            <a:spLocks noGrp="1"/>
          </p:cNvSpPr>
          <p:nvPr>
            <p:ph idx="1"/>
          </p:nvPr>
        </p:nvSpPr>
        <p:spPr>
          <a:xfrm>
            <a:off x="838200" y="540914"/>
            <a:ext cx="10515600" cy="5501112"/>
          </a:xfrm>
        </p:spPr>
        <p:txBody>
          <a:bodyPr>
            <a:normAutofit fontScale="47500" lnSpcReduction="20000"/>
          </a:bodyPr>
          <a:lstStyle/>
          <a:p>
            <a:endParaRPr lang="en-US" dirty="0" smtClean="0"/>
          </a:p>
          <a:p>
            <a:pPr marL="0" indent="0">
              <a:buNone/>
            </a:pPr>
            <a:r>
              <a:rPr lang="en-US" sz="3800" b="1" dirty="0"/>
              <a:t>How would you classify an email as SPAM or not?</a:t>
            </a:r>
          </a:p>
          <a:p>
            <a:pPr marL="0" indent="0">
              <a:buNone/>
            </a:pPr>
            <a:r>
              <a:rPr lang="en-US" sz="3800" dirty="0"/>
              <a:t>Our initial approach would be to identify </a:t>
            </a:r>
            <a:r>
              <a:rPr lang="en-US" sz="3800" dirty="0">
                <a:solidFill>
                  <a:srgbClr val="FF0000"/>
                </a:solidFill>
              </a:rPr>
              <a:t>‘SPAM’ </a:t>
            </a:r>
            <a:r>
              <a:rPr lang="en-US" sz="3800" dirty="0"/>
              <a:t>and </a:t>
            </a:r>
            <a:r>
              <a:rPr lang="en-US" sz="3800" dirty="0">
                <a:solidFill>
                  <a:srgbClr val="FF0000"/>
                </a:solidFill>
              </a:rPr>
              <a:t>‘NOT SPAM’ </a:t>
            </a:r>
            <a:r>
              <a:rPr lang="en-US" sz="3800" dirty="0"/>
              <a:t>emails using the following criteria. If: </a:t>
            </a:r>
          </a:p>
          <a:p>
            <a:r>
              <a:rPr lang="en-US" sz="4500" dirty="0"/>
              <a:t>Email has only one image file (promotional image), It’s a SPAM.</a:t>
            </a:r>
          </a:p>
          <a:p>
            <a:r>
              <a:rPr lang="en-US" sz="4500" dirty="0"/>
              <a:t>Email has only link(s), It’s a SPAM.</a:t>
            </a:r>
          </a:p>
          <a:p>
            <a:r>
              <a:rPr lang="en-US" sz="4500" dirty="0"/>
              <a:t>Email body consists of sentences like “You won a prize money of $ </a:t>
            </a:r>
            <a:r>
              <a:rPr lang="en-US" sz="4500" dirty="0" err="1"/>
              <a:t>xxxxxx</a:t>
            </a:r>
            <a:r>
              <a:rPr lang="en-US" sz="4500" dirty="0"/>
              <a:t>”, It’s a SPAM.</a:t>
            </a:r>
          </a:p>
          <a:p>
            <a:r>
              <a:rPr lang="en-US" sz="4500" dirty="0"/>
              <a:t>Email from our official domain “www.knowledgehut.com” , Not a SPAM.</a:t>
            </a:r>
          </a:p>
          <a:p>
            <a:r>
              <a:rPr lang="en-US" sz="4500" dirty="0"/>
              <a:t>Email from known source, Not a SPAM.</a:t>
            </a:r>
          </a:p>
          <a:p>
            <a:r>
              <a:rPr lang="en-US" sz="4500" dirty="0"/>
              <a:t>Individually, these rules are not powerful enough to classify an email into ‘SPAM’ or ‘NOT SPAM’. Therefore, these rules are called as </a:t>
            </a:r>
            <a:r>
              <a:rPr lang="en-US" sz="4500" b="1" dirty="0"/>
              <a:t>weak learner</a:t>
            </a:r>
            <a:r>
              <a:rPr lang="en-US" sz="4500" dirty="0"/>
              <a:t>.</a:t>
            </a:r>
          </a:p>
          <a:p>
            <a:r>
              <a:rPr lang="en-US" sz="4900" dirty="0"/>
              <a:t>To convert weak learner to strong learner, we’ll combine the prediction of each weak learner using methods like:</a:t>
            </a:r>
          </a:p>
          <a:p>
            <a:pPr lvl="1"/>
            <a:r>
              <a:rPr lang="en-US" sz="4900" dirty="0"/>
              <a:t>Using average/ weighted average</a:t>
            </a:r>
          </a:p>
          <a:p>
            <a:pPr lvl="1"/>
            <a:r>
              <a:rPr lang="en-US" sz="4900" dirty="0"/>
              <a:t>Considering prediction has higher </a:t>
            </a:r>
            <a:r>
              <a:rPr lang="en-US" sz="4900" dirty="0" smtClean="0"/>
              <a:t>vote</a:t>
            </a:r>
          </a:p>
          <a:p>
            <a:r>
              <a:rPr lang="en-US" sz="4900" b="1" dirty="0"/>
              <a:t>Example:</a:t>
            </a:r>
            <a:r>
              <a:rPr lang="en-US" sz="4900" dirty="0"/>
              <a:t> Above, we have defined 5 weak learners. Out of these 5, 3 are voted as ‘SPAM’ and 2 are voted as ‘Not a SPAM’. In this case, by default, we’ll consider an email as SPAM because we have higher(3) vote for ‘SPAM’</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22</a:t>
            </a:fld>
            <a:endParaRPr lang="en-IN"/>
          </a:p>
        </p:txBody>
      </p:sp>
    </p:spTree>
    <p:extLst>
      <p:ext uri="{BB962C8B-B14F-4D97-AF65-F5344CB8AC3E}">
        <p14:creationId xmlns:p14="http://schemas.microsoft.com/office/powerpoint/2010/main" val="16293969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Boosting Algorithms</a:t>
            </a:r>
            <a:endParaRPr lang="en-IN" dirty="0"/>
          </a:p>
        </p:txBody>
      </p:sp>
      <p:pic>
        <p:nvPicPr>
          <p:cNvPr id="6" name="Content Placeholder 5"/>
          <p:cNvPicPr>
            <a:picLocks noGrp="1" noChangeAspect="1"/>
          </p:cNvPicPr>
          <p:nvPr>
            <p:ph idx="1"/>
          </p:nvPr>
        </p:nvPicPr>
        <p:blipFill>
          <a:blip r:embed="rId2"/>
          <a:stretch>
            <a:fillRect/>
          </a:stretch>
        </p:blipFill>
        <p:spPr>
          <a:xfrm>
            <a:off x="2590800" y="2475616"/>
            <a:ext cx="7156188" cy="2933511"/>
          </a:xfrm>
          <a:prstGeom prst="rect">
            <a:avLst/>
          </a:prstGeom>
        </p:spPr>
      </p:pic>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23</a:t>
            </a:fld>
            <a:endParaRPr lang="en-IN"/>
          </a:p>
        </p:txBody>
      </p:sp>
    </p:spTree>
    <p:extLst>
      <p:ext uri="{BB962C8B-B14F-4D97-AF65-F5344CB8AC3E}">
        <p14:creationId xmlns:p14="http://schemas.microsoft.com/office/powerpoint/2010/main" val="30170468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Bagging Classifier</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a:t>
            </a:r>
            <a:r>
              <a:rPr lang="en-US" b="1" dirty="0"/>
              <a:t>bagging classifier</a:t>
            </a:r>
            <a:r>
              <a:rPr lang="en-US" dirty="0"/>
              <a:t>, in the context of classification, is an ensemble model formed by training multiple versions of a basic model / base estimator on various iterations of the training data set. </a:t>
            </a:r>
            <a:endParaRPr lang="en-US" dirty="0" smtClean="0"/>
          </a:p>
          <a:p>
            <a:r>
              <a:rPr lang="en-US" dirty="0" smtClean="0"/>
              <a:t>This </a:t>
            </a:r>
            <a:r>
              <a:rPr lang="en-US" dirty="0"/>
              <a:t>data set is modified using a bagging sampling technique, where </a:t>
            </a:r>
            <a:r>
              <a:rPr lang="en-US" b="1" dirty="0"/>
              <a:t>data is sampled with replacement</a:t>
            </a:r>
            <a:r>
              <a:rPr lang="en-US" dirty="0"/>
              <a:t>, or through other methods. Each version of the basic model learns from a slightly different set of data, contributing to a more robust overall classification model. </a:t>
            </a:r>
            <a:endParaRPr lang="en-US" dirty="0" smtClean="0"/>
          </a:p>
          <a:p>
            <a:r>
              <a:rPr lang="en-US" dirty="0" smtClean="0"/>
              <a:t>The </a:t>
            </a:r>
            <a:r>
              <a:rPr lang="en-US" dirty="0"/>
              <a:t>bagging sampling technique can result in a training set consisting of a duplicate dataset or a unique data set. This sampling technique is also called </a:t>
            </a:r>
            <a:r>
              <a:rPr lang="en-US" b="1" dirty="0"/>
              <a:t>bootstrap aggregation</a:t>
            </a:r>
            <a:r>
              <a:rPr lang="en-US" dirty="0"/>
              <a:t>. </a:t>
            </a:r>
            <a:endParaRPr lang="en-US" dirty="0" smtClean="0"/>
          </a:p>
          <a:p>
            <a:r>
              <a:rPr lang="en-US" dirty="0" smtClean="0"/>
              <a:t>The </a:t>
            </a:r>
            <a:r>
              <a:rPr lang="en-US" dirty="0"/>
              <a:t>final predictor (also called a bagging classifier) combines the predictions made by each estimator/classifier by voting (classification) or by averaging (regression)</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24</a:t>
            </a:fld>
            <a:endParaRPr lang="en-IN">
              <a:solidFill>
                <a:prstClr val="black">
                  <a:tint val="75000"/>
                </a:prstClr>
              </a:solidFill>
            </a:endParaRPr>
          </a:p>
        </p:txBody>
      </p:sp>
    </p:spTree>
    <p:extLst>
      <p:ext uri="{BB962C8B-B14F-4D97-AF65-F5344CB8AC3E}">
        <p14:creationId xmlns:p14="http://schemas.microsoft.com/office/powerpoint/2010/main" val="1816311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Bagging Classifier</a:t>
            </a:r>
            <a:endParaRPr lang="en-IN" dirty="0"/>
          </a:p>
        </p:txBody>
      </p:sp>
      <p:sp>
        <p:nvSpPr>
          <p:cNvPr id="3" name="Content Placeholder 2"/>
          <p:cNvSpPr>
            <a:spLocks noGrp="1"/>
          </p:cNvSpPr>
          <p:nvPr>
            <p:ph idx="1"/>
          </p:nvPr>
        </p:nvSpPr>
        <p:spPr>
          <a:xfrm>
            <a:off x="838200" y="1825625"/>
            <a:ext cx="5172635" cy="4351338"/>
          </a:xfrm>
        </p:spPr>
        <p:txBody>
          <a:bodyPr/>
          <a:lstStyle/>
          <a:p>
            <a:pPr algn="just"/>
            <a:r>
              <a:rPr lang="en-US" dirty="0"/>
              <a:t>Bagging classifier helps </a:t>
            </a:r>
            <a:r>
              <a:rPr lang="en-US" b="1" dirty="0"/>
              <a:t>reduce the variance</a:t>
            </a:r>
            <a:r>
              <a:rPr lang="en-US" dirty="0"/>
              <a:t> of individual estimators by sampling technique and combining the predictions.</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25</a:t>
            </a:fld>
            <a:endParaRPr lang="en-IN">
              <a:solidFill>
                <a:prstClr val="black">
                  <a:tint val="75000"/>
                </a:prstClr>
              </a:solidFill>
            </a:endParaRPr>
          </a:p>
        </p:txBody>
      </p:sp>
      <p:pic>
        <p:nvPicPr>
          <p:cNvPr id="6" name="Picture 5"/>
          <p:cNvPicPr>
            <a:picLocks noChangeAspect="1"/>
          </p:cNvPicPr>
          <p:nvPr/>
        </p:nvPicPr>
        <p:blipFill>
          <a:blip r:embed="rId2"/>
          <a:stretch>
            <a:fillRect/>
          </a:stretch>
        </p:blipFill>
        <p:spPr>
          <a:xfrm>
            <a:off x="6116171" y="1825625"/>
            <a:ext cx="5237629" cy="4200245"/>
          </a:xfrm>
          <a:prstGeom prst="rect">
            <a:avLst/>
          </a:prstGeom>
        </p:spPr>
      </p:pic>
    </p:spTree>
    <p:extLst>
      <p:ext uri="{BB962C8B-B14F-4D97-AF65-F5344CB8AC3E}">
        <p14:creationId xmlns:p14="http://schemas.microsoft.com/office/powerpoint/2010/main" val="3175706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 to Bagging Classifier</a:t>
            </a:r>
            <a:br>
              <a:rPr lang="en-IN" dirty="0"/>
            </a:br>
            <a:endParaRPr lang="en-IN" dirty="0"/>
          </a:p>
        </p:txBody>
      </p:sp>
      <p:pic>
        <p:nvPicPr>
          <p:cNvPr id="6" name="Content Placeholder 5"/>
          <p:cNvPicPr>
            <a:picLocks noGrp="1" noChangeAspect="1"/>
          </p:cNvPicPr>
          <p:nvPr>
            <p:ph idx="1"/>
          </p:nvPr>
        </p:nvPicPr>
        <p:blipFill>
          <a:blip r:embed="rId2"/>
          <a:stretch>
            <a:fillRect/>
          </a:stretch>
        </p:blipFill>
        <p:spPr>
          <a:xfrm>
            <a:off x="2266203" y="1690688"/>
            <a:ext cx="7336863" cy="4351338"/>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26</a:t>
            </a:fld>
            <a:endParaRPr lang="en-IN">
              <a:solidFill>
                <a:prstClr val="black">
                  <a:tint val="75000"/>
                </a:prstClr>
              </a:solidFill>
            </a:endParaRPr>
          </a:p>
        </p:txBody>
      </p:sp>
    </p:spTree>
    <p:extLst>
      <p:ext uri="{BB962C8B-B14F-4D97-AF65-F5344CB8AC3E}">
        <p14:creationId xmlns:p14="http://schemas.microsoft.com/office/powerpoint/2010/main" val="3438958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 to Bagging Classifier</a:t>
            </a:r>
            <a:br>
              <a:rPr lang="en-IN" dirty="0"/>
            </a:br>
            <a:endParaRPr lang="en-IN" dirty="0"/>
          </a:p>
        </p:txBody>
      </p:sp>
      <p:pic>
        <p:nvPicPr>
          <p:cNvPr id="6" name="Content Placeholder 5"/>
          <p:cNvPicPr>
            <a:picLocks noGrp="1" noChangeAspect="1"/>
          </p:cNvPicPr>
          <p:nvPr>
            <p:ph idx="1"/>
          </p:nvPr>
        </p:nvPicPr>
        <p:blipFill>
          <a:blip r:embed="rId2"/>
          <a:stretch>
            <a:fillRect/>
          </a:stretch>
        </p:blipFill>
        <p:spPr>
          <a:xfrm>
            <a:off x="1302124" y="1489448"/>
            <a:ext cx="9587752" cy="4351338"/>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27</a:t>
            </a:fld>
            <a:endParaRPr lang="en-IN">
              <a:solidFill>
                <a:prstClr val="black">
                  <a:tint val="75000"/>
                </a:prstClr>
              </a:solidFill>
            </a:endParaRPr>
          </a:p>
        </p:txBody>
      </p:sp>
    </p:spTree>
    <p:extLst>
      <p:ext uri="{BB962C8B-B14F-4D97-AF65-F5344CB8AC3E}">
        <p14:creationId xmlns:p14="http://schemas.microsoft.com/office/powerpoint/2010/main" val="33289347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Bagging Classifier</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28</a:t>
            </a:fld>
            <a:endParaRPr lang="en-IN">
              <a:solidFill>
                <a:prstClr val="black">
                  <a:tint val="75000"/>
                </a:prstClr>
              </a:solidFill>
            </a:endParaRPr>
          </a:p>
        </p:txBody>
      </p:sp>
      <p:pic>
        <p:nvPicPr>
          <p:cNvPr id="1026" name="Picture 2" descr="https://media.geeksforgeeks.org/wp-content/uploads/20210707140912/Baggin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5258" y="1825625"/>
            <a:ext cx="770148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91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Bagging Classifier Python Example</a:t>
            </a:r>
            <a:br>
              <a:rPr lang="en-IN" dirty="0"/>
            </a:br>
            <a:endParaRPr lang="en-IN" dirty="0"/>
          </a:p>
        </p:txBody>
      </p:sp>
      <p:sp>
        <p:nvSpPr>
          <p:cNvPr id="3" name="Content Placeholder 2"/>
          <p:cNvSpPr>
            <a:spLocks noGrp="1"/>
          </p:cNvSpPr>
          <p:nvPr>
            <p:ph idx="1"/>
          </p:nvPr>
        </p:nvSpPr>
        <p:spPr/>
        <p:txBody>
          <a:bodyPr/>
          <a:lstStyle/>
          <a:p>
            <a:pPr fontAlgn="base"/>
            <a:r>
              <a:rPr lang="en-US" dirty="0"/>
              <a:t>A model is fit using </a:t>
            </a:r>
            <a:r>
              <a:rPr lang="en-US" dirty="0" err="1"/>
              <a:t>LogisticRegression</a:t>
            </a:r>
            <a:r>
              <a:rPr lang="en-US" dirty="0"/>
              <a:t> algorithm</a:t>
            </a:r>
          </a:p>
          <a:p>
            <a:pPr fontAlgn="base"/>
            <a:r>
              <a:rPr lang="en-US" dirty="0"/>
              <a:t>A model is fit using </a:t>
            </a:r>
            <a:r>
              <a:rPr lang="en-US" dirty="0" err="1"/>
              <a:t>BaggingClassifier</a:t>
            </a:r>
            <a:r>
              <a:rPr lang="en-US" dirty="0"/>
              <a:t> with base estimator as </a:t>
            </a:r>
            <a:r>
              <a:rPr lang="en-US" dirty="0" err="1"/>
              <a:t>LogisticRegression</a:t>
            </a:r>
            <a:endParaRPr lang="en-US" dirty="0"/>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29</a:t>
            </a:fld>
            <a:endParaRPr lang="en-IN">
              <a:solidFill>
                <a:prstClr val="black">
                  <a:tint val="75000"/>
                </a:prstClr>
              </a:solidFill>
            </a:endParaRPr>
          </a:p>
        </p:txBody>
      </p:sp>
    </p:spTree>
    <p:extLst>
      <p:ext uri="{BB962C8B-B14F-4D97-AF65-F5344CB8AC3E}">
        <p14:creationId xmlns:p14="http://schemas.microsoft.com/office/powerpoint/2010/main" val="3853711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Decision Tree  Vs Random Forest</a:t>
            </a:r>
            <a:endParaRPr lang="en-IN" dirty="0"/>
          </a:p>
        </p:txBody>
      </p:sp>
      <p:pic>
        <p:nvPicPr>
          <p:cNvPr id="6" name="Content Placeholder 5"/>
          <p:cNvPicPr>
            <a:picLocks noGrp="1" noChangeAspect="1"/>
          </p:cNvPicPr>
          <p:nvPr>
            <p:ph idx="1"/>
          </p:nvPr>
        </p:nvPicPr>
        <p:blipFill>
          <a:blip r:embed="rId3"/>
          <a:stretch>
            <a:fillRect/>
          </a:stretch>
        </p:blipFill>
        <p:spPr>
          <a:xfrm>
            <a:off x="1792941" y="2180336"/>
            <a:ext cx="8171329" cy="3858683"/>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a:t>
            </a:fld>
            <a:endParaRPr lang="en-IN">
              <a:solidFill>
                <a:prstClr val="black">
                  <a:tint val="75000"/>
                </a:prstClr>
              </a:solidFill>
            </a:endParaRPr>
          </a:p>
        </p:txBody>
      </p:sp>
    </p:spTree>
    <p:extLst>
      <p:ext uri="{BB962C8B-B14F-4D97-AF65-F5344CB8AC3E}">
        <p14:creationId xmlns:p14="http://schemas.microsoft.com/office/powerpoint/2010/main" val="7893685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Gradient Boosting </a:t>
            </a:r>
          </a:p>
        </p:txBody>
      </p:sp>
      <p:pic>
        <p:nvPicPr>
          <p:cNvPr id="9" name="Content Placeholder 8"/>
          <p:cNvPicPr>
            <a:picLocks noGrp="1" noChangeAspect="1"/>
          </p:cNvPicPr>
          <p:nvPr>
            <p:ph idx="1"/>
          </p:nvPr>
        </p:nvPicPr>
        <p:blipFill>
          <a:blip r:embed="rId2"/>
          <a:stretch>
            <a:fillRect/>
          </a:stretch>
        </p:blipFill>
        <p:spPr>
          <a:xfrm>
            <a:off x="1564060" y="2281751"/>
            <a:ext cx="9065993" cy="3392907"/>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30</a:t>
            </a:fld>
            <a:endParaRPr lang="en-IN">
              <a:solidFill>
                <a:prstClr val="black">
                  <a:tint val="75000"/>
                </a:prstClr>
              </a:solidFill>
            </a:endParaRPr>
          </a:p>
        </p:txBody>
      </p:sp>
    </p:spTree>
    <p:extLst>
      <p:ext uri="{BB962C8B-B14F-4D97-AF65-F5344CB8AC3E}">
        <p14:creationId xmlns:p14="http://schemas.microsoft.com/office/powerpoint/2010/main" val="4399992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Gradient Boosting </a:t>
            </a:r>
          </a:p>
        </p:txBody>
      </p:sp>
      <p:pic>
        <p:nvPicPr>
          <p:cNvPr id="6" name="Content Placeholder 5"/>
          <p:cNvPicPr>
            <a:picLocks noGrp="1" noChangeAspect="1"/>
          </p:cNvPicPr>
          <p:nvPr>
            <p:ph idx="1"/>
          </p:nvPr>
        </p:nvPicPr>
        <p:blipFill>
          <a:blip r:embed="rId2"/>
          <a:stretch>
            <a:fillRect/>
          </a:stretch>
        </p:blipFill>
        <p:spPr>
          <a:xfrm>
            <a:off x="2781809" y="1825625"/>
            <a:ext cx="6628382" cy="4351338"/>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31</a:t>
            </a:fld>
            <a:endParaRPr lang="en-IN">
              <a:solidFill>
                <a:prstClr val="black">
                  <a:tint val="75000"/>
                </a:prstClr>
              </a:solidFill>
            </a:endParaRPr>
          </a:p>
        </p:txBody>
      </p:sp>
    </p:spTree>
    <p:extLst>
      <p:ext uri="{BB962C8B-B14F-4D97-AF65-F5344CB8AC3E}">
        <p14:creationId xmlns:p14="http://schemas.microsoft.com/office/powerpoint/2010/main" val="28160286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Gradient Boosting </a:t>
            </a:r>
          </a:p>
        </p:txBody>
      </p:sp>
      <p:pic>
        <p:nvPicPr>
          <p:cNvPr id="6" name="Content Placeholder 5"/>
          <p:cNvPicPr>
            <a:picLocks noGrp="1" noChangeAspect="1"/>
          </p:cNvPicPr>
          <p:nvPr>
            <p:ph idx="1"/>
          </p:nvPr>
        </p:nvPicPr>
        <p:blipFill>
          <a:blip r:embed="rId2"/>
          <a:stretch>
            <a:fillRect/>
          </a:stretch>
        </p:blipFill>
        <p:spPr>
          <a:xfrm>
            <a:off x="2827106" y="1847850"/>
            <a:ext cx="5973010" cy="4351338"/>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32</a:t>
            </a:fld>
            <a:endParaRPr lang="en-IN">
              <a:solidFill>
                <a:prstClr val="black">
                  <a:tint val="75000"/>
                </a:prstClr>
              </a:solidFill>
            </a:endParaRPr>
          </a:p>
        </p:txBody>
      </p:sp>
    </p:spTree>
    <p:extLst>
      <p:ext uri="{BB962C8B-B14F-4D97-AF65-F5344CB8AC3E}">
        <p14:creationId xmlns:p14="http://schemas.microsoft.com/office/powerpoint/2010/main" val="501566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667715" y="981589"/>
            <a:ext cx="9453174" cy="4962011"/>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33</a:t>
            </a:fld>
            <a:endParaRPr lang="en-IN">
              <a:solidFill>
                <a:prstClr val="black">
                  <a:tint val="75000"/>
                </a:prstClr>
              </a:solidFill>
            </a:endParaRPr>
          </a:p>
        </p:txBody>
      </p:sp>
    </p:spTree>
    <p:extLst>
      <p:ext uri="{BB962C8B-B14F-4D97-AF65-F5344CB8AC3E}">
        <p14:creationId xmlns:p14="http://schemas.microsoft.com/office/powerpoint/2010/main" val="25920490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658471" y="714329"/>
            <a:ext cx="8910918" cy="5012391"/>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34</a:t>
            </a:fld>
            <a:endParaRPr lang="en-IN">
              <a:solidFill>
                <a:prstClr val="black">
                  <a:tint val="75000"/>
                </a:prstClr>
              </a:solidFill>
            </a:endParaRPr>
          </a:p>
        </p:txBody>
      </p:sp>
    </p:spTree>
    <p:extLst>
      <p:ext uri="{BB962C8B-B14F-4D97-AF65-F5344CB8AC3E}">
        <p14:creationId xmlns:p14="http://schemas.microsoft.com/office/powerpoint/2010/main" val="14453140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AdaBoost</a:t>
            </a:r>
            <a:r>
              <a:rPr lang="en-US" sz="4000" dirty="0"/>
              <a:t> algorithm, short for Adaptive Boosting</a:t>
            </a:r>
            <a:endParaRPr lang="en-IN" sz="40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35</a:t>
            </a:fld>
            <a:endParaRPr lang="en-IN">
              <a:solidFill>
                <a:prstClr val="black">
                  <a:tint val="75000"/>
                </a:prstClr>
              </a:solidFill>
            </a:endParaRPr>
          </a:p>
        </p:txBody>
      </p:sp>
      <p:pic>
        <p:nvPicPr>
          <p:cNvPr id="7" name="Content Placeholder 6"/>
          <p:cNvPicPr>
            <a:picLocks noGrp="1" noChangeAspect="1"/>
          </p:cNvPicPr>
          <p:nvPr>
            <p:ph idx="1"/>
          </p:nvPr>
        </p:nvPicPr>
        <p:blipFill>
          <a:blip r:embed="rId2"/>
          <a:stretch>
            <a:fillRect/>
          </a:stretch>
        </p:blipFill>
        <p:spPr>
          <a:xfrm>
            <a:off x="-401202" y="1462554"/>
            <a:ext cx="6125167" cy="4351338"/>
          </a:xfrm>
          <a:prstGeom prst="rect">
            <a:avLst/>
          </a:prstGeom>
        </p:spPr>
      </p:pic>
      <p:sp>
        <p:nvSpPr>
          <p:cNvPr id="8" name="Rectangle 7"/>
          <p:cNvSpPr/>
          <p:nvPr/>
        </p:nvSpPr>
        <p:spPr>
          <a:xfrm>
            <a:off x="6096000" y="1690688"/>
            <a:ext cx="5723965" cy="923330"/>
          </a:xfrm>
          <a:prstGeom prst="rect">
            <a:avLst/>
          </a:prstGeom>
        </p:spPr>
        <p:txBody>
          <a:bodyPr wrap="square">
            <a:spAutoFit/>
          </a:bodyPr>
          <a:lstStyle/>
          <a:p>
            <a:r>
              <a:rPr lang="en-US" dirty="0">
                <a:solidFill>
                  <a:srgbClr val="383838"/>
                </a:solidFill>
                <a:latin typeface="Inter"/>
              </a:rPr>
              <a:t> It is called Adaptive Boosting as the weights are re-assigned to each instance, with higher weights assigned to incorrectly classified instances.</a:t>
            </a:r>
            <a:endParaRPr lang="en-IN" dirty="0"/>
          </a:p>
        </p:txBody>
      </p:sp>
      <p:sp>
        <p:nvSpPr>
          <p:cNvPr id="9" name="Rectangle 8"/>
          <p:cNvSpPr/>
          <p:nvPr/>
        </p:nvSpPr>
        <p:spPr>
          <a:xfrm>
            <a:off x="4961966" y="2972513"/>
            <a:ext cx="7059706" cy="2585323"/>
          </a:xfrm>
          <a:prstGeom prst="rect">
            <a:avLst/>
          </a:prstGeom>
        </p:spPr>
        <p:txBody>
          <a:bodyPr wrap="square">
            <a:spAutoFit/>
          </a:bodyPr>
          <a:lstStyle/>
          <a:p>
            <a:r>
              <a:rPr lang="en-US" dirty="0" smtClean="0"/>
              <a:t>The </a:t>
            </a:r>
            <a:r>
              <a:rPr lang="en-US" dirty="0"/>
              <a:t>most important parameters are </a:t>
            </a:r>
            <a:r>
              <a:rPr lang="en-US" dirty="0" err="1"/>
              <a:t>base_estimator</a:t>
            </a:r>
            <a:r>
              <a:rPr lang="en-US" dirty="0"/>
              <a:t>, </a:t>
            </a:r>
            <a:r>
              <a:rPr lang="en-US" dirty="0" err="1"/>
              <a:t>n_estimators</a:t>
            </a:r>
            <a:r>
              <a:rPr lang="en-US" dirty="0"/>
              <a:t>, and </a:t>
            </a:r>
            <a:r>
              <a:rPr lang="en-US" dirty="0" err="1"/>
              <a:t>learning_rate</a:t>
            </a:r>
            <a:r>
              <a:rPr lang="en-US" dirty="0"/>
              <a:t>." </a:t>
            </a:r>
            <a:r>
              <a:rPr lang="en-US" dirty="0" smtClean="0"/>
              <a:t> : </a:t>
            </a:r>
            <a:r>
              <a:rPr lang="en-US" dirty="0" err="1" smtClean="0"/>
              <a:t>Adaboost</a:t>
            </a:r>
            <a:r>
              <a:rPr lang="en-US" dirty="0" smtClean="0"/>
              <a:t> Classifier</a:t>
            </a:r>
            <a:r>
              <a:rPr lang="en-US" dirty="0"/>
              <a:t> </a:t>
            </a:r>
          </a:p>
          <a:p>
            <a:endParaRPr lang="en-US" dirty="0"/>
          </a:p>
          <a:p>
            <a:r>
              <a:rPr lang="en-US" dirty="0" err="1"/>
              <a:t>base_estimator</a:t>
            </a:r>
            <a:r>
              <a:rPr lang="en-US" dirty="0"/>
              <a:t>: It is a weak learner used to train the model. It uses </a:t>
            </a:r>
            <a:r>
              <a:rPr lang="en-US" dirty="0" err="1"/>
              <a:t>DecisionTreeClassifier</a:t>
            </a:r>
            <a:r>
              <a:rPr lang="en-US" dirty="0"/>
              <a:t> as default weak learner for training purpose. You can also specify different machine learning algorithms.</a:t>
            </a:r>
          </a:p>
          <a:p>
            <a:r>
              <a:rPr lang="en-US" dirty="0" err="1"/>
              <a:t>n_estimators</a:t>
            </a:r>
            <a:r>
              <a:rPr lang="en-US" dirty="0"/>
              <a:t>: Number of weak learners to train iteratively.</a:t>
            </a:r>
          </a:p>
          <a:p>
            <a:r>
              <a:rPr lang="en-US" dirty="0" err="1"/>
              <a:t>learning_rate</a:t>
            </a:r>
            <a:r>
              <a:rPr lang="en-US" dirty="0"/>
              <a:t>: It contributes to the weights of weak learners. It uses 1 as a default value.</a:t>
            </a:r>
            <a:endParaRPr lang="en-IN" dirty="0"/>
          </a:p>
        </p:txBody>
      </p:sp>
    </p:spTree>
    <p:extLst>
      <p:ext uri="{BB962C8B-B14F-4D97-AF65-F5344CB8AC3E}">
        <p14:creationId xmlns:p14="http://schemas.microsoft.com/office/powerpoint/2010/main" val="3647562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err="1"/>
              <a:t>AdaBoost</a:t>
            </a:r>
            <a:r>
              <a:rPr lang="en-US" sz="4000" dirty="0"/>
              <a:t> algorithm, short for Adaptive Boosting</a:t>
            </a:r>
            <a:endParaRPr lang="en-IN" sz="4000"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36</a:t>
            </a:fld>
            <a:endParaRPr lang="en-IN">
              <a:solidFill>
                <a:prstClr val="black">
                  <a:tint val="75000"/>
                </a:prstClr>
              </a:solidFill>
            </a:endParaRPr>
          </a:p>
        </p:txBody>
      </p:sp>
      <p:pic>
        <p:nvPicPr>
          <p:cNvPr id="7" name="Content Placeholder 6"/>
          <p:cNvPicPr>
            <a:picLocks noGrp="1" noChangeAspect="1"/>
          </p:cNvPicPr>
          <p:nvPr>
            <p:ph idx="1"/>
          </p:nvPr>
        </p:nvPicPr>
        <p:blipFill>
          <a:blip r:embed="rId3"/>
          <a:stretch>
            <a:fillRect/>
          </a:stretch>
        </p:blipFill>
        <p:spPr>
          <a:xfrm>
            <a:off x="1916174" y="2005012"/>
            <a:ext cx="7741087" cy="4351338"/>
          </a:xfrm>
          <a:prstGeom prst="rect">
            <a:avLst/>
          </a:prstGeom>
        </p:spPr>
      </p:pic>
    </p:spTree>
    <p:extLst>
      <p:ext uri="{BB962C8B-B14F-4D97-AF65-F5344CB8AC3E}">
        <p14:creationId xmlns:p14="http://schemas.microsoft.com/office/powerpoint/2010/main" val="3992636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Working of </a:t>
            </a:r>
            <a:r>
              <a:rPr lang="en-US" dirty="0" err="1" smtClean="0"/>
              <a:t>Adaboost</a:t>
            </a:r>
            <a:endParaRPr lang="en-IN" dirty="0"/>
          </a:p>
        </p:txBody>
      </p:sp>
      <p:pic>
        <p:nvPicPr>
          <p:cNvPr id="6" name="Content Placeholder 5"/>
          <p:cNvPicPr>
            <a:picLocks noGrp="1" noChangeAspect="1"/>
          </p:cNvPicPr>
          <p:nvPr>
            <p:ph idx="1"/>
          </p:nvPr>
        </p:nvPicPr>
        <p:blipFill>
          <a:blip r:embed="rId2"/>
          <a:stretch>
            <a:fillRect/>
          </a:stretch>
        </p:blipFill>
        <p:spPr>
          <a:xfrm>
            <a:off x="1958661" y="1891438"/>
            <a:ext cx="8048185" cy="4135873"/>
          </a:xfrm>
          <a:prstGeom prst="rect">
            <a:avLst/>
          </a:prstGeom>
        </p:spPr>
      </p:pic>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37</a:t>
            </a:fld>
            <a:endParaRPr lang="en-IN"/>
          </a:p>
        </p:txBody>
      </p:sp>
    </p:spTree>
    <p:extLst>
      <p:ext uri="{BB962C8B-B14F-4D97-AF65-F5344CB8AC3E}">
        <p14:creationId xmlns:p14="http://schemas.microsoft.com/office/powerpoint/2010/main" val="4228181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
            </a:r>
            <a:br>
              <a:rPr lang="en-IN" b="1" dirty="0" smtClean="0"/>
            </a:br>
            <a:r>
              <a:rPr lang="en-IN" b="1" dirty="0" smtClean="0"/>
              <a:t>How </a:t>
            </a:r>
            <a:r>
              <a:rPr lang="en-IN" b="1" dirty="0" err="1" smtClean="0"/>
              <a:t>AdaBoosting</a:t>
            </a:r>
            <a:r>
              <a:rPr lang="en-IN" b="1" dirty="0" smtClean="0"/>
              <a:t> Works?                                                                Which sample </a:t>
            </a:r>
            <a:r>
              <a:rPr lang="en-IN" b="1" dirty="0" err="1" smtClean="0"/>
              <a:t>nos</a:t>
            </a:r>
            <a:r>
              <a:rPr lang="en-IN" b="1" dirty="0" smtClean="0"/>
              <a:t> will be given higher weights)</a:t>
            </a:r>
            <a:br>
              <a:rPr lang="en-IN" b="1" dirty="0" smtClean="0"/>
            </a:br>
            <a:r>
              <a:rPr lang="en-IN" dirty="0" smtClean="0"/>
              <a:t/>
            </a:r>
            <a:br>
              <a:rPr lang="en-IN" dirty="0" smtClean="0"/>
            </a:br>
            <a:endParaRPr lang="en-IN" dirty="0"/>
          </a:p>
        </p:txBody>
      </p:sp>
      <p:pic>
        <p:nvPicPr>
          <p:cNvPr id="4" name="Picture 3" descr="https://raw.githubusercontent.com/tuanavu/coursera-university-of-washington/ec5a9e7dd9c5b9c070de3f83fb7ba7322fd09093/machine_learning/3_classification/lecture/week5/images/lec5_quiz01_pic09_01.png"/>
          <p:cNvPicPr/>
          <p:nvPr/>
        </p:nvPicPr>
        <p:blipFill rotWithShape="1">
          <a:blip r:embed="rId2">
            <a:extLst>
              <a:ext uri="{28A0092B-C50C-407E-A947-70E740481C1C}">
                <a14:useLocalDpi xmlns:a14="http://schemas.microsoft.com/office/drawing/2010/main" val="0"/>
              </a:ext>
            </a:extLst>
          </a:blip>
          <a:srcRect l="-746" t="-1207" r="-746" b="-1207"/>
          <a:stretch/>
        </p:blipFill>
        <p:spPr bwMode="auto">
          <a:xfrm>
            <a:off x="838200" y="1888968"/>
            <a:ext cx="5227749" cy="4164102"/>
          </a:xfrm>
          <a:prstGeom prst="rect">
            <a:avLst/>
          </a:prstGeom>
          <a:noFill/>
          <a:ln>
            <a:noFill/>
          </a:ln>
        </p:spPr>
      </p:pic>
      <p:pic>
        <p:nvPicPr>
          <p:cNvPr id="6" name="Picture 5" descr="https://raw.githubusercontent.com/tuanavu/coursera-university-of-washington/ec5a9e7dd9c5b9c070de3f83fb7ba7322fd09093/machine_learning/3_classification/lecture/week5/images/lec5_quiz01_pic09_02.png"/>
          <p:cNvPicPr/>
          <p:nvPr/>
        </p:nvPicPr>
        <p:blipFill rotWithShape="1">
          <a:blip r:embed="rId3">
            <a:extLst>
              <a:ext uri="{28A0092B-C50C-407E-A947-70E740481C1C}">
                <a14:useLocalDpi xmlns:a14="http://schemas.microsoft.com/office/drawing/2010/main" val="0"/>
              </a:ext>
            </a:extLst>
          </a:blip>
          <a:srcRect l="-1214" t="-15037" r="-2318" b="32372"/>
          <a:stretch/>
        </p:blipFill>
        <p:spPr bwMode="auto">
          <a:xfrm>
            <a:off x="6692792" y="2004475"/>
            <a:ext cx="3545840" cy="2771775"/>
          </a:xfrm>
          <a:prstGeom prst="rect">
            <a:avLst/>
          </a:prstGeom>
          <a:noFill/>
          <a:ln>
            <a:noFill/>
          </a:ln>
          <a:extLst>
            <a:ext uri="{53640926-AAD7-44D8-BBD7-CCE9431645EC}">
              <a14:shadowObscured xmlns:a14="http://schemas.microsoft.com/office/drawing/2010/main"/>
            </a:ext>
          </a:extLst>
        </p:spPr>
      </p:pic>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38</a:t>
            </a:fld>
            <a:endParaRPr lang="en-IN">
              <a:solidFill>
                <a:prstClr val="black">
                  <a:tint val="75000"/>
                </a:prstClr>
              </a:solidFill>
            </a:endParaRPr>
          </a:p>
        </p:txBody>
      </p:sp>
    </p:spTree>
    <p:extLst>
      <p:ext uri="{BB962C8B-B14F-4D97-AF65-F5344CB8AC3E}">
        <p14:creationId xmlns:p14="http://schemas.microsoft.com/office/powerpoint/2010/main" val="2818636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in </a:t>
            </a:r>
            <a:r>
              <a:rPr lang="en-US" dirty="0" err="1" smtClean="0"/>
              <a:t>AdaBoost</a:t>
            </a:r>
            <a:endParaRPr lang="en-IN" dirty="0"/>
          </a:p>
        </p:txBody>
      </p:sp>
      <p:pic>
        <p:nvPicPr>
          <p:cNvPr id="4" name="Content Placeholder 3"/>
          <p:cNvPicPr>
            <a:picLocks noGrp="1" noChangeAspect="1"/>
          </p:cNvPicPr>
          <p:nvPr>
            <p:ph idx="1"/>
          </p:nvPr>
        </p:nvPicPr>
        <p:blipFill>
          <a:blip r:embed="rId2"/>
          <a:stretch>
            <a:fillRect/>
          </a:stretch>
        </p:blipFill>
        <p:spPr>
          <a:xfrm>
            <a:off x="1524000" y="2064176"/>
            <a:ext cx="9384405" cy="4114800"/>
          </a:xfrm>
          <a:prstGeom prst="rect">
            <a:avLst/>
          </a:prstGeom>
        </p:spPr>
      </p:pic>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39</a:t>
            </a:fld>
            <a:endParaRPr lang="en-IN">
              <a:solidFill>
                <a:prstClr val="black">
                  <a:tint val="75000"/>
                </a:prstClr>
              </a:solidFill>
            </a:endParaRPr>
          </a:p>
        </p:txBody>
      </p:sp>
    </p:spTree>
    <p:extLst>
      <p:ext uri="{BB962C8B-B14F-4D97-AF65-F5344CB8AC3E}">
        <p14:creationId xmlns:p14="http://schemas.microsoft.com/office/powerpoint/2010/main" val="367192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4</a:t>
            </a:fld>
            <a:endParaRPr lang="en-IN"/>
          </a:p>
        </p:txBody>
      </p:sp>
      <p:pic>
        <p:nvPicPr>
          <p:cNvPr id="8" name="Content Placeholder 7"/>
          <p:cNvPicPr>
            <a:picLocks noGrp="1" noChangeAspect="1"/>
          </p:cNvPicPr>
          <p:nvPr>
            <p:ph idx="1"/>
          </p:nvPr>
        </p:nvPicPr>
        <p:blipFill>
          <a:blip r:embed="rId2"/>
          <a:stretch>
            <a:fillRect/>
          </a:stretch>
        </p:blipFill>
        <p:spPr>
          <a:xfrm>
            <a:off x="529107" y="1207652"/>
            <a:ext cx="10353541" cy="3577303"/>
          </a:xfrm>
          <a:prstGeom prst="rect">
            <a:avLst/>
          </a:prstGeom>
        </p:spPr>
      </p:pic>
    </p:spTree>
    <p:extLst>
      <p:ext uri="{BB962C8B-B14F-4D97-AF65-F5344CB8AC3E}">
        <p14:creationId xmlns:p14="http://schemas.microsoft.com/office/powerpoint/2010/main" val="30204368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AI,ML,DL and DS</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40</a:t>
            </a:fld>
            <a:endParaRPr lang="en-IN">
              <a:solidFill>
                <a:prstClr val="black">
                  <a:tint val="75000"/>
                </a:prstClr>
              </a:solidFill>
            </a:endParaRPr>
          </a:p>
        </p:txBody>
      </p:sp>
      <p:pic>
        <p:nvPicPr>
          <p:cNvPr id="7" name="Content Placeholder 6"/>
          <p:cNvPicPr>
            <a:picLocks noGrp="1" noChangeAspect="1"/>
          </p:cNvPicPr>
          <p:nvPr>
            <p:ph idx="1"/>
          </p:nvPr>
        </p:nvPicPr>
        <p:blipFill>
          <a:blip r:embed="rId2"/>
          <a:stretch>
            <a:fillRect/>
          </a:stretch>
        </p:blipFill>
        <p:spPr>
          <a:xfrm>
            <a:off x="2585678" y="1847850"/>
            <a:ext cx="6805492" cy="4351338"/>
          </a:xfrm>
          <a:prstGeom prst="rect">
            <a:avLst/>
          </a:prstGeom>
        </p:spPr>
      </p:pic>
    </p:spTree>
    <p:extLst>
      <p:ext uri="{BB962C8B-B14F-4D97-AF65-F5344CB8AC3E}">
        <p14:creationId xmlns:p14="http://schemas.microsoft.com/office/powerpoint/2010/main" val="41779446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r>
              <a:rPr lang="en-IN" dirty="0">
                <a:hlinkClick r:id="rId2"/>
              </a:rPr>
              <a:t>https://</a:t>
            </a:r>
            <a:r>
              <a:rPr lang="en-IN" dirty="0" smtClean="0">
                <a:hlinkClick r:id="rId2"/>
              </a:rPr>
              <a:t>www.javatpoint.com/machine-learning-decision-tree-classification-algorithm</a:t>
            </a:r>
            <a:endParaRPr lang="en-IN" dirty="0" smtClean="0"/>
          </a:p>
          <a:p>
            <a:r>
              <a:rPr lang="en-IN" dirty="0">
                <a:hlinkClick r:id="rId3"/>
              </a:rPr>
              <a:t>https://</a:t>
            </a:r>
            <a:r>
              <a:rPr lang="en-IN" dirty="0" smtClean="0">
                <a:hlinkClick r:id="rId3"/>
              </a:rPr>
              <a:t>www.javatpoint.com/decision-tree-in-python-sklearn</a:t>
            </a:r>
            <a:endParaRPr lang="en-IN" dirty="0" smtClean="0"/>
          </a:p>
          <a:p>
            <a:r>
              <a:rPr lang="en-IN"/>
              <a:t>https://www.kaggle.com/code/mohamedbelkheir/confusion-matrix-on-iris</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41</a:t>
            </a:fld>
            <a:endParaRPr lang="en-IN">
              <a:solidFill>
                <a:prstClr val="black">
                  <a:tint val="75000"/>
                </a:prstClr>
              </a:solidFill>
            </a:endParaRPr>
          </a:p>
        </p:txBody>
      </p:sp>
    </p:spTree>
    <p:extLst>
      <p:ext uri="{BB962C8B-B14F-4D97-AF65-F5344CB8AC3E}">
        <p14:creationId xmlns:p14="http://schemas.microsoft.com/office/powerpoint/2010/main" val="1652675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difference between a decision tree and a regression tree?</a:t>
            </a:r>
          </a:p>
        </p:txBody>
      </p:sp>
      <p:sp>
        <p:nvSpPr>
          <p:cNvPr id="3" name="Content Placeholder 2"/>
          <p:cNvSpPr>
            <a:spLocks noGrp="1"/>
          </p:cNvSpPr>
          <p:nvPr>
            <p:ph idx="1"/>
          </p:nvPr>
        </p:nvSpPr>
        <p:spPr/>
        <p:txBody>
          <a:bodyPr/>
          <a:lstStyle/>
          <a:p>
            <a:r>
              <a:rPr lang="en-US" dirty="0" smtClean="0"/>
              <a:t>A </a:t>
            </a:r>
            <a:r>
              <a:rPr lang="en-US" dirty="0"/>
              <a:t>decision tree is a machine learning algorithm used for either </a:t>
            </a:r>
            <a:r>
              <a:rPr lang="en-US" dirty="0">
                <a:solidFill>
                  <a:srgbClr val="FF0000"/>
                </a:solidFill>
              </a:rPr>
              <a:t>classification or regression</a:t>
            </a:r>
            <a:r>
              <a:rPr lang="en-US" dirty="0"/>
              <a:t>, and can handle categorical or continuous variables.</a:t>
            </a:r>
          </a:p>
          <a:p>
            <a:r>
              <a:rPr lang="en-US" dirty="0"/>
              <a:t>A </a:t>
            </a:r>
            <a:r>
              <a:rPr lang="en-US" dirty="0">
                <a:solidFill>
                  <a:srgbClr val="FF0000"/>
                </a:solidFill>
              </a:rPr>
              <a:t>regression tree </a:t>
            </a:r>
            <a:r>
              <a:rPr lang="en-US" dirty="0"/>
              <a:t>is a type or variant of decision tree that handles </a:t>
            </a:r>
            <a:r>
              <a:rPr lang="en-US" dirty="0">
                <a:solidFill>
                  <a:srgbClr val="FF0000"/>
                </a:solidFill>
              </a:rPr>
              <a:t>continuous variables</a:t>
            </a:r>
            <a:r>
              <a:rPr lang="en-US" dirty="0" smtClean="0"/>
              <a:t>.</a:t>
            </a:r>
          </a:p>
          <a:p>
            <a:r>
              <a:rPr lang="en-US" dirty="0"/>
              <a:t>The methods to split the tree are different depending if we are in a </a:t>
            </a:r>
            <a:r>
              <a:rPr lang="en-US" b="1" i="1" dirty="0"/>
              <a:t>classification</a:t>
            </a:r>
            <a:r>
              <a:rPr lang="en-US" dirty="0"/>
              <a:t> or regression problem. </a:t>
            </a:r>
          </a:p>
          <a:p>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5</a:t>
            </a:fld>
            <a:endParaRPr lang="en-IN"/>
          </a:p>
        </p:txBody>
      </p:sp>
    </p:spTree>
    <p:extLst>
      <p:ext uri="{BB962C8B-B14F-4D97-AF65-F5344CB8AC3E}">
        <p14:creationId xmlns:p14="http://schemas.microsoft.com/office/powerpoint/2010/main" val="4349584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Over-fitting in Trees</a:t>
            </a:r>
            <a:endParaRPr lang="en-IN" dirty="0"/>
          </a:p>
        </p:txBody>
      </p:sp>
      <p:sp>
        <p:nvSpPr>
          <p:cNvPr id="3" name="Content Placeholder 2"/>
          <p:cNvSpPr>
            <a:spLocks noGrp="1"/>
          </p:cNvSpPr>
          <p:nvPr>
            <p:ph idx="1"/>
          </p:nvPr>
        </p:nvSpPr>
        <p:spPr/>
        <p:txBody>
          <a:bodyPr>
            <a:normAutofit/>
          </a:bodyPr>
          <a:lstStyle/>
          <a:p>
            <a:r>
              <a:rPr lang="en-US" dirty="0"/>
              <a:t>Decision Trees are prone to over-fitting. </a:t>
            </a:r>
            <a:endParaRPr lang="en-US" dirty="0" smtClean="0"/>
          </a:p>
          <a:p>
            <a:r>
              <a:rPr lang="en-US" dirty="0" smtClean="0"/>
              <a:t>A </a:t>
            </a:r>
            <a:r>
              <a:rPr lang="en-US" dirty="0"/>
              <a:t>decision tree will always </a:t>
            </a:r>
            <a:r>
              <a:rPr lang="en-US" dirty="0" err="1"/>
              <a:t>overfit</a:t>
            </a:r>
            <a:r>
              <a:rPr lang="en-US" dirty="0"/>
              <a:t> the training data if we allow it to grow to its max depth. </a:t>
            </a:r>
            <a:endParaRPr lang="en-US" dirty="0" smtClean="0"/>
          </a:p>
          <a:p>
            <a:r>
              <a:rPr lang="en-US" dirty="0" err="1" smtClean="0"/>
              <a:t>Overfitting</a:t>
            </a:r>
            <a:r>
              <a:rPr lang="en-US" dirty="0" smtClean="0"/>
              <a:t> </a:t>
            </a:r>
            <a:r>
              <a:rPr lang="en-US" dirty="0"/>
              <a:t>in decision trees </a:t>
            </a:r>
            <a:r>
              <a:rPr lang="en-US" dirty="0">
                <a:solidFill>
                  <a:srgbClr val="FF0000"/>
                </a:solidFill>
              </a:rPr>
              <a:t>occurs when the tree becomes too complex</a:t>
            </a:r>
            <a:r>
              <a:rPr lang="en-US" dirty="0"/>
              <a:t> and </a:t>
            </a:r>
            <a:r>
              <a:rPr lang="en-US" dirty="0">
                <a:solidFill>
                  <a:srgbClr val="FF0000"/>
                </a:solidFill>
              </a:rPr>
              <a:t>captures the noise </a:t>
            </a:r>
            <a:r>
              <a:rPr lang="en-US" dirty="0"/>
              <a:t>in the training data, rather than the underlying pattern. </a:t>
            </a:r>
            <a:endParaRPr lang="en-US" dirty="0" smtClean="0"/>
          </a:p>
          <a:p>
            <a:r>
              <a:rPr lang="en-US" dirty="0" smtClean="0"/>
              <a:t>This </a:t>
            </a:r>
            <a:r>
              <a:rPr lang="en-US" dirty="0"/>
              <a:t>can lead to poor generalization performance on new unseen data.</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6</a:t>
            </a:fld>
            <a:endParaRPr lang="en-IN"/>
          </a:p>
        </p:txBody>
      </p:sp>
    </p:spTree>
    <p:extLst>
      <p:ext uri="{BB962C8B-B14F-4D97-AF65-F5344CB8AC3E}">
        <p14:creationId xmlns:p14="http://schemas.microsoft.com/office/powerpoint/2010/main" val="70888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a:t>Ways to avoid </a:t>
            </a:r>
            <a:r>
              <a:rPr lang="en-US" dirty="0" err="1"/>
              <a:t>overfitting</a:t>
            </a:r>
            <a:r>
              <a:rPr lang="en-US" dirty="0"/>
              <a:t> in decision trees:</a:t>
            </a:r>
            <a:endParaRPr lang="en-US" dirty="0" smtClean="0"/>
          </a:p>
          <a:p>
            <a:r>
              <a:rPr lang="en-IN" b="1" i="1" dirty="0" smtClean="0"/>
              <a:t>Pruning</a:t>
            </a:r>
          </a:p>
          <a:p>
            <a:pPr lvl="1"/>
            <a:r>
              <a:rPr lang="en-US" dirty="0"/>
              <a:t>In decision trees, pruning refers to the </a:t>
            </a:r>
            <a:r>
              <a:rPr lang="en-US" dirty="0">
                <a:solidFill>
                  <a:srgbClr val="FF0000"/>
                </a:solidFill>
              </a:rPr>
              <a:t>process of removing branches </a:t>
            </a:r>
            <a:r>
              <a:rPr lang="en-US" dirty="0"/>
              <a:t>that do not provide much information gain or that are not necessary for the tree to make accurate predictions. </a:t>
            </a:r>
            <a:endParaRPr lang="en-US" dirty="0" smtClean="0"/>
          </a:p>
          <a:p>
            <a:pPr lvl="1"/>
            <a:r>
              <a:rPr lang="en-US" dirty="0" smtClean="0"/>
              <a:t>The </a:t>
            </a:r>
            <a:r>
              <a:rPr lang="en-US" dirty="0"/>
              <a:t>goal of pruning is to simplify the tree and make it more generalizable to new unseen data</a:t>
            </a:r>
            <a:r>
              <a:rPr lang="en-US" dirty="0" smtClean="0"/>
              <a:t>.</a:t>
            </a:r>
          </a:p>
          <a:p>
            <a:pPr lvl="1"/>
            <a:r>
              <a:rPr lang="en-US" dirty="0"/>
              <a:t>There are two main types of pruning in decision trees:</a:t>
            </a:r>
          </a:p>
          <a:p>
            <a:pPr lvl="2"/>
            <a:r>
              <a:rPr lang="en-US" dirty="0" smtClean="0"/>
              <a:t>pre-pruning </a:t>
            </a:r>
            <a:r>
              <a:rPr lang="en-US" dirty="0"/>
              <a:t>and </a:t>
            </a:r>
          </a:p>
          <a:p>
            <a:pPr lvl="2"/>
            <a:r>
              <a:rPr lang="en-US" dirty="0"/>
              <a:t>post-pruning</a:t>
            </a:r>
            <a:r>
              <a:rPr lang="en-US" dirty="0" smtClean="0"/>
              <a:t>.</a:t>
            </a:r>
          </a:p>
          <a:p>
            <a:r>
              <a:rPr lang="en-US" b="1" i="1" dirty="0"/>
              <a:t>Random </a:t>
            </a:r>
            <a:r>
              <a:rPr lang="en-US" b="1" i="1" dirty="0" smtClean="0"/>
              <a:t>Forest</a:t>
            </a:r>
            <a:endParaRPr lang="en-US" b="1" i="1"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7</a:t>
            </a:fld>
            <a:endParaRPr lang="en-IN"/>
          </a:p>
        </p:txBody>
      </p:sp>
    </p:spTree>
    <p:extLst>
      <p:ext uri="{BB962C8B-B14F-4D97-AF65-F5344CB8AC3E}">
        <p14:creationId xmlns:p14="http://schemas.microsoft.com/office/powerpoint/2010/main" val="26937691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fontScale="92500"/>
          </a:bodyPr>
          <a:lstStyle/>
          <a:p>
            <a:r>
              <a:rPr lang="en-IN" b="1" i="1" dirty="0"/>
              <a:t>Pre-pruning</a:t>
            </a:r>
            <a:endParaRPr lang="en-US" dirty="0" smtClean="0"/>
          </a:p>
          <a:p>
            <a:r>
              <a:rPr lang="en-US" dirty="0" smtClean="0"/>
              <a:t>We </a:t>
            </a:r>
            <a:r>
              <a:rPr lang="en-US" dirty="0"/>
              <a:t>usually apply this technique </a:t>
            </a:r>
            <a:r>
              <a:rPr lang="en-US" dirty="0">
                <a:solidFill>
                  <a:srgbClr val="FF0000"/>
                </a:solidFill>
              </a:rPr>
              <a:t>before the construction of a decision tree</a:t>
            </a:r>
            <a:r>
              <a:rPr lang="en-US" dirty="0"/>
              <a:t>. </a:t>
            </a:r>
            <a:endParaRPr lang="en-US" dirty="0" smtClean="0"/>
          </a:p>
          <a:p>
            <a:r>
              <a:rPr lang="en-US" dirty="0" smtClean="0"/>
              <a:t>This </a:t>
            </a:r>
            <a:r>
              <a:rPr lang="en-US" dirty="0"/>
              <a:t>is the process of </a:t>
            </a:r>
            <a:r>
              <a:rPr lang="en-US" dirty="0">
                <a:solidFill>
                  <a:srgbClr val="FF0000"/>
                </a:solidFill>
              </a:rPr>
              <a:t>early stopping the tree-growing process </a:t>
            </a:r>
            <a:r>
              <a:rPr lang="en-US" dirty="0"/>
              <a:t>before it reaches its maximum depth. </a:t>
            </a:r>
            <a:endParaRPr lang="en-US" dirty="0" smtClean="0"/>
          </a:p>
          <a:p>
            <a:r>
              <a:rPr lang="en-US" dirty="0" smtClean="0"/>
              <a:t>The </a:t>
            </a:r>
            <a:r>
              <a:rPr lang="en-US" dirty="0"/>
              <a:t>tree is stopped from growing by setting a stopping condition, such as a maximum depth or a minimum number of samples in a leaf node. </a:t>
            </a:r>
            <a:endParaRPr lang="en-US" dirty="0" smtClean="0"/>
          </a:p>
          <a:p>
            <a:r>
              <a:rPr lang="en-US" dirty="0" smtClean="0"/>
              <a:t>The </a:t>
            </a:r>
            <a:r>
              <a:rPr lang="en-US" dirty="0" err="1"/>
              <a:t>hyperparameters</a:t>
            </a:r>
            <a:r>
              <a:rPr lang="en-US" dirty="0"/>
              <a:t> that can be tuned for early stopping and preventing </a:t>
            </a:r>
            <a:r>
              <a:rPr lang="en-US" dirty="0" err="1"/>
              <a:t>overfitting</a:t>
            </a:r>
            <a:r>
              <a:rPr lang="en-US" dirty="0"/>
              <a:t> are:</a:t>
            </a:r>
          </a:p>
          <a:p>
            <a:pPr lvl="1"/>
            <a:r>
              <a:rPr lang="en-US" dirty="0" err="1"/>
              <a:t>max_depth</a:t>
            </a:r>
            <a:r>
              <a:rPr lang="en-US" dirty="0"/>
              <a:t>, </a:t>
            </a:r>
            <a:r>
              <a:rPr lang="en-US" dirty="0" err="1"/>
              <a:t>min_samples_leaf</a:t>
            </a:r>
            <a:r>
              <a:rPr lang="en-US" dirty="0"/>
              <a:t>, and </a:t>
            </a:r>
            <a:r>
              <a:rPr lang="en-US" dirty="0" err="1"/>
              <a:t>min_samples_split</a:t>
            </a:r>
            <a:endParaRPr lang="en-US"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8</a:t>
            </a:fld>
            <a:endParaRPr lang="en-IN"/>
          </a:p>
        </p:txBody>
      </p:sp>
    </p:spTree>
    <p:extLst>
      <p:ext uri="{BB962C8B-B14F-4D97-AF65-F5344CB8AC3E}">
        <p14:creationId xmlns:p14="http://schemas.microsoft.com/office/powerpoint/2010/main" val="2334910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smtClean="0"/>
              <a:t>Techniques to avoid </a:t>
            </a:r>
            <a:r>
              <a:rPr lang="en-US" i="1" dirty="0" err="1" smtClean="0"/>
              <a:t>overfitting</a:t>
            </a:r>
            <a:r>
              <a:rPr lang="en-US" i="1" dirty="0" smtClean="0"/>
              <a:t> in Decision</a:t>
            </a:r>
            <a:br>
              <a:rPr lang="en-US" i="1" dirty="0" smtClean="0"/>
            </a:br>
            <a:r>
              <a:rPr lang="en-US" i="1" dirty="0" smtClean="0"/>
              <a:t>Trees</a:t>
            </a:r>
            <a:endParaRPr lang="en-IN" dirty="0"/>
          </a:p>
        </p:txBody>
      </p:sp>
      <p:sp>
        <p:nvSpPr>
          <p:cNvPr id="3" name="Content Placeholder 2"/>
          <p:cNvSpPr>
            <a:spLocks noGrp="1"/>
          </p:cNvSpPr>
          <p:nvPr>
            <p:ph idx="1"/>
          </p:nvPr>
        </p:nvSpPr>
        <p:spPr/>
        <p:txBody>
          <a:bodyPr>
            <a:normAutofit/>
          </a:bodyPr>
          <a:lstStyle/>
          <a:p>
            <a:r>
              <a:rPr lang="en-US" dirty="0" smtClean="0"/>
              <a:t>The </a:t>
            </a:r>
            <a:r>
              <a:rPr lang="en-US" dirty="0" err="1"/>
              <a:t>hyperparameters</a:t>
            </a:r>
            <a:r>
              <a:rPr lang="en-US" dirty="0"/>
              <a:t> that can be tuned for early stopping and preventing </a:t>
            </a:r>
            <a:r>
              <a:rPr lang="en-US" dirty="0" err="1"/>
              <a:t>overfitting</a:t>
            </a:r>
            <a:r>
              <a:rPr lang="en-US" dirty="0"/>
              <a:t> are:</a:t>
            </a:r>
          </a:p>
          <a:p>
            <a:pPr lvl="1"/>
            <a:r>
              <a:rPr lang="en-US" dirty="0" err="1"/>
              <a:t>max_depth</a:t>
            </a:r>
            <a:r>
              <a:rPr lang="en-US" dirty="0"/>
              <a:t>, </a:t>
            </a:r>
            <a:r>
              <a:rPr lang="en-US" dirty="0" err="1"/>
              <a:t>min_samples_leaf</a:t>
            </a:r>
            <a:r>
              <a:rPr lang="en-US" dirty="0"/>
              <a:t>, and </a:t>
            </a:r>
            <a:r>
              <a:rPr lang="en-US" dirty="0" err="1" smtClean="0"/>
              <a:t>min_samples_split</a:t>
            </a:r>
            <a:endParaRPr lang="en-US" dirty="0" smtClean="0"/>
          </a:p>
          <a:p>
            <a:pPr lvl="2"/>
            <a:r>
              <a:rPr lang="en-US" dirty="0"/>
              <a:t>1. </a:t>
            </a:r>
            <a:r>
              <a:rPr lang="en-US" b="1" dirty="0" err="1"/>
              <a:t>max_depth</a:t>
            </a:r>
            <a:r>
              <a:rPr lang="en-US" dirty="0"/>
              <a:t>: This parameter controls the maximum depth of the tree. The deeper the tree, the more complex the model. </a:t>
            </a:r>
            <a:endParaRPr lang="en-US" dirty="0" smtClean="0"/>
          </a:p>
          <a:p>
            <a:pPr lvl="2"/>
            <a:r>
              <a:rPr lang="en-US" dirty="0" smtClean="0"/>
              <a:t>A </a:t>
            </a:r>
            <a:r>
              <a:rPr lang="en-US" dirty="0"/>
              <a:t>deeper tree can fit the training data better, but it can also lead to </a:t>
            </a:r>
            <a:r>
              <a:rPr lang="en-US" dirty="0" err="1"/>
              <a:t>overfitting</a:t>
            </a:r>
            <a:r>
              <a:rPr lang="en-US" dirty="0"/>
              <a:t>. </a:t>
            </a:r>
            <a:endParaRPr lang="en-US" dirty="0" smtClean="0"/>
          </a:p>
          <a:p>
            <a:pPr lvl="2"/>
            <a:r>
              <a:rPr lang="en-US" dirty="0" smtClean="0"/>
              <a:t>In </a:t>
            </a:r>
            <a:r>
              <a:rPr lang="en-US" dirty="0"/>
              <a:t>order to prevent </a:t>
            </a:r>
            <a:r>
              <a:rPr lang="en-US" dirty="0" err="1"/>
              <a:t>overfitting</a:t>
            </a:r>
            <a:r>
              <a:rPr lang="en-US" dirty="0"/>
              <a:t>, we can limit the depth of the tree by setting a maximum value for </a:t>
            </a:r>
            <a:r>
              <a:rPr lang="en-US" dirty="0" err="1"/>
              <a:t>max_depth</a:t>
            </a:r>
            <a:r>
              <a:rPr lang="en-US" dirty="0" smtClean="0"/>
              <a:t>.</a:t>
            </a:r>
          </a:p>
          <a:p>
            <a:pPr lvl="2"/>
            <a:r>
              <a:rPr lang="en-US" dirty="0" smtClean="0"/>
              <a:t>Example :</a:t>
            </a:r>
          </a:p>
          <a:p>
            <a:pPr lvl="2"/>
            <a:r>
              <a:rPr lang="en-US" dirty="0" smtClean="0"/>
              <a:t> </a:t>
            </a:r>
            <a:r>
              <a:rPr lang="en-IN" dirty="0" err="1">
                <a:solidFill>
                  <a:srgbClr val="FF0000"/>
                </a:solidFill>
              </a:rPr>
              <a:t>clf</a:t>
            </a:r>
            <a:r>
              <a:rPr lang="en-IN" dirty="0">
                <a:solidFill>
                  <a:srgbClr val="FF0000"/>
                </a:solidFill>
              </a:rPr>
              <a:t> = </a:t>
            </a:r>
            <a:r>
              <a:rPr lang="en-IN" dirty="0" err="1">
                <a:solidFill>
                  <a:srgbClr val="FF0000"/>
                </a:solidFill>
              </a:rPr>
              <a:t>DecisionTreeClassifier</a:t>
            </a:r>
            <a:r>
              <a:rPr lang="en-IN" dirty="0">
                <a:solidFill>
                  <a:srgbClr val="FF0000"/>
                </a:solidFill>
              </a:rPr>
              <a:t>(</a:t>
            </a:r>
            <a:r>
              <a:rPr lang="en-IN" dirty="0" err="1">
                <a:solidFill>
                  <a:srgbClr val="FF0000"/>
                </a:solidFill>
              </a:rPr>
              <a:t>max_depth</a:t>
            </a:r>
            <a:r>
              <a:rPr lang="en-IN" dirty="0">
                <a:solidFill>
                  <a:srgbClr val="FF0000"/>
                </a:solidFill>
              </a:rPr>
              <a:t>=5)</a:t>
            </a:r>
            <a:br>
              <a:rPr lang="en-IN" dirty="0">
                <a:solidFill>
                  <a:srgbClr val="FF0000"/>
                </a:solidFill>
              </a:rPr>
            </a:br>
            <a:r>
              <a:rPr lang="en-IN" dirty="0" smtClean="0"/>
              <a:t> </a:t>
            </a:r>
            <a:r>
              <a:rPr lang="en-IN" dirty="0" err="1" smtClean="0"/>
              <a:t>clf.fit</a:t>
            </a:r>
            <a:r>
              <a:rPr lang="en-IN" dirty="0" smtClean="0"/>
              <a:t>(</a:t>
            </a:r>
            <a:r>
              <a:rPr lang="en-IN" dirty="0" err="1" smtClean="0"/>
              <a:t>X_train</a:t>
            </a:r>
            <a:r>
              <a:rPr lang="en-IN" dirty="0"/>
              <a:t>, </a:t>
            </a:r>
            <a:r>
              <a:rPr lang="en-IN" dirty="0" err="1"/>
              <a:t>y_train</a:t>
            </a:r>
            <a:r>
              <a:rPr lang="en-IN" dirty="0"/>
              <a:t>)</a:t>
            </a:r>
            <a:endParaRPr lang="en-US"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B421C946-4B24-436E-80CC-B22AA3740FC0}" type="slidenum">
              <a:rPr lang="en-IN" smtClean="0"/>
              <a:t>9</a:t>
            </a:fld>
            <a:endParaRPr lang="en-IN"/>
          </a:p>
        </p:txBody>
      </p:sp>
    </p:spTree>
    <p:extLst>
      <p:ext uri="{BB962C8B-B14F-4D97-AF65-F5344CB8AC3E}">
        <p14:creationId xmlns:p14="http://schemas.microsoft.com/office/powerpoint/2010/main" val="25623835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1814</Words>
  <Application>Microsoft Office PowerPoint</Application>
  <PresentationFormat>Widescreen</PresentationFormat>
  <Paragraphs>242</Paragraphs>
  <Slides>41</Slides>
  <Notes>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41</vt:i4>
      </vt:variant>
    </vt:vector>
  </HeadingPairs>
  <TitlesOfParts>
    <vt:vector size="48" baseType="lpstr">
      <vt:lpstr>Arial</vt:lpstr>
      <vt:lpstr>Calibri</vt:lpstr>
      <vt:lpstr>Calibri Light</vt:lpstr>
      <vt:lpstr>Inter</vt:lpstr>
      <vt:lpstr>Office Theme</vt:lpstr>
      <vt:lpstr>2_Office Theme</vt:lpstr>
      <vt:lpstr>1_Office Theme</vt:lpstr>
      <vt:lpstr>                      Engineering Plus Phase IV Course Name: Machine Learning  </vt:lpstr>
      <vt:lpstr>PowerPoint Presentation</vt:lpstr>
      <vt:lpstr>Decision Tree  Vs Random Forest</vt:lpstr>
      <vt:lpstr>PowerPoint Presentation</vt:lpstr>
      <vt:lpstr>What is the difference between a decision tree and a regression tree?</vt:lpstr>
      <vt:lpstr>Over-fitting in Trees</vt:lpstr>
      <vt:lpstr>Techniques to avoid overfitting in Decision Trees</vt:lpstr>
      <vt:lpstr>Techniques to avoid overfitting in Decision Trees</vt:lpstr>
      <vt:lpstr>Techniques to avoid overfitting in Decision Trees</vt:lpstr>
      <vt:lpstr>Techniques to avoid overfitting in Decision Trees</vt:lpstr>
      <vt:lpstr>Techniques to avoid overfitting in Decision Trees</vt:lpstr>
      <vt:lpstr>Techniques to avoid overfitting in Decision Trees</vt:lpstr>
      <vt:lpstr>Techniques to avoid overfitting in Decision Trees</vt:lpstr>
      <vt:lpstr>Tree Pruning</vt:lpstr>
      <vt:lpstr>Techniques to avoid overfitting in Decision Trees</vt:lpstr>
      <vt:lpstr>What is CART (classification and regression tree)?</vt:lpstr>
      <vt:lpstr>Strengths of Regression trees</vt:lpstr>
      <vt:lpstr>Weaknesses of Regression trees</vt:lpstr>
      <vt:lpstr>Boosting</vt:lpstr>
      <vt:lpstr> How Boosting Works?  </vt:lpstr>
      <vt:lpstr> How Boosting Works?  </vt:lpstr>
      <vt:lpstr>Boosting (Example)</vt:lpstr>
      <vt:lpstr>Boosting Algorithms</vt:lpstr>
      <vt:lpstr>Bagging Classifier</vt:lpstr>
      <vt:lpstr>Bagging Classifier</vt:lpstr>
      <vt:lpstr>Introduction to Bagging Classifier </vt:lpstr>
      <vt:lpstr>Introduction to Bagging Classifier </vt:lpstr>
      <vt:lpstr>Bagging Classifier</vt:lpstr>
      <vt:lpstr>Bagging Classifier Python Example </vt:lpstr>
      <vt:lpstr>Gradient Boosting </vt:lpstr>
      <vt:lpstr>Gradient Boosting </vt:lpstr>
      <vt:lpstr>Gradient Boosting </vt:lpstr>
      <vt:lpstr>PowerPoint Presentation</vt:lpstr>
      <vt:lpstr>PowerPoint Presentation</vt:lpstr>
      <vt:lpstr>AdaBoost algorithm, short for Adaptive Boosting</vt:lpstr>
      <vt:lpstr>AdaBoost algorithm, short for Adaptive Boosting</vt:lpstr>
      <vt:lpstr>Working of Adaboost</vt:lpstr>
      <vt:lpstr> How AdaBoosting Works?                                                                Which sample nos will be given higher weights)  </vt:lpstr>
      <vt:lpstr>Steps in AdaBoost</vt:lpstr>
      <vt:lpstr>AI,ML,DL and DS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Plus Phase IV Course Name: Machine Learning</dc:title>
  <dc:creator>Microsoft account</dc:creator>
  <cp:lastModifiedBy>NLJIET</cp:lastModifiedBy>
  <cp:revision>66</cp:revision>
  <cp:lastPrinted>2024-07-27T03:45:19Z</cp:lastPrinted>
  <dcterms:created xsi:type="dcterms:W3CDTF">2024-07-25T13:16:32Z</dcterms:created>
  <dcterms:modified xsi:type="dcterms:W3CDTF">2024-07-27T03:47:22Z</dcterms:modified>
</cp:coreProperties>
</file>