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1"/>
  </p:notesMasterIdLst>
  <p:handoutMasterIdLst>
    <p:handoutMasterId r:id="rId42"/>
  </p:handoutMasterIdLst>
  <p:sldIdLst>
    <p:sldId id="264" r:id="rId4"/>
    <p:sldId id="267" r:id="rId5"/>
    <p:sldId id="278" r:id="rId6"/>
    <p:sldId id="276" r:id="rId7"/>
    <p:sldId id="277" r:id="rId8"/>
    <p:sldId id="291" r:id="rId9"/>
    <p:sldId id="298" r:id="rId10"/>
    <p:sldId id="292" r:id="rId11"/>
    <p:sldId id="293" r:id="rId12"/>
    <p:sldId id="294" r:id="rId13"/>
    <p:sldId id="295" r:id="rId14"/>
    <p:sldId id="300" r:id="rId15"/>
    <p:sldId id="280" r:id="rId16"/>
    <p:sldId id="284" r:id="rId17"/>
    <p:sldId id="285" r:id="rId18"/>
    <p:sldId id="286" r:id="rId19"/>
    <p:sldId id="287" r:id="rId20"/>
    <p:sldId id="288" r:id="rId21"/>
    <p:sldId id="281" r:id="rId22"/>
    <p:sldId id="282" r:id="rId23"/>
    <p:sldId id="283" r:id="rId24"/>
    <p:sldId id="312" r:id="rId25"/>
    <p:sldId id="313" r:id="rId26"/>
    <p:sldId id="311" r:id="rId27"/>
    <p:sldId id="301" r:id="rId28"/>
    <p:sldId id="302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279" r:id="rId37"/>
    <p:sldId id="296" r:id="rId38"/>
    <p:sldId id="297" r:id="rId39"/>
    <p:sldId id="275" r:id="rId40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6009C-1CC5-465A-A8C0-4D2CC61D0F46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CCA8-4E96-420A-8F0C-CDE64BC16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32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9E0C4-F6F7-493E-BCD5-A91954B79DED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ACF7C-149C-466B-9B70-8B03BBE47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59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CF7C-149C-466B-9B70-8B03BBE4777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5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DB78D-9D6E-46D6-863E-71B225E9BF9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3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53DBA-13C8-425B-A47C-1C4E31B30A64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4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5B71-13D0-4875-BE98-B5B19AD81A57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7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10AC-F74E-4550-8333-DCDEC42279BA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6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083D16-6AF8-4755-BF5A-E7315E3B7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117126-1192-46E8-9F53-3120AD3C9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4"/>
            </a:lvl1pPr>
            <a:lvl2pPr marL="408508" indent="0" algn="ctr">
              <a:buNone/>
              <a:defRPr sz="1787"/>
            </a:lvl2pPr>
            <a:lvl3pPr marL="817016" indent="0" algn="ctr">
              <a:buNone/>
              <a:defRPr sz="1608"/>
            </a:lvl3pPr>
            <a:lvl4pPr marL="1225525" indent="0" algn="ctr">
              <a:buNone/>
              <a:defRPr sz="1430"/>
            </a:lvl4pPr>
            <a:lvl5pPr marL="1634033" indent="0" algn="ctr">
              <a:buNone/>
              <a:defRPr sz="1430"/>
            </a:lvl5pPr>
            <a:lvl6pPr marL="2042541" indent="0" algn="ctr">
              <a:buNone/>
              <a:defRPr sz="1430"/>
            </a:lvl6pPr>
            <a:lvl7pPr marL="2451049" indent="0" algn="ctr">
              <a:buNone/>
              <a:defRPr sz="1430"/>
            </a:lvl7pPr>
            <a:lvl8pPr marL="2859557" indent="0" algn="ctr">
              <a:buNone/>
              <a:defRPr sz="1430"/>
            </a:lvl8pPr>
            <a:lvl9pPr marL="3268066" indent="0" algn="ctr">
              <a:buNone/>
              <a:defRPr sz="143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AA5A04-6000-4B59-A328-948021B9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50E6-E71C-4BCA-A99E-1ECBE6F555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3CB05-8299-482C-A57F-3D0EBF74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40DAE3-E858-405C-AE6B-91DC05E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44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81225-BD33-40A8-8ED6-03F56FE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1A1941-C85C-48EB-BD4A-1E3DDE45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AD8F8F-FBF6-45BE-BF4E-CD9F3AEA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FF5C-1A50-47CD-AD03-A64AE82CE93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06628E-9AFB-4CD2-BD3F-D4934E0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F78D8A-10EE-4013-B2E7-0FB18803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00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56BCF0-54D7-44C8-9A43-143DFBAA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FF05AD-4BF8-404E-BABA-1258E8F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44">
                <a:solidFill>
                  <a:schemeClr val="tx1">
                    <a:tint val="75000"/>
                  </a:schemeClr>
                </a:solidFill>
              </a:defRPr>
            </a:lvl1pPr>
            <a:lvl2pPr marL="408508" indent="0">
              <a:buNone/>
              <a:defRPr sz="1787">
                <a:solidFill>
                  <a:schemeClr val="tx1">
                    <a:tint val="75000"/>
                  </a:schemeClr>
                </a:solidFill>
              </a:defRPr>
            </a:lvl2pPr>
            <a:lvl3pPr marL="817016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3pPr>
            <a:lvl4pPr marL="122552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63403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042541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45104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2859557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26806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210FDB-5E3B-423A-97EC-D5C8C0A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68A2-D580-4DE6-8B16-716388DE05A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D9B902-A130-40B1-B716-3FBB4C8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B01889-97C8-46D1-A2CE-000CCD6A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40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D6B837-83EB-401F-B3A8-0D292AAA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0FC3E2-5A95-468D-A644-0144328B2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C8D20F-7617-409E-8642-3E789873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2F1AB1-60D6-41CF-846D-9AD6B536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4DCE-D347-41FA-BFF2-C38EC95401F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F6730EC-EAD4-4284-9AB7-F8BC873B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438C10-C28E-4ED5-AE41-6D079E1E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16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D499E-A4EB-439B-9342-D7D3F4DA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7A8AC52-4859-4326-8C8B-B44724AB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508" indent="0">
              <a:buNone/>
              <a:defRPr sz="1787" b="1"/>
            </a:lvl2pPr>
            <a:lvl3pPr marL="817016" indent="0">
              <a:buNone/>
              <a:defRPr sz="1608" b="1"/>
            </a:lvl3pPr>
            <a:lvl4pPr marL="1225525" indent="0">
              <a:buNone/>
              <a:defRPr sz="1430" b="1"/>
            </a:lvl4pPr>
            <a:lvl5pPr marL="1634033" indent="0">
              <a:buNone/>
              <a:defRPr sz="1430" b="1"/>
            </a:lvl5pPr>
            <a:lvl6pPr marL="2042541" indent="0">
              <a:buNone/>
              <a:defRPr sz="1430" b="1"/>
            </a:lvl6pPr>
            <a:lvl7pPr marL="2451049" indent="0">
              <a:buNone/>
              <a:defRPr sz="1430" b="1"/>
            </a:lvl7pPr>
            <a:lvl8pPr marL="2859557" indent="0">
              <a:buNone/>
              <a:defRPr sz="1430" b="1"/>
            </a:lvl8pPr>
            <a:lvl9pPr marL="3268066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8E2631-99CE-4BEB-BB69-7FB1C110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EC0A266-2CEA-41B6-87C3-8AC91316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508" indent="0">
              <a:buNone/>
              <a:defRPr sz="1787" b="1"/>
            </a:lvl2pPr>
            <a:lvl3pPr marL="817016" indent="0">
              <a:buNone/>
              <a:defRPr sz="1608" b="1"/>
            </a:lvl3pPr>
            <a:lvl4pPr marL="1225525" indent="0">
              <a:buNone/>
              <a:defRPr sz="1430" b="1"/>
            </a:lvl4pPr>
            <a:lvl5pPr marL="1634033" indent="0">
              <a:buNone/>
              <a:defRPr sz="1430" b="1"/>
            </a:lvl5pPr>
            <a:lvl6pPr marL="2042541" indent="0">
              <a:buNone/>
              <a:defRPr sz="1430" b="1"/>
            </a:lvl6pPr>
            <a:lvl7pPr marL="2451049" indent="0">
              <a:buNone/>
              <a:defRPr sz="1430" b="1"/>
            </a:lvl7pPr>
            <a:lvl8pPr marL="2859557" indent="0">
              <a:buNone/>
              <a:defRPr sz="1430" b="1"/>
            </a:lvl8pPr>
            <a:lvl9pPr marL="3268066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13A816-DAA1-49EF-86E6-5F54A4C47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126421A-8AB0-4684-8F66-B9F8286D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5EC-B6EC-4430-8E86-D4B105B1B66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6933352-2ABA-413B-B95E-BD7C4FF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0919256-E2D1-4CE6-9719-77A29908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95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CBA454-8A2E-4333-959B-49B02169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991E7AD-1462-477D-9B69-68BA878B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D967-FFB5-4BD9-86BE-55608F1FB86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8D8FA4-69D4-4742-BFF6-8EA8E7F2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066B23-DC01-4D0C-856D-D8654617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08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77F56CA-44D3-4D8D-9A63-F064933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26FA3-3B95-4938-A90C-193647BB50E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9B98A4A-B77C-4BB1-BBF1-28305F62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0E53A4-D1B6-4B84-92BB-1C227F44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908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694E7-C826-4D44-AEF1-893B7E08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84173C-043B-4023-BBE3-0323B719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859"/>
            </a:lvl1pPr>
            <a:lvl2pPr>
              <a:defRPr sz="2502"/>
            </a:lvl2pPr>
            <a:lvl3pPr>
              <a:defRPr sz="2144"/>
            </a:lvl3pPr>
            <a:lvl4pPr>
              <a:defRPr sz="1787"/>
            </a:lvl4pPr>
            <a:lvl5pPr>
              <a:defRPr sz="1787"/>
            </a:lvl5pPr>
            <a:lvl6pPr>
              <a:defRPr sz="1787"/>
            </a:lvl6pPr>
            <a:lvl7pPr>
              <a:defRPr sz="1787"/>
            </a:lvl7pPr>
            <a:lvl8pPr>
              <a:defRPr sz="1787"/>
            </a:lvl8pPr>
            <a:lvl9pPr>
              <a:defRPr sz="17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AA5663E-5AF7-4D02-956C-27AD0313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30"/>
            </a:lvl1pPr>
            <a:lvl2pPr marL="408508" indent="0">
              <a:buNone/>
              <a:defRPr sz="1251"/>
            </a:lvl2pPr>
            <a:lvl3pPr marL="817016" indent="0">
              <a:buNone/>
              <a:defRPr sz="1072"/>
            </a:lvl3pPr>
            <a:lvl4pPr marL="1225525" indent="0">
              <a:buNone/>
              <a:defRPr sz="894"/>
            </a:lvl4pPr>
            <a:lvl5pPr marL="1634033" indent="0">
              <a:buNone/>
              <a:defRPr sz="894"/>
            </a:lvl5pPr>
            <a:lvl6pPr marL="2042541" indent="0">
              <a:buNone/>
              <a:defRPr sz="894"/>
            </a:lvl6pPr>
            <a:lvl7pPr marL="2451049" indent="0">
              <a:buNone/>
              <a:defRPr sz="894"/>
            </a:lvl7pPr>
            <a:lvl8pPr marL="2859557" indent="0">
              <a:buNone/>
              <a:defRPr sz="894"/>
            </a:lvl8pPr>
            <a:lvl9pPr marL="3268066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CD919B1-8472-40EA-8FFE-D6DAD971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F0A0-BBF9-4195-82A6-6489931A995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5616D0-9976-4847-8101-6B0CF277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9ACE1C-3F1D-4D4D-A219-3A34BE0D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F28A-5DB9-45E9-BDEB-F34EA599CDB0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94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E3ECE-7407-4F15-B570-1871E156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B6005AE-41B1-4868-A62A-FFA22E237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859"/>
            </a:lvl1pPr>
            <a:lvl2pPr marL="408508" indent="0">
              <a:buNone/>
              <a:defRPr sz="2502"/>
            </a:lvl2pPr>
            <a:lvl3pPr marL="817016" indent="0">
              <a:buNone/>
              <a:defRPr sz="2144"/>
            </a:lvl3pPr>
            <a:lvl4pPr marL="1225525" indent="0">
              <a:buNone/>
              <a:defRPr sz="1787"/>
            </a:lvl4pPr>
            <a:lvl5pPr marL="1634033" indent="0">
              <a:buNone/>
              <a:defRPr sz="1787"/>
            </a:lvl5pPr>
            <a:lvl6pPr marL="2042541" indent="0">
              <a:buNone/>
              <a:defRPr sz="1787"/>
            </a:lvl6pPr>
            <a:lvl7pPr marL="2451049" indent="0">
              <a:buNone/>
              <a:defRPr sz="1787"/>
            </a:lvl7pPr>
            <a:lvl8pPr marL="2859557" indent="0">
              <a:buNone/>
              <a:defRPr sz="1787"/>
            </a:lvl8pPr>
            <a:lvl9pPr marL="3268066" indent="0">
              <a:buNone/>
              <a:defRPr sz="178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3B29AC-B62D-4D2D-B8A0-1634B112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30"/>
            </a:lvl1pPr>
            <a:lvl2pPr marL="408508" indent="0">
              <a:buNone/>
              <a:defRPr sz="1251"/>
            </a:lvl2pPr>
            <a:lvl3pPr marL="817016" indent="0">
              <a:buNone/>
              <a:defRPr sz="1072"/>
            </a:lvl3pPr>
            <a:lvl4pPr marL="1225525" indent="0">
              <a:buNone/>
              <a:defRPr sz="894"/>
            </a:lvl4pPr>
            <a:lvl5pPr marL="1634033" indent="0">
              <a:buNone/>
              <a:defRPr sz="894"/>
            </a:lvl5pPr>
            <a:lvl6pPr marL="2042541" indent="0">
              <a:buNone/>
              <a:defRPr sz="894"/>
            </a:lvl6pPr>
            <a:lvl7pPr marL="2451049" indent="0">
              <a:buNone/>
              <a:defRPr sz="894"/>
            </a:lvl7pPr>
            <a:lvl8pPr marL="2859557" indent="0">
              <a:buNone/>
              <a:defRPr sz="894"/>
            </a:lvl8pPr>
            <a:lvl9pPr marL="3268066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6EA8F21-0B46-4AED-BCD1-F9829191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E2B4-5B62-4320-B7A0-E6058D6A39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CFA495-6337-42D6-B27C-AF47F2F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A36BAE-A8E1-4BCB-A036-56321E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09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8A37DC-2652-415F-924A-A6409D6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12EE31-E353-46B5-904F-604F7322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B225E14-8215-430E-8E5D-418C6765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73AD-FA77-4D7F-AB80-64B3920A099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B03883-3ADD-4B23-BDDF-1D2F529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FF233B-C460-4E0C-9D75-A8AEBD08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75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AF7D21-2F5D-4E09-9603-4CFAF333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3EA805-949B-44D0-B43D-DCD51E6C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817BC03-1502-4FDA-9626-EAEA9495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2454-1184-46BD-9245-73C1CAC2960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FC0584B-C338-44A2-AFED-2756667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E7B2CA-CD28-4AB6-B0B0-553B29D5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8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B30D-7EFE-4573-BA12-FD26E73C5A1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75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A884-A938-49E4-9C26-744B011076D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326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3A4C-287C-4B64-88FB-FA32A520A92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13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B089-6B74-4D8F-874A-6EBF1B45FC9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43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6C8FD-355C-4A42-AE2E-F8B626E4DFD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95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288D-F413-460C-9CCB-EF2952C7952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39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DA2-3DD6-4361-8DDF-74B4285492D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9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29CE-885F-4C31-A238-6A555CC81628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3885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ABB4-39F3-49B6-9370-2EF713DD9AC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7609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16767-EA47-443B-BEC5-C669838D3B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4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6546-8A01-4718-BB38-806E00FAADF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06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85A8-E813-4C13-8DD4-2D9E23325B3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5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BF99-3A63-4260-AA4A-21B288C1938E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7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89333-ACFD-4557-ADE8-B0CE9410E524}" type="datetime1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8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6920-DFAB-4B30-AD48-1C272DBD3612}" type="datetime1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3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B33D0-876B-495E-B20A-E0B925AE82DE}" type="datetime1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4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9768-4748-4A59-8CDF-74A93D5B7AB1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91BA-7884-41AD-A2D7-5344C653F7C9}" type="datetime1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7CFA2-0023-4AA3-80F4-729A50335A96}" type="datetime1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5E47E-FA52-4C93-88A9-2EA1442E0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7FD93D0-8AFE-4E48-920E-793148FD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25BD86-C3B3-41F8-856B-8F18A10C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E8905E-4F30-42A8-9103-5158A3EAA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7932-FEB2-48F5-8409-9011D5D0305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A70F4D-36B6-427F-A7E6-C4569E72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ECE010-CD62-4C7B-B8F9-36C07A6F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813AF82-2190-420A-98A2-DDF8FC1A63BC}"/>
              </a:ext>
            </a:extLst>
          </p:cNvPr>
          <p:cNvSpPr/>
          <p:nvPr userDrawn="1"/>
        </p:nvSpPr>
        <p:spPr>
          <a:xfrm>
            <a:off x="645333" y="1090110"/>
            <a:ext cx="10659030" cy="5767890"/>
          </a:xfrm>
          <a:custGeom>
            <a:avLst/>
            <a:gdLst>
              <a:gd name="connsiteX0" fmla="*/ 5329515 w 10659030"/>
              <a:gd name="connsiteY0" fmla="*/ 0 h 5767890"/>
              <a:gd name="connsiteX1" fmla="*/ 10659030 w 10659030"/>
              <a:gd name="connsiteY1" fmla="*/ 5437405 h 5767890"/>
              <a:gd name="connsiteX2" fmla="*/ 10652095 w 10659030"/>
              <a:gd name="connsiteY2" fmla="*/ 5717214 h 5767890"/>
              <a:gd name="connsiteX3" fmla="*/ 10648318 w 10659030"/>
              <a:gd name="connsiteY3" fmla="*/ 5767890 h 5767890"/>
              <a:gd name="connsiteX4" fmla="*/ 10712 w 10659030"/>
              <a:gd name="connsiteY4" fmla="*/ 5767890 h 5767890"/>
              <a:gd name="connsiteX5" fmla="*/ 6935 w 10659030"/>
              <a:gd name="connsiteY5" fmla="*/ 5717214 h 5767890"/>
              <a:gd name="connsiteX6" fmla="*/ 0 w 10659030"/>
              <a:gd name="connsiteY6" fmla="*/ 5437405 h 5767890"/>
              <a:gd name="connsiteX7" fmla="*/ 5329515 w 10659030"/>
              <a:gd name="connsiteY7" fmla="*/ 0 h 576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9030" h="5767890">
                <a:moveTo>
                  <a:pt x="5329515" y="0"/>
                </a:moveTo>
                <a:cubicBezTo>
                  <a:pt x="8272925" y="0"/>
                  <a:pt x="10659030" y="2434409"/>
                  <a:pt x="10659030" y="5437405"/>
                </a:cubicBezTo>
                <a:cubicBezTo>
                  <a:pt x="10659030" y="5531249"/>
                  <a:pt x="10656700" y="5624537"/>
                  <a:pt x="10652095" y="5717214"/>
                </a:cubicBezTo>
                <a:lnTo>
                  <a:pt x="10648318" y="5767890"/>
                </a:lnTo>
                <a:lnTo>
                  <a:pt x="10712" y="5767890"/>
                </a:lnTo>
                <a:lnTo>
                  <a:pt x="6935" y="5717214"/>
                </a:lnTo>
                <a:cubicBezTo>
                  <a:pt x="2330" y="5624537"/>
                  <a:pt x="0" y="5531249"/>
                  <a:pt x="0" y="5437405"/>
                </a:cubicBezTo>
                <a:cubicBezTo>
                  <a:pt x="0" y="2434409"/>
                  <a:pt x="2386105" y="0"/>
                  <a:pt x="5329515" y="0"/>
                </a:cubicBezTo>
                <a:close/>
              </a:path>
            </a:pathLst>
          </a:custGeom>
          <a:gradFill>
            <a:gsLst>
              <a:gs pos="100000">
                <a:srgbClr val="023C6E">
                  <a:alpha val="0"/>
                </a:srgbClr>
              </a:gs>
              <a:gs pos="36000">
                <a:srgbClr val="017BC1">
                  <a:alpha val="3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6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817016" rtl="0" eaLnBrk="1" latinLnBrk="0" hangingPunct="1">
        <a:lnSpc>
          <a:spcPct val="90000"/>
        </a:lnSpc>
        <a:spcBef>
          <a:spcPct val="0"/>
        </a:spcBef>
        <a:buNone/>
        <a:defRPr sz="3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254" indent="-204254" algn="l" defTabSz="817016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2502" kern="1200">
          <a:solidFill>
            <a:schemeClr val="tx1"/>
          </a:solidFill>
          <a:latin typeface="+mn-lt"/>
          <a:ea typeface="+mn-ea"/>
          <a:cs typeface="+mn-cs"/>
        </a:defRPr>
      </a:lvl1pPr>
      <a:lvl2pPr marL="612762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4" kern="1200">
          <a:solidFill>
            <a:schemeClr val="tx1"/>
          </a:solidFill>
          <a:latin typeface="+mn-lt"/>
          <a:ea typeface="+mn-ea"/>
          <a:cs typeface="+mn-cs"/>
        </a:defRPr>
      </a:lvl2pPr>
      <a:lvl3pPr marL="1021271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429779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838287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246795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655303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3063812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472320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1pPr>
      <a:lvl2pPr marL="408508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817016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25525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634033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042541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451049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2859557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268066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4392-60D7-4E71-B418-3BA8AE3B3E6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65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>Engineering Plus Phase IV</a:t>
            </a:r>
            <a:br>
              <a:rPr lang="en-IN" sz="4400" dirty="0" smtClean="0"/>
            </a:br>
            <a:r>
              <a:rPr lang="en-IN" sz="4400" dirty="0" smtClean="0"/>
              <a:t>Course Name: Machine Learning</a:t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Subject Faculty : Dr.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 smtClean="0"/>
          </a:p>
          <a:p>
            <a:r>
              <a:rPr lang="en-IN" dirty="0" smtClean="0"/>
              <a:t>Day 3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Mail Classification</a:t>
            </a:r>
            <a:endParaRPr lang="en-IN" dirty="0"/>
          </a:p>
        </p:txBody>
      </p:sp>
      <p:pic>
        <p:nvPicPr>
          <p:cNvPr id="2050" name="Picture 2" descr="Machine learning classification illustration for the emai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0" y="1825625"/>
            <a:ext cx="103165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6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Multiclass Classification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2911"/>
            <a:ext cx="9807054" cy="41624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7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a classifier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529" y="2084933"/>
            <a:ext cx="5940941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1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Distance formulas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663" y="1860410"/>
            <a:ext cx="4349844" cy="41050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88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310" y="1926905"/>
            <a:ext cx="8352430" cy="467178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3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448" y="1891506"/>
            <a:ext cx="8529851" cy="42195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76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using KNN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074" y="2285230"/>
            <a:ext cx="6728345" cy="38016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5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Manhattan 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119" y="1825625"/>
            <a:ext cx="3955761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3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Euclidean 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454" y="2166819"/>
            <a:ext cx="3945092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0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KNN Example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069" y="1965449"/>
            <a:ext cx="5353331" cy="45734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0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23C6E"/>
            </a:gs>
            <a:gs pos="0">
              <a:srgbClr val="03305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038193CD-7F78-4D2B-980B-9AAF1599F6BD}"/>
              </a:ext>
            </a:extLst>
          </p:cNvPr>
          <p:cNvGrpSpPr/>
          <p:nvPr/>
        </p:nvGrpSpPr>
        <p:grpSpPr>
          <a:xfrm>
            <a:off x="1129411" y="365043"/>
            <a:ext cx="2545350" cy="4903984"/>
            <a:chOff x="537687" y="1"/>
            <a:chExt cx="2848605" cy="5488247"/>
          </a:xfrm>
        </p:grpSpPr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DDF640F5-6F2C-4A9F-B26B-259079AF48B7}"/>
                </a:ext>
              </a:extLst>
            </p:cNvPr>
            <p:cNvGrpSpPr/>
            <p:nvPr/>
          </p:nvGrpSpPr>
          <p:grpSpPr>
            <a:xfrm>
              <a:off x="537687" y="1534285"/>
              <a:ext cx="2848605" cy="3880840"/>
              <a:chOff x="537687" y="1534285"/>
              <a:chExt cx="2848605" cy="38808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80B721A3-25EE-4360-82B8-DB964F495FE0}"/>
                  </a:ext>
                </a:extLst>
              </p:cNvPr>
              <p:cNvSpPr/>
              <p:nvPr/>
            </p:nvSpPr>
            <p:spPr>
              <a:xfrm rot="10800000">
                <a:off x="560985" y="2119923"/>
                <a:ext cx="2825307" cy="3295202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CB392882-997F-4B60-8F54-BD9E2DDFD3F8}"/>
                  </a:ext>
                </a:extLst>
              </p:cNvPr>
              <p:cNvSpPr/>
              <p:nvPr/>
            </p:nvSpPr>
            <p:spPr>
              <a:xfrm rot="10800000">
                <a:off x="1377805" y="1931258"/>
                <a:ext cx="1144958" cy="142007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="" xmlns:a16="http://schemas.microsoft.com/office/drawing/2014/main" id="{200432E4-E66E-4E9D-9A0A-673ED6A36F59}"/>
                  </a:ext>
                </a:extLst>
              </p:cNvPr>
              <p:cNvSpPr/>
              <p:nvPr/>
            </p:nvSpPr>
            <p:spPr>
              <a:xfrm rot="10800000">
                <a:off x="537687" y="2115221"/>
                <a:ext cx="2825307" cy="3295202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EB5010B5-3580-4BE5-962B-F46A096B9E8A}"/>
                  </a:ext>
                </a:extLst>
              </p:cNvPr>
              <p:cNvSpPr/>
              <p:nvPr/>
            </p:nvSpPr>
            <p:spPr>
              <a:xfrm rot="10800000">
                <a:off x="1399633" y="1721477"/>
                <a:ext cx="1101994" cy="167826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="" xmlns:a16="http://schemas.microsoft.com/office/drawing/2014/main" id="{1F25D0C6-D154-49DC-BB1D-0C95B5C35248}"/>
                  </a:ext>
                </a:extLst>
              </p:cNvPr>
              <p:cNvSpPr/>
              <p:nvPr/>
            </p:nvSpPr>
            <p:spPr>
              <a:xfrm rot="10800000">
                <a:off x="1404738" y="1534285"/>
                <a:ext cx="1091204" cy="145236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="" xmlns:a16="http://schemas.microsoft.com/office/drawing/2014/main" id="{93C35FAC-5D0F-4F2C-BF9B-C52FD465BB4F}"/>
                  </a:ext>
                </a:extLst>
              </p:cNvPr>
              <p:cNvSpPr/>
              <p:nvPr/>
            </p:nvSpPr>
            <p:spPr>
              <a:xfrm rot="10800000">
                <a:off x="544729" y="4072370"/>
                <a:ext cx="2802008" cy="1338052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CD9780AD-CECC-42A7-AD79-D049F6AD0226}"/>
                  </a:ext>
                </a:extLst>
              </p:cNvPr>
              <p:cNvSpPr/>
              <p:nvPr/>
            </p:nvSpPr>
            <p:spPr>
              <a:xfrm>
                <a:off x="550937" y="3864460"/>
                <a:ext cx="2802009" cy="551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="" xmlns:a16="http://schemas.microsoft.com/office/drawing/2014/main" id="{97B81C2E-28EB-44D1-AB14-9D9237CF1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657" y="3216947"/>
                <a:ext cx="1102192" cy="1102192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339C4442-2CE9-4B88-8857-205007F8847B}"/>
                </a:ext>
              </a:extLst>
            </p:cNvPr>
            <p:cNvSpPr/>
            <p:nvPr/>
          </p:nvSpPr>
          <p:spPr>
            <a:xfrm rot="5400000">
              <a:off x="1174820" y="677106"/>
              <a:ext cx="1534284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99F4E0A-EBE6-4AD8-B40C-940393619F8A}"/>
                </a:ext>
              </a:extLst>
            </p:cNvPr>
            <p:cNvSpPr txBox="1"/>
            <p:nvPr/>
          </p:nvSpPr>
          <p:spPr>
            <a:xfrm>
              <a:off x="879626" y="4454912"/>
              <a:ext cx="2141315" cy="1033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Introduction to Supervised Machine Learning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4E2171D8-AAA7-44FB-B295-009E26C62A95}"/>
              </a:ext>
            </a:extLst>
          </p:cNvPr>
          <p:cNvGrpSpPr/>
          <p:nvPr/>
        </p:nvGrpSpPr>
        <p:grpSpPr>
          <a:xfrm>
            <a:off x="3537841" y="365041"/>
            <a:ext cx="1953862" cy="3369555"/>
            <a:chOff x="3616421" y="9549"/>
            <a:chExt cx="2186646" cy="3771006"/>
          </a:xfrm>
        </p:grpSpPr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A5881644-A688-4727-B9D2-B853C2267F72}"/>
                </a:ext>
              </a:extLst>
            </p:cNvPr>
            <p:cNvSpPr/>
            <p:nvPr/>
          </p:nvSpPr>
          <p:spPr>
            <a:xfrm rot="5400000">
              <a:off x="4203511" y="422432"/>
              <a:ext cx="100584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E710A5C0-B192-4A65-85C6-D6718616F575}"/>
                </a:ext>
              </a:extLst>
            </p:cNvPr>
            <p:cNvGrpSpPr/>
            <p:nvPr/>
          </p:nvGrpSpPr>
          <p:grpSpPr>
            <a:xfrm>
              <a:off x="3674601" y="923056"/>
              <a:ext cx="2118244" cy="2857499"/>
              <a:chOff x="3571356" y="585306"/>
              <a:chExt cx="2118244" cy="2857499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="" xmlns:a16="http://schemas.microsoft.com/office/drawing/2014/main" id="{4FABCE0D-8339-4E70-9C1C-1FD7BC7ACEEB}"/>
                  </a:ext>
                </a:extLst>
              </p:cNvPr>
              <p:cNvSpPr/>
              <p:nvPr/>
            </p:nvSpPr>
            <p:spPr>
              <a:xfrm rot="10800000">
                <a:off x="3588681" y="1016517"/>
                <a:ext cx="2100919" cy="2426288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4F9A495C-8768-49D9-A671-064C40B59C58}"/>
                  </a:ext>
                </a:extLst>
              </p:cNvPr>
              <p:cNvSpPr/>
              <p:nvPr/>
            </p:nvSpPr>
            <p:spPr>
              <a:xfrm rot="10800000">
                <a:off x="4196074" y="877601"/>
                <a:ext cx="851399" cy="104561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BE5A2EB3-1C73-4945-9E2B-69AD89AE83FB}"/>
                  </a:ext>
                </a:extLst>
              </p:cNvPr>
              <p:cNvSpPr/>
              <p:nvPr/>
            </p:nvSpPr>
            <p:spPr>
              <a:xfrm rot="10800000">
                <a:off x="3571356" y="1013055"/>
                <a:ext cx="2100919" cy="2426288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69FC0C48-BD62-45F9-9BA0-3E6EE2D50A5B}"/>
                  </a:ext>
                </a:extLst>
              </p:cNvPr>
              <p:cNvSpPr/>
              <p:nvPr/>
            </p:nvSpPr>
            <p:spPr>
              <a:xfrm rot="10800000">
                <a:off x="4212305" y="723137"/>
                <a:ext cx="819451" cy="123572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="" xmlns:a16="http://schemas.microsoft.com/office/drawing/2014/main" id="{0889DE2E-85AB-4856-B10F-9EC12CAAA426}"/>
                  </a:ext>
                </a:extLst>
              </p:cNvPr>
              <p:cNvSpPr/>
              <p:nvPr/>
            </p:nvSpPr>
            <p:spPr>
              <a:xfrm rot="10800000">
                <a:off x="4216102" y="585306"/>
                <a:ext cx="811428" cy="106938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="" xmlns:a16="http://schemas.microsoft.com/office/drawing/2014/main" id="{9F8B58CF-80F5-4546-AB44-99C6A63BF4FC}"/>
                  </a:ext>
                </a:extLst>
              </p:cNvPr>
              <p:cNvSpPr/>
              <p:nvPr/>
            </p:nvSpPr>
            <p:spPr>
              <a:xfrm rot="10800000">
                <a:off x="3576593" y="2454122"/>
                <a:ext cx="2083594" cy="985220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="" xmlns:a16="http://schemas.microsoft.com/office/drawing/2014/main" id="{B2C63937-CFDA-4009-90A9-2DE85F0D9C56}"/>
                  </a:ext>
                </a:extLst>
              </p:cNvPr>
              <p:cNvSpPr/>
              <p:nvPr/>
            </p:nvSpPr>
            <p:spPr>
              <a:xfrm>
                <a:off x="3588681" y="2304736"/>
                <a:ext cx="2083595" cy="405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="" xmlns:a16="http://schemas.microsoft.com/office/drawing/2014/main" id="{C4F4F625-08F0-4246-9E1C-5FABECCB1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106" y="1453414"/>
                <a:ext cx="739562" cy="739562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B14ED69C-2BDB-4040-A7BB-CBAC3D9E45BC}"/>
                </a:ext>
              </a:extLst>
            </p:cNvPr>
            <p:cNvSpPr txBox="1"/>
            <p:nvPr/>
          </p:nvSpPr>
          <p:spPr>
            <a:xfrm>
              <a:off x="3616421" y="2280104"/>
              <a:ext cx="2186646" cy="380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8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55A85FBE-A97E-4C6B-A7ED-0B73754EF923}"/>
              </a:ext>
            </a:extLst>
          </p:cNvPr>
          <p:cNvGrpSpPr/>
          <p:nvPr/>
        </p:nvGrpSpPr>
        <p:grpSpPr>
          <a:xfrm>
            <a:off x="5264756" y="424116"/>
            <a:ext cx="2570828" cy="5845053"/>
            <a:chOff x="5689600" y="-9181"/>
            <a:chExt cx="2877118" cy="6541436"/>
          </a:xfrm>
        </p:grpSpPr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DACD6FE0-8960-4432-90B8-D2C0A5C6DD0B}"/>
                </a:ext>
              </a:extLst>
            </p:cNvPr>
            <p:cNvSpPr/>
            <p:nvPr/>
          </p:nvSpPr>
          <p:spPr>
            <a:xfrm rot="5400000">
              <a:off x="5735962" y="1226662"/>
              <a:ext cx="265176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18E7F7AB-2134-4FF9-BD92-61E2A565B99F}"/>
                </a:ext>
              </a:extLst>
            </p:cNvPr>
            <p:cNvGrpSpPr/>
            <p:nvPr/>
          </p:nvGrpSpPr>
          <p:grpSpPr>
            <a:xfrm>
              <a:off x="5689600" y="2619413"/>
              <a:ext cx="2877118" cy="3912842"/>
              <a:chOff x="5382402" y="2583762"/>
              <a:chExt cx="2877118" cy="391284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8A970D9B-59C5-4709-8F91-1554203708A0}"/>
                  </a:ext>
                </a:extLst>
              </p:cNvPr>
              <p:cNvSpPr/>
              <p:nvPr/>
            </p:nvSpPr>
            <p:spPr>
              <a:xfrm rot="10800000">
                <a:off x="5405933" y="3174229"/>
                <a:ext cx="2853587" cy="3322375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="" xmlns:a16="http://schemas.microsoft.com/office/drawing/2014/main" id="{AFE391CE-67B5-462C-9703-8CBAE58552C5}"/>
                  </a:ext>
                </a:extLst>
              </p:cNvPr>
              <p:cNvSpPr/>
              <p:nvPr/>
            </p:nvSpPr>
            <p:spPr>
              <a:xfrm rot="10800000">
                <a:off x="6230930" y="2984009"/>
                <a:ext cx="1156418" cy="143178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="" xmlns:a16="http://schemas.microsoft.com/office/drawing/2014/main" id="{054F41F1-E5D3-4F1A-A777-40D4BD92C326}"/>
                  </a:ext>
                </a:extLst>
              </p:cNvPr>
              <p:cNvSpPr/>
              <p:nvPr/>
            </p:nvSpPr>
            <p:spPr>
              <a:xfrm rot="10800000">
                <a:off x="5382402" y="3169488"/>
                <a:ext cx="2853587" cy="3322375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="" xmlns:a16="http://schemas.microsoft.com/office/drawing/2014/main" id="{98AA0297-6ACD-4592-8CFB-0FD82D140E1D}"/>
                  </a:ext>
                </a:extLst>
              </p:cNvPr>
              <p:cNvSpPr/>
              <p:nvPr/>
            </p:nvSpPr>
            <p:spPr>
              <a:xfrm rot="10800000">
                <a:off x="6252975" y="2772498"/>
                <a:ext cx="1113025" cy="169210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="" xmlns:a16="http://schemas.microsoft.com/office/drawing/2014/main" id="{7CBA1916-6A5D-4D6E-ACA1-8321CC4591B3}"/>
                  </a:ext>
                </a:extLst>
              </p:cNvPr>
              <p:cNvSpPr/>
              <p:nvPr/>
            </p:nvSpPr>
            <p:spPr>
              <a:xfrm rot="10800000">
                <a:off x="6258132" y="2583762"/>
                <a:ext cx="1102127" cy="146433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68B6EF6A-788A-453E-932A-2783E82231C0}"/>
                  </a:ext>
                </a:extLst>
              </p:cNvPr>
              <p:cNvSpPr/>
              <p:nvPr/>
            </p:nvSpPr>
            <p:spPr>
              <a:xfrm rot="10800000">
                <a:off x="5389515" y="5142777"/>
                <a:ext cx="2830055" cy="1349086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B0DD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="" xmlns:a16="http://schemas.microsoft.com/office/drawing/2014/main" id="{D71619C1-2CDB-4BE3-8206-8A25B9C6C480}"/>
                  </a:ext>
                </a:extLst>
              </p:cNvPr>
              <p:cNvSpPr/>
              <p:nvPr/>
            </p:nvSpPr>
            <p:spPr>
              <a:xfrm>
                <a:off x="5391419" y="4938219"/>
                <a:ext cx="2830056" cy="5556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="" xmlns:a16="http://schemas.microsoft.com/office/drawing/2014/main" id="{B1F607C2-95F5-47FB-8D08-2DD439F00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475" y="4567895"/>
                <a:ext cx="939242" cy="851997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E4D799B0-386A-4608-8C99-834482370B43}"/>
                </a:ext>
              </a:extLst>
            </p:cNvPr>
            <p:cNvSpPr txBox="1"/>
            <p:nvPr/>
          </p:nvSpPr>
          <p:spPr>
            <a:xfrm>
              <a:off x="6016662" y="5669200"/>
              <a:ext cx="2270431" cy="65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KNN</a:t>
              </a:r>
              <a:endParaRPr lang="en-US" sz="1400" b="1" dirty="0">
                <a:solidFill>
                  <a:prstClr val="black"/>
                </a:solidFill>
              </a:endParaRPr>
            </a:p>
            <a:p>
              <a:pPr algn="ctr"/>
              <a:endParaRPr lang="en-IN" sz="1608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56B81F82-EF5B-4AA4-9E21-9F5861E1D555}"/>
              </a:ext>
            </a:extLst>
          </p:cNvPr>
          <p:cNvGrpSpPr/>
          <p:nvPr/>
        </p:nvGrpSpPr>
        <p:grpSpPr>
          <a:xfrm>
            <a:off x="7495899" y="365042"/>
            <a:ext cx="2369674" cy="4237587"/>
            <a:chOff x="9002315" y="-22455"/>
            <a:chExt cx="2651998" cy="4742456"/>
          </a:xfrm>
        </p:grpSpPr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930F5404-34BF-442A-9F9B-888DED7B0B47}"/>
                </a:ext>
              </a:extLst>
            </p:cNvPr>
            <p:cNvSpPr/>
            <p:nvPr/>
          </p:nvSpPr>
          <p:spPr>
            <a:xfrm rot="5400000">
              <a:off x="9673099" y="527588"/>
              <a:ext cx="128016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9E011AE1-F4EB-4A2F-8C48-C33561314B22}"/>
                </a:ext>
              </a:extLst>
            </p:cNvPr>
            <p:cNvGrpSpPr/>
            <p:nvPr/>
          </p:nvGrpSpPr>
          <p:grpSpPr>
            <a:xfrm>
              <a:off x="9002315" y="1163414"/>
              <a:ext cx="2651998" cy="3556587"/>
              <a:chOff x="9002315" y="1163414"/>
              <a:chExt cx="2651998" cy="355658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585C5E22-5B68-4851-98AB-065B118702DC}"/>
                  </a:ext>
                </a:extLst>
              </p:cNvPr>
              <p:cNvSpPr/>
              <p:nvPr/>
            </p:nvSpPr>
            <p:spPr>
              <a:xfrm rot="10800000">
                <a:off x="9024005" y="1700121"/>
                <a:ext cx="2630308" cy="3019880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="" xmlns:a16="http://schemas.microsoft.com/office/drawing/2014/main" id="{6A225CA3-25FE-4333-84F2-3E8FC2A5E5F9}"/>
                  </a:ext>
                </a:extLst>
              </p:cNvPr>
              <p:cNvSpPr/>
              <p:nvPr/>
            </p:nvSpPr>
            <p:spPr>
              <a:xfrm rot="10800000">
                <a:off x="9784450" y="1527219"/>
                <a:ext cx="1065934" cy="130142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2FB3BAB6-C454-41E5-A774-3FBA4E13CE68}"/>
                  </a:ext>
                </a:extLst>
              </p:cNvPr>
              <p:cNvSpPr/>
              <p:nvPr/>
            </p:nvSpPr>
            <p:spPr>
              <a:xfrm rot="10800000">
                <a:off x="9002315" y="1695811"/>
                <a:ext cx="2630308" cy="3019880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B43BAA29-006C-4011-98A3-F29443C55228}"/>
                  </a:ext>
                </a:extLst>
              </p:cNvPr>
              <p:cNvSpPr/>
              <p:nvPr/>
            </p:nvSpPr>
            <p:spPr>
              <a:xfrm rot="10800000">
                <a:off x="9804770" y="1334966"/>
                <a:ext cx="1025936" cy="153804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1010B6AB-D4E8-4794-8BB3-32D32D4FF0CC}"/>
                  </a:ext>
                </a:extLst>
              </p:cNvPr>
              <p:cNvSpPr/>
              <p:nvPr/>
            </p:nvSpPr>
            <p:spPr>
              <a:xfrm rot="10800000">
                <a:off x="9809524" y="1163414"/>
                <a:ext cx="1015891" cy="133101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="" xmlns:a16="http://schemas.microsoft.com/office/drawing/2014/main" id="{E92804AF-CDE7-4A9F-90C6-6A4E01023961}"/>
                  </a:ext>
                </a:extLst>
              </p:cNvPr>
              <p:cNvSpPr/>
              <p:nvPr/>
            </p:nvSpPr>
            <p:spPr>
              <a:xfrm rot="10800000">
                <a:off x="9008871" y="3489436"/>
                <a:ext cx="2608617" cy="1226255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="" xmlns:a16="http://schemas.microsoft.com/office/drawing/2014/main" id="{8699C536-CC3B-441A-A996-EC36B3265FA9}"/>
                  </a:ext>
                </a:extLst>
              </p:cNvPr>
              <p:cNvSpPr/>
              <p:nvPr/>
            </p:nvSpPr>
            <p:spPr>
              <a:xfrm>
                <a:off x="9009491" y="3303503"/>
                <a:ext cx="2608618" cy="5050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C3896E2F-6A21-4C8E-B70C-A63E8914C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2489" y="2878948"/>
                <a:ext cx="870854" cy="870854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63D77A1-3364-404F-A3E7-81902134B6DC}"/>
                </a:ext>
              </a:extLst>
            </p:cNvPr>
            <p:cNvSpPr txBox="1"/>
            <p:nvPr/>
          </p:nvSpPr>
          <p:spPr>
            <a:xfrm>
              <a:off x="9488624" y="4071987"/>
              <a:ext cx="1752717" cy="380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8" b="1" dirty="0">
                  <a:solidFill>
                    <a:prstClr val="black"/>
                  </a:solidFill>
                </a:rPr>
                <a:t>Assignments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19590" y="516549"/>
            <a:ext cx="6708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Key </a:t>
            </a:r>
            <a:r>
              <a:rPr lang="en-IN" sz="3200" dirty="0" smtClean="0">
                <a:solidFill>
                  <a:srgbClr val="00B0F0"/>
                </a:solidFill>
              </a:rPr>
              <a:t>Takeaways for Day 3     :   Session  </a:t>
            </a:r>
            <a:r>
              <a:rPr lang="en-IN" sz="3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4268" y="2599270"/>
            <a:ext cx="1305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Logistic  Regression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3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5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Lazy Learning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067" y="1873250"/>
            <a:ext cx="1001186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Lazy (KNN) Vs Eager Learners(Logistic Regression)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281" y="1950339"/>
            <a:ext cx="9148312" cy="34150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83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2" y="1879176"/>
            <a:ext cx="7207876" cy="42886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6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660" y="1690688"/>
            <a:ext cx="4508679" cy="448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Confusion Matrix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6" y="2010904"/>
            <a:ext cx="9259910" cy="43454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89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</a:t>
            </a:r>
            <a:r>
              <a:rPr lang="en-IN" dirty="0" smtClean="0"/>
              <a:t>igmoid Function (</a:t>
            </a:r>
            <a:r>
              <a:rPr lang="en-IN" dirty="0"/>
              <a:t>Logistic Function 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887" y="1975750"/>
            <a:ext cx="6353974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8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Multinomial Logistic Regression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1150" y="2019738"/>
            <a:ext cx="7029450" cy="41814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 Course 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567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54" y="2113496"/>
            <a:ext cx="7562850" cy="424636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45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</a:t>
            </a:r>
            <a:r>
              <a:rPr lang="en-US" dirty="0" smtClean="0"/>
              <a:t>Regression for Tumors-Cancer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64" y="2037721"/>
            <a:ext cx="9430603" cy="429483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57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Tumors-Cancer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96" y="1807699"/>
            <a:ext cx="9962865" cy="46340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 test split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056" y="2098254"/>
            <a:ext cx="9164731" cy="36032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08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Tumors-Cancer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651" y="2243435"/>
            <a:ext cx="9308698" cy="3857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5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Threshold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445" y="1825625"/>
            <a:ext cx="9933110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7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Logistic Regression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238" y="2517952"/>
            <a:ext cx="6667500" cy="28575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16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Logistic Regression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82" y="1907511"/>
            <a:ext cx="9337635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5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Overfitting, Right Fit and Underfitting and models</a:t>
            </a:r>
            <a:endParaRPr lang="en-IN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071" y="1690688"/>
            <a:ext cx="7724775" cy="40862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99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Curse of Dimensionality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512" y="2043989"/>
            <a:ext cx="7218975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39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Curse of Dimensionality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370" y="1333937"/>
            <a:ext cx="6409260" cy="50412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408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https://www.datacamp.com/tutorial/understanding-logistic-regression-python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Train test split function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69" y="1538895"/>
            <a:ext cx="8288262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1824" y="50207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X_train</a:t>
            </a:r>
            <a:r>
              <a:rPr lang="en-US" dirty="0"/>
              <a:t>: The training part of the first array (x)</a:t>
            </a:r>
          </a:p>
          <a:p>
            <a:r>
              <a:rPr lang="en-US" dirty="0" err="1" smtClean="0"/>
              <a:t>X_test</a:t>
            </a:r>
            <a:r>
              <a:rPr lang="en-US" dirty="0"/>
              <a:t>: The test part of the first array (x)</a:t>
            </a:r>
          </a:p>
          <a:p>
            <a:r>
              <a:rPr lang="en-US" dirty="0" err="1"/>
              <a:t>y_train</a:t>
            </a:r>
            <a:r>
              <a:rPr lang="en-US" dirty="0"/>
              <a:t>: The training part of the second array (y)</a:t>
            </a:r>
          </a:p>
          <a:p>
            <a:r>
              <a:rPr lang="en-US" dirty="0" err="1"/>
              <a:t>y_test</a:t>
            </a:r>
            <a:r>
              <a:rPr lang="en-US" dirty="0"/>
              <a:t>: The test part of the second array (y)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36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Train test split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938" y="1847850"/>
            <a:ext cx="8288262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52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197" y="1858524"/>
            <a:ext cx="9075761" cy="40671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2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Nominal </a:t>
            </a:r>
            <a:r>
              <a:rPr lang="en-US" dirty="0" err="1" smtClean="0"/>
              <a:t>Vs</a:t>
            </a:r>
            <a:r>
              <a:rPr lang="en-US" dirty="0" smtClean="0"/>
              <a:t> Ordinal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807054" cy="496941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3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lassification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815" y="1825625"/>
            <a:ext cx="9448369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4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Binary Classification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304" y="2011991"/>
            <a:ext cx="7815902" cy="41096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4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494</Words>
  <Application>Microsoft Office PowerPoint</Application>
  <PresentationFormat>Widescreen</PresentationFormat>
  <Paragraphs>108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2_Office Theme</vt:lpstr>
      <vt:lpstr>1_Office Theme</vt:lpstr>
      <vt:lpstr>                      Engineering Plus Phase IV Course Name: Machine Learning  </vt:lpstr>
      <vt:lpstr>PowerPoint Presentation</vt:lpstr>
      <vt:lpstr>Train test split function</vt:lpstr>
      <vt:lpstr>Train test split function</vt:lpstr>
      <vt:lpstr>Train test split function</vt:lpstr>
      <vt:lpstr>Classification</vt:lpstr>
      <vt:lpstr>Nominal Vs Ordinal </vt:lpstr>
      <vt:lpstr>Classification</vt:lpstr>
      <vt:lpstr>Binary Classification</vt:lpstr>
      <vt:lpstr> Mail Classification</vt:lpstr>
      <vt:lpstr>Multiclass Classification</vt:lpstr>
      <vt:lpstr>Training a classifier</vt:lpstr>
      <vt:lpstr>Distance formulas</vt:lpstr>
      <vt:lpstr>Classification</vt:lpstr>
      <vt:lpstr>Classification</vt:lpstr>
      <vt:lpstr>Classification using KNN</vt:lpstr>
      <vt:lpstr>Manhattan Distance</vt:lpstr>
      <vt:lpstr>Euclidean Distance</vt:lpstr>
      <vt:lpstr>KNN Example</vt:lpstr>
      <vt:lpstr>Lazy Learning</vt:lpstr>
      <vt:lpstr>Lazy (KNN) Vs Eager Learners(Logistic Regression)</vt:lpstr>
      <vt:lpstr>Confusion Matrix</vt:lpstr>
      <vt:lpstr>Confusion Matrix</vt:lpstr>
      <vt:lpstr>Confusion Matrix</vt:lpstr>
      <vt:lpstr>Sigmoid Function (Logistic Function )</vt:lpstr>
      <vt:lpstr>Multinomial Logistic Regression</vt:lpstr>
      <vt:lpstr>Logistic Regression</vt:lpstr>
      <vt:lpstr>Logistic Regression for Tumors-Cancer</vt:lpstr>
      <vt:lpstr>Logistic Regression for Tumors-Cancer</vt:lpstr>
      <vt:lpstr>Logistic Regression for Tumors-Cancer</vt:lpstr>
      <vt:lpstr>Threshold values</vt:lpstr>
      <vt:lpstr>Linear Vs Logistic Regression</vt:lpstr>
      <vt:lpstr>Linear Vs Logistic Regression</vt:lpstr>
      <vt:lpstr>Overfitting, Right Fit and Underfitting and models</vt:lpstr>
      <vt:lpstr>Curse of Dimensionality </vt:lpstr>
      <vt:lpstr>Curse of Dimensionality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</dc:title>
  <dc:creator>Microsoft account</dc:creator>
  <cp:lastModifiedBy>NLJIET</cp:lastModifiedBy>
  <cp:revision>133</cp:revision>
  <cp:lastPrinted>2024-07-25T03:37:08Z</cp:lastPrinted>
  <dcterms:created xsi:type="dcterms:W3CDTF">2023-06-14T08:08:43Z</dcterms:created>
  <dcterms:modified xsi:type="dcterms:W3CDTF">2024-07-25T06:24:33Z</dcterms:modified>
</cp:coreProperties>
</file>