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84" r:id="rId3"/>
  </p:sldMasterIdLst>
  <p:notesMasterIdLst>
    <p:notesMasterId r:id="rId30"/>
  </p:notesMasterIdLst>
  <p:handoutMasterIdLst>
    <p:handoutMasterId r:id="rId31"/>
  </p:handoutMasterIdLst>
  <p:sldIdLst>
    <p:sldId id="257" r:id="rId4"/>
    <p:sldId id="259" r:id="rId5"/>
    <p:sldId id="260" r:id="rId6"/>
    <p:sldId id="262" r:id="rId7"/>
    <p:sldId id="263" r:id="rId8"/>
    <p:sldId id="265" r:id="rId9"/>
    <p:sldId id="266" r:id="rId10"/>
    <p:sldId id="267" r:id="rId11"/>
    <p:sldId id="268" r:id="rId12"/>
    <p:sldId id="285" r:id="rId13"/>
    <p:sldId id="272" r:id="rId14"/>
    <p:sldId id="269" r:id="rId15"/>
    <p:sldId id="270" r:id="rId16"/>
    <p:sldId id="283" r:id="rId17"/>
    <p:sldId id="271" r:id="rId18"/>
    <p:sldId id="273" r:id="rId19"/>
    <p:sldId id="274" r:id="rId20"/>
    <p:sldId id="275" r:id="rId21"/>
    <p:sldId id="276" r:id="rId22"/>
    <p:sldId id="278" r:id="rId23"/>
    <p:sldId id="279" r:id="rId24"/>
    <p:sldId id="280" r:id="rId25"/>
    <p:sldId id="281" r:id="rId26"/>
    <p:sldId id="282" r:id="rId27"/>
    <p:sldId id="284" r:id="rId28"/>
    <p:sldId id="277" r:id="rId29"/>
  </p:sldIdLst>
  <p:sldSz cx="12192000" cy="6858000"/>
  <p:notesSz cx="6735763" cy="98663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34" Type="http://schemas.openxmlformats.org/officeDocument/2006/relationships/theme" Target="theme/theme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slide" Target="slides/slide26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presProps" Target="pres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4E86F0-AAE0-4BD3-A90F-CEB39F50C8D9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FE3649-6574-4AAA-9505-B2B16FCD55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03334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15373" y="0"/>
            <a:ext cx="2918831" cy="495029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19F520-07F2-4A1D-B0AD-2990B0E172FC}" type="datetimeFigureOut">
              <a:rPr lang="en-IN" smtClean="0"/>
              <a:t>26-07-2024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1233488"/>
            <a:ext cx="5916613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3577" y="4748163"/>
            <a:ext cx="5388610" cy="388486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15373" y="9371286"/>
            <a:ext cx="2918831" cy="49502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75C81-886C-48A5-A4B7-E0289CFCD0B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06003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45ACF7C-149C-466B-9B70-8B03BBE47776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4463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175C81-886C-48A5-A4B7-E0289CFCD0B3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33040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93CFC-B1EF-4671-9F32-641DBD7FC7E2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5359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28BBF-48EF-4A09-B441-82DF522E4157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691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8A9129-5980-433D-BDE7-ECD24F29C09A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491663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083D16-6AF8-4755-BF5A-E7315E3B7C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3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117126-1192-46E8-9F53-3120AD3C92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144"/>
            </a:lvl1pPr>
            <a:lvl2pPr marL="408508" indent="0" algn="ctr">
              <a:buNone/>
              <a:defRPr sz="1787"/>
            </a:lvl2pPr>
            <a:lvl3pPr marL="817016" indent="0" algn="ctr">
              <a:buNone/>
              <a:defRPr sz="1608"/>
            </a:lvl3pPr>
            <a:lvl4pPr marL="1225525" indent="0" algn="ctr">
              <a:buNone/>
              <a:defRPr sz="1430"/>
            </a:lvl4pPr>
            <a:lvl5pPr marL="1634033" indent="0" algn="ctr">
              <a:buNone/>
              <a:defRPr sz="1430"/>
            </a:lvl5pPr>
            <a:lvl6pPr marL="2042541" indent="0" algn="ctr">
              <a:buNone/>
              <a:defRPr sz="1430"/>
            </a:lvl6pPr>
            <a:lvl7pPr marL="2451049" indent="0" algn="ctr">
              <a:buNone/>
              <a:defRPr sz="1430"/>
            </a:lvl7pPr>
            <a:lvl8pPr marL="2859557" indent="0" algn="ctr">
              <a:buNone/>
              <a:defRPr sz="1430"/>
            </a:lvl8pPr>
            <a:lvl9pPr marL="3268066" indent="0" algn="ctr">
              <a:buNone/>
              <a:defRPr sz="143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3AA5A04-6000-4B59-A328-948021B9DD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558127-530B-4235-9818-32756601EB0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D33CB05-8299-482C-A57F-3D0EBF74C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240DAE3-E858-405C-AE6B-91DC05E9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47464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DD81225-BD33-40A8-8ED6-03F56FE68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01A1941-C85C-48EB-BD4A-1E3DDE45B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7AD8F8F-FBF6-45BE-BF4E-CD9F3AEA6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0B6966-F431-402E-9C42-87279C8B2572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06628E-9AFB-4CD2-BD3F-D4934E06B9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EF78D8A-10EE-4013-B2E7-0FB188032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979447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156BCF0-54D7-44C8-9A43-143DFBAAB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40"/>
            <a:ext cx="10515600" cy="2852737"/>
          </a:xfrm>
        </p:spPr>
        <p:txBody>
          <a:bodyPr anchor="b"/>
          <a:lstStyle>
            <a:lvl1pPr>
              <a:defRPr sz="536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FF05AD-4BF8-404E-BABA-1258E8F6A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144">
                <a:solidFill>
                  <a:schemeClr val="tx1">
                    <a:tint val="75000"/>
                  </a:schemeClr>
                </a:solidFill>
              </a:defRPr>
            </a:lvl1pPr>
            <a:lvl2pPr marL="408508" indent="0">
              <a:buNone/>
              <a:defRPr sz="1787">
                <a:solidFill>
                  <a:schemeClr val="tx1">
                    <a:tint val="75000"/>
                  </a:schemeClr>
                </a:solidFill>
              </a:defRPr>
            </a:lvl2pPr>
            <a:lvl3pPr marL="817016" indent="0">
              <a:buNone/>
              <a:defRPr sz="1608">
                <a:solidFill>
                  <a:schemeClr val="tx1">
                    <a:tint val="75000"/>
                  </a:schemeClr>
                </a:solidFill>
              </a:defRPr>
            </a:lvl3pPr>
            <a:lvl4pPr marL="1225525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4pPr>
            <a:lvl5pPr marL="1634033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5pPr>
            <a:lvl6pPr marL="2042541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6pPr>
            <a:lvl7pPr marL="2451049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7pPr>
            <a:lvl8pPr marL="2859557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8pPr>
            <a:lvl9pPr marL="3268066" indent="0">
              <a:buNone/>
              <a:defRPr sz="143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C210FDB-5E3B-423A-97EC-D5C8C0AD4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BBE444-845A-4845-9272-0C1BBDA170D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AD9B902-A130-40B1-B716-3FBB4C819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BB01889-97C8-46D1-A2CE-000CCD6AE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73419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DD6B837-83EB-401F-B3A8-0D292AAAD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B0FC3E2-5A95-468D-A644-0144328B2E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1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AC8D20F-7617-409E-8642-3E78987360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D2F1AB1-60D6-41CF-846D-9AD6B5367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24B62-0AFB-46F7-9771-5EFE4EE79E3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6730EC-EAD4-4284-9AB7-F8BC873B7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438C10-C28E-4ED5-AE41-6D079E1E4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57462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9D499E-A4EB-439B-9342-D7D3F4DAE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87A8AC52-4859-4326-8C8B-B44724ABE2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508" indent="0">
              <a:buNone/>
              <a:defRPr sz="1787" b="1"/>
            </a:lvl2pPr>
            <a:lvl3pPr marL="817016" indent="0">
              <a:buNone/>
              <a:defRPr sz="1608" b="1"/>
            </a:lvl3pPr>
            <a:lvl4pPr marL="1225525" indent="0">
              <a:buNone/>
              <a:defRPr sz="1430" b="1"/>
            </a:lvl4pPr>
            <a:lvl5pPr marL="1634033" indent="0">
              <a:buNone/>
              <a:defRPr sz="1430" b="1"/>
            </a:lvl5pPr>
            <a:lvl6pPr marL="2042541" indent="0">
              <a:buNone/>
              <a:defRPr sz="1430" b="1"/>
            </a:lvl6pPr>
            <a:lvl7pPr marL="2451049" indent="0">
              <a:buNone/>
              <a:defRPr sz="1430" b="1"/>
            </a:lvl7pPr>
            <a:lvl8pPr marL="2859557" indent="0">
              <a:buNone/>
              <a:defRPr sz="1430" b="1"/>
            </a:lvl8pPr>
            <a:lvl9pPr marL="3268066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38E2631-99CE-4BEB-BB69-7FB1C11035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EC0A266-2CEA-41B6-87C3-8AC9131645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144" b="1"/>
            </a:lvl1pPr>
            <a:lvl2pPr marL="408508" indent="0">
              <a:buNone/>
              <a:defRPr sz="1787" b="1"/>
            </a:lvl2pPr>
            <a:lvl3pPr marL="817016" indent="0">
              <a:buNone/>
              <a:defRPr sz="1608" b="1"/>
            </a:lvl3pPr>
            <a:lvl4pPr marL="1225525" indent="0">
              <a:buNone/>
              <a:defRPr sz="1430" b="1"/>
            </a:lvl4pPr>
            <a:lvl5pPr marL="1634033" indent="0">
              <a:buNone/>
              <a:defRPr sz="1430" b="1"/>
            </a:lvl5pPr>
            <a:lvl6pPr marL="2042541" indent="0">
              <a:buNone/>
              <a:defRPr sz="1430" b="1"/>
            </a:lvl6pPr>
            <a:lvl7pPr marL="2451049" indent="0">
              <a:buNone/>
              <a:defRPr sz="1430" b="1"/>
            </a:lvl7pPr>
            <a:lvl8pPr marL="2859557" indent="0">
              <a:buNone/>
              <a:defRPr sz="1430" b="1"/>
            </a:lvl8pPr>
            <a:lvl9pPr marL="3268066" indent="0">
              <a:buNone/>
              <a:defRPr sz="143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0913A816-DAA1-49EF-86E6-5F54A4C470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126421A-8AB0-4684-8F66-B9F8286D6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1420BE-779C-492D-A839-46BEFEAF183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D6933352-2ABA-413B-B95E-BD7C4FF51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10919256-E2D1-4CE6-9719-77A29908F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5377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CBA454-8A2E-4333-959B-49B021695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991E7AD-1462-477D-9B69-68BA878B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08FB1-CF1D-4EBD-BE7A-C0FB8375BC74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88D8FA4-69D4-4742-BFF6-8EA8E7F21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E066B23-DC01-4D0C-856D-D86546175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162792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377F56CA-44D3-4D8D-9A63-F06493301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A8F98-0BFA-40CF-AECD-C0A4932FB280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9B98A4A-B77C-4BB1-BBF1-28305F623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C0E53A4-D1B6-4B84-92BB-1C227F44E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34263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FB694E7-C826-4D44-AEF1-893B7E084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384173C-043B-4023-BBE3-0323B719F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859"/>
            </a:lvl1pPr>
            <a:lvl2pPr>
              <a:defRPr sz="2502"/>
            </a:lvl2pPr>
            <a:lvl3pPr>
              <a:defRPr sz="2144"/>
            </a:lvl3pPr>
            <a:lvl4pPr>
              <a:defRPr sz="1787"/>
            </a:lvl4pPr>
            <a:lvl5pPr>
              <a:defRPr sz="1787"/>
            </a:lvl5pPr>
            <a:lvl6pPr>
              <a:defRPr sz="1787"/>
            </a:lvl6pPr>
            <a:lvl7pPr>
              <a:defRPr sz="1787"/>
            </a:lvl7pPr>
            <a:lvl8pPr>
              <a:defRPr sz="1787"/>
            </a:lvl8pPr>
            <a:lvl9pPr>
              <a:defRPr sz="178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AA5663E-5AF7-4D02-956C-27AD03139E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30"/>
            </a:lvl1pPr>
            <a:lvl2pPr marL="408508" indent="0">
              <a:buNone/>
              <a:defRPr sz="1251"/>
            </a:lvl2pPr>
            <a:lvl3pPr marL="817016" indent="0">
              <a:buNone/>
              <a:defRPr sz="1072"/>
            </a:lvl3pPr>
            <a:lvl4pPr marL="1225525" indent="0">
              <a:buNone/>
              <a:defRPr sz="894"/>
            </a:lvl4pPr>
            <a:lvl5pPr marL="1634033" indent="0">
              <a:buNone/>
              <a:defRPr sz="894"/>
            </a:lvl5pPr>
            <a:lvl6pPr marL="2042541" indent="0">
              <a:buNone/>
              <a:defRPr sz="894"/>
            </a:lvl6pPr>
            <a:lvl7pPr marL="2451049" indent="0">
              <a:buNone/>
              <a:defRPr sz="894"/>
            </a:lvl7pPr>
            <a:lvl8pPr marL="2859557" indent="0">
              <a:buNone/>
              <a:defRPr sz="894"/>
            </a:lvl8pPr>
            <a:lvl9pPr marL="3268066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CD919B1-8472-40EA-8FFE-D6DAD971F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E26B4-2A3B-4175-87C1-FAF917E53166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375616D0-9976-4847-8101-6B0CF2776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E29ACE1C-3F1D-4D4D-A219-3A34BE0D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160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C15C9-939E-4640-AC25-E80B93B3F29E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3778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EE3ECE-7407-4F15-B570-1871E1566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285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6B6005AE-41B1-4868-A62A-FFA22E2372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859"/>
            </a:lvl1pPr>
            <a:lvl2pPr marL="408508" indent="0">
              <a:buNone/>
              <a:defRPr sz="2502"/>
            </a:lvl2pPr>
            <a:lvl3pPr marL="817016" indent="0">
              <a:buNone/>
              <a:defRPr sz="2144"/>
            </a:lvl3pPr>
            <a:lvl4pPr marL="1225525" indent="0">
              <a:buNone/>
              <a:defRPr sz="1787"/>
            </a:lvl4pPr>
            <a:lvl5pPr marL="1634033" indent="0">
              <a:buNone/>
              <a:defRPr sz="1787"/>
            </a:lvl5pPr>
            <a:lvl6pPr marL="2042541" indent="0">
              <a:buNone/>
              <a:defRPr sz="1787"/>
            </a:lvl6pPr>
            <a:lvl7pPr marL="2451049" indent="0">
              <a:buNone/>
              <a:defRPr sz="1787"/>
            </a:lvl7pPr>
            <a:lvl8pPr marL="2859557" indent="0">
              <a:buNone/>
              <a:defRPr sz="1787"/>
            </a:lvl8pPr>
            <a:lvl9pPr marL="3268066" indent="0">
              <a:buNone/>
              <a:defRPr sz="1787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93B29AC-B62D-4D2D-B8A0-1634B11211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430"/>
            </a:lvl1pPr>
            <a:lvl2pPr marL="408508" indent="0">
              <a:buNone/>
              <a:defRPr sz="1251"/>
            </a:lvl2pPr>
            <a:lvl3pPr marL="817016" indent="0">
              <a:buNone/>
              <a:defRPr sz="1072"/>
            </a:lvl3pPr>
            <a:lvl4pPr marL="1225525" indent="0">
              <a:buNone/>
              <a:defRPr sz="894"/>
            </a:lvl4pPr>
            <a:lvl5pPr marL="1634033" indent="0">
              <a:buNone/>
              <a:defRPr sz="894"/>
            </a:lvl5pPr>
            <a:lvl6pPr marL="2042541" indent="0">
              <a:buNone/>
              <a:defRPr sz="894"/>
            </a:lvl6pPr>
            <a:lvl7pPr marL="2451049" indent="0">
              <a:buNone/>
              <a:defRPr sz="894"/>
            </a:lvl7pPr>
            <a:lvl8pPr marL="2859557" indent="0">
              <a:buNone/>
              <a:defRPr sz="894"/>
            </a:lvl8pPr>
            <a:lvl9pPr marL="3268066" indent="0">
              <a:buNone/>
              <a:defRPr sz="894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EA8F21-0B46-4AED-BCD1-F98291915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E938D9-F9F4-4F28-9465-CACCEA5DA44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CCFA495-6337-42D6-B27C-AF47F2F18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0A36BAE-A8E1-4BCB-A036-56321E1F2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2174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8A37DC-2652-415F-924A-A6409D69B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F12EE31-E353-46B5-904F-604F7322AB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B225E14-8215-430E-8E5D-418C6765C2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62B37-0789-4B36-854D-8FB058344F55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BB03883-3ADD-4B23-BDDF-1D2F5298A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BFF233B-C460-4E0C-9D75-A8AEBD084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92412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9AF7D21-2F5D-4E09-9603-4CFAF333A9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F3EA805-949B-44D0-B43D-DCD51E6CE8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17BC03-1502-4FDA-9626-EAEA949551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F9248C-FC33-4904-B6A5-B379106EA1E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FC0584B-C338-44A2-AFED-2756667C9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7E7B2CA-CD28-4AB6-B0B0-553B29D5E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927389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0FAA60-430E-47D5-8038-183783DB236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79636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3FE6A8-45BE-46A0-81B1-A0A4843F714E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60750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795C05-C81B-4946-83C4-702066A341A1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3454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5D576D-1969-4504-98F9-1D4D0540F8A3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1081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166ECF-8BAA-49EB-85A2-0B235AB4B4ED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40820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2593E8-4BD4-4548-87B3-3C5A315C4869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115535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B3CC6F-18FE-4C8D-BCCB-B06B3B35D5B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70681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2C9F51-DC66-4F65-8F18-F6CBF5A83E7E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960479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ABC1B-D3FD-4F97-B8E8-568AF916AF3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30760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0F168E-68F5-4337-8423-1280553A725F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8520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4832D2-58AC-437E-97EE-BE6DAD67B33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508166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2D4BC9-C221-48D4-8555-47C710E952DA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2248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AD9D58-D2FD-4FAB-ABFF-8A7B2B459033}" type="datetime1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3310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9A9602-5EFF-4887-8716-FA3948C39B52}" type="datetime1">
              <a:rPr lang="en-IN" smtClean="0"/>
              <a:t>26-07-2024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8668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7542EA-3405-4F2A-A964-94168161C934}" type="datetime1">
              <a:rPr lang="en-IN" smtClean="0"/>
              <a:t>26-07-2024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6917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6073D1-2C7D-41D1-8768-158F9607BCED}" type="datetime1">
              <a:rPr lang="en-IN" smtClean="0"/>
              <a:t>26-07-2024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442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C259FA-8684-4555-B359-68B41901200A}" type="datetime1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6999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F8AFB-430D-4123-BF9F-B080D26011BA}" type="datetime1">
              <a:rPr lang="en-IN" smtClean="0"/>
              <a:t>26-07-2024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10744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B7A0B4-D546-4AB2-AB9E-A6D5ADDD6115}" type="datetime1">
              <a:rPr lang="en-IN" smtClean="0"/>
              <a:t>26-07-2024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02C5D6-8E5B-4FF1-A9BC-6FE05CEB5A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0783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E7FD93D0-8AFE-4E48-920E-793148FD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D25BD86-C3B3-41F8-856B-8F18A10C6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BEE8905E-4F30-42A8-9103-5158A3EAA8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1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70DA5-4583-4EBB-8B9F-B6C7367ED94B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4A70F4D-36B6-427F-A7E6-C4569E7242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DECE010-CD62-4C7B-B8F9-36C07A6F70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xmlns="" id="{1813AF82-2190-420A-98A2-DDF8FC1A63BC}"/>
              </a:ext>
            </a:extLst>
          </p:cNvPr>
          <p:cNvSpPr/>
          <p:nvPr userDrawn="1"/>
        </p:nvSpPr>
        <p:spPr>
          <a:xfrm>
            <a:off x="645333" y="1090110"/>
            <a:ext cx="10659030" cy="5767890"/>
          </a:xfrm>
          <a:custGeom>
            <a:avLst/>
            <a:gdLst>
              <a:gd name="connsiteX0" fmla="*/ 5329515 w 10659030"/>
              <a:gd name="connsiteY0" fmla="*/ 0 h 5767890"/>
              <a:gd name="connsiteX1" fmla="*/ 10659030 w 10659030"/>
              <a:gd name="connsiteY1" fmla="*/ 5437405 h 5767890"/>
              <a:gd name="connsiteX2" fmla="*/ 10652095 w 10659030"/>
              <a:gd name="connsiteY2" fmla="*/ 5717214 h 5767890"/>
              <a:gd name="connsiteX3" fmla="*/ 10648318 w 10659030"/>
              <a:gd name="connsiteY3" fmla="*/ 5767890 h 5767890"/>
              <a:gd name="connsiteX4" fmla="*/ 10712 w 10659030"/>
              <a:gd name="connsiteY4" fmla="*/ 5767890 h 5767890"/>
              <a:gd name="connsiteX5" fmla="*/ 6935 w 10659030"/>
              <a:gd name="connsiteY5" fmla="*/ 5717214 h 5767890"/>
              <a:gd name="connsiteX6" fmla="*/ 0 w 10659030"/>
              <a:gd name="connsiteY6" fmla="*/ 5437405 h 5767890"/>
              <a:gd name="connsiteX7" fmla="*/ 5329515 w 10659030"/>
              <a:gd name="connsiteY7" fmla="*/ 0 h 57678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659030" h="5767890">
                <a:moveTo>
                  <a:pt x="5329515" y="0"/>
                </a:moveTo>
                <a:cubicBezTo>
                  <a:pt x="8272925" y="0"/>
                  <a:pt x="10659030" y="2434409"/>
                  <a:pt x="10659030" y="5437405"/>
                </a:cubicBezTo>
                <a:cubicBezTo>
                  <a:pt x="10659030" y="5531249"/>
                  <a:pt x="10656700" y="5624537"/>
                  <a:pt x="10652095" y="5717214"/>
                </a:cubicBezTo>
                <a:lnTo>
                  <a:pt x="10648318" y="5767890"/>
                </a:lnTo>
                <a:lnTo>
                  <a:pt x="10712" y="5767890"/>
                </a:lnTo>
                <a:lnTo>
                  <a:pt x="6935" y="5717214"/>
                </a:lnTo>
                <a:cubicBezTo>
                  <a:pt x="2330" y="5624537"/>
                  <a:pt x="0" y="5531249"/>
                  <a:pt x="0" y="5437405"/>
                </a:cubicBezTo>
                <a:cubicBezTo>
                  <a:pt x="0" y="2434409"/>
                  <a:pt x="2386105" y="0"/>
                  <a:pt x="5329515" y="0"/>
                </a:cubicBezTo>
                <a:close/>
              </a:path>
            </a:pathLst>
          </a:custGeom>
          <a:gradFill>
            <a:gsLst>
              <a:gs pos="100000">
                <a:srgbClr val="023C6E">
                  <a:alpha val="0"/>
                </a:srgbClr>
              </a:gs>
              <a:gs pos="36000">
                <a:srgbClr val="017BC1">
                  <a:alpha val="35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8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7464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817016" rtl="0" eaLnBrk="1" latinLnBrk="0" hangingPunct="1">
        <a:lnSpc>
          <a:spcPct val="90000"/>
        </a:lnSpc>
        <a:spcBef>
          <a:spcPct val="0"/>
        </a:spcBef>
        <a:buNone/>
        <a:defRPr sz="393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254" indent="-204254" algn="l" defTabSz="817016" rtl="0" eaLnBrk="1" latinLnBrk="0" hangingPunct="1">
        <a:lnSpc>
          <a:spcPct val="90000"/>
        </a:lnSpc>
        <a:spcBef>
          <a:spcPts val="894"/>
        </a:spcBef>
        <a:buFont typeface="Arial" panose="020B0604020202020204" pitchFamily="34" charset="0"/>
        <a:buChar char="•"/>
        <a:defRPr sz="2502" kern="1200">
          <a:solidFill>
            <a:schemeClr val="tx1"/>
          </a:solidFill>
          <a:latin typeface="+mn-lt"/>
          <a:ea typeface="+mn-ea"/>
          <a:cs typeface="+mn-cs"/>
        </a:defRPr>
      </a:lvl1pPr>
      <a:lvl2pPr marL="612762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2144" kern="1200">
          <a:solidFill>
            <a:schemeClr val="tx1"/>
          </a:solidFill>
          <a:latin typeface="+mn-lt"/>
          <a:ea typeface="+mn-ea"/>
          <a:cs typeface="+mn-cs"/>
        </a:defRPr>
      </a:lvl2pPr>
      <a:lvl3pPr marL="1021271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787" kern="1200">
          <a:solidFill>
            <a:schemeClr val="tx1"/>
          </a:solidFill>
          <a:latin typeface="+mn-lt"/>
          <a:ea typeface="+mn-ea"/>
          <a:cs typeface="+mn-cs"/>
        </a:defRPr>
      </a:lvl3pPr>
      <a:lvl4pPr marL="1429779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838287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246795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655303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3063812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472320" indent="-204254" algn="l" defTabSz="817016" rtl="0" eaLnBrk="1" latinLnBrk="0" hangingPunct="1">
        <a:lnSpc>
          <a:spcPct val="90000"/>
        </a:lnSpc>
        <a:spcBef>
          <a:spcPts val="447"/>
        </a:spcBef>
        <a:buFont typeface="Arial" panose="020B0604020202020204" pitchFamily="34" charset="0"/>
        <a:buChar char="•"/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1pPr>
      <a:lvl2pPr marL="408508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2pPr>
      <a:lvl3pPr marL="817016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3pPr>
      <a:lvl4pPr marL="1225525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4pPr>
      <a:lvl5pPr marL="1634033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5pPr>
      <a:lvl6pPr marL="2042541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6pPr>
      <a:lvl7pPr marL="2451049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7pPr>
      <a:lvl8pPr marL="2859557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8pPr>
      <a:lvl9pPr marL="3268066" algn="l" defTabSz="817016" rtl="0" eaLnBrk="1" latinLnBrk="0" hangingPunct="1">
        <a:defRPr sz="160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D13301-6B3E-4F37-A600-97BF636767C7}" type="datetime1">
              <a:rPr lang="en-IN" smtClean="0">
                <a:solidFill>
                  <a:prstClr val="black">
                    <a:tint val="75000"/>
                  </a:prstClr>
                </a:solidFill>
              </a:rPr>
              <a:t>26-07-2024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235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en.wikipedia.org/wiki/Decision_tree_learning#Gini_impurity" TargetMode="External"/><Relationship Id="rId1" Type="http://schemas.openxmlformats.org/officeDocument/2006/relationships/slideLayout" Target="../slideLayouts/slideLayout2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javatpoint.com/machine-learning-decision-tree-classification-algorithm" TargetMode="External"/><Relationship Id="rId2" Type="http://schemas.openxmlformats.org/officeDocument/2006/relationships/slideLayout" Target="../slideLayouts/slideLayout24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.bin"/><Relationship Id="rId4" Type="http://schemas.openxmlformats.org/officeDocument/2006/relationships/hyperlink" Target="https://www.javatpoint.com/decision-tree-in-python-sklearn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/>
            </a:r>
            <a:br>
              <a:rPr lang="en-IN" sz="4400" dirty="0" smtClean="0"/>
            </a:br>
            <a:r>
              <a:rPr lang="en-IN" sz="4400" dirty="0"/>
              <a:t/>
            </a:r>
            <a:br>
              <a:rPr lang="en-IN" sz="4400" dirty="0"/>
            </a:br>
            <a:r>
              <a:rPr lang="en-IN" sz="4400" dirty="0" smtClean="0"/>
              <a:t>Engineering Plus Phase IV</a:t>
            </a:r>
            <a:br>
              <a:rPr lang="en-IN" sz="4400" dirty="0" smtClean="0"/>
            </a:br>
            <a:r>
              <a:rPr lang="en-IN" sz="4400" dirty="0" smtClean="0"/>
              <a:t>Course Name: Machine Learning</a:t>
            </a:r>
            <a:br>
              <a:rPr lang="en-IN" sz="4400" dirty="0" smtClean="0"/>
            </a:br>
            <a:r>
              <a:rPr lang="en-IN" sz="4400" dirty="0" smtClean="0"/>
              <a:t/>
            </a:r>
            <a:br>
              <a:rPr lang="en-IN" sz="4400" dirty="0" smtClean="0"/>
            </a:b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Subject Faculty : Dr. </a:t>
            </a:r>
            <a:r>
              <a:rPr lang="en-US" dirty="0" err="1" smtClean="0"/>
              <a:t>Gayatri</a:t>
            </a:r>
            <a:r>
              <a:rPr lang="en-US" dirty="0" smtClean="0"/>
              <a:t> S </a:t>
            </a:r>
            <a:r>
              <a:rPr lang="en-US" dirty="0" err="1" smtClean="0"/>
              <a:t>Pandi</a:t>
            </a:r>
            <a:endParaRPr lang="en-IN" dirty="0" smtClean="0"/>
          </a:p>
          <a:p>
            <a:r>
              <a:rPr lang="en-IN" dirty="0" smtClean="0"/>
              <a:t>Day 4</a:t>
            </a:r>
          </a:p>
          <a:p>
            <a:r>
              <a:rPr lang="en-IN" dirty="0" smtClean="0"/>
              <a:t>Decision Trees</a:t>
            </a:r>
            <a:endParaRPr lang="en-IN" dirty="0" smtClean="0"/>
          </a:p>
          <a:p>
            <a:r>
              <a:rPr lang="en-IN" dirty="0" smtClean="0"/>
              <a:t>Random Forest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Machine Learning Course : Dr Gayatri S Pandi</a:t>
            </a:r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E5E47E-FA52-4C93-88A9-2EA1442E00EA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3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Bias </a:t>
            </a:r>
            <a:r>
              <a:rPr lang="en-US" dirty="0" err="1" smtClean="0"/>
              <a:t>Vs</a:t>
            </a:r>
            <a:r>
              <a:rPr lang="en-US" dirty="0" smtClean="0"/>
              <a:t> Variance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2050" name="Picture 2" descr="Bias and Variance in Machine Learnin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9631" y="2087439"/>
            <a:ext cx="3810000" cy="3467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30813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2307" y="1690688"/>
            <a:ext cx="6601385" cy="3696776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23778" y="1690688"/>
            <a:ext cx="50441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Decision Trees is simple and flexible, it is greedy algorithm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63988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 Terminologies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fontAlgn="base"/>
            <a:r>
              <a:rPr lang="en-US" dirty="0"/>
              <a:t>There are specialized terms associated with decision trees that denote various components and facets of the tree structure and decision-making procedure. :</a:t>
            </a:r>
          </a:p>
          <a:p>
            <a:pPr lvl="1" fontAlgn="base"/>
            <a:r>
              <a:rPr lang="en-US" b="1" dirty="0"/>
              <a:t>Root Node:</a:t>
            </a:r>
            <a:r>
              <a:rPr lang="en-US" dirty="0"/>
              <a:t> A decision tree’s root node, which represents the original choice or feature from which the tree branches, is the highest node.</a:t>
            </a:r>
          </a:p>
          <a:p>
            <a:pPr lvl="1" fontAlgn="base"/>
            <a:r>
              <a:rPr lang="en-US" b="1" dirty="0"/>
              <a:t>Internal Nodes (Decision Nodes)</a:t>
            </a:r>
            <a:r>
              <a:rPr lang="en-US" dirty="0"/>
              <a:t>: Nodes in the tree whose choices are determined by the values of particular attributes. There are branches on these nodes that go to other nodes.</a:t>
            </a:r>
          </a:p>
          <a:p>
            <a:pPr lvl="1" fontAlgn="base"/>
            <a:r>
              <a:rPr lang="en-US" b="1" dirty="0"/>
              <a:t>Leaf Nodes (Terminal Nodes)</a:t>
            </a:r>
            <a:r>
              <a:rPr lang="en-US" dirty="0"/>
              <a:t>: The branches’ termini, when choices or forecasts are decided upon. There are no more branches on leaf nodes.</a:t>
            </a:r>
          </a:p>
          <a:p>
            <a:pPr lvl="1" fontAlgn="base"/>
            <a:r>
              <a:rPr lang="en-US" b="1" dirty="0"/>
              <a:t>Branches (Edges)</a:t>
            </a:r>
            <a:r>
              <a:rPr lang="en-US" dirty="0"/>
              <a:t>: Links between nodes that show how decisions are made in response to particular circumstances.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145479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 Tree Terminologies</a:t>
            </a:r>
            <a:br>
              <a:rPr lang="en-IN" b="1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fontAlgn="base"/>
            <a:r>
              <a:rPr lang="en-US" b="1" dirty="0"/>
              <a:t>Splitting</a:t>
            </a:r>
            <a:r>
              <a:rPr lang="en-US" dirty="0"/>
              <a:t>: The process of dividing a node into two or more sub-nodes based on a decision criterion. It involves selecting a feature and a threshold to create subsets of data.</a:t>
            </a:r>
          </a:p>
          <a:p>
            <a:pPr fontAlgn="base"/>
            <a:r>
              <a:rPr lang="en-US" b="1" dirty="0"/>
              <a:t>Parent Node</a:t>
            </a:r>
            <a:r>
              <a:rPr lang="en-US" dirty="0"/>
              <a:t>: A node that is split into child nodes. The original node from which a split originates.</a:t>
            </a:r>
          </a:p>
          <a:p>
            <a:pPr fontAlgn="base"/>
            <a:r>
              <a:rPr lang="en-US" b="1" dirty="0"/>
              <a:t>Child Node</a:t>
            </a:r>
            <a:r>
              <a:rPr lang="en-US" dirty="0"/>
              <a:t>: Nodes created as a result of a split from a parent node.</a:t>
            </a:r>
          </a:p>
          <a:p>
            <a:pPr fontAlgn="base"/>
            <a:r>
              <a:rPr lang="en-US" b="1" dirty="0"/>
              <a:t>Decision Criterion</a:t>
            </a:r>
            <a:r>
              <a:rPr lang="en-US" dirty="0"/>
              <a:t>: The rule or condition used to determine how the data should be split at a decision node. It involves comparing feature values against a threshold.</a:t>
            </a:r>
          </a:p>
          <a:p>
            <a:pPr fontAlgn="base"/>
            <a:r>
              <a:rPr lang="en-US" b="1" dirty="0"/>
              <a:t>Pruning</a:t>
            </a:r>
            <a:r>
              <a:rPr lang="en-US" dirty="0"/>
              <a:t>: The process of removing branches or nodes from a decision tree to improve its </a:t>
            </a:r>
            <a:r>
              <a:rPr lang="en-US" dirty="0" err="1"/>
              <a:t>generalisation</a:t>
            </a:r>
            <a:r>
              <a:rPr lang="en-US" dirty="0"/>
              <a:t> and prevent overfitting.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3291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Entropy and </a:t>
            </a:r>
            <a:r>
              <a:rPr lang="en-US" dirty="0"/>
              <a:t>Information Gain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Entropy</a:t>
            </a:r>
          </a:p>
          <a:p>
            <a:pPr lvl="2"/>
            <a:r>
              <a:rPr lang="en-US" dirty="0"/>
              <a:t>It is a measure of randomness or unpredictability in the data set.</a:t>
            </a:r>
          </a:p>
          <a:p>
            <a:r>
              <a:rPr lang="en-US" dirty="0"/>
              <a:t>Information Gain</a:t>
            </a:r>
          </a:p>
          <a:p>
            <a:pPr lvl="1"/>
            <a:r>
              <a:rPr lang="en-US" dirty="0"/>
              <a:t>A measure of the decrease in the entropy after the data set is split is the information gain.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3840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 smtClean="0"/>
              <a:t>Tree Structure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1026" name="Picture 2" descr="Decision Tree Algorithm in Machine Learning - Javatpoint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0" y="2096294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686303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Tree Example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879180"/>
            <a:ext cx="4338918" cy="3969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2962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Decision Tree Regression 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48168" y="1987316"/>
            <a:ext cx="7977468" cy="3729923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07273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Decision Tree Regression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23718" y="1847850"/>
            <a:ext cx="7275624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26964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Decision Tree </a:t>
            </a:r>
            <a:r>
              <a:rPr lang="en-IN" dirty="0" smtClean="0"/>
              <a:t>Classifier</a:t>
            </a: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14750" y="2096294"/>
            <a:ext cx="4762500" cy="381000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19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315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55000">
              <a:srgbClr val="023C6E"/>
            </a:gs>
            <a:gs pos="0">
              <a:srgbClr val="03305A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038193CD-7F78-4D2B-980B-9AAF1599F6BD}"/>
              </a:ext>
            </a:extLst>
          </p:cNvPr>
          <p:cNvGrpSpPr/>
          <p:nvPr/>
        </p:nvGrpSpPr>
        <p:grpSpPr>
          <a:xfrm>
            <a:off x="1129411" y="365043"/>
            <a:ext cx="2545350" cy="4838644"/>
            <a:chOff x="537687" y="1"/>
            <a:chExt cx="2848605" cy="5415124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xmlns="" id="{DDF640F5-6F2C-4A9F-B26B-259079AF48B7}"/>
                </a:ext>
              </a:extLst>
            </p:cNvPr>
            <p:cNvGrpSpPr/>
            <p:nvPr/>
          </p:nvGrpSpPr>
          <p:grpSpPr>
            <a:xfrm>
              <a:off x="537687" y="1534285"/>
              <a:ext cx="2848605" cy="3880840"/>
              <a:chOff x="537687" y="1534285"/>
              <a:chExt cx="2848605" cy="3880840"/>
            </a:xfrm>
          </p:grpSpPr>
          <p:sp>
            <p:nvSpPr>
              <p:cNvPr id="25" name="Freeform: Shape 24">
                <a:extLst>
                  <a:ext uri="{FF2B5EF4-FFF2-40B4-BE49-F238E27FC236}">
                    <a16:creationId xmlns:a16="http://schemas.microsoft.com/office/drawing/2014/main" xmlns="" id="{80B721A3-25EE-4360-82B8-DB964F495FE0}"/>
                  </a:ext>
                </a:extLst>
              </p:cNvPr>
              <p:cNvSpPr/>
              <p:nvPr/>
            </p:nvSpPr>
            <p:spPr>
              <a:xfrm rot="10800000">
                <a:off x="560985" y="2119923"/>
                <a:ext cx="2825307" cy="3295202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xmlns="" id="{CB392882-997F-4B60-8F54-BD9E2DDFD3F8}"/>
                  </a:ext>
                </a:extLst>
              </p:cNvPr>
              <p:cNvSpPr/>
              <p:nvPr/>
            </p:nvSpPr>
            <p:spPr>
              <a:xfrm rot="10800000">
                <a:off x="1377805" y="1931258"/>
                <a:ext cx="1144958" cy="142007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Freeform: Shape 18">
                <a:extLst>
                  <a:ext uri="{FF2B5EF4-FFF2-40B4-BE49-F238E27FC236}">
                    <a16:creationId xmlns:a16="http://schemas.microsoft.com/office/drawing/2014/main" xmlns="" id="{200432E4-E66E-4E9D-9A0A-673ED6A36F59}"/>
                  </a:ext>
                </a:extLst>
              </p:cNvPr>
              <p:cNvSpPr/>
              <p:nvPr/>
            </p:nvSpPr>
            <p:spPr>
              <a:xfrm rot="10800000">
                <a:off x="537687" y="2115221"/>
                <a:ext cx="2825307" cy="3295202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xmlns="" id="{EB5010B5-3580-4BE5-962B-F46A096B9E8A}"/>
                  </a:ext>
                </a:extLst>
              </p:cNvPr>
              <p:cNvSpPr/>
              <p:nvPr/>
            </p:nvSpPr>
            <p:spPr>
              <a:xfrm rot="10800000">
                <a:off x="1399633" y="1721477"/>
                <a:ext cx="1101994" cy="167826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xmlns="" id="{1F25D0C6-D154-49DC-BB1D-0C95B5C35248}"/>
                  </a:ext>
                </a:extLst>
              </p:cNvPr>
              <p:cNvSpPr/>
              <p:nvPr/>
            </p:nvSpPr>
            <p:spPr>
              <a:xfrm rot="10800000">
                <a:off x="1404738" y="1534285"/>
                <a:ext cx="1091204" cy="145236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xmlns="" id="{93C35FAC-5D0F-4F2C-BF9B-C52FD465BB4F}"/>
                  </a:ext>
                </a:extLst>
              </p:cNvPr>
              <p:cNvSpPr/>
              <p:nvPr/>
            </p:nvSpPr>
            <p:spPr>
              <a:xfrm rot="10800000">
                <a:off x="544729" y="4072370"/>
                <a:ext cx="2802008" cy="1338052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FF00F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xmlns="" id="{CD9780AD-CECC-42A7-AD79-D049F6AD0226}"/>
                  </a:ext>
                </a:extLst>
              </p:cNvPr>
              <p:cNvSpPr/>
              <p:nvPr/>
            </p:nvSpPr>
            <p:spPr>
              <a:xfrm>
                <a:off x="550937" y="3864460"/>
                <a:ext cx="2802009" cy="55108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3" name="Picture 52">
                <a:extLst>
                  <a:ext uri="{FF2B5EF4-FFF2-40B4-BE49-F238E27FC236}">
                    <a16:creationId xmlns:a16="http://schemas.microsoft.com/office/drawing/2014/main" xmlns="" id="{97B81C2E-28EB-44D1-AB14-9D9237CF11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468657" y="3216947"/>
                <a:ext cx="1102192" cy="1102192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xmlns="" id="{339C4442-2CE9-4B88-8857-205007F8847B}"/>
                </a:ext>
              </a:extLst>
            </p:cNvPr>
            <p:cNvSpPr/>
            <p:nvPr/>
          </p:nvSpPr>
          <p:spPr>
            <a:xfrm rot="5400000">
              <a:off x="1174820" y="677106"/>
              <a:ext cx="1534284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xmlns="" id="{299F4E0A-EBE6-4AD8-B40C-940393619F8A}"/>
                </a:ext>
              </a:extLst>
            </p:cNvPr>
            <p:cNvSpPr txBox="1"/>
            <p:nvPr/>
          </p:nvSpPr>
          <p:spPr>
            <a:xfrm>
              <a:off x="983865" y="2996558"/>
              <a:ext cx="2141315" cy="22733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>
                  <a:solidFill>
                    <a:prstClr val="black"/>
                  </a:solidFill>
                </a:rPr>
                <a:t>Introduction to Supervised Machine </a:t>
              </a:r>
              <a:r>
                <a:rPr lang="en-US" b="1" dirty="0" smtClean="0">
                  <a:solidFill>
                    <a:prstClr val="black"/>
                  </a:solidFill>
                </a:rPr>
                <a:t>Learning</a:t>
              </a:r>
            </a:p>
            <a:p>
              <a:pPr algn="ctr"/>
              <a:r>
                <a:rPr lang="en-US" b="1" dirty="0" smtClean="0">
                  <a:solidFill>
                    <a:prstClr val="black"/>
                  </a:solidFill>
                </a:rPr>
                <a:t>Model Performance And Tree Terminologies</a:t>
              </a:r>
              <a:endParaRPr lang="en-US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xmlns="" id="{4E2171D8-AAA7-44FB-B295-009E26C62A95}"/>
              </a:ext>
            </a:extLst>
          </p:cNvPr>
          <p:cNvGrpSpPr/>
          <p:nvPr/>
        </p:nvGrpSpPr>
        <p:grpSpPr>
          <a:xfrm>
            <a:off x="3537841" y="365041"/>
            <a:ext cx="1953862" cy="3369555"/>
            <a:chOff x="3616421" y="9549"/>
            <a:chExt cx="2186646" cy="3771006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xmlns="" id="{A5881644-A688-4727-B9D2-B853C2267F72}"/>
                </a:ext>
              </a:extLst>
            </p:cNvPr>
            <p:cNvSpPr/>
            <p:nvPr/>
          </p:nvSpPr>
          <p:spPr>
            <a:xfrm rot="5400000">
              <a:off x="4203511" y="422432"/>
              <a:ext cx="100584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xmlns="" id="{E710A5C0-B192-4A65-85C6-D6718616F575}"/>
                </a:ext>
              </a:extLst>
            </p:cNvPr>
            <p:cNvGrpSpPr/>
            <p:nvPr/>
          </p:nvGrpSpPr>
          <p:grpSpPr>
            <a:xfrm>
              <a:off x="3674601" y="923056"/>
              <a:ext cx="2118244" cy="2857499"/>
              <a:chOff x="3571356" y="585306"/>
              <a:chExt cx="2118244" cy="2857499"/>
            </a:xfrm>
          </p:grpSpPr>
          <p:sp>
            <p:nvSpPr>
              <p:cNvPr id="37" name="Freeform: Shape 36">
                <a:extLst>
                  <a:ext uri="{FF2B5EF4-FFF2-40B4-BE49-F238E27FC236}">
                    <a16:creationId xmlns:a16="http://schemas.microsoft.com/office/drawing/2014/main" xmlns="" id="{4FABCE0D-8339-4E70-9C1C-1FD7BC7ACEEB}"/>
                  </a:ext>
                </a:extLst>
              </p:cNvPr>
              <p:cNvSpPr/>
              <p:nvPr/>
            </p:nvSpPr>
            <p:spPr>
              <a:xfrm rot="10800000">
                <a:off x="3588681" y="1016517"/>
                <a:ext cx="2100919" cy="2426288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7" name="Freeform: Shape 26">
                <a:extLst>
                  <a:ext uri="{FF2B5EF4-FFF2-40B4-BE49-F238E27FC236}">
                    <a16:creationId xmlns:a16="http://schemas.microsoft.com/office/drawing/2014/main" xmlns="" id="{4F9A495C-8768-49D9-A671-064C40B59C58}"/>
                  </a:ext>
                </a:extLst>
              </p:cNvPr>
              <p:cNvSpPr/>
              <p:nvPr/>
            </p:nvSpPr>
            <p:spPr>
              <a:xfrm rot="10800000">
                <a:off x="4196074" y="877601"/>
                <a:ext cx="851399" cy="104561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xmlns="" id="{BE5A2EB3-1C73-4945-9E2B-69AD89AE83FB}"/>
                  </a:ext>
                </a:extLst>
              </p:cNvPr>
              <p:cNvSpPr/>
              <p:nvPr/>
            </p:nvSpPr>
            <p:spPr>
              <a:xfrm rot="10800000">
                <a:off x="3571356" y="1013055"/>
                <a:ext cx="2100919" cy="2426288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Freeform: Shape 28">
                <a:extLst>
                  <a:ext uri="{FF2B5EF4-FFF2-40B4-BE49-F238E27FC236}">
                    <a16:creationId xmlns:a16="http://schemas.microsoft.com/office/drawing/2014/main" xmlns="" id="{69FC0C48-BD62-45F9-9BA0-3E6EE2D50A5B}"/>
                  </a:ext>
                </a:extLst>
              </p:cNvPr>
              <p:cNvSpPr/>
              <p:nvPr/>
            </p:nvSpPr>
            <p:spPr>
              <a:xfrm rot="10800000">
                <a:off x="4212305" y="723137"/>
                <a:ext cx="819451" cy="123572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1" name="Freeform: Shape 30">
                <a:extLst>
                  <a:ext uri="{FF2B5EF4-FFF2-40B4-BE49-F238E27FC236}">
                    <a16:creationId xmlns:a16="http://schemas.microsoft.com/office/drawing/2014/main" xmlns="" id="{0889DE2E-85AB-4856-B10F-9EC12CAAA426}"/>
                  </a:ext>
                </a:extLst>
              </p:cNvPr>
              <p:cNvSpPr/>
              <p:nvPr/>
            </p:nvSpPr>
            <p:spPr>
              <a:xfrm rot="10800000">
                <a:off x="4216102" y="585306"/>
                <a:ext cx="811428" cy="106938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xmlns="" id="{9F8B58CF-80F5-4546-AB44-99C6A63BF4FC}"/>
                  </a:ext>
                </a:extLst>
              </p:cNvPr>
              <p:cNvSpPr/>
              <p:nvPr/>
            </p:nvSpPr>
            <p:spPr>
              <a:xfrm rot="10800000">
                <a:off x="3576593" y="2454122"/>
                <a:ext cx="2083594" cy="985220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00CC99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xmlns="" id="{B2C63937-CFDA-4009-90A9-2DE85F0D9C56}"/>
                  </a:ext>
                </a:extLst>
              </p:cNvPr>
              <p:cNvSpPr/>
              <p:nvPr/>
            </p:nvSpPr>
            <p:spPr>
              <a:xfrm>
                <a:off x="3588681" y="2304736"/>
                <a:ext cx="2083595" cy="405765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5" name="Picture 54">
                <a:extLst>
                  <a:ext uri="{FF2B5EF4-FFF2-40B4-BE49-F238E27FC236}">
                    <a16:creationId xmlns:a16="http://schemas.microsoft.com/office/drawing/2014/main" xmlns="" id="{C4F4F625-08F0-4246-9E1C-5FABECCB10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296106" y="1453414"/>
                <a:ext cx="739562" cy="739562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xmlns="" id="{B14ED69C-2BDB-4040-A7BB-CBAC3D9E45BC}"/>
                </a:ext>
              </a:extLst>
            </p:cNvPr>
            <p:cNvSpPr txBox="1"/>
            <p:nvPr/>
          </p:nvSpPr>
          <p:spPr>
            <a:xfrm>
              <a:off x="3616421" y="2280104"/>
              <a:ext cx="2186646" cy="380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endParaRPr lang="en-US" sz="1608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xmlns="" id="{55A85FBE-A97E-4C6B-A7ED-0B73754EF923}"/>
              </a:ext>
            </a:extLst>
          </p:cNvPr>
          <p:cNvGrpSpPr/>
          <p:nvPr/>
        </p:nvGrpSpPr>
        <p:grpSpPr>
          <a:xfrm>
            <a:off x="5264756" y="424116"/>
            <a:ext cx="2570828" cy="5845053"/>
            <a:chOff x="5689600" y="-9181"/>
            <a:chExt cx="2877118" cy="6541436"/>
          </a:xfrm>
        </p:grpSpPr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xmlns="" id="{DACD6FE0-8960-4432-90B8-D2C0A5C6DD0B}"/>
                </a:ext>
              </a:extLst>
            </p:cNvPr>
            <p:cNvSpPr/>
            <p:nvPr/>
          </p:nvSpPr>
          <p:spPr>
            <a:xfrm rot="5400000">
              <a:off x="5735962" y="1226662"/>
              <a:ext cx="265176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xmlns="" id="{18E7F7AB-2134-4FF9-BD92-61E2A565B99F}"/>
                </a:ext>
              </a:extLst>
            </p:cNvPr>
            <p:cNvGrpSpPr/>
            <p:nvPr/>
          </p:nvGrpSpPr>
          <p:grpSpPr>
            <a:xfrm>
              <a:off x="5689600" y="2619413"/>
              <a:ext cx="2877118" cy="3912842"/>
              <a:chOff x="5382402" y="2583762"/>
              <a:chExt cx="2877118" cy="3912842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xmlns="" id="{8A970D9B-59C5-4709-8F91-1554203708A0}"/>
                  </a:ext>
                </a:extLst>
              </p:cNvPr>
              <p:cNvSpPr/>
              <p:nvPr/>
            </p:nvSpPr>
            <p:spPr>
              <a:xfrm rot="10800000">
                <a:off x="5405933" y="3174229"/>
                <a:ext cx="2853587" cy="3322375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6" name="Freeform: Shape 35">
                <a:extLst>
                  <a:ext uri="{FF2B5EF4-FFF2-40B4-BE49-F238E27FC236}">
                    <a16:creationId xmlns:a16="http://schemas.microsoft.com/office/drawing/2014/main" xmlns="" id="{AFE391CE-67B5-462C-9703-8CBAE58552C5}"/>
                  </a:ext>
                </a:extLst>
              </p:cNvPr>
              <p:cNvSpPr/>
              <p:nvPr/>
            </p:nvSpPr>
            <p:spPr>
              <a:xfrm rot="10800000">
                <a:off x="6230930" y="2984009"/>
                <a:ext cx="1156418" cy="143178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9" name="Freeform: Shape 38">
                <a:extLst>
                  <a:ext uri="{FF2B5EF4-FFF2-40B4-BE49-F238E27FC236}">
                    <a16:creationId xmlns:a16="http://schemas.microsoft.com/office/drawing/2014/main" xmlns="" id="{054F41F1-E5D3-4F1A-A777-40D4BD92C326}"/>
                  </a:ext>
                </a:extLst>
              </p:cNvPr>
              <p:cNvSpPr/>
              <p:nvPr/>
            </p:nvSpPr>
            <p:spPr>
              <a:xfrm rot="10800000">
                <a:off x="5382402" y="3169488"/>
                <a:ext cx="2853587" cy="3322375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xmlns="" id="{98AA0297-6ACD-4592-8CFB-0FD82D140E1D}"/>
                  </a:ext>
                </a:extLst>
              </p:cNvPr>
              <p:cNvSpPr/>
              <p:nvPr/>
            </p:nvSpPr>
            <p:spPr>
              <a:xfrm rot="10800000">
                <a:off x="6252975" y="2772498"/>
                <a:ext cx="1113025" cy="169210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30" name="Freeform: Shape 29">
                <a:extLst>
                  <a:ext uri="{FF2B5EF4-FFF2-40B4-BE49-F238E27FC236}">
                    <a16:creationId xmlns:a16="http://schemas.microsoft.com/office/drawing/2014/main" xmlns="" id="{7CBA1916-6A5D-4D6E-ACA1-8321CC4591B3}"/>
                  </a:ext>
                </a:extLst>
              </p:cNvPr>
              <p:cNvSpPr/>
              <p:nvPr/>
            </p:nvSpPr>
            <p:spPr>
              <a:xfrm rot="10800000">
                <a:off x="6258132" y="2583762"/>
                <a:ext cx="1102127" cy="146433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4" name="Freeform: Shape 43">
                <a:extLst>
                  <a:ext uri="{FF2B5EF4-FFF2-40B4-BE49-F238E27FC236}">
                    <a16:creationId xmlns:a16="http://schemas.microsoft.com/office/drawing/2014/main" xmlns="" id="{68B6EF6A-788A-453E-932A-2783E82231C0}"/>
                  </a:ext>
                </a:extLst>
              </p:cNvPr>
              <p:cNvSpPr/>
              <p:nvPr/>
            </p:nvSpPr>
            <p:spPr>
              <a:xfrm rot="10800000">
                <a:off x="5389515" y="5142777"/>
                <a:ext cx="2830055" cy="1349086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B0DD7F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xmlns="" id="{D71619C1-2CDB-4BE3-8206-8A25B9C6C480}"/>
                  </a:ext>
                </a:extLst>
              </p:cNvPr>
              <p:cNvSpPr/>
              <p:nvPr/>
            </p:nvSpPr>
            <p:spPr>
              <a:xfrm>
                <a:off x="5391419" y="4938219"/>
                <a:ext cx="2830056" cy="555624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xmlns="" id="{B1F607C2-95F5-47FB-8D08-2DD439F00E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77475" y="4567895"/>
                <a:ext cx="939242" cy="851997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E4D799B0-386A-4608-8C99-834482370B43}"/>
                </a:ext>
              </a:extLst>
            </p:cNvPr>
            <p:cNvSpPr txBox="1"/>
            <p:nvPr/>
          </p:nvSpPr>
          <p:spPr>
            <a:xfrm>
              <a:off x="6016662" y="5669200"/>
              <a:ext cx="2270431" cy="6558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 smtClean="0">
                  <a:solidFill>
                    <a:prstClr val="black"/>
                  </a:solidFill>
                </a:rPr>
                <a:t>Random Forest</a:t>
              </a:r>
              <a:endParaRPr lang="en-US" sz="1400" b="1" dirty="0">
                <a:solidFill>
                  <a:prstClr val="black"/>
                </a:solidFill>
              </a:endParaRPr>
            </a:p>
            <a:p>
              <a:pPr algn="ctr"/>
              <a:endParaRPr lang="en-IN" sz="1608" b="1" dirty="0">
                <a:solidFill>
                  <a:prstClr val="black"/>
                </a:solidFill>
              </a:endParaRPr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xmlns="" id="{56B81F82-EF5B-4AA4-9E21-9F5861E1D555}"/>
              </a:ext>
            </a:extLst>
          </p:cNvPr>
          <p:cNvGrpSpPr/>
          <p:nvPr/>
        </p:nvGrpSpPr>
        <p:grpSpPr>
          <a:xfrm>
            <a:off x="7495899" y="365042"/>
            <a:ext cx="2369674" cy="4237587"/>
            <a:chOff x="9002315" y="-22455"/>
            <a:chExt cx="2651998" cy="4742456"/>
          </a:xfrm>
        </p:grpSpPr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xmlns="" id="{930F5404-34BF-442A-9F9B-888DED7B0B47}"/>
                </a:ext>
              </a:extLst>
            </p:cNvPr>
            <p:cNvSpPr/>
            <p:nvPr/>
          </p:nvSpPr>
          <p:spPr>
            <a:xfrm rot="5400000">
              <a:off x="9673099" y="527588"/>
              <a:ext cx="1280160" cy="180073"/>
            </a:xfrm>
            <a:custGeom>
              <a:avLst/>
              <a:gdLst>
                <a:gd name="connsiteX0" fmla="*/ 0 w 1262015"/>
                <a:gd name="connsiteY0" fmla="*/ 0 h 182880"/>
                <a:gd name="connsiteX1" fmla="*/ 1262015 w 1262015"/>
                <a:gd name="connsiteY1" fmla="*/ 0 h 182880"/>
                <a:gd name="connsiteX2" fmla="*/ 1257351 w 1262015"/>
                <a:gd name="connsiteY2" fmla="*/ 105507 h 182880"/>
                <a:gd name="connsiteX3" fmla="*/ 1260903 w 1262015"/>
                <a:gd name="connsiteY3" fmla="*/ 175847 h 182880"/>
                <a:gd name="connsiteX4" fmla="*/ 1257351 w 1262015"/>
                <a:gd name="connsiteY4" fmla="*/ 175847 h 182880"/>
                <a:gd name="connsiteX5" fmla="*/ 1257351 w 1262015"/>
                <a:gd name="connsiteY5" fmla="*/ 182880 h 182880"/>
                <a:gd name="connsiteX6" fmla="*/ 5326 w 1262015"/>
                <a:gd name="connsiteY6" fmla="*/ 182880 h 182880"/>
                <a:gd name="connsiteX7" fmla="*/ 5326 w 1262015"/>
                <a:gd name="connsiteY7" fmla="*/ 175847 h 182880"/>
                <a:gd name="connsiteX8" fmla="*/ 1776 w 1262015"/>
                <a:gd name="connsiteY8" fmla="*/ 175847 h 182880"/>
                <a:gd name="connsiteX9" fmla="*/ 5326 w 1262015"/>
                <a:gd name="connsiteY9" fmla="*/ 105527 h 182880"/>
                <a:gd name="connsiteX10" fmla="*/ 5327 w 1262015"/>
                <a:gd name="connsiteY10" fmla="*/ 105507 h 182880"/>
                <a:gd name="connsiteX11" fmla="*/ 5326 w 1262015"/>
                <a:gd name="connsiteY11" fmla="*/ 105487 h 182880"/>
                <a:gd name="connsiteX12" fmla="*/ 0 w 1262015"/>
                <a:gd name="connsiteY12" fmla="*/ 0 h 1828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62015" h="182880">
                  <a:moveTo>
                    <a:pt x="0" y="0"/>
                  </a:moveTo>
                  <a:lnTo>
                    <a:pt x="1262015" y="0"/>
                  </a:lnTo>
                  <a:lnTo>
                    <a:pt x="1257351" y="105507"/>
                  </a:lnTo>
                  <a:lnTo>
                    <a:pt x="1260903" y="175847"/>
                  </a:lnTo>
                  <a:lnTo>
                    <a:pt x="1257351" y="175847"/>
                  </a:lnTo>
                  <a:lnTo>
                    <a:pt x="1257351" y="182880"/>
                  </a:lnTo>
                  <a:lnTo>
                    <a:pt x="5326" y="182880"/>
                  </a:lnTo>
                  <a:lnTo>
                    <a:pt x="5326" y="175847"/>
                  </a:lnTo>
                  <a:lnTo>
                    <a:pt x="1776" y="175847"/>
                  </a:lnTo>
                  <a:lnTo>
                    <a:pt x="5326" y="105527"/>
                  </a:lnTo>
                  <a:lnTo>
                    <a:pt x="5327" y="105507"/>
                  </a:lnTo>
                  <a:lnTo>
                    <a:pt x="5326" y="105487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95575">
                  <a:schemeClr val="bg1">
                    <a:lumMod val="75000"/>
                  </a:schemeClr>
                </a:gs>
                <a:gs pos="2000">
                  <a:schemeClr val="bg1">
                    <a:lumMod val="75000"/>
                  </a:schemeClr>
                </a:gs>
                <a:gs pos="52000">
                  <a:schemeClr val="bg1"/>
                </a:gs>
              </a:gsLst>
              <a:lin ang="27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8">
                <a:solidFill>
                  <a:prstClr val="white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xmlns="" id="{9E011AE1-F4EB-4A2F-8C48-C33561314B22}"/>
                </a:ext>
              </a:extLst>
            </p:cNvPr>
            <p:cNvGrpSpPr/>
            <p:nvPr/>
          </p:nvGrpSpPr>
          <p:grpSpPr>
            <a:xfrm>
              <a:off x="9002315" y="1163414"/>
              <a:ext cx="2651998" cy="3556587"/>
              <a:chOff x="9002315" y="1163414"/>
              <a:chExt cx="2651998" cy="3556587"/>
            </a:xfrm>
          </p:grpSpPr>
          <p:sp>
            <p:nvSpPr>
              <p:cNvPr id="49" name="Freeform: Shape 48">
                <a:extLst>
                  <a:ext uri="{FF2B5EF4-FFF2-40B4-BE49-F238E27FC236}">
                    <a16:creationId xmlns:a16="http://schemas.microsoft.com/office/drawing/2014/main" xmlns="" id="{585C5E22-5B68-4851-98AB-065B118702DC}"/>
                  </a:ext>
                </a:extLst>
              </p:cNvPr>
              <p:cNvSpPr/>
              <p:nvPr/>
            </p:nvSpPr>
            <p:spPr>
              <a:xfrm rot="10800000">
                <a:off x="9024005" y="1700121"/>
                <a:ext cx="2630308" cy="3019880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3000">
                    <a:schemeClr val="bg1">
                      <a:alpha val="0"/>
                    </a:schemeClr>
                  </a:gs>
                  <a:gs pos="17000">
                    <a:schemeClr val="bg1"/>
                  </a:gs>
                </a:gsLst>
                <a:lin ang="126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xmlns="" id="{6A225CA3-25FE-4333-84F2-3E8FC2A5E5F9}"/>
                  </a:ext>
                </a:extLst>
              </p:cNvPr>
              <p:cNvSpPr/>
              <p:nvPr/>
            </p:nvSpPr>
            <p:spPr>
              <a:xfrm rot="10800000">
                <a:off x="9784450" y="1527219"/>
                <a:ext cx="1065934" cy="130142"/>
              </a:xfrm>
              <a:custGeom>
                <a:avLst/>
                <a:gdLst>
                  <a:gd name="connsiteX0" fmla="*/ 0 w 1311217"/>
                  <a:gd name="connsiteY0" fmla="*/ 0 h 154745"/>
                  <a:gd name="connsiteX1" fmla="*/ 1311217 w 1311217"/>
                  <a:gd name="connsiteY1" fmla="*/ 0 h 154745"/>
                  <a:gd name="connsiteX2" fmla="*/ 1306824 w 1311217"/>
                  <a:gd name="connsiteY2" fmla="*/ 19596 h 154745"/>
                  <a:gd name="connsiteX3" fmla="*/ 1288798 w 1311217"/>
                  <a:gd name="connsiteY3" fmla="*/ 154745 h 154745"/>
                  <a:gd name="connsiteX4" fmla="*/ 21896 w 1311217"/>
                  <a:gd name="connsiteY4" fmla="*/ 154745 h 154745"/>
                  <a:gd name="connsiteX5" fmla="*/ 21180 w 1311217"/>
                  <a:gd name="connsiteY5" fmla="*/ 140562 h 154745"/>
                  <a:gd name="connsiteX6" fmla="*/ 4264 w 1311217"/>
                  <a:gd name="connsiteY6" fmla="*/ 19596 h 154745"/>
                  <a:gd name="connsiteX7" fmla="*/ 0 w 1311217"/>
                  <a:gd name="connsiteY7" fmla="*/ 0 h 1547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1311217" h="154745">
                    <a:moveTo>
                      <a:pt x="0" y="0"/>
                    </a:moveTo>
                    <a:lnTo>
                      <a:pt x="1311217" y="0"/>
                    </a:lnTo>
                    <a:lnTo>
                      <a:pt x="1306824" y="19596"/>
                    </a:lnTo>
                    <a:lnTo>
                      <a:pt x="1288798" y="154745"/>
                    </a:lnTo>
                    <a:lnTo>
                      <a:pt x="21896" y="154745"/>
                    </a:lnTo>
                    <a:lnTo>
                      <a:pt x="21180" y="140562"/>
                    </a:lnTo>
                    <a:cubicBezTo>
                      <a:pt x="17038" y="99773"/>
                      <a:pt x="11380" y="59432"/>
                      <a:pt x="4264" y="19596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xmlns="" id="{2FB3BAB6-C454-41E5-A774-3FBA4E13CE68}"/>
                  </a:ext>
                </a:extLst>
              </p:cNvPr>
              <p:cNvSpPr/>
              <p:nvPr/>
            </p:nvSpPr>
            <p:spPr>
              <a:xfrm rot="10800000">
                <a:off x="9002315" y="1695811"/>
                <a:ext cx="2630308" cy="3019880"/>
              </a:xfrm>
              <a:custGeom>
                <a:avLst/>
                <a:gdLst>
                  <a:gd name="connsiteX0" fmla="*/ 1617785 w 3235570"/>
                  <a:gd name="connsiteY0" fmla="*/ 0 h 3590779"/>
                  <a:gd name="connsiteX1" fmla="*/ 3227218 w 3235570"/>
                  <a:gd name="connsiteY1" fmla="*/ 1452376 h 3590779"/>
                  <a:gd name="connsiteX2" fmla="*/ 3235570 w 3235570"/>
                  <a:gd name="connsiteY2" fmla="*/ 1617784 h 3590779"/>
                  <a:gd name="connsiteX3" fmla="*/ 3235570 w 3235570"/>
                  <a:gd name="connsiteY3" fmla="*/ 1617785 h 3590779"/>
                  <a:gd name="connsiteX4" fmla="*/ 2866147 w 3235570"/>
                  <a:gd name="connsiteY4" fmla="*/ 2646846 h 3590779"/>
                  <a:gd name="connsiteX5" fmla="*/ 2778913 w 3235570"/>
                  <a:gd name="connsiteY5" fmla="*/ 2742829 h 3590779"/>
                  <a:gd name="connsiteX6" fmla="*/ 2761732 w 3235570"/>
                  <a:gd name="connsiteY6" fmla="*/ 2761732 h 3590779"/>
                  <a:gd name="connsiteX7" fmla="*/ 2700454 w 3235570"/>
                  <a:gd name="connsiteY7" fmla="*/ 2817426 h 3590779"/>
                  <a:gd name="connsiteX8" fmla="*/ 2613219 w 3235570"/>
                  <a:gd name="connsiteY8" fmla="*/ 2913408 h 3590779"/>
                  <a:gd name="connsiteX9" fmla="*/ 2299832 w 3235570"/>
                  <a:gd name="connsiteY9" fmla="*/ 3518823 h 3590779"/>
                  <a:gd name="connsiteX10" fmla="*/ 2283704 w 3235570"/>
                  <a:gd name="connsiteY10" fmla="*/ 3590779 h 3590779"/>
                  <a:gd name="connsiteX11" fmla="*/ 952291 w 3235570"/>
                  <a:gd name="connsiteY11" fmla="*/ 3590779 h 3590779"/>
                  <a:gd name="connsiteX12" fmla="*/ 940840 w 3235570"/>
                  <a:gd name="connsiteY12" fmla="*/ 3538160 h 3590779"/>
                  <a:gd name="connsiteX13" fmla="*/ 622349 w 3235570"/>
                  <a:gd name="connsiteY13" fmla="*/ 2913408 h 3590779"/>
                  <a:gd name="connsiteX14" fmla="*/ 535105 w 3235570"/>
                  <a:gd name="connsiteY14" fmla="*/ 2817415 h 3590779"/>
                  <a:gd name="connsiteX15" fmla="*/ 473838 w 3235570"/>
                  <a:gd name="connsiteY15" fmla="*/ 2761732 h 3590779"/>
                  <a:gd name="connsiteX16" fmla="*/ 456667 w 3235570"/>
                  <a:gd name="connsiteY16" fmla="*/ 2742839 h 3590779"/>
                  <a:gd name="connsiteX17" fmla="*/ 369423 w 3235570"/>
                  <a:gd name="connsiteY17" fmla="*/ 2646846 h 3590779"/>
                  <a:gd name="connsiteX18" fmla="*/ 0 w 3235570"/>
                  <a:gd name="connsiteY18" fmla="*/ 1617785 h 3590779"/>
                  <a:gd name="connsiteX19" fmla="*/ 0 w 3235570"/>
                  <a:gd name="connsiteY19" fmla="*/ 1617784 h 3590779"/>
                  <a:gd name="connsiteX20" fmla="*/ 8352 w 3235570"/>
                  <a:gd name="connsiteY20" fmla="*/ 1452376 h 3590779"/>
                  <a:gd name="connsiteX21" fmla="*/ 1617785 w 3235570"/>
                  <a:gd name="connsiteY21" fmla="*/ 0 h 359077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</a:cxnLst>
                <a:rect l="l" t="t" r="r" b="b"/>
                <a:pathLst>
                  <a:path w="3235570" h="3590779">
                    <a:moveTo>
                      <a:pt x="1617785" y="0"/>
                    </a:moveTo>
                    <a:cubicBezTo>
                      <a:pt x="2455421" y="0"/>
                      <a:pt x="3144371" y="636598"/>
                      <a:pt x="3227218" y="1452376"/>
                    </a:cubicBezTo>
                    <a:lnTo>
                      <a:pt x="3235570" y="1617784"/>
                    </a:lnTo>
                    <a:lnTo>
                      <a:pt x="3235570" y="1617785"/>
                    </a:lnTo>
                    <a:cubicBezTo>
                      <a:pt x="3235570" y="2008682"/>
                      <a:pt x="3096933" y="2367198"/>
                      <a:pt x="2866147" y="2646846"/>
                    </a:cubicBezTo>
                    <a:lnTo>
                      <a:pt x="2778913" y="2742829"/>
                    </a:lnTo>
                    <a:lnTo>
                      <a:pt x="2761732" y="2761732"/>
                    </a:lnTo>
                    <a:lnTo>
                      <a:pt x="2700454" y="2817426"/>
                    </a:lnTo>
                    <a:lnTo>
                      <a:pt x="2613219" y="2913408"/>
                    </a:lnTo>
                    <a:cubicBezTo>
                      <a:pt x="2468978" y="3088188"/>
                      <a:pt x="2360732" y="3293776"/>
                      <a:pt x="2299832" y="3518823"/>
                    </a:cubicBezTo>
                    <a:lnTo>
                      <a:pt x="2283704" y="3590779"/>
                    </a:lnTo>
                    <a:lnTo>
                      <a:pt x="952291" y="3590779"/>
                    </a:lnTo>
                    <a:lnTo>
                      <a:pt x="940840" y="3538160"/>
                    </a:lnTo>
                    <a:cubicBezTo>
                      <a:pt x="880992" y="3305549"/>
                      <a:pt x="770712" y="3093182"/>
                      <a:pt x="622349" y="2913408"/>
                    </a:cubicBezTo>
                    <a:lnTo>
                      <a:pt x="535105" y="2817415"/>
                    </a:lnTo>
                    <a:lnTo>
                      <a:pt x="473838" y="2761732"/>
                    </a:lnTo>
                    <a:lnTo>
                      <a:pt x="456667" y="2742839"/>
                    </a:lnTo>
                    <a:lnTo>
                      <a:pt x="369423" y="2646846"/>
                    </a:lnTo>
                    <a:cubicBezTo>
                      <a:pt x="138637" y="2367198"/>
                      <a:pt x="0" y="2008682"/>
                      <a:pt x="0" y="1617785"/>
                    </a:cubicBezTo>
                    <a:lnTo>
                      <a:pt x="0" y="1617784"/>
                    </a:lnTo>
                    <a:lnTo>
                      <a:pt x="8352" y="1452376"/>
                    </a:lnTo>
                    <a:cubicBezTo>
                      <a:pt x="91199" y="636598"/>
                      <a:pt x="780150" y="0"/>
                      <a:pt x="1617785" y="0"/>
                    </a:cubicBezTo>
                    <a:close/>
                  </a:path>
                </a:pathLst>
              </a:custGeom>
              <a:gradFill flip="none" rotWithShape="1">
                <a:gsLst>
                  <a:gs pos="24000">
                    <a:srgbClr val="FFFFFF">
                      <a:alpha val="52000"/>
                    </a:srgbClr>
                  </a:gs>
                  <a:gs pos="90000">
                    <a:schemeClr val="bg1">
                      <a:alpha val="12000"/>
                    </a:schemeClr>
                  </a:gs>
                  <a:gs pos="8000">
                    <a:schemeClr val="bg1">
                      <a:alpha val="83000"/>
                    </a:schemeClr>
                  </a:gs>
                </a:gsLst>
                <a:lin ang="12000000" scaled="0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xmlns="" id="{B43BAA29-006C-4011-98A3-F29443C55228}"/>
                  </a:ext>
                </a:extLst>
              </p:cNvPr>
              <p:cNvSpPr/>
              <p:nvPr/>
            </p:nvSpPr>
            <p:spPr>
              <a:xfrm rot="10800000">
                <a:off x="9804770" y="1334966"/>
                <a:ext cx="1025936" cy="153804"/>
              </a:xfrm>
              <a:custGeom>
                <a:avLst/>
                <a:gdLst>
                  <a:gd name="connsiteX0" fmla="*/ 0 w 1262015"/>
                  <a:gd name="connsiteY0" fmla="*/ 0 h 182880"/>
                  <a:gd name="connsiteX1" fmla="*/ 1262015 w 1262015"/>
                  <a:gd name="connsiteY1" fmla="*/ 0 h 182880"/>
                  <a:gd name="connsiteX2" fmla="*/ 1257351 w 1262015"/>
                  <a:gd name="connsiteY2" fmla="*/ 105507 h 182880"/>
                  <a:gd name="connsiteX3" fmla="*/ 1260903 w 1262015"/>
                  <a:gd name="connsiteY3" fmla="*/ 175847 h 182880"/>
                  <a:gd name="connsiteX4" fmla="*/ 1257351 w 1262015"/>
                  <a:gd name="connsiteY4" fmla="*/ 175847 h 182880"/>
                  <a:gd name="connsiteX5" fmla="*/ 1257351 w 1262015"/>
                  <a:gd name="connsiteY5" fmla="*/ 182880 h 182880"/>
                  <a:gd name="connsiteX6" fmla="*/ 5326 w 1262015"/>
                  <a:gd name="connsiteY6" fmla="*/ 182880 h 182880"/>
                  <a:gd name="connsiteX7" fmla="*/ 5326 w 1262015"/>
                  <a:gd name="connsiteY7" fmla="*/ 175847 h 182880"/>
                  <a:gd name="connsiteX8" fmla="*/ 1776 w 1262015"/>
                  <a:gd name="connsiteY8" fmla="*/ 175847 h 182880"/>
                  <a:gd name="connsiteX9" fmla="*/ 5326 w 1262015"/>
                  <a:gd name="connsiteY9" fmla="*/ 105527 h 182880"/>
                  <a:gd name="connsiteX10" fmla="*/ 5327 w 1262015"/>
                  <a:gd name="connsiteY10" fmla="*/ 105507 h 182880"/>
                  <a:gd name="connsiteX11" fmla="*/ 5326 w 1262015"/>
                  <a:gd name="connsiteY11" fmla="*/ 105487 h 182880"/>
                  <a:gd name="connsiteX12" fmla="*/ 0 w 1262015"/>
                  <a:gd name="connsiteY12" fmla="*/ 0 h 1828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</a:cxnLst>
                <a:rect l="l" t="t" r="r" b="b"/>
                <a:pathLst>
                  <a:path w="1262015" h="182880">
                    <a:moveTo>
                      <a:pt x="0" y="0"/>
                    </a:moveTo>
                    <a:lnTo>
                      <a:pt x="1262015" y="0"/>
                    </a:lnTo>
                    <a:lnTo>
                      <a:pt x="1257351" y="105507"/>
                    </a:lnTo>
                    <a:lnTo>
                      <a:pt x="1260903" y="175847"/>
                    </a:lnTo>
                    <a:lnTo>
                      <a:pt x="1257351" y="175847"/>
                    </a:lnTo>
                    <a:lnTo>
                      <a:pt x="1257351" y="182880"/>
                    </a:lnTo>
                    <a:lnTo>
                      <a:pt x="5326" y="182880"/>
                    </a:lnTo>
                    <a:lnTo>
                      <a:pt x="5326" y="175847"/>
                    </a:lnTo>
                    <a:lnTo>
                      <a:pt x="1776" y="175847"/>
                    </a:lnTo>
                    <a:lnTo>
                      <a:pt x="5326" y="105527"/>
                    </a:lnTo>
                    <a:lnTo>
                      <a:pt x="5327" y="105507"/>
                    </a:lnTo>
                    <a:lnTo>
                      <a:pt x="5326" y="105487"/>
                    </a:ln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xmlns="" id="{1010B6AB-D4E8-4794-8BB3-32D32D4FF0CC}"/>
                  </a:ext>
                </a:extLst>
              </p:cNvPr>
              <p:cNvSpPr/>
              <p:nvPr/>
            </p:nvSpPr>
            <p:spPr>
              <a:xfrm rot="10800000">
                <a:off x="9809524" y="1163414"/>
                <a:ext cx="1015891" cy="133101"/>
              </a:xfrm>
              <a:custGeom>
                <a:avLst/>
                <a:gdLst>
                  <a:gd name="connsiteX0" fmla="*/ 0 w 1249658"/>
                  <a:gd name="connsiteY0" fmla="*/ 0 h 158263"/>
                  <a:gd name="connsiteX1" fmla="*/ 1249658 w 1249658"/>
                  <a:gd name="connsiteY1" fmla="*/ 0 h 158263"/>
                  <a:gd name="connsiteX2" fmla="*/ 1237943 w 1249658"/>
                  <a:gd name="connsiteY2" fmla="*/ 58023 h 158263"/>
                  <a:gd name="connsiteX3" fmla="*/ 1086716 w 1249658"/>
                  <a:gd name="connsiteY3" fmla="*/ 158263 h 158263"/>
                  <a:gd name="connsiteX4" fmla="*/ 162941 w 1249658"/>
                  <a:gd name="connsiteY4" fmla="*/ 158263 h 158263"/>
                  <a:gd name="connsiteX5" fmla="*/ 11714 w 1249658"/>
                  <a:gd name="connsiteY5" fmla="*/ 58023 h 158263"/>
                  <a:gd name="connsiteX6" fmla="*/ 0 w 1249658"/>
                  <a:gd name="connsiteY6" fmla="*/ 0 h 15826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249658" h="158263">
                    <a:moveTo>
                      <a:pt x="0" y="0"/>
                    </a:moveTo>
                    <a:lnTo>
                      <a:pt x="1249658" y="0"/>
                    </a:lnTo>
                    <a:lnTo>
                      <a:pt x="1237943" y="58023"/>
                    </a:lnTo>
                    <a:cubicBezTo>
                      <a:pt x="1213028" y="116930"/>
                      <a:pt x="1154699" y="158263"/>
                      <a:pt x="1086716" y="158263"/>
                    </a:cubicBezTo>
                    <a:lnTo>
                      <a:pt x="162941" y="158263"/>
                    </a:lnTo>
                    <a:cubicBezTo>
                      <a:pt x="94958" y="158263"/>
                      <a:pt x="36629" y="116930"/>
                      <a:pt x="11714" y="58023"/>
                    </a:cubicBezTo>
                    <a:lnTo>
                      <a:pt x="0" y="0"/>
                    </a:lnTo>
                    <a:close/>
                  </a:path>
                </a:pathLst>
              </a:custGeom>
              <a:gradFill flip="none" rotWithShape="1">
                <a:gsLst>
                  <a:gs pos="95575">
                    <a:schemeClr val="bg1">
                      <a:lumMod val="75000"/>
                    </a:schemeClr>
                  </a:gs>
                  <a:gs pos="2000">
                    <a:schemeClr val="bg1">
                      <a:lumMod val="75000"/>
                    </a:schemeClr>
                  </a:gs>
                  <a:gs pos="52000">
                    <a:schemeClr val="bg1"/>
                  </a:gs>
                </a:gsLst>
                <a:lin ang="2700000" scaled="1"/>
                <a:tileRect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5" name="Freeform: Shape 44">
                <a:extLst>
                  <a:ext uri="{FF2B5EF4-FFF2-40B4-BE49-F238E27FC236}">
                    <a16:creationId xmlns:a16="http://schemas.microsoft.com/office/drawing/2014/main" xmlns="" id="{E92804AF-CDE7-4A9F-90C6-6A4E01023961}"/>
                  </a:ext>
                </a:extLst>
              </p:cNvPr>
              <p:cNvSpPr/>
              <p:nvPr/>
            </p:nvSpPr>
            <p:spPr>
              <a:xfrm rot="10800000">
                <a:off x="9008871" y="3489436"/>
                <a:ext cx="2608617" cy="1226255"/>
              </a:xfrm>
              <a:custGeom>
                <a:avLst/>
                <a:gdLst>
                  <a:gd name="connsiteX0" fmla="*/ 3208888 w 3208888"/>
                  <a:gd name="connsiteY0" fmla="*/ 1686316 h 1686316"/>
                  <a:gd name="connsiteX1" fmla="*/ 3084690 w 3208888"/>
                  <a:gd name="connsiteY1" fmla="*/ 1614968 h 1686316"/>
                  <a:gd name="connsiteX2" fmla="*/ 1526595 w 3208888"/>
                  <a:gd name="connsiteY2" fmla="*/ 1249343 h 1686316"/>
                  <a:gd name="connsiteX3" fmla="*/ 198268 w 3208888"/>
                  <a:gd name="connsiteY3" fmla="*/ 1507733 h 1686316"/>
                  <a:gd name="connsiteX4" fmla="*/ 0 w 3208888"/>
                  <a:gd name="connsiteY4" fmla="*/ 1600267 h 1686316"/>
                  <a:gd name="connsiteX5" fmla="*/ 12259 w 3208888"/>
                  <a:gd name="connsiteY5" fmla="*/ 1505382 h 1686316"/>
                  <a:gd name="connsiteX6" fmla="*/ 1599167 w 3208888"/>
                  <a:gd name="connsiteY6" fmla="*/ 0 h 1686316"/>
                  <a:gd name="connsiteX7" fmla="*/ 3208600 w 3208888"/>
                  <a:gd name="connsiteY7" fmla="*/ 1679726 h 168631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3208888" h="1686316">
                    <a:moveTo>
                      <a:pt x="3208888" y="1686316"/>
                    </a:moveTo>
                    <a:lnTo>
                      <a:pt x="3084690" y="1614968"/>
                    </a:lnTo>
                    <a:cubicBezTo>
                      <a:pt x="2639923" y="1384132"/>
                      <a:pt x="2103749" y="1249343"/>
                      <a:pt x="1526595" y="1249343"/>
                    </a:cubicBezTo>
                    <a:cubicBezTo>
                      <a:pt x="1045634" y="1249343"/>
                      <a:pt x="593131" y="1342946"/>
                      <a:pt x="198268" y="1507733"/>
                    </a:cubicBezTo>
                    <a:lnTo>
                      <a:pt x="0" y="1600267"/>
                    </a:lnTo>
                    <a:lnTo>
                      <a:pt x="12259" y="1505382"/>
                    </a:lnTo>
                    <a:cubicBezTo>
                      <a:pt x="159281" y="647094"/>
                      <a:pt x="813884" y="0"/>
                      <a:pt x="1599167" y="0"/>
                    </a:cubicBezTo>
                    <a:cubicBezTo>
                      <a:pt x="2436803" y="0"/>
                      <a:pt x="3125753" y="736249"/>
                      <a:pt x="3208600" y="1679726"/>
                    </a:cubicBezTo>
                    <a:close/>
                  </a:path>
                </a:pathLst>
              </a:custGeom>
              <a:solidFill>
                <a:srgbClr val="FF99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xmlns="" id="{8699C536-CC3B-441A-A996-EC36B3265FA9}"/>
                  </a:ext>
                </a:extLst>
              </p:cNvPr>
              <p:cNvSpPr/>
              <p:nvPr/>
            </p:nvSpPr>
            <p:spPr>
              <a:xfrm>
                <a:off x="9009491" y="3303503"/>
                <a:ext cx="2608618" cy="505036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8">
                  <a:solidFill>
                    <a:prstClr val="white"/>
                  </a:solidFill>
                </a:endParaRPr>
              </a:p>
            </p:txBody>
          </p:sp>
          <p:pic>
            <p:nvPicPr>
              <p:cNvPr id="51" name="Picture 50">
                <a:extLst>
                  <a:ext uri="{FF2B5EF4-FFF2-40B4-BE49-F238E27FC236}">
                    <a16:creationId xmlns:a16="http://schemas.microsoft.com/office/drawing/2014/main" xmlns="" id="{C3896E2F-6A21-4C8E-B70C-A63E8914C6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852489" y="2878948"/>
                <a:ext cx="870854" cy="870854"/>
              </a:xfrm>
              <a:prstGeom prst="rect">
                <a:avLst/>
              </a:prstGeom>
              <a:effectLst>
                <a:outerShdw blurRad="76200" dist="88900" dir="13500000" sy="23000" kx="1200000" algn="br" rotWithShape="0">
                  <a:prstClr val="black">
                    <a:alpha val="20000"/>
                  </a:prstClr>
                </a:outerShdw>
              </a:effectLst>
            </p:spPr>
          </p:pic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63D77A1-3364-404F-A3E7-81902134B6DC}"/>
                </a:ext>
              </a:extLst>
            </p:cNvPr>
            <p:cNvSpPr txBox="1"/>
            <p:nvPr/>
          </p:nvSpPr>
          <p:spPr>
            <a:xfrm>
              <a:off x="9488624" y="4071987"/>
              <a:ext cx="1752717" cy="3802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defRPr/>
              </a:pPr>
              <a:r>
                <a:rPr lang="en-US" sz="1608" b="1" dirty="0">
                  <a:solidFill>
                    <a:prstClr val="black"/>
                  </a:solidFill>
                </a:rPr>
                <a:t>Assignments</a:t>
              </a:r>
            </a:p>
          </p:txBody>
        </p:sp>
      </p:grpSp>
      <p:sp>
        <p:nvSpPr>
          <p:cNvPr id="2" name="Rectangle 1"/>
          <p:cNvSpPr/>
          <p:nvPr/>
        </p:nvSpPr>
        <p:spPr>
          <a:xfrm>
            <a:off x="319590" y="516549"/>
            <a:ext cx="670824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3200" dirty="0">
                <a:solidFill>
                  <a:srgbClr val="00B0F0"/>
                </a:solidFill>
              </a:rPr>
              <a:t>Key Takeaways for Day </a:t>
            </a:r>
            <a:r>
              <a:rPr lang="en-IN" sz="3200" dirty="0" smtClean="0">
                <a:solidFill>
                  <a:srgbClr val="00B0F0"/>
                </a:solidFill>
              </a:rPr>
              <a:t>4     </a:t>
            </a:r>
            <a:r>
              <a:rPr lang="en-IN" sz="3200" dirty="0">
                <a:solidFill>
                  <a:srgbClr val="00B0F0"/>
                </a:solidFill>
              </a:rPr>
              <a:t>:   Session  1</a:t>
            </a:r>
          </a:p>
        </p:txBody>
      </p:sp>
      <p:sp>
        <p:nvSpPr>
          <p:cNvPr id="3" name="Rectangle 2"/>
          <p:cNvSpPr/>
          <p:nvPr/>
        </p:nvSpPr>
        <p:spPr>
          <a:xfrm>
            <a:off x="3879389" y="2341356"/>
            <a:ext cx="130525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smtClean="0">
                <a:solidFill>
                  <a:prstClr val="black"/>
                </a:solidFill>
              </a:rPr>
              <a:t>Tree  </a:t>
            </a:r>
            <a:r>
              <a:rPr lang="en-US" b="1" dirty="0">
                <a:solidFill>
                  <a:prstClr val="black"/>
                </a:solidFill>
              </a:rPr>
              <a:t>C</a:t>
            </a:r>
            <a:r>
              <a:rPr lang="en-US" b="1" dirty="0" smtClean="0">
                <a:solidFill>
                  <a:prstClr val="black"/>
                </a:solidFill>
              </a:rPr>
              <a:t>lassifier and </a:t>
            </a:r>
            <a:r>
              <a:rPr lang="en-US" b="1" dirty="0" err="1" smtClean="0">
                <a:solidFill>
                  <a:prstClr val="black"/>
                </a:solidFill>
              </a:rPr>
              <a:t>Regressor</a:t>
            </a:r>
            <a:endParaRPr lang="en-US" sz="1600" b="1" dirty="0">
              <a:solidFill>
                <a:prstClr val="black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Machine Learning Course :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Dr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Gayatri</a:t>
            </a:r>
            <a:r>
              <a:rPr lang="en-US" dirty="0" smtClean="0">
                <a:solidFill>
                  <a:prstClr val="black">
                    <a:tint val="75000"/>
                  </a:prstClr>
                </a:solidFill>
              </a:rPr>
              <a:t> S </a:t>
            </a:r>
            <a:r>
              <a:rPr lang="en-US" dirty="0" err="1" smtClean="0">
                <a:solidFill>
                  <a:prstClr val="black">
                    <a:tint val="75000"/>
                  </a:prstClr>
                </a:solidFill>
              </a:rPr>
              <a:t>Pandi</a:t>
            </a:r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F9F7E1-04C0-4DD8-BA76-FBB34EEDE16E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52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3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1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1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accel="26000" fill="hold" nodeType="clickEffect" p14:presetBounceEnd="52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2000">
                                          <p:cBhvr additive="base">
                                            <p:cTn id="25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2000">
                                          <p:cBhvr additive="base">
                                            <p:cTn id="2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1000" fill="hold"/>
                                            <p:tgtEl>
                                              <p:spTgt spid="16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" fill="hold">
                          <p:stCondLst>
                            <p:cond delay="indefinite"/>
                          </p:stCondLst>
                          <p:childTnLst>
                            <p:par>
                              <p:cTn id="1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1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4" dur="1000" fill="hold"/>
                                            <p:tgtEl>
                                              <p:spTgt spid="7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5" fill="hold">
                          <p:stCondLst>
                            <p:cond delay="indefinite"/>
                          </p:stCondLst>
                          <p:childTnLst>
                            <p:par>
                              <p:cTn id="1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7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9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0" dur="1000" fill="hold"/>
                                            <p:tgtEl>
                                              <p:spTgt spid="7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2" presetClass="entr" presetSubtype="1" accel="2600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5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6" dur="1000" fill="hold"/>
                                            <p:tgtEl>
                                              <p:spTgt spid="74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0-#ppt_h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Decision Tree </a:t>
            </a:r>
            <a:r>
              <a:rPr lang="en-IN" dirty="0" smtClean="0"/>
              <a:t>Generation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20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42234" y="1938849"/>
            <a:ext cx="9010478" cy="3803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0700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 </a:t>
            </a:r>
            <a:r>
              <a:rPr lang="en-US" dirty="0"/>
              <a:t>random forest is an ensemble learning method that combines the predictions from multiple decision trees to produce a more accurate and stable prediction. </a:t>
            </a:r>
            <a:endParaRPr lang="en-US" dirty="0" smtClean="0"/>
          </a:p>
          <a:p>
            <a:r>
              <a:rPr lang="en-US" dirty="0" smtClean="0"/>
              <a:t>It </a:t>
            </a:r>
            <a:r>
              <a:rPr lang="en-US" dirty="0"/>
              <a:t>is a type of supervised learning algorithm that can be used for both classification and regression tasks.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21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198429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26129" y="1825625"/>
            <a:ext cx="7739741" cy="4351338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22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97190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Random Forest</a:t>
            </a:r>
            <a:br>
              <a:rPr lang="en-US" dirty="0"/>
            </a:br>
            <a:endParaRPr lang="en-IN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71276" y="1690688"/>
            <a:ext cx="6518182" cy="3875070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7584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Applications of Random Forest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There </a:t>
            </a:r>
            <a:r>
              <a:rPr lang="en-US" dirty="0"/>
              <a:t>are mainly four sectors where Random forest mostly used:</a:t>
            </a:r>
          </a:p>
          <a:p>
            <a:r>
              <a:rPr lang="en-US" b="1" dirty="0"/>
              <a:t>Banking:</a:t>
            </a:r>
            <a:r>
              <a:rPr lang="en-US" dirty="0"/>
              <a:t> Banking sector mostly uses this algorithm for the identification of loan risk.</a:t>
            </a:r>
          </a:p>
          <a:p>
            <a:r>
              <a:rPr lang="en-US" b="1" dirty="0"/>
              <a:t>Medicine:</a:t>
            </a:r>
            <a:r>
              <a:rPr lang="en-US" dirty="0"/>
              <a:t> With the help of this algorithm, disease trends and risks of the disease can be identified.</a:t>
            </a:r>
          </a:p>
          <a:p>
            <a:r>
              <a:rPr lang="en-US" b="1" dirty="0"/>
              <a:t>Land Use:</a:t>
            </a:r>
            <a:r>
              <a:rPr lang="en-US" dirty="0"/>
              <a:t> We can identify the areas of similar land use by this algorithm.</a:t>
            </a:r>
          </a:p>
          <a:p>
            <a:r>
              <a:rPr lang="en-US" b="1" dirty="0"/>
              <a:t>Marketing:</a:t>
            </a:r>
            <a:r>
              <a:rPr lang="en-US" dirty="0"/>
              <a:t> Marketing trends can be identified using this algorithm.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876728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i="1" dirty="0" smtClean="0"/>
              <a:t>Pseudo-code</a:t>
            </a:r>
            <a:r>
              <a:rPr lang="en-US" dirty="0"/>
              <a:t>, Random Forests algorithm follows these steps: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/>
            <a:r>
              <a:rPr lang="en-US" dirty="0"/>
              <a:t>Take the original dataset and create </a:t>
            </a:r>
            <a:r>
              <a:rPr lang="en-US" i="1" dirty="0"/>
              <a:t>N</a:t>
            </a:r>
            <a:r>
              <a:rPr lang="en-US" dirty="0"/>
              <a:t> bagged samples of size </a:t>
            </a:r>
            <a:r>
              <a:rPr lang="en-US" i="1" dirty="0"/>
              <a:t>n</a:t>
            </a:r>
            <a:r>
              <a:rPr lang="en-US" dirty="0"/>
              <a:t>, with </a:t>
            </a:r>
            <a:r>
              <a:rPr lang="en-US" i="1" dirty="0"/>
              <a:t>n</a:t>
            </a:r>
            <a:r>
              <a:rPr lang="en-US" dirty="0"/>
              <a:t> smaller than the original dataset.</a:t>
            </a:r>
          </a:p>
          <a:p>
            <a:pPr algn="just"/>
            <a:r>
              <a:rPr lang="en-US" dirty="0"/>
              <a:t>Train a Decision Tree with each of the </a:t>
            </a:r>
            <a:r>
              <a:rPr lang="en-US" i="1" dirty="0"/>
              <a:t>N</a:t>
            </a:r>
            <a:r>
              <a:rPr lang="en-US" dirty="0"/>
              <a:t> bagged datasets as input. But, when doing a node split, don’t explore all features in the dataset. Randomly select a smaller number, </a:t>
            </a:r>
            <a:r>
              <a:rPr lang="en-US" i="1" dirty="0"/>
              <a:t>M</a:t>
            </a:r>
            <a:r>
              <a:rPr lang="en-US" dirty="0"/>
              <a:t> features, from all the features in training set. Then pick the best split using impurity measures, like </a:t>
            </a:r>
            <a:r>
              <a:rPr lang="en-US" u="sng" dirty="0">
                <a:hlinkClick r:id="rId2"/>
              </a:rPr>
              <a:t>Gini Impurity</a:t>
            </a:r>
            <a:r>
              <a:rPr lang="en-US" dirty="0"/>
              <a:t> or Entropy.</a:t>
            </a:r>
          </a:p>
          <a:p>
            <a:pPr algn="just"/>
            <a:r>
              <a:rPr lang="en-US" dirty="0"/>
              <a:t>Aggregate the results of the individual decision trees into a single output.</a:t>
            </a:r>
          </a:p>
          <a:p>
            <a:pPr algn="just"/>
            <a:r>
              <a:rPr lang="en-US" dirty="0"/>
              <a:t>Average the values for each observation, produced by each tree, if you’re working on a Regression task.</a:t>
            </a:r>
          </a:p>
          <a:p>
            <a:pPr algn="just"/>
            <a:r>
              <a:rPr lang="en-US" dirty="0"/>
              <a:t>Do a majority vote across all trees, for each observation, if you’re working on a Classification task.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40558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References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>
                <a:hlinkClick r:id="rId3"/>
              </a:rPr>
              <a:t>https://</a:t>
            </a:r>
            <a:r>
              <a:rPr lang="en-IN" dirty="0" smtClean="0">
                <a:hlinkClick r:id="rId3"/>
              </a:rPr>
              <a:t>www.javatpoint.com/machine-learning-decision-tree-classification-algorithm</a:t>
            </a:r>
            <a:endParaRPr lang="en-IN" dirty="0" smtClean="0"/>
          </a:p>
          <a:p>
            <a:r>
              <a:rPr lang="en-IN" dirty="0">
                <a:hlinkClick r:id="rId4"/>
              </a:rPr>
              <a:t>https://</a:t>
            </a:r>
            <a:r>
              <a:rPr lang="en-IN" dirty="0" smtClean="0">
                <a:hlinkClick r:id="rId4"/>
              </a:rPr>
              <a:t>www.javatpoint.com/decision-tree-in-python-sklearn</a:t>
            </a:r>
            <a:endParaRPr lang="en-IN" dirty="0" smtClean="0"/>
          </a:p>
          <a:p>
            <a:r>
              <a:rPr lang="en-IN" dirty="0"/>
              <a:t>https://www.kaggle.com/code/mohamedbelkheir/confusion-matrix-on-iris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26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1590618"/>
              </p:ext>
            </p:extLst>
          </p:nvPr>
        </p:nvGraphicFramePr>
        <p:xfrm>
          <a:off x="5591175" y="3621088"/>
          <a:ext cx="1535113" cy="582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Packager Shell Object" showAsIcon="1" r:id="rId5" imgW="1534320" imgH="582120" progId="Package">
                  <p:embed/>
                </p:oleObj>
              </mc:Choice>
              <mc:Fallback>
                <p:oleObj name="Packager Shell Object" showAsIcon="1" r:id="rId5" imgW="1534320" imgH="582120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591175" y="3621088"/>
                        <a:ext cx="1535113" cy="5826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2675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3600" dirty="0"/>
              <a:t>EVALUATING PERFORMANCE OF A </a:t>
            </a:r>
            <a:r>
              <a:rPr lang="en-US" sz="3600" dirty="0" smtClean="0"/>
              <a:t>MODEL</a:t>
            </a:r>
            <a:br>
              <a:rPr lang="en-US" sz="3600" dirty="0" smtClean="0"/>
            </a:br>
            <a:r>
              <a:rPr lang="en-US" sz="3600" dirty="0" smtClean="0"/>
              <a:t>(Model accuracy)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83578"/>
            <a:ext cx="10515600" cy="4351338"/>
          </a:xfrm>
        </p:spPr>
        <p:txBody>
          <a:bodyPr>
            <a:normAutofit/>
          </a:bodyPr>
          <a:lstStyle/>
          <a:p>
            <a:pPr algn="just"/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For any classification model, </a:t>
            </a:r>
            <a:r>
              <a:rPr lang="en-US" dirty="0">
                <a:solidFill>
                  <a:srgbClr val="FF0000"/>
                </a:solidFill>
              </a:rPr>
              <a:t>model accuracy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is given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by total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number of correct classifications (either as the class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of interest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, i.e. True Positive or as not the class of interest,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i.e. True 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Negative) divided by total number of </a:t>
            </a:r>
            <a:r>
              <a:rPr 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classifications done</a:t>
            </a: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9826" y="3611329"/>
            <a:ext cx="5398715" cy="1497244"/>
          </a:xfrm>
          <a:prstGeom prst="rect">
            <a:avLst/>
          </a:prstGeom>
        </p:spPr>
      </p:pic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5884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Error rate</a:t>
            </a:r>
            <a:endParaRPr lang="en-IN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4581" y="2817895"/>
            <a:ext cx="3067050" cy="10486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896036" y="1690688"/>
            <a:ext cx="883471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percentage of </a:t>
            </a:r>
            <a:r>
              <a:rPr lang="en-US" sz="2800" dirty="0">
                <a:solidFill>
                  <a:srgbClr val="FF0000"/>
                </a:solidFill>
              </a:rPr>
              <a:t>misclassifications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 is indicated using</a:t>
            </a:r>
          </a:p>
          <a:p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error rate which is measured as</a:t>
            </a:r>
            <a:endParaRPr lang="en-IN" sz="2800" dirty="0">
              <a:solidFill>
                <a:prstClr val="black">
                  <a:lumMod val="85000"/>
                  <a:lumOff val="1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8425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Kappa Value</a:t>
            </a:r>
            <a:endParaRPr lang="en-IN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141" y="1529324"/>
            <a:ext cx="7288306" cy="4447305"/>
          </a:xfrm>
          <a:prstGeom prst="rect">
            <a:avLst/>
          </a:prstGeo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7915835" y="2760757"/>
            <a:ext cx="429409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Kappa value can be </a:t>
            </a:r>
            <a:r>
              <a:rPr lang="en-US" dirty="0" smtClean="0">
                <a:solidFill>
                  <a:srgbClr val="FF0000"/>
                </a:solidFill>
                <a:latin typeface="Calibri Light" panose="020F0302020204030204"/>
              </a:rPr>
              <a:t>1 at the maximum</a:t>
            </a:r>
            <a:r>
              <a:rPr lang="en-US" dirty="0">
                <a:solidFill>
                  <a:prstClr val="black"/>
                </a:solidFill>
                <a:latin typeface="Calibri Light" panose="020F0302020204030204"/>
              </a:rPr>
              <a:t>, which represents perfect agreement between model’s prediction and actual </a:t>
            </a:r>
            <a:r>
              <a:rPr lang="en-IN" dirty="0">
                <a:solidFill>
                  <a:prstClr val="black"/>
                </a:solidFill>
                <a:latin typeface="Calibri Light" panose="020F0302020204030204"/>
              </a:rPr>
              <a:t>values.</a:t>
            </a:r>
          </a:p>
        </p:txBody>
      </p:sp>
    </p:spTree>
    <p:extLst>
      <p:ext uri="{BB962C8B-B14F-4D97-AF65-F5344CB8AC3E}">
        <p14:creationId xmlns:p14="http://schemas.microsoft.com/office/powerpoint/2010/main" val="39773010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</a:t>
            </a:r>
            <a:r>
              <a:rPr lang="en-IN" b="1" dirty="0" smtClean="0"/>
              <a:t>ensitivity</a:t>
            </a:r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33010" y="2927870"/>
            <a:ext cx="4020390" cy="11824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488141" y="1443789"/>
            <a:ext cx="9067800" cy="1255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 algn="just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The sensitivity of a model measures the proportion of TP examples or </a:t>
            </a:r>
            <a:r>
              <a:rPr lang="en-US" sz="2800" dirty="0">
                <a:solidFill>
                  <a:srgbClr val="FF0000"/>
                </a:solidFill>
              </a:rPr>
              <a:t>positive cases </a:t>
            </a:r>
            <a:r>
              <a:rPr lang="en-US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which were correctly classified. It </a:t>
            </a:r>
            <a:r>
              <a:rPr lang="en-IN" sz="2800" dirty="0">
                <a:solidFill>
                  <a:prstClr val="black">
                    <a:lumMod val="85000"/>
                    <a:lumOff val="15000"/>
                  </a:prstClr>
                </a:solidFill>
              </a:rPr>
              <a:t>is measured as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63560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Specificity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41966" y="1430279"/>
            <a:ext cx="10411834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prstClr val="black"/>
                </a:solidFill>
              </a:rPr>
              <a:t>Specificity is also another good measure to indicate a good </a:t>
            </a:r>
            <a:r>
              <a:rPr lang="en-US" sz="2800" dirty="0">
                <a:solidFill>
                  <a:prstClr val="black"/>
                </a:solidFill>
              </a:rPr>
              <a:t>balance of a model being excessively conservative or excessively aggressive.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Specificity of a model measures the proportion of negative examples which have been </a:t>
            </a:r>
            <a:r>
              <a:rPr lang="en-US" sz="2800" dirty="0">
                <a:solidFill>
                  <a:srgbClr val="FF0000"/>
                </a:solidFill>
              </a:rPr>
              <a:t>correctly classified</a:t>
            </a:r>
            <a:r>
              <a:rPr lang="en-US" sz="2800" dirty="0">
                <a:solidFill>
                  <a:prstClr val="black"/>
                </a:solidFill>
              </a:rPr>
              <a:t>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A higher value of specificity will indicate a better mode performance.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966" y="4846943"/>
            <a:ext cx="8773870" cy="1661435"/>
          </a:xfrm>
          <a:prstGeom prst="rect">
            <a:avLst/>
          </a:prstGeo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59394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</a:t>
            </a:r>
            <a:r>
              <a:rPr lang="en-IN" b="1" dirty="0" smtClean="0"/>
              <a:t>recision </a:t>
            </a:r>
            <a:r>
              <a:rPr lang="en-IN" b="1" dirty="0"/>
              <a:t>and recall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41966" y="1430279"/>
            <a:ext cx="1041183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IN" sz="2800" dirty="0">
                <a:solidFill>
                  <a:prstClr val="black"/>
                </a:solidFill>
              </a:rPr>
              <a:t>Precision gives the </a:t>
            </a:r>
            <a:r>
              <a:rPr lang="en-US" sz="2800" dirty="0">
                <a:solidFill>
                  <a:srgbClr val="FF0000"/>
                </a:solidFill>
              </a:rPr>
              <a:t>proportion of positive predictions </a:t>
            </a:r>
            <a:r>
              <a:rPr lang="en-US" sz="2800" dirty="0">
                <a:solidFill>
                  <a:prstClr val="black"/>
                </a:solidFill>
              </a:rPr>
              <a:t>which are truly positive, recall gives the proportion of TP cases over all actually </a:t>
            </a:r>
            <a:r>
              <a:rPr lang="en-IN" sz="2800" dirty="0">
                <a:solidFill>
                  <a:prstClr val="black"/>
                </a:solidFill>
              </a:rPr>
              <a:t>positive cases.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Recall indicates the proportion of </a:t>
            </a:r>
            <a:r>
              <a:rPr lang="en-US" sz="2800" dirty="0">
                <a:solidFill>
                  <a:srgbClr val="FF0000"/>
                </a:solidFill>
              </a:rPr>
              <a:t>correct prediction </a:t>
            </a:r>
            <a:r>
              <a:rPr lang="en-US" sz="2800" dirty="0">
                <a:solidFill>
                  <a:prstClr val="black"/>
                </a:solidFill>
              </a:rPr>
              <a:t>of positives to the total number of positives.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010" y="3862943"/>
            <a:ext cx="3826716" cy="112458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7548" y="3714954"/>
            <a:ext cx="3271464" cy="1173970"/>
          </a:xfrm>
          <a:prstGeom prst="rect">
            <a:avLst/>
          </a:prstGeom>
        </p:spPr>
      </p:pic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704943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i="1" dirty="0"/>
              <a:t>F-measure</a:t>
            </a:r>
          </a:p>
        </p:txBody>
      </p:sp>
      <p:sp>
        <p:nvSpPr>
          <p:cNvPr id="7" name="Rectangle 6"/>
          <p:cNvSpPr/>
          <p:nvPr/>
        </p:nvSpPr>
        <p:spPr>
          <a:xfrm>
            <a:off x="941966" y="1430279"/>
            <a:ext cx="1041183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i="1" dirty="0">
                <a:solidFill>
                  <a:prstClr val="black"/>
                </a:solidFill>
              </a:rPr>
              <a:t>F-measure is another measure of model performance which </a:t>
            </a:r>
            <a:r>
              <a:rPr lang="en-US" sz="2800" dirty="0">
                <a:solidFill>
                  <a:prstClr val="black"/>
                </a:solidFill>
              </a:rPr>
              <a:t>combines the precision and recall.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prstClr val="black"/>
                </a:solidFill>
              </a:rPr>
              <a:t>It takes the </a:t>
            </a:r>
            <a:r>
              <a:rPr lang="en-US" sz="2800" dirty="0">
                <a:solidFill>
                  <a:srgbClr val="FF0000"/>
                </a:solidFill>
              </a:rPr>
              <a:t>harmonic mean </a:t>
            </a:r>
            <a:r>
              <a:rPr lang="en-US" sz="2800" dirty="0">
                <a:solidFill>
                  <a:prstClr val="black"/>
                </a:solidFill>
              </a:rPr>
              <a:t>of precision and recall as calculated as :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4838" y="3353432"/>
            <a:ext cx="5352714" cy="1345491"/>
          </a:xfrm>
          <a:prstGeom prst="rect">
            <a:avLst/>
          </a:prstGeom>
        </p:spPr>
      </p:pic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>
                <a:solidFill>
                  <a:prstClr val="black">
                    <a:tint val="75000"/>
                  </a:prstClr>
                </a:solidFill>
              </a:rPr>
              <a:t>Machine Learning Course : Dr Gayatri S Pandi</a:t>
            </a:r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E91D6-A591-44D0-A7DE-1FB9DFE8FE07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7882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243</TotalTime>
  <Words>827</Words>
  <Application>Microsoft Office PowerPoint</Application>
  <PresentationFormat>Widescreen</PresentationFormat>
  <Paragraphs>131</Paragraphs>
  <Slides>26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2_Office Theme</vt:lpstr>
      <vt:lpstr>1_Office Theme</vt:lpstr>
      <vt:lpstr>Package</vt:lpstr>
      <vt:lpstr>                      Engineering Plus Phase IV Course Name: Machine Learning  </vt:lpstr>
      <vt:lpstr>PowerPoint Presentation</vt:lpstr>
      <vt:lpstr>EVALUATING PERFORMANCE OF A MODEL (Model accuracy)</vt:lpstr>
      <vt:lpstr>Error rate</vt:lpstr>
      <vt:lpstr>Kappa Value</vt:lpstr>
      <vt:lpstr>Sensitivity</vt:lpstr>
      <vt:lpstr>Specificity</vt:lpstr>
      <vt:lpstr>Precision and recall</vt:lpstr>
      <vt:lpstr>F-measure</vt:lpstr>
      <vt:lpstr>Bias Vs Variance</vt:lpstr>
      <vt:lpstr>Decision Tree</vt:lpstr>
      <vt:lpstr>Decision Tree Terminologies </vt:lpstr>
      <vt:lpstr>Decision Tree Terminologies </vt:lpstr>
      <vt:lpstr>Entropy and Information Gain </vt:lpstr>
      <vt:lpstr>Tree Structure</vt:lpstr>
      <vt:lpstr>Tree Example</vt:lpstr>
      <vt:lpstr>Decision Tree Regression </vt:lpstr>
      <vt:lpstr>Decision Tree Regression </vt:lpstr>
      <vt:lpstr>Decision Tree Classifier</vt:lpstr>
      <vt:lpstr>Decision Tree Generation</vt:lpstr>
      <vt:lpstr>Random Forest </vt:lpstr>
      <vt:lpstr>Random Forest </vt:lpstr>
      <vt:lpstr>Random Forest </vt:lpstr>
      <vt:lpstr>Applications of Random Forest </vt:lpstr>
      <vt:lpstr>Pseudo-code, Random Forests algorithm follows these steps: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Engineering Plus Phase IV Course Name: Machine Learning</dc:title>
  <dc:creator>Microsoft account</dc:creator>
  <cp:lastModifiedBy>NLJIET</cp:lastModifiedBy>
  <cp:revision>36</cp:revision>
  <cp:lastPrinted>2024-07-26T03:07:50Z</cp:lastPrinted>
  <dcterms:created xsi:type="dcterms:W3CDTF">2024-07-25T13:16:32Z</dcterms:created>
  <dcterms:modified xsi:type="dcterms:W3CDTF">2024-07-26T03:50:39Z</dcterms:modified>
</cp:coreProperties>
</file>