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9" r:id="rId12"/>
    <p:sldId id="270"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46" d="100"/>
          <a:sy n="146" d="100"/>
        </p:scale>
        <p:origin x="12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32.png"/><Relationship Id="rId6" Type="http://schemas.openxmlformats.org/officeDocument/2006/relationships/image" Target="../media/image25.sv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6/3/2020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6/3/2020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video" Target="https://www.youtube.com/embed/UwXgWav2T-Q?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sz="2200" dirty="0"/>
            </a:br>
            <a:r>
              <a:rPr lang="en-US" sz="2200" b="1" u="sng" dirty="0"/>
              <a:t>Public Grievance System</a:t>
            </a:r>
            <a:br>
              <a:rPr lang="en-US" sz="2200" b="1" u="sng" dirty="0"/>
            </a:b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51" name="Rectangle 50">
            <a:extLst>
              <a:ext uri="{FF2B5EF4-FFF2-40B4-BE49-F238E27FC236}">
                <a16:creationId xmlns:a16="http://schemas.microsoft.com/office/drawing/2014/main" id="{6469FC26-4D1A-431E-82F6-06666B436BA0}"/>
              </a:ext>
            </a:extLst>
          </p:cNvPr>
          <p:cNvSpPr/>
          <p:nvPr/>
        </p:nvSpPr>
        <p:spPr>
          <a:xfrm>
            <a:off x="5534791" y="4056462"/>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sp>
        <p:nvSpPr>
          <p:cNvPr id="64" name="Rectangle 63">
            <a:extLst>
              <a:ext uri="{FF2B5EF4-FFF2-40B4-BE49-F238E27FC236}">
                <a16:creationId xmlns:a16="http://schemas.microsoft.com/office/drawing/2014/main" id="{7C0FAB19-0FDB-4A1A-A0FB-58C4B36E6A33}"/>
              </a:ext>
            </a:extLst>
          </p:cNvPr>
          <p:cNvSpPr/>
          <p:nvPr/>
        </p:nvSpPr>
        <p:spPr>
          <a:xfrm>
            <a:off x="5534791" y="5418413"/>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sp>
        <p:nvSpPr>
          <p:cNvPr id="69" name="Oval 68">
            <a:extLst>
              <a:ext uri="{FF2B5EF4-FFF2-40B4-BE49-F238E27FC236}">
                <a16:creationId xmlns:a16="http://schemas.microsoft.com/office/drawing/2014/main" id="{39C8499F-35E2-4C5C-8330-28F03A456D9A}"/>
              </a:ext>
            </a:extLst>
          </p:cNvPr>
          <p:cNvSpPr/>
          <p:nvPr/>
        </p:nvSpPr>
        <p:spPr>
          <a:xfrm>
            <a:off x="8954039" y="5481854"/>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cxnSpLocks/>
            <a:stCxn id="64" idx="3"/>
            <a:endCxn id="69" idx="2"/>
          </p:cNvCxnSpPr>
          <p:nvPr/>
        </p:nvCxnSpPr>
        <p:spPr>
          <a:xfrm>
            <a:off x="7913781" y="5722588"/>
            <a:ext cx="1040258" cy="3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815A6E-F266-448F-9756-BF4F20DA5D78}"/>
              </a:ext>
            </a:extLst>
          </p:cNvPr>
          <p:cNvCxnSpPr>
            <a:cxnSpLocks/>
            <a:endCxn id="51" idx="0"/>
          </p:cNvCxnSpPr>
          <p:nvPr/>
        </p:nvCxnSpPr>
        <p:spPr>
          <a:xfrm flipH="1">
            <a:off x="6724286" y="2791649"/>
            <a:ext cx="5714" cy="12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9CCCEB-80C8-4E67-81E1-E6C0981A31CF}"/>
              </a:ext>
            </a:extLst>
          </p:cNvPr>
          <p:cNvCxnSpPr>
            <a:cxnSpLocks/>
          </p:cNvCxnSpPr>
          <p:nvPr/>
        </p:nvCxnSpPr>
        <p:spPr>
          <a:xfrm>
            <a:off x="6724285" y="4664811"/>
            <a:ext cx="0" cy="75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265416903"/>
              </p:ext>
            </p:extLst>
          </p:nvPr>
        </p:nvGraphicFramePr>
        <p:xfrm>
          <a:off x="4777316" y="897391"/>
          <a:ext cx="6780701" cy="5060890"/>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Status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engine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NLP Feedback System</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Web Panels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1853667"/>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Mobile Applications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5106608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Social Media bots</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93948663"/>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83217172"/>
                  </a:ext>
                </a:extLst>
              </a:tr>
              <a:tr h="625525">
                <a:tc>
                  <a:txBody>
                    <a:bodyPr/>
                    <a:lstStyle/>
                    <a:p>
                      <a:pPr marL="12700" marR="635" indent="-6350" algn="l">
                        <a:lnSpc>
                          <a:spcPct val="107000"/>
                        </a:lnSpc>
                        <a:spcBef>
                          <a:spcPts val="0"/>
                        </a:spcBef>
                        <a:spcAft>
                          <a:spcPts val="890"/>
                        </a:spcAft>
                      </a:pPr>
                      <a:r>
                        <a:rPr lang="en-US" sz="1600" u="none" strike="noStrike" kern="0" cap="none" spc="0">
                          <a:solidFill>
                            <a:schemeClr val="tx1"/>
                          </a:solidFill>
                          <a:effectLst/>
                          <a:uFill>
                            <a:solidFill>
                              <a:srgbClr val="000000"/>
                            </a:solidFill>
                          </a:uFill>
                        </a:rPr>
                        <a:t>E-Governance</a:t>
                      </a:r>
                      <a:endParaRPr lang="en-US" sz="1600" b="1" u="sng" kern="0" cap="none" spc="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4125668"/>
                  </a:ext>
                </a:extLst>
              </a:tr>
            </a:tbl>
          </a:graphicData>
        </a:graphic>
      </p:graphicFrame>
    </p:spTree>
    <p:extLst>
      <p:ext uri="{BB962C8B-B14F-4D97-AF65-F5344CB8AC3E}">
        <p14:creationId xmlns:p14="http://schemas.microsoft.com/office/powerpoint/2010/main" val="192578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Work Done</a:t>
            </a:r>
          </a:p>
        </p:txBody>
      </p:sp>
      <p:graphicFrame>
        <p:nvGraphicFramePr>
          <p:cNvPr id="3" name="Table 2">
            <a:extLst>
              <a:ext uri="{FF2B5EF4-FFF2-40B4-BE49-F238E27FC236}">
                <a16:creationId xmlns:a16="http://schemas.microsoft.com/office/drawing/2014/main" id="{FF612872-B633-4E2F-AFEA-BEFAA747CB1F}"/>
              </a:ext>
            </a:extLst>
          </p:cNvPr>
          <p:cNvGraphicFramePr>
            <a:graphicFrameLocks noGrp="1"/>
          </p:cNvGraphicFramePr>
          <p:nvPr>
            <p:extLst>
              <p:ext uri="{D42A27DB-BD31-4B8C-83A1-F6EECF244321}">
                <p14:modId xmlns:p14="http://schemas.microsoft.com/office/powerpoint/2010/main" val="3369805961"/>
              </p:ext>
            </p:extLst>
          </p:nvPr>
        </p:nvGraphicFramePr>
        <p:xfrm>
          <a:off x="4693877" y="2274261"/>
          <a:ext cx="6780701" cy="1933265"/>
        </p:xfrm>
        <a:graphic>
          <a:graphicData uri="http://schemas.openxmlformats.org/drawingml/2006/table">
            <a:tbl>
              <a:tblPr firstRow="1" bandRow="1">
                <a:noFill/>
                <a:tableStyleId>{F5AB1C69-6EDB-4FF4-983F-18BD219EF322}</a:tableStyleId>
              </a:tblPr>
              <a:tblGrid>
                <a:gridCol w="3424299">
                  <a:extLst>
                    <a:ext uri="{9D8B030D-6E8A-4147-A177-3AD203B41FA5}">
                      <a16:colId xmlns:a16="http://schemas.microsoft.com/office/drawing/2014/main" val="3541785003"/>
                    </a:ext>
                  </a:extLst>
                </a:gridCol>
                <a:gridCol w="3356402">
                  <a:extLst>
                    <a:ext uri="{9D8B030D-6E8A-4147-A177-3AD203B41FA5}">
                      <a16:colId xmlns:a16="http://schemas.microsoft.com/office/drawing/2014/main" val="3523677521"/>
                    </a:ext>
                  </a:extLst>
                </a:gridCol>
              </a:tblGrid>
              <a:tr h="682215">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Work Pending</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tc>
                  <a:txBody>
                    <a:bodyPr/>
                    <a:lstStyle/>
                    <a:p>
                      <a:pPr marL="12700" marR="635" indent="-6350" algn="l">
                        <a:lnSpc>
                          <a:spcPct val="107000"/>
                        </a:lnSpc>
                        <a:spcBef>
                          <a:spcPts val="0"/>
                        </a:spcBef>
                        <a:spcAft>
                          <a:spcPts val="890"/>
                        </a:spcAft>
                      </a:pPr>
                      <a:r>
                        <a:rPr lang="en-US" sz="2000" b="0" u="none" kern="0" cap="all" spc="150" dirty="0">
                          <a:solidFill>
                            <a:schemeClr val="lt1"/>
                          </a:solidFill>
                          <a:effectLst/>
                          <a:uFill>
                            <a:solidFill>
                              <a:srgbClr val="000000"/>
                            </a:solidFill>
                          </a:uFill>
                        </a:rPr>
                        <a:t>Weeks</a:t>
                      </a:r>
                      <a:endParaRPr lang="en-US" sz="2000" b="0" u="none" kern="0" cap="all" spc="150" dirty="0">
                        <a:solidFill>
                          <a:schemeClr val="lt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223726851"/>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Macro Analysis Engine</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1.5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1002844"/>
                  </a:ext>
                </a:extLst>
              </a:tr>
              <a:tr h="625525">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latin typeface="+mn-lt"/>
                          <a:ea typeface="+mn-ea"/>
                          <a:cs typeface="+mn-cs"/>
                        </a:rPr>
                        <a:t>Human Classifier</a:t>
                      </a: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12700" marR="635" indent="-6350" algn="l">
                        <a:lnSpc>
                          <a:spcPct val="107000"/>
                        </a:lnSpc>
                        <a:spcBef>
                          <a:spcPts val="0"/>
                        </a:spcBef>
                        <a:spcAft>
                          <a:spcPts val="890"/>
                        </a:spcAft>
                      </a:pPr>
                      <a:r>
                        <a:rPr lang="en-US" sz="1600" u="none" strike="noStrike" kern="0" cap="none" spc="0" dirty="0">
                          <a:solidFill>
                            <a:schemeClr val="tx1"/>
                          </a:solidFill>
                          <a:effectLst/>
                          <a:uFill>
                            <a:solidFill>
                              <a:srgbClr val="000000"/>
                            </a:solidFill>
                          </a:uFill>
                        </a:rPr>
                        <a:t>0.5 weeks</a:t>
                      </a:r>
                      <a:endParaRPr lang="en-US" sz="1600" b="1" u="sng" kern="0" cap="none" spc="0" dirty="0">
                        <a:solidFill>
                          <a:schemeClr val="tx1"/>
                        </a:solidFill>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txBody>
                  <a:tcPr marL="167510" marR="167510" marT="167510" marB="167510">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7986143"/>
                  </a:ext>
                </a:extLst>
              </a:tr>
            </a:tbl>
          </a:graphicData>
        </a:graphic>
      </p:graphicFrame>
    </p:spTree>
    <p:extLst>
      <p:ext uri="{BB962C8B-B14F-4D97-AF65-F5344CB8AC3E}">
        <p14:creationId xmlns:p14="http://schemas.microsoft.com/office/powerpoint/2010/main" val="181183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DB4EF-67EE-408D-862E-63BD40786A4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Demonstration Video</a:t>
            </a:r>
          </a:p>
        </p:txBody>
      </p:sp>
      <p:pic>
        <p:nvPicPr>
          <p:cNvPr id="6" name="Online Media 5" title="For The People Project Demo">
            <a:hlinkClick r:id="" action="ppaction://media"/>
            <a:extLst>
              <a:ext uri="{FF2B5EF4-FFF2-40B4-BE49-F238E27FC236}">
                <a16:creationId xmlns:a16="http://schemas.microsoft.com/office/drawing/2014/main" id="{93EFD779-78BA-43FA-874C-1051F89D6844}"/>
              </a:ext>
            </a:extLst>
          </p:cNvPr>
          <p:cNvPicPr>
            <a:picLocks noGrp="1" noRot="1" noChangeAspect="1"/>
          </p:cNvPicPr>
          <p:nvPr>
            <p:ph idx="1"/>
            <a:videoFile r:link="rId1"/>
          </p:nvPr>
        </p:nvPicPr>
        <p:blipFill>
          <a:blip r:embed="rId3"/>
          <a:stretch>
            <a:fillRect/>
          </a:stretch>
        </p:blipFill>
        <p:spPr>
          <a:xfrm>
            <a:off x="4312376" y="1065225"/>
            <a:ext cx="7735888" cy="4351338"/>
          </a:xfrm>
          <a:prstGeom prst="rect">
            <a:avLst/>
          </a:prstGeom>
        </p:spPr>
      </p:pic>
    </p:spTree>
    <p:extLst>
      <p:ext uri="{BB962C8B-B14F-4D97-AF65-F5344CB8AC3E}">
        <p14:creationId xmlns:p14="http://schemas.microsoft.com/office/powerpoint/2010/main" val="167567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715</Words>
  <Application>Microsoft Office PowerPoint</Application>
  <PresentationFormat>Widescreen</PresentationFormat>
  <Paragraphs>97</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For The People Public Grievance System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Done</vt:lpstr>
      <vt:lpstr>Work Done</vt:lpstr>
      <vt:lpstr>Demonstration Video</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Public Grievance System  Shikhar Maheshwari – 16ET415 Kaiwalya Patil – 16ET430</dc:title>
  <dc:creator>Shikhar Maheshwari</dc:creator>
  <cp:lastModifiedBy>Shikhar Maheshwari</cp:lastModifiedBy>
  <cp:revision>4</cp:revision>
  <dcterms:created xsi:type="dcterms:W3CDTF">2020-06-02T15:46:49Z</dcterms:created>
  <dcterms:modified xsi:type="dcterms:W3CDTF">2020-06-03T10:42:14Z</dcterms:modified>
</cp:coreProperties>
</file>