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68" r:id="rId4"/>
    <p:sldId id="269" r:id="rId5"/>
    <p:sldId id="310" r:id="rId6"/>
    <p:sldId id="295" r:id="rId7"/>
    <p:sldId id="261" r:id="rId8"/>
    <p:sldId id="258" r:id="rId9"/>
    <p:sldId id="287" r:id="rId10"/>
    <p:sldId id="270" r:id="rId11"/>
    <p:sldId id="281" r:id="rId12"/>
    <p:sldId id="313" r:id="rId13"/>
    <p:sldId id="299" r:id="rId14"/>
    <p:sldId id="288" r:id="rId15"/>
    <p:sldId id="286" r:id="rId16"/>
    <p:sldId id="259" r:id="rId17"/>
    <p:sldId id="307" r:id="rId18"/>
    <p:sldId id="309" r:id="rId19"/>
    <p:sldId id="308" r:id="rId20"/>
    <p:sldId id="311" r:id="rId21"/>
    <p:sldId id="296" r:id="rId22"/>
    <p:sldId id="264" r:id="rId23"/>
    <p:sldId id="277" r:id="rId24"/>
    <p:sldId id="276" r:id="rId25"/>
    <p:sldId id="272" r:id="rId26"/>
    <p:sldId id="273" r:id="rId27"/>
    <p:sldId id="260" r:id="rId28"/>
    <p:sldId id="279" r:id="rId29"/>
    <p:sldId id="271" r:id="rId30"/>
    <p:sldId id="274" r:id="rId31"/>
    <p:sldId id="282" r:id="rId32"/>
    <p:sldId id="280" r:id="rId33"/>
    <p:sldId id="314" r:id="rId34"/>
    <p:sldId id="304" r:id="rId35"/>
    <p:sldId id="305" r:id="rId36"/>
    <p:sldId id="312" r:id="rId37"/>
    <p:sldId id="306" r:id="rId38"/>
    <p:sldId id="301" r:id="rId39"/>
    <p:sldId id="283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开旺" initials="开旺" lastIdx="1" clrIdx="0">
    <p:extLst>
      <p:ext uri="{19B8F6BF-5375-455C-9EA6-DF929625EA0E}">
        <p15:presenceInfo xmlns:p15="http://schemas.microsoft.com/office/powerpoint/2012/main" userId="S-1-5-21-3727386885-3056668215-3391246470-1686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763" autoAdjust="0"/>
  </p:normalViewPr>
  <p:slideViewPr>
    <p:cSldViewPr snapToGrid="0">
      <p:cViewPr varScale="1">
        <p:scale>
          <a:sx n="53" d="100"/>
          <a:sy n="53" d="100"/>
        </p:scale>
        <p:origin x="13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E998B-FB42-4DBC-AC5B-CDC969D117EE}" type="datetimeFigureOut">
              <a:rPr lang="zh-CN" altLang="en-US" smtClean="0"/>
              <a:t>2014/9/10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CDFC9-63D0-41C7-AA13-7E2C319EC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08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https://source.android.com/source/index.html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CDFC9-63D0-41C7-AA13-7E2C319ECAB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853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Apk</a:t>
            </a:r>
            <a:r>
              <a:rPr lang="en-US" altLang="zh-CN" baseline="0" dirty="0" smtClean="0"/>
              <a:t> format, </a:t>
            </a:r>
            <a:r>
              <a:rPr lang="en-US" altLang="zh-CN" baseline="0" dirty="0" err="1" smtClean="0"/>
              <a:t>adb</a:t>
            </a:r>
            <a:r>
              <a:rPr lang="en-US" altLang="zh-CN" baseline="0" dirty="0" smtClean="0"/>
              <a:t> install,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CDFC9-63D0-41C7-AA13-7E2C319ECAB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095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http://en.wikipedia.org/wiki/APK_(file_format)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CDFC9-63D0-41C7-AA13-7E2C319ECAB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940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http://developer.android.com/tools/help/adb.html</a:t>
            </a:r>
          </a:p>
          <a:p>
            <a:r>
              <a:rPr lang="en-US" altLang="zh-CN" dirty="0" smtClean="0"/>
              <a:t>http://developer.android.com/tools/device.html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CDFC9-63D0-41C7-AA13-7E2C319ECAB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891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system/core/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/OVERVIEW.TXT, SERVICES.TXT, protocol.txt, SYNC.TXT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adt-bundle-windows-x86_64-20140702\</a:t>
            </a:r>
            <a:r>
              <a:rPr lang="en-US" altLang="zh-CN" dirty="0" err="1" smtClean="0"/>
              <a:t>sdk</a:t>
            </a:r>
            <a:r>
              <a:rPr lang="en-US" altLang="zh-CN" dirty="0" smtClean="0"/>
              <a:t>&gt;platform-tools\adb.exe shell</a:t>
            </a:r>
          </a:p>
          <a:p>
            <a:r>
              <a:rPr lang="en-US" altLang="zh-CN" dirty="0" smtClean="0"/>
              <a:t>* daemon not running. starting it now on port 5037 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smtClean="0"/>
              <a:t>daemon started successfully 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system/core/</a:t>
            </a:r>
            <a:r>
              <a:rPr lang="en-US" altLang="zh-CN" dirty="0" err="1" smtClean="0"/>
              <a:t>adb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services.c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/system/bin/pm</a:t>
            </a:r>
          </a:p>
          <a:p>
            <a:r>
              <a:rPr lang="en-US" altLang="zh-CN" dirty="0" smtClean="0"/>
              <a:t>frameworks/base/</a:t>
            </a:r>
            <a:r>
              <a:rPr lang="en-US" altLang="zh-CN" dirty="0" err="1" smtClean="0"/>
              <a:t>cmds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app_process</a:t>
            </a:r>
            <a:r>
              <a:rPr lang="en-US" altLang="zh-CN" dirty="0" smtClean="0"/>
              <a:t>/app_main.cpp</a:t>
            </a:r>
            <a:endParaRPr lang="en-US" altLang="zh-CN" baseline="0" dirty="0" smtClean="0"/>
          </a:p>
          <a:p>
            <a:r>
              <a:rPr lang="en-US" altLang="zh-CN" dirty="0" smtClean="0"/>
              <a:t>frameworks/base/</a:t>
            </a:r>
            <a:r>
              <a:rPr lang="en-US" altLang="zh-CN" dirty="0" err="1" smtClean="0"/>
              <a:t>cmds</a:t>
            </a:r>
            <a:r>
              <a:rPr lang="en-US" altLang="zh-CN" dirty="0" smtClean="0"/>
              <a:t>/pm/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/com/android/commands/pm/Pm.java</a:t>
            </a:r>
          </a:p>
          <a:p>
            <a:r>
              <a:rPr lang="en-US" altLang="zh-CN" dirty="0" smtClean="0"/>
              <a:t>frameworks/base/services/java/com/android/server/pm/PackageManagerService.java:installPackageWithVerificationEncryptionAndAbiOverride</a:t>
            </a:r>
          </a:p>
          <a:p>
            <a:r>
              <a:rPr lang="en-US" altLang="zh-CN" dirty="0" smtClean="0"/>
              <a:t>frameworks/native/</a:t>
            </a:r>
            <a:r>
              <a:rPr lang="en-US" altLang="zh-CN" dirty="0" err="1" smtClean="0"/>
              <a:t>cmds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installd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commands.c</a:t>
            </a:r>
            <a:r>
              <a:rPr lang="en-US" altLang="zh-CN" dirty="0" smtClean="0"/>
              <a:t>: install( )</a:t>
            </a:r>
          </a:p>
          <a:p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CDFC9-63D0-41C7-AA13-7E2C319ECAB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98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http://developer.android.com/guide/components/fundamentals.html</a:t>
            </a:r>
          </a:p>
          <a:p>
            <a:endParaRPr lang="en-US" altLang="zh-CN" dirty="0" smtClean="0"/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PackageManager.hasSystemFeature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)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Each component is a different point through which the system can enter your app.</a:t>
            </a:r>
          </a:p>
          <a:p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unique aspect of the Android system design is that any app can start another app’s component.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CDFC9-63D0-41C7-AA13-7E2C319ECAB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4742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http://developer.android.com/guide/components/processes-and-threads.html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CDFC9-63D0-41C7-AA13-7E2C319ECAB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123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http://www.cnblogs.com/bastard/archive/2012/09/03/2668579.html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CDFC9-63D0-41C7-AA13-7E2C319ECAB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7504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http://developer.android.com/guide/components/activities.html</a:t>
            </a:r>
          </a:p>
          <a:p>
            <a:r>
              <a:rPr lang="en-US" altLang="zh-CN" dirty="0" smtClean="0"/>
              <a:t>http://developer.android.com/guide/components/services.html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CDFC9-63D0-41C7-AA13-7E2C319ECAB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482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Binder overview, </a:t>
            </a:r>
            <a:r>
              <a:rPr lang="en-US" altLang="zh-CN" baseline="0" dirty="0" smtClean="0"/>
              <a:t>use cases, handle, binder driver, IPC development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CDFC9-63D0-41C7-AA13-7E2C319ECAB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7775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Intent</a:t>
            </a:r>
            <a:r>
              <a:rPr lang="en-US" altLang="zh-CN" baseline="0" dirty="0" smtClean="0"/>
              <a:t> is part of Binder IPC payload</a:t>
            </a:r>
          </a:p>
          <a:p>
            <a:r>
              <a:rPr lang="en-US" altLang="zh-CN" baseline="0" dirty="0" smtClean="0"/>
              <a:t>AIDL is to simplify developing with binder protocol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CDFC9-63D0-41C7-AA13-7E2C319ECAB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655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http://www.slideshare.net/dougqh/inside-androids-dalvik-vm-nejug-nov-2011</a:t>
            </a:r>
          </a:p>
          <a:p>
            <a:r>
              <a:rPr lang="en-US" altLang="zh-CN" dirty="0" smtClean="0"/>
              <a:t>http://blog.csdn.net/luoshengyang/</a:t>
            </a:r>
          </a:p>
          <a:p>
            <a:r>
              <a:rPr lang="en-US" altLang="zh-CN" dirty="0" smtClean="0"/>
              <a:t>http://www.cnblogs.com/samchen2009/tag/Android/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CDFC9-63D0-41C7-AA13-7E2C319ECAB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2394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CDFC9-63D0-41C7-AA13-7E2C319ECAB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0323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flat_binder_object</a:t>
            </a:r>
            <a:r>
              <a:rPr lang="en-US" altLang="zh-CN" dirty="0" smtClean="0"/>
              <a:t> is recognized</a:t>
            </a:r>
            <a:r>
              <a:rPr lang="en-US" altLang="zh-CN" baseline="0" dirty="0" smtClean="0"/>
              <a:t> in driver:</a:t>
            </a:r>
          </a:p>
          <a:p>
            <a:r>
              <a:rPr lang="en-US" altLang="zh-CN" baseline="0" dirty="0" smtClean="0"/>
              <a:t>  </a:t>
            </a:r>
            <a:r>
              <a:rPr lang="en-US" altLang="zh-CN" baseline="0" dirty="0" err="1" smtClean="0"/>
              <a:t>binder_new_node</a:t>
            </a:r>
            <a:r>
              <a:rPr lang="en-US" altLang="zh-CN" baseline="0" dirty="0" smtClean="0"/>
              <a:t>( ) to create the node in the service process, </a:t>
            </a:r>
          </a:p>
          <a:p>
            <a:r>
              <a:rPr lang="en-US" altLang="zh-CN" baseline="0" dirty="0" smtClean="0"/>
              <a:t>  </a:t>
            </a:r>
            <a:r>
              <a:rPr lang="en-US" altLang="zh-CN" dirty="0" err="1" smtClean="0"/>
              <a:t>binder_get_ref_for_node</a:t>
            </a:r>
            <a:r>
              <a:rPr lang="en-US" altLang="zh-CN" dirty="0" smtClean="0"/>
              <a:t>( ) to install a new reference</a:t>
            </a:r>
            <a:r>
              <a:rPr lang="en-US" altLang="zh-CN" baseline="0" dirty="0" smtClean="0"/>
              <a:t> into any other process involved.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CDFC9-63D0-41C7-AA13-7E2C319ECAB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7248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binder_ioctl</a:t>
            </a:r>
            <a:r>
              <a:rPr lang="en-US" altLang="zh-CN" dirty="0" smtClean="0"/>
              <a:t>(BINDER_WRITE_READ) writes command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then reads reply.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CDFC9-63D0-41C7-AA13-7E2C319ECAB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2739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CDFC9-63D0-41C7-AA13-7E2C319ECAB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213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binder_transaction_data</a:t>
            </a:r>
            <a:r>
              <a:rPr lang="en-US" altLang="zh-CN" dirty="0" smtClean="0"/>
              <a:t> is</a:t>
            </a:r>
            <a:r>
              <a:rPr lang="en-US" altLang="zh-CN" baseline="0" dirty="0" smtClean="0"/>
              <a:t> copied per </a:t>
            </a:r>
            <a:r>
              <a:rPr lang="en-US" altLang="zh-CN" baseline="0" dirty="0" err="1" smtClean="0"/>
              <a:t>ioctl</a:t>
            </a:r>
            <a:r>
              <a:rPr lang="en-US" altLang="zh-CN" baseline="0" dirty="0" smtClean="0"/>
              <a:t> call.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CDFC9-63D0-41C7-AA13-7E2C319ECAB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813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frameworks/base/core/java/android/</a:t>
            </a:r>
            <a:r>
              <a:rPr lang="en-US" altLang="zh-CN" dirty="0" err="1" smtClean="0"/>
              <a:t>os</a:t>
            </a:r>
            <a:r>
              <a:rPr lang="en-US" altLang="zh-CN" dirty="0" smtClean="0"/>
              <a:t>/Parcel.java</a:t>
            </a:r>
          </a:p>
          <a:p>
            <a:r>
              <a:rPr lang="en-US" altLang="zh-CN" dirty="0" smtClean="0"/>
              <a:t>frameworks/base/core/java/android/content/Intent.java</a:t>
            </a:r>
          </a:p>
          <a:p>
            <a:r>
              <a:rPr lang="en-US" altLang="zh-CN" dirty="0" smtClean="0"/>
              <a:t>http://developer.android.com/reference/android/content/Intent.html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CDFC9-63D0-41C7-AA13-7E2C319ECAB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6477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binder_open</a:t>
            </a:r>
            <a:r>
              <a:rPr lang="en-US" altLang="zh-CN" dirty="0" smtClean="0"/>
              <a:t>(</a:t>
            </a:r>
            <a:r>
              <a:rPr lang="en-US" altLang="zh-CN" baseline="0" dirty="0" smtClean="0"/>
              <a:t> ) shall </a:t>
            </a:r>
            <a:r>
              <a:rPr lang="en-US" altLang="zh-CN" baseline="0" dirty="0" err="1" smtClean="0"/>
              <a:t>kzalloc</a:t>
            </a:r>
            <a:r>
              <a:rPr lang="en-US" altLang="zh-CN" baseline="0" dirty="0" smtClean="0"/>
              <a:t> a </a:t>
            </a:r>
            <a:r>
              <a:rPr lang="en-US" altLang="zh-CN" baseline="0" dirty="0" err="1" smtClean="0"/>
              <a:t>binder_proc</a:t>
            </a:r>
            <a:endParaRPr lang="en-US" altLang="zh-CN" dirty="0" smtClean="0"/>
          </a:p>
          <a:p>
            <a:r>
              <a:rPr lang="en-US" altLang="zh-CN" dirty="0" err="1" smtClean="0"/>
              <a:t>binder_poll</a:t>
            </a:r>
            <a:r>
              <a:rPr lang="en-US" altLang="zh-CN" dirty="0" smtClean="0"/>
              <a:t>( )</a:t>
            </a:r>
            <a:r>
              <a:rPr lang="en-US" altLang="zh-CN" baseline="0" dirty="0" smtClean="0"/>
              <a:t> and </a:t>
            </a:r>
            <a:r>
              <a:rPr lang="en-US" altLang="zh-CN" baseline="0" dirty="0" err="1" smtClean="0"/>
              <a:t>binder_ioctl</a:t>
            </a:r>
            <a:r>
              <a:rPr lang="en-US" altLang="zh-CN" baseline="0" dirty="0" smtClean="0"/>
              <a:t>( ) calls </a:t>
            </a:r>
            <a:r>
              <a:rPr lang="en-US" altLang="zh-CN" baseline="0" dirty="0" err="1" smtClean="0"/>
              <a:t>binder_get_thread</a:t>
            </a:r>
            <a:r>
              <a:rPr lang="en-US" altLang="zh-CN" baseline="0" dirty="0" smtClean="0"/>
              <a:t>( ) which may </a:t>
            </a:r>
            <a:r>
              <a:rPr lang="en-US" altLang="zh-CN" baseline="0" dirty="0" err="1" smtClean="0"/>
              <a:t>kzalloc</a:t>
            </a:r>
            <a:r>
              <a:rPr lang="en-US" altLang="zh-CN" baseline="0" dirty="0" smtClean="0"/>
              <a:t> a </a:t>
            </a:r>
            <a:r>
              <a:rPr lang="en-US" altLang="zh-CN" baseline="0" dirty="0" err="1" smtClean="0"/>
              <a:t>binder_thread</a:t>
            </a:r>
            <a:r>
              <a:rPr lang="en-US" altLang="zh-CN" baseline="0" dirty="0" smtClean="0"/>
              <a:t> into threads of </a:t>
            </a:r>
            <a:r>
              <a:rPr lang="en-US" altLang="zh-CN" baseline="0" dirty="0" err="1" smtClean="0"/>
              <a:t>binder_proc</a:t>
            </a:r>
            <a:endParaRPr lang="en-US" altLang="zh-CN" baseline="0" dirty="0" smtClean="0"/>
          </a:p>
          <a:p>
            <a:r>
              <a:rPr lang="en-US" altLang="zh-CN" baseline="0" dirty="0" err="1" smtClean="0"/>
              <a:t>binder_ioctl</a:t>
            </a:r>
            <a:r>
              <a:rPr lang="en-US" altLang="zh-CN" baseline="0" dirty="0" smtClean="0"/>
              <a:t>( ) BINDER_WRITE_READ command writes to do node, buffer, transaction ( copy to buffer and  ), and reads</a:t>
            </a:r>
          </a:p>
          <a:p>
            <a:endParaRPr lang="en-US" altLang="zh-CN" baseline="0" dirty="0" smtClean="0"/>
          </a:p>
          <a:p>
            <a:r>
              <a:rPr lang="en-US" altLang="zh-CN" baseline="0" dirty="0" err="1" smtClean="0"/>
              <a:t>debug_id</a:t>
            </a:r>
            <a:r>
              <a:rPr lang="en-US" altLang="zh-CN" baseline="0" dirty="0" smtClean="0"/>
              <a:t> is </a:t>
            </a:r>
            <a:r>
              <a:rPr lang="en-US" altLang="zh-CN" baseline="0" dirty="0" err="1" smtClean="0"/>
              <a:t>binder_last_id</a:t>
            </a:r>
            <a:r>
              <a:rPr lang="en-US" altLang="zh-CN" baseline="0" dirty="0" smtClean="0"/>
              <a:t>++ for </a:t>
            </a:r>
            <a:r>
              <a:rPr lang="en-US" altLang="zh-CN" baseline="0" dirty="0" err="1" smtClean="0"/>
              <a:t>binder_node</a:t>
            </a:r>
            <a:r>
              <a:rPr lang="en-US" altLang="zh-CN" baseline="0" dirty="0" smtClean="0"/>
              <a:t>, </a:t>
            </a:r>
            <a:r>
              <a:rPr lang="en-US" altLang="zh-CN" baseline="0" dirty="0" err="1" smtClean="0"/>
              <a:t>binder_ref</a:t>
            </a:r>
            <a:r>
              <a:rPr lang="en-US" altLang="zh-CN" baseline="0" dirty="0" smtClean="0"/>
              <a:t>, </a:t>
            </a:r>
            <a:r>
              <a:rPr lang="en-US" altLang="zh-CN" baseline="0" dirty="0" err="1" smtClean="0"/>
              <a:t>binder_buffer</a:t>
            </a:r>
            <a:r>
              <a:rPr lang="en-US" altLang="zh-CN" baseline="0" dirty="0" smtClean="0"/>
              <a:t>, </a:t>
            </a:r>
            <a:r>
              <a:rPr lang="en-US" altLang="zh-CN" baseline="0" dirty="0" err="1" smtClean="0"/>
              <a:t>binder_transaction</a:t>
            </a:r>
            <a:r>
              <a:rPr lang="en-US" altLang="zh-CN" baseline="0" dirty="0" smtClean="0"/>
              <a:t>, </a:t>
            </a:r>
            <a:r>
              <a:rPr lang="en-US" altLang="zh-CN" baseline="0" dirty="0" err="1" smtClean="0"/>
              <a:t>transaction_log_entry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err="1" smtClean="0"/>
              <a:t>binder_get_ref_for_node</a:t>
            </a:r>
            <a:r>
              <a:rPr lang="en-US" altLang="zh-CN" baseline="0" dirty="0" smtClean="0"/>
              <a:t>( ) creates a </a:t>
            </a:r>
            <a:r>
              <a:rPr lang="en-US" altLang="zh-CN" baseline="0" dirty="0" err="1" smtClean="0"/>
              <a:t>binder_ref</a:t>
            </a:r>
            <a:r>
              <a:rPr lang="en-US" altLang="zh-CN" baseline="0" dirty="0" smtClean="0"/>
              <a:t> if necessary, links to _</a:t>
            </a:r>
            <a:r>
              <a:rPr lang="en-US" altLang="zh-CN" baseline="0" dirty="0" err="1" smtClean="0"/>
              <a:t>by_node</a:t>
            </a:r>
            <a:r>
              <a:rPr lang="en-US" altLang="zh-CN" baseline="0" dirty="0" smtClean="0"/>
              <a:t> tree, calculates </a:t>
            </a:r>
            <a:r>
              <a:rPr lang="en-US" altLang="zh-CN" baseline="0" dirty="0" err="1" smtClean="0"/>
              <a:t>desc</a:t>
            </a:r>
            <a:r>
              <a:rPr lang="en-US" altLang="zh-CN" baseline="0" dirty="0" smtClean="0"/>
              <a:t>, and links to _</a:t>
            </a:r>
            <a:r>
              <a:rPr lang="en-US" altLang="zh-CN" baseline="0" dirty="0" err="1" smtClean="0"/>
              <a:t>by_desc</a:t>
            </a:r>
            <a:r>
              <a:rPr lang="en-US" altLang="zh-CN" baseline="0" dirty="0" smtClean="0"/>
              <a:t> tree</a:t>
            </a:r>
          </a:p>
          <a:p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err="1" smtClean="0"/>
              <a:t>binder_inc_ref</a:t>
            </a:r>
            <a:r>
              <a:rPr lang="en-US" altLang="zh-CN" baseline="0" dirty="0" smtClean="0"/>
              <a:t>( ) increase res, and adds dangling </a:t>
            </a:r>
            <a:r>
              <a:rPr lang="en-US" altLang="zh-CN" baseline="0" dirty="0" err="1" smtClean="0"/>
              <a:t>binder_node</a:t>
            </a:r>
            <a:r>
              <a:rPr lang="en-US" altLang="zh-CN" baseline="0" dirty="0" smtClean="0"/>
              <a:t> (</a:t>
            </a:r>
            <a:r>
              <a:rPr lang="en-US" altLang="zh-CN" baseline="0" dirty="0" err="1" smtClean="0"/>
              <a:t>has_strong</a:t>
            </a:r>
            <a:r>
              <a:rPr lang="en-US" altLang="zh-CN" baseline="0" dirty="0" smtClean="0"/>
              <a:t>/</a:t>
            </a:r>
            <a:r>
              <a:rPr lang="en-US" altLang="zh-CN" baseline="0" dirty="0" err="1" smtClean="0"/>
              <a:t>weak_ref</a:t>
            </a:r>
            <a:r>
              <a:rPr lang="en-US" altLang="zh-CN" baseline="0" dirty="0" smtClean="0"/>
              <a:t> is false, i.e. release a node) to </a:t>
            </a:r>
            <a:r>
              <a:rPr lang="en-US" altLang="zh-CN" baseline="0" dirty="0" err="1" smtClean="0"/>
              <a:t>todo</a:t>
            </a:r>
            <a:r>
              <a:rPr lang="en-US" altLang="zh-CN" baseline="0" dirty="0" smtClean="0"/>
              <a:t> list of a </a:t>
            </a:r>
            <a:r>
              <a:rPr lang="en-US" altLang="zh-CN" baseline="0" dirty="0" err="1" smtClean="0"/>
              <a:t>proc</a:t>
            </a:r>
            <a:r>
              <a:rPr lang="en-US" altLang="zh-CN" baseline="0" dirty="0" smtClean="0"/>
              <a:t> or thread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err="1" smtClean="0"/>
              <a:t>Todo</a:t>
            </a:r>
            <a:r>
              <a:rPr lang="en-US" altLang="zh-CN" baseline="0" dirty="0" smtClean="0"/>
              <a:t> list may have node operations, transactions, etc.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CDFC9-63D0-41C7-AA13-7E2C319ECAB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6056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binder_transaction</a:t>
            </a:r>
            <a:r>
              <a:rPr lang="en-US" altLang="zh-CN" dirty="0" smtClean="0"/>
              <a:t>( 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CDFC9-63D0-41C7-AA13-7E2C319ECAB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6795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Service</a:t>
            </a:r>
            <a:r>
              <a:rPr lang="en-US" altLang="zh-CN" baseline="0" dirty="0" smtClean="0"/>
              <a:t> m</a:t>
            </a:r>
            <a:r>
              <a:rPr lang="en-US" altLang="zh-CN" dirty="0" smtClean="0"/>
              <a:t>anager is the start point of Binder IPC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CDFC9-63D0-41C7-AA13-7E2C319ECAB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8487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Parcel.readStrongBinder</a:t>
            </a:r>
            <a:r>
              <a:rPr lang="en-US" altLang="zh-CN" baseline="0" dirty="0" smtClean="0"/>
              <a:t> is native method.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CDFC9-63D0-41C7-AA13-7E2C319ECAB7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418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</a:t>
            </a:r>
            <a:r>
              <a:rPr lang="en-US" altLang="zh-CN" dirty="0" smtClean="0"/>
              <a:t>source.android.com/source/index.html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https://github.com/kaiwangchen/kaiwangchen.github.io/tree/master/presentations/android-internals/Vagrantfile</a:t>
            </a:r>
          </a:p>
          <a:p>
            <a:r>
              <a:rPr lang="en-US" altLang="zh-CN" smtClean="0"/>
              <a:t>https://github.com/kaiwangchen/kaiwangchen.github.io/tree/master/presentations/android-internals/aosp.sh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CDFC9-63D0-41C7-AA13-7E2C319ECAB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6730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frameworks/base/core/java/com/android/internal/</a:t>
            </a:r>
            <a:r>
              <a:rPr lang="en-US" altLang="zh-CN" dirty="0" err="1" smtClean="0"/>
              <a:t>statusbar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IStatusBar.aidl</a:t>
            </a:r>
            <a:endParaRPr lang="en-US" altLang="zh-CN" dirty="0" smtClean="0"/>
          </a:p>
          <a:p>
            <a:r>
              <a:rPr lang="en-US" altLang="zh-CN" dirty="0" smtClean="0"/>
              <a:t>frameworks/base/core/java/android/app/StatusBarManager.java</a:t>
            </a:r>
          </a:p>
          <a:p>
            <a:r>
              <a:rPr lang="en-US" altLang="zh-CN" dirty="0" smtClean="0"/>
              <a:t>frameworks/base/services/java/com/android/server/StatusBarManagerService.java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frameworks/base/core/java/android/app/IActivityManager.java  (interface)</a:t>
            </a:r>
          </a:p>
          <a:p>
            <a:r>
              <a:rPr lang="en-US" altLang="zh-CN" dirty="0" smtClean="0"/>
              <a:t>frameworks/base/core/java/android/app/ActivityManagerNative.java (stub, proxy)</a:t>
            </a:r>
          </a:p>
          <a:p>
            <a:r>
              <a:rPr lang="en-US" altLang="zh-CN" dirty="0" smtClean="0"/>
              <a:t>frameworks/base/services/java/com/android/server/am/ActivityManagerService.java  (service)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CDFC9-63D0-41C7-AA13-7E2C319ECAB7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5360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system/core/</a:t>
            </a:r>
            <a:r>
              <a:rPr lang="en-US" altLang="zh-CN" dirty="0" err="1" smtClean="0"/>
              <a:t>rootdir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init.rc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CDFC9-63D0-41C7-AA13-7E2C319ECAB7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7626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system/core/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/readme.txt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system/core/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keywords.h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CDFC9-63D0-41C7-AA13-7E2C319ECAB7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7641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Page 13~25, Inside Android’s </a:t>
            </a:r>
            <a:r>
              <a:rPr lang="en-US" altLang="zh-CN" dirty="0" err="1" smtClean="0"/>
              <a:t>Dalvik</a:t>
            </a:r>
            <a:r>
              <a:rPr lang="en-US" altLang="zh-CN" dirty="0" smtClean="0"/>
              <a:t> VM, by Douglas Q. Hawkins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http://www.cnblogs.com/bastard/archive/2012/09/03/2668579.html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http://www.cnblogs.com/samchen2009/p/3294713.html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CDFC9-63D0-41C7-AA13-7E2C319ECAB7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2969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system/core/rootdir/init.environ.rc.in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CDFC9-63D0-41C7-AA13-7E2C319ECAB7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970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History, architecture, static</a:t>
            </a:r>
            <a:r>
              <a:rPr lang="en-US" altLang="zh-CN" baseline="0" dirty="0" smtClean="0"/>
              <a:t> view, runtime view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CDFC9-63D0-41C7-AA13-7E2C319ECAB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230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http://en.wikipedia.org/wiki/Android_version_history</a:t>
            </a:r>
          </a:p>
          <a:p>
            <a:r>
              <a:rPr lang="en-US" altLang="zh-CN" dirty="0" smtClean="0"/>
              <a:t>http://developer.android.com/guide/topics/manifest/uses-sdk-element.html#ApiLevels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framework API consists of: packages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classes,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manifest file, resources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management,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Intents, permissions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CDFC9-63D0-41C7-AA13-7E2C319ECAB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44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http://elinux.org/Android_Architecture</a:t>
            </a:r>
          </a:p>
          <a:p>
            <a:r>
              <a:rPr lang="en-US" altLang="zh-CN" dirty="0" smtClean="0"/>
              <a:t>http://kobablog.wordpress.com/2011/05/22/android-is-not-just-java-on-linux/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CDFC9-63D0-41C7-AA13-7E2C319ECAB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492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system/core/include/private/</a:t>
            </a:r>
            <a:r>
              <a:rPr lang="en-US" altLang="zh-CN" dirty="0" err="1" smtClean="0"/>
              <a:t>android_filesystem_config.h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Linux</a:t>
            </a:r>
            <a:r>
              <a:rPr lang="en-US" altLang="zh-CN" baseline="0" dirty="0" smtClean="0"/>
              <a:t> process isolation</a:t>
            </a:r>
            <a:r>
              <a:rPr lang="en-US" altLang="zh-CN" dirty="0" smtClean="0"/>
              <a:t> vs </a:t>
            </a:r>
            <a:r>
              <a:rPr lang="en-US" altLang="zh-CN" dirty="0" err="1" smtClean="0"/>
              <a:t>SELinux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CDFC9-63D0-41C7-AA13-7E2C319ECAB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133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CDFC9-63D0-41C7-AA13-7E2C319ECAB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822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http://benno.id.au/blog/2007/11/13/android-under-the-hood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http://www.slideshare.net/opersys/understanding-the-android-system-server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CDFC9-63D0-41C7-AA13-7E2C319ECAB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864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1CBD2-C34E-4D9F-9251-9474C436E147}" type="datetimeFigureOut">
              <a:rPr lang="zh-CN" altLang="en-US" smtClean="0"/>
              <a:t>2014/9/10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9DDB-4E9E-4B63-B87F-10A423478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20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1CBD2-C34E-4D9F-9251-9474C436E147}" type="datetimeFigureOut">
              <a:rPr lang="zh-CN" altLang="en-US" smtClean="0"/>
              <a:t>2014/9/10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9DDB-4E9E-4B63-B87F-10A423478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00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1CBD2-C34E-4D9F-9251-9474C436E147}" type="datetimeFigureOut">
              <a:rPr lang="zh-CN" altLang="en-US" smtClean="0"/>
              <a:t>2014/9/10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9DDB-4E9E-4B63-B87F-10A423478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73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1CBD2-C34E-4D9F-9251-9474C436E147}" type="datetimeFigureOut">
              <a:rPr lang="zh-CN" altLang="en-US" smtClean="0"/>
              <a:t>2014/9/10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9DDB-4E9E-4B63-B87F-10A423478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29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1CBD2-C34E-4D9F-9251-9474C436E147}" type="datetimeFigureOut">
              <a:rPr lang="zh-CN" altLang="en-US" smtClean="0"/>
              <a:t>2014/9/10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9DDB-4E9E-4B63-B87F-10A423478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4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1CBD2-C34E-4D9F-9251-9474C436E147}" type="datetimeFigureOut">
              <a:rPr lang="zh-CN" altLang="en-US" smtClean="0"/>
              <a:t>2014/9/10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9DDB-4E9E-4B63-B87F-10A423478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1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1CBD2-C34E-4D9F-9251-9474C436E147}" type="datetimeFigureOut">
              <a:rPr lang="zh-CN" altLang="en-US" smtClean="0"/>
              <a:t>2014/9/10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9DDB-4E9E-4B63-B87F-10A423478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23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1CBD2-C34E-4D9F-9251-9474C436E147}" type="datetimeFigureOut">
              <a:rPr lang="zh-CN" altLang="en-US" smtClean="0"/>
              <a:t>2014/9/10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9DDB-4E9E-4B63-B87F-10A423478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79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1CBD2-C34E-4D9F-9251-9474C436E147}" type="datetimeFigureOut">
              <a:rPr lang="zh-CN" altLang="en-US" smtClean="0"/>
              <a:t>2014/9/10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9DDB-4E9E-4B63-B87F-10A423478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71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1CBD2-C34E-4D9F-9251-9474C436E147}" type="datetimeFigureOut">
              <a:rPr lang="zh-CN" altLang="en-US" smtClean="0"/>
              <a:t>2014/9/10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9DDB-4E9E-4B63-B87F-10A423478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55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1CBD2-C34E-4D9F-9251-9474C436E147}" type="datetimeFigureOut">
              <a:rPr lang="zh-CN" altLang="en-US" smtClean="0"/>
              <a:t>2014/9/10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9DDB-4E9E-4B63-B87F-10A423478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1CBD2-C34E-4D9F-9251-9474C436E147}" type="datetimeFigureOut">
              <a:rPr lang="zh-CN" altLang="en-US" smtClean="0"/>
              <a:t>2014/9/10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79DDB-4E9E-4B63-B87F-10A423478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Android System Internals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en-US" altLang="zh-CN" dirty="0" smtClean="0"/>
              <a:t>aiwang.chen@gmail.com</a:t>
            </a:r>
          </a:p>
          <a:p>
            <a:r>
              <a:rPr lang="en-US" altLang="zh-CN" dirty="0" smtClean="0"/>
              <a:t>2014.9.10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27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 System 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/system/{bin, </a:t>
            </a:r>
            <a:r>
              <a:rPr lang="en-US" altLang="zh-CN" dirty="0" err="1" smtClean="0"/>
              <a:t>xbin</a:t>
            </a:r>
            <a:r>
              <a:rPr lang="en-US" altLang="zh-CN" dirty="0" smtClean="0"/>
              <a:t>, lib, 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,</a:t>
            </a:r>
            <a:r>
              <a:rPr lang="en-US" altLang="zh-CN" dirty="0"/>
              <a:t> app,</a:t>
            </a:r>
            <a:r>
              <a:rPr lang="en-US" altLang="zh-CN" dirty="0" smtClean="0"/>
              <a:t> framework, …}</a:t>
            </a:r>
          </a:p>
          <a:p>
            <a:pPr lvl="1"/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 -&gt; /system/</a:t>
            </a:r>
            <a:r>
              <a:rPr lang="en-US" altLang="zh-CN" dirty="0" err="1"/>
              <a:t>etc</a:t>
            </a:r>
            <a:endParaRPr lang="en-US" altLang="zh-CN" dirty="0"/>
          </a:p>
          <a:p>
            <a:pPr lvl="1"/>
            <a:r>
              <a:rPr lang="en-US" altLang="zh-CN" dirty="0"/>
              <a:t>/vendor -&gt; /</a:t>
            </a:r>
            <a:r>
              <a:rPr lang="en-US" altLang="zh-CN" dirty="0" smtClean="0"/>
              <a:t>system/vendor</a:t>
            </a:r>
          </a:p>
          <a:p>
            <a:r>
              <a:rPr lang="en-US" altLang="zh-CN" dirty="0"/>
              <a:t>/data/{app, app-private, data, user, </a:t>
            </a:r>
            <a:r>
              <a:rPr lang="en-US" altLang="zh-CN" dirty="0" err="1"/>
              <a:t>dalvik</a:t>
            </a:r>
            <a:r>
              <a:rPr lang="en-US" altLang="zh-CN" dirty="0"/>
              <a:t>-cache, </a:t>
            </a:r>
            <a:r>
              <a:rPr lang="en-US" altLang="zh-CN" dirty="0" smtClean="0"/>
              <a:t>…}</a:t>
            </a:r>
          </a:p>
          <a:p>
            <a:pPr lvl="1"/>
            <a:r>
              <a:rPr lang="en-US" altLang="zh-CN" dirty="0" smtClean="0"/>
              <a:t>/data/user/0 -&gt; /data/data</a:t>
            </a:r>
          </a:p>
          <a:p>
            <a:pPr lvl="1"/>
            <a:r>
              <a:rPr lang="en-US" altLang="zh-CN" dirty="0"/>
              <a:t>/data/local/</a:t>
            </a:r>
            <a:r>
              <a:rPr lang="en-US" altLang="zh-CN" dirty="0" err="1"/>
              <a:t>tmp</a:t>
            </a:r>
            <a:r>
              <a:rPr lang="en-US" altLang="zh-CN" dirty="0"/>
              <a:t>/</a:t>
            </a:r>
          </a:p>
          <a:p>
            <a:pPr lvl="1"/>
            <a:r>
              <a:rPr lang="en-US" altLang="zh-CN" dirty="0"/>
              <a:t>/data/app/*.</a:t>
            </a:r>
            <a:r>
              <a:rPr lang="en-US" altLang="zh-CN" dirty="0" err="1"/>
              <a:t>apk</a:t>
            </a:r>
            <a:endParaRPr lang="en-US" altLang="zh-CN" dirty="0"/>
          </a:p>
          <a:p>
            <a:pPr lvl="1"/>
            <a:r>
              <a:rPr lang="en-US" altLang="zh-CN" dirty="0"/>
              <a:t>/data/data/*/{lib, databases, cache, </a:t>
            </a:r>
            <a:r>
              <a:rPr lang="en-US" altLang="zh-CN" dirty="0" err="1"/>
              <a:t>shared_prefs</a:t>
            </a:r>
            <a:r>
              <a:rPr lang="en-US" altLang="zh-CN" dirty="0"/>
              <a:t>, files}</a:t>
            </a:r>
          </a:p>
          <a:p>
            <a:r>
              <a:rPr lang="en-US" altLang="zh-CN" dirty="0" smtClean="0"/>
              <a:t>/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, /</a:t>
            </a:r>
            <a:r>
              <a:rPr lang="en-US" altLang="zh-CN" dirty="0" err="1" smtClean="0"/>
              <a:t>init.rc</a:t>
            </a:r>
            <a:endParaRPr lang="en-US" altLang="zh-CN" dirty="0" smtClean="0"/>
          </a:p>
          <a:p>
            <a:r>
              <a:rPr lang="en-US" altLang="zh-CN" dirty="0" smtClean="0"/>
              <a:t>/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ueventd</a:t>
            </a:r>
            <a:r>
              <a:rPr lang="en-US" altLang="zh-CN" dirty="0" smtClean="0"/>
              <a:t>, /</a:t>
            </a:r>
            <a:r>
              <a:rPr lang="en-US" altLang="zh-CN" dirty="0" err="1" smtClean="0"/>
              <a:t>ueventd.rc</a:t>
            </a:r>
            <a:endParaRPr lang="en-US" altLang="zh-CN" dirty="0" smtClean="0"/>
          </a:p>
          <a:p>
            <a:r>
              <a:rPr lang="en-US" altLang="zh-CN" dirty="0"/>
              <a:t>/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adbd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4643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nit</a:t>
            </a:r>
            <a:r>
              <a:rPr lang="en-US" altLang="zh-CN" dirty="0" smtClean="0"/>
              <a:t>(1) and /</a:t>
            </a:r>
            <a:r>
              <a:rPr lang="en-US" altLang="zh-CN" dirty="0" err="1" smtClean="0"/>
              <a:t>init.rc</a:t>
            </a:r>
            <a:endParaRPr lang="en-US" altLang="zh-CN" dirty="0" smtClean="0"/>
          </a:p>
          <a:p>
            <a:r>
              <a:rPr lang="en-US" altLang="zh-CN" dirty="0" err="1" smtClean="0"/>
              <a:t>vold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netd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rild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servicefinger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qemud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installd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adbd</a:t>
            </a:r>
            <a:r>
              <a:rPr lang="en-US" altLang="zh-CN" dirty="0" smtClean="0"/>
              <a:t>, …</a:t>
            </a:r>
          </a:p>
          <a:p>
            <a:r>
              <a:rPr lang="en-US" altLang="zh-CN" dirty="0" err="1" smtClean="0"/>
              <a:t>servicemanager</a:t>
            </a:r>
            <a:endParaRPr lang="en-US" altLang="zh-CN" dirty="0" smtClean="0"/>
          </a:p>
          <a:p>
            <a:r>
              <a:rPr lang="en-US" altLang="zh-CN" dirty="0"/>
              <a:t>zygote</a:t>
            </a:r>
            <a:endParaRPr lang="en-US" altLang="zh-CN" dirty="0" smtClean="0"/>
          </a:p>
          <a:p>
            <a:r>
              <a:rPr lang="en-US" altLang="zh-CN" dirty="0" err="1"/>
              <a:t>s</a:t>
            </a:r>
            <a:r>
              <a:rPr lang="en-US" altLang="zh-CN" dirty="0" err="1" smtClean="0"/>
              <a:t>ystem_server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ActivityManager</a:t>
            </a:r>
            <a:r>
              <a:rPr lang="en-US" altLang="zh-CN" dirty="0"/>
              <a:t>, </a:t>
            </a:r>
            <a:r>
              <a:rPr lang="en-US" altLang="zh-CN" dirty="0" err="1" smtClean="0"/>
              <a:t>PackageManager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AssetManager</a:t>
            </a:r>
            <a:r>
              <a:rPr lang="en-US" altLang="zh-CN" dirty="0" smtClean="0"/>
              <a:t>, etc.</a:t>
            </a:r>
          </a:p>
          <a:p>
            <a:r>
              <a:rPr lang="en-US" altLang="zh-CN" dirty="0" smtClean="0"/>
              <a:t>Applications</a:t>
            </a:r>
          </a:p>
          <a:p>
            <a:pPr lvl="1"/>
            <a:r>
              <a:rPr lang="en-US" altLang="zh-CN" dirty="0" err="1" smtClean="0"/>
              <a:t>com.android</a:t>
            </a:r>
            <a:r>
              <a:rPr lang="en-US" altLang="zh-CN" dirty="0" smtClean="0"/>
              <a:t>.{phone</a:t>
            </a:r>
            <a:r>
              <a:rPr lang="en-US" altLang="zh-CN" dirty="0"/>
              <a:t>, </a:t>
            </a:r>
            <a:r>
              <a:rPr lang="en-US" altLang="zh-CN" dirty="0" smtClean="0"/>
              <a:t>launcher</a:t>
            </a:r>
            <a:r>
              <a:rPr lang="en-US" altLang="zh-CN" dirty="0"/>
              <a:t>, </a:t>
            </a:r>
            <a:r>
              <a:rPr lang="en-US" altLang="zh-CN" dirty="0" smtClean="0"/>
              <a:t>contact, settings},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931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Explore android system in emulator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60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Source overview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System overview</a:t>
            </a:r>
          </a:p>
          <a:p>
            <a:r>
              <a:rPr lang="en-US" altLang="zh-CN" dirty="0" smtClean="0"/>
              <a:t>Application overview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Binder IPC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System </a:t>
            </a: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</a:rPr>
              <a:t>bootup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05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application package (APK)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Zip archive</a:t>
            </a:r>
          </a:p>
          <a:p>
            <a:r>
              <a:rPr lang="en-US" altLang="zh-CN" dirty="0" smtClean="0"/>
              <a:t>Directory layout</a:t>
            </a:r>
          </a:p>
          <a:p>
            <a:pPr lvl="1"/>
            <a:r>
              <a:rPr lang="en-US" altLang="zh-CN" dirty="0" smtClean="0"/>
              <a:t>META-INF/{MANIFEST.MF, CERT.*}</a:t>
            </a:r>
          </a:p>
          <a:p>
            <a:pPr lvl="1"/>
            <a:r>
              <a:rPr lang="en-US" altLang="zh-CN" dirty="0" smtClean="0"/>
              <a:t>AndroidManifest.xml</a:t>
            </a:r>
          </a:p>
          <a:p>
            <a:pPr lvl="1"/>
            <a:r>
              <a:rPr lang="en-US" altLang="zh-CN" dirty="0" err="1" smtClean="0"/>
              <a:t>classes.dex</a:t>
            </a:r>
            <a:endParaRPr lang="en-US" altLang="zh-CN" dirty="0" smtClean="0"/>
          </a:p>
          <a:p>
            <a:pPr lvl="1"/>
            <a:r>
              <a:rPr lang="en-US" altLang="zh-CN" dirty="0"/>
              <a:t>lib/armeabi/*.</a:t>
            </a:r>
            <a:r>
              <a:rPr lang="en-US" altLang="zh-CN" dirty="0" smtClean="0"/>
              <a:t>so</a:t>
            </a:r>
          </a:p>
          <a:p>
            <a:pPr lvl="1"/>
            <a:r>
              <a:rPr lang="en-US" altLang="zh-CN" dirty="0" err="1" smtClean="0"/>
              <a:t>resources.arsc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res/{layout, xml, </a:t>
            </a:r>
            <a:r>
              <a:rPr lang="en-US" altLang="zh-CN" dirty="0" err="1" smtClean="0"/>
              <a:t>drawable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anim</a:t>
            </a:r>
            <a:r>
              <a:rPr lang="en-US" altLang="zh-CN" dirty="0" smtClean="0"/>
              <a:t>, …}</a:t>
            </a:r>
          </a:p>
          <a:p>
            <a:pPr lvl="1"/>
            <a:r>
              <a:rPr lang="en-US" altLang="zh-CN" dirty="0" smtClean="0"/>
              <a:t>assets</a:t>
            </a:r>
          </a:p>
          <a:p>
            <a:pPr lvl="2"/>
            <a:r>
              <a:rPr lang="en-US" altLang="zh-CN" dirty="0" smtClean="0"/>
              <a:t>bin/Data/{Managed, …}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689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HelloJni.apk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Install by </a:t>
            </a:r>
            <a:r>
              <a:rPr lang="en-US" altLang="zh-CN" dirty="0" err="1" smtClean="0"/>
              <a:t>sdk</a:t>
            </a:r>
            <a:r>
              <a:rPr lang="en-US" altLang="zh-CN" dirty="0" smtClean="0"/>
              <a:t>\platform-tools\adb.exe</a:t>
            </a:r>
          </a:p>
          <a:p>
            <a:pPr lvl="1"/>
            <a:r>
              <a:rPr lang="en-US" altLang="zh-CN" dirty="0" err="1" smtClean="0"/>
              <a:t>adb</a:t>
            </a:r>
            <a:r>
              <a:rPr lang="en-US" altLang="zh-CN" dirty="0" smtClean="0"/>
              <a:t> install </a:t>
            </a:r>
            <a:r>
              <a:rPr lang="en-US" altLang="zh-CN" dirty="0" err="1" smtClean="0"/>
              <a:t>HelloJni.apk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err="1" smtClean="0"/>
              <a:t>adb</a:t>
            </a:r>
            <a:r>
              <a:rPr lang="en-US" altLang="zh-CN" dirty="0" smtClean="0"/>
              <a:t> push </a:t>
            </a:r>
            <a:r>
              <a:rPr lang="en-US" altLang="zh-CN" dirty="0" err="1" smtClean="0"/>
              <a:t>HelloJni.apk</a:t>
            </a:r>
            <a:r>
              <a:rPr lang="en-US" altLang="zh-CN" dirty="0" smtClean="0"/>
              <a:t> /data/local/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HelloJni.apk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adb</a:t>
            </a:r>
            <a:r>
              <a:rPr lang="en-US" altLang="zh-CN" dirty="0" smtClean="0"/>
              <a:t> shell pm install /data/local/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HelloJni.apk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Files</a:t>
            </a:r>
            <a:endParaRPr lang="en-US" altLang="zh-CN" dirty="0"/>
          </a:p>
          <a:p>
            <a:pPr lvl="1"/>
            <a:r>
              <a:rPr lang="en-US" altLang="zh-CN" dirty="0" smtClean="0"/>
              <a:t>/</a:t>
            </a:r>
            <a:r>
              <a:rPr lang="en-US" altLang="zh-CN" dirty="0"/>
              <a:t>data/local/</a:t>
            </a:r>
            <a:r>
              <a:rPr lang="en-US" altLang="zh-CN" dirty="0" err="1"/>
              <a:t>tmp</a:t>
            </a:r>
            <a:r>
              <a:rPr lang="en-US" altLang="zh-CN" dirty="0"/>
              <a:t>/</a:t>
            </a:r>
            <a:r>
              <a:rPr lang="en-US" altLang="zh-CN" dirty="0" err="1"/>
              <a:t>HelloJni.apk</a:t>
            </a:r>
            <a:endParaRPr lang="en-US" altLang="zh-CN" dirty="0"/>
          </a:p>
          <a:p>
            <a:pPr lvl="1"/>
            <a:r>
              <a:rPr lang="en-US" altLang="zh-CN" dirty="0"/>
              <a:t>/data/app/com.example.hellojni-1.apk</a:t>
            </a:r>
          </a:p>
          <a:p>
            <a:pPr lvl="1"/>
            <a:r>
              <a:rPr lang="en-US" altLang="zh-CN" dirty="0"/>
              <a:t>/</a:t>
            </a:r>
            <a:r>
              <a:rPr lang="en-US" altLang="zh-CN" dirty="0" smtClean="0"/>
              <a:t>data/data/</a:t>
            </a:r>
            <a:r>
              <a:rPr lang="en-US" altLang="zh-CN" dirty="0" err="1" smtClean="0"/>
              <a:t>com.example.hellojni</a:t>
            </a:r>
            <a:r>
              <a:rPr lang="en-US" altLang="zh-CN" dirty="0" smtClean="0"/>
              <a:t>/lib/{libhello-jni.so, </a:t>
            </a:r>
            <a:r>
              <a:rPr lang="en-US" altLang="zh-CN" dirty="0" err="1" smtClean="0"/>
              <a:t>gdbserver</a:t>
            </a:r>
            <a:r>
              <a:rPr lang="en-US" altLang="zh-CN" dirty="0"/>
              <a:t>}</a:t>
            </a:r>
          </a:p>
          <a:p>
            <a:pPr lvl="1"/>
            <a:r>
              <a:rPr lang="en-US" altLang="zh-CN" dirty="0"/>
              <a:t>/</a:t>
            </a:r>
            <a:r>
              <a:rPr lang="en-US" altLang="zh-CN" dirty="0" smtClean="0"/>
              <a:t>data/</a:t>
            </a:r>
            <a:r>
              <a:rPr lang="en-US" altLang="zh-CN" dirty="0" err="1" smtClean="0"/>
              <a:t>dalvik</a:t>
            </a:r>
            <a:r>
              <a:rPr lang="en-US" altLang="zh-CN" dirty="0" smtClean="0"/>
              <a:t>-cache/data@app@com.example.hellojni-1.apk@classes.dex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44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Debug Bridge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108960" y="2395728"/>
            <a:ext cx="1645920" cy="859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ADB Server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699504" y="2395728"/>
            <a:ext cx="1645920" cy="859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ADB daemon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4736" y="2395728"/>
            <a:ext cx="1645920" cy="859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ADB client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068824" y="1452944"/>
            <a:ext cx="0" cy="4783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矩形 7"/>
          <p:cNvSpPr/>
          <p:nvPr/>
        </p:nvSpPr>
        <p:spPr>
          <a:xfrm>
            <a:off x="4477512" y="1452944"/>
            <a:ext cx="554736" cy="4998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PC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434328" y="1452944"/>
            <a:ext cx="1648967" cy="4998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Phone or emulator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6406897" y="1452944"/>
            <a:ext cx="0" cy="478326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矩形 14"/>
          <p:cNvSpPr/>
          <p:nvPr/>
        </p:nvSpPr>
        <p:spPr>
          <a:xfrm>
            <a:off x="5239512" y="2825496"/>
            <a:ext cx="996698" cy="14904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USB</a:t>
            </a:r>
          </a:p>
          <a:p>
            <a:pPr algn="ctr"/>
            <a:r>
              <a:rPr lang="en-US" altLang="zh-CN" dirty="0" smtClean="0"/>
              <a:t>or</a:t>
            </a:r>
          </a:p>
          <a:p>
            <a:pPr algn="ctr"/>
            <a:r>
              <a:rPr lang="en-US" altLang="zh-CN" dirty="0" smtClean="0"/>
              <a:t>TCP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5" idx="3"/>
            <a:endCxn id="3" idx="1"/>
          </p:cNvCxnSpPr>
          <p:nvPr/>
        </p:nvCxnSpPr>
        <p:spPr>
          <a:xfrm>
            <a:off x="2200656" y="2825496"/>
            <a:ext cx="908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4" idx="1"/>
          </p:cNvCxnSpPr>
          <p:nvPr/>
        </p:nvCxnSpPr>
        <p:spPr>
          <a:xfrm>
            <a:off x="4754880" y="2825496"/>
            <a:ext cx="1944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488694" y="3278214"/>
            <a:ext cx="1624584" cy="27736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l</a:t>
            </a:r>
            <a:r>
              <a:rPr lang="en-US" altLang="zh-CN" dirty="0" smtClean="0"/>
              <a:t>ocalhost:5037</a:t>
            </a:r>
            <a:endParaRPr lang="zh-CN" altLang="en-US" dirty="0"/>
          </a:p>
        </p:txBody>
      </p:sp>
      <p:sp>
        <p:nvSpPr>
          <p:cNvPr id="27" name="内容占位符 2"/>
          <p:cNvSpPr>
            <a:spLocks noGrp="1"/>
          </p:cNvSpPr>
          <p:nvPr>
            <p:ph idx="1"/>
          </p:nvPr>
        </p:nvSpPr>
        <p:spPr>
          <a:xfrm>
            <a:off x="490729" y="3796282"/>
            <a:ext cx="4550665" cy="219351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ADB client forks ADB server</a:t>
            </a:r>
          </a:p>
          <a:p>
            <a:r>
              <a:rPr lang="en-US" altLang="zh-CN" dirty="0" smtClean="0"/>
              <a:t>ADB Server detects USB and emulator ports</a:t>
            </a:r>
          </a:p>
        </p:txBody>
      </p:sp>
      <p:sp>
        <p:nvSpPr>
          <p:cNvPr id="28" name="矩形 27"/>
          <p:cNvSpPr/>
          <p:nvPr/>
        </p:nvSpPr>
        <p:spPr>
          <a:xfrm>
            <a:off x="8353038" y="3565572"/>
            <a:ext cx="2045206" cy="617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hell: pm install … </a:t>
            </a:r>
            <a:endParaRPr lang="zh-CN" altLang="en-US" dirty="0"/>
          </a:p>
        </p:txBody>
      </p:sp>
      <p:cxnSp>
        <p:nvCxnSpPr>
          <p:cNvPr id="33" name="曲线连接符 32"/>
          <p:cNvCxnSpPr>
            <a:stCxn id="4" idx="3"/>
            <a:endCxn id="28" idx="0"/>
          </p:cNvCxnSpPr>
          <p:nvPr/>
        </p:nvCxnSpPr>
        <p:spPr>
          <a:xfrm>
            <a:off x="8345424" y="2825496"/>
            <a:ext cx="1030217" cy="740076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8710311" y="2920275"/>
            <a:ext cx="710183" cy="2137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fork</a:t>
            </a:r>
            <a:endParaRPr lang="zh-CN" altLang="en-US" dirty="0"/>
          </a:p>
        </p:txBody>
      </p:sp>
      <p:sp>
        <p:nvSpPr>
          <p:cNvPr id="49" name="弧形 48"/>
          <p:cNvSpPr/>
          <p:nvPr/>
        </p:nvSpPr>
        <p:spPr>
          <a:xfrm>
            <a:off x="1636773" y="2031446"/>
            <a:ext cx="1933958" cy="692848"/>
          </a:xfrm>
          <a:prstGeom prst="arc">
            <a:avLst>
              <a:gd name="adj1" fmla="val 10933658"/>
              <a:gd name="adj2" fmla="val 0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2340863" y="1826829"/>
            <a:ext cx="621791" cy="35048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fork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9015982" y="1529133"/>
            <a:ext cx="1490474" cy="688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ync: …</a:t>
            </a:r>
            <a:endParaRPr lang="zh-CN" altLang="en-US" dirty="0"/>
          </a:p>
        </p:txBody>
      </p:sp>
      <p:sp>
        <p:nvSpPr>
          <p:cNvPr id="58" name="弧形 57"/>
          <p:cNvSpPr/>
          <p:nvPr/>
        </p:nvSpPr>
        <p:spPr>
          <a:xfrm rot="20267315">
            <a:off x="8108092" y="1927447"/>
            <a:ext cx="1287603" cy="738722"/>
          </a:xfrm>
          <a:prstGeom prst="arc">
            <a:avLst>
              <a:gd name="adj1" fmla="val 12063857"/>
              <a:gd name="adj2" fmla="val 19501119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8847934" y="1120740"/>
            <a:ext cx="1746914" cy="3986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r>
              <a:rPr lang="en-US" altLang="zh-CN" dirty="0" smtClean="0"/>
              <a:t>ervice thread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8148826" y="4619242"/>
            <a:ext cx="2441441" cy="602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PackageManagerService</a:t>
            </a:r>
            <a:endParaRPr lang="zh-CN" altLang="en-US" dirty="0"/>
          </a:p>
        </p:txBody>
      </p:sp>
      <p:cxnSp>
        <p:nvCxnSpPr>
          <p:cNvPr id="69" name="直接箭头连接符 68"/>
          <p:cNvCxnSpPr>
            <a:stCxn id="28" idx="2"/>
            <a:endCxn id="68" idx="0"/>
          </p:cNvCxnSpPr>
          <p:nvPr/>
        </p:nvCxnSpPr>
        <p:spPr>
          <a:xfrm flipH="1">
            <a:off x="9369547" y="4183289"/>
            <a:ext cx="6094" cy="43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9420494" y="4315719"/>
            <a:ext cx="1169773" cy="19410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binder IPC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8888620" y="5695642"/>
            <a:ext cx="961851" cy="58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installd</a:t>
            </a:r>
            <a:endParaRPr lang="zh-CN" altLang="en-US" dirty="0"/>
          </a:p>
        </p:txBody>
      </p:sp>
      <p:cxnSp>
        <p:nvCxnSpPr>
          <p:cNvPr id="77" name="直接箭头连接符 76"/>
          <p:cNvCxnSpPr/>
          <p:nvPr/>
        </p:nvCxnSpPr>
        <p:spPr>
          <a:xfrm flipH="1">
            <a:off x="9363451" y="5253771"/>
            <a:ext cx="6094" cy="43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9375641" y="5330684"/>
            <a:ext cx="2093324" cy="2168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/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/socket/</a:t>
            </a:r>
            <a:r>
              <a:rPr lang="en-US" altLang="zh-CN" dirty="0" err="1" smtClean="0"/>
              <a:t>installd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6539487" y="5895365"/>
            <a:ext cx="1955954" cy="1888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Prepare directories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6590872" y="4786599"/>
            <a:ext cx="1520952" cy="23608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installPackage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9065402" y="2255295"/>
            <a:ext cx="2886469" cy="4087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/data/local/</a:t>
            </a:r>
            <a:r>
              <a:rPr lang="en-US" altLang="zh-CN" dirty="0" err="1"/>
              <a:t>tmp</a:t>
            </a:r>
            <a:r>
              <a:rPr lang="en-US" altLang="zh-CN" dirty="0"/>
              <a:t>/</a:t>
            </a:r>
            <a:r>
              <a:rPr lang="en-US" altLang="zh-CN" dirty="0" err="1"/>
              <a:t>HelloJni.apk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264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components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AndroidManifest.xml</a:t>
            </a:r>
            <a:endParaRPr lang="en-US" altLang="zh-CN" dirty="0"/>
          </a:p>
          <a:p>
            <a:pPr lvl="1"/>
            <a:r>
              <a:rPr lang="en-US" altLang="zh-CN" dirty="0" smtClean="0"/>
              <a:t>components, permissions, API levels, required features, …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Activities</a:t>
            </a:r>
          </a:p>
          <a:p>
            <a:r>
              <a:rPr lang="en-US" altLang="zh-CN" dirty="0" smtClean="0"/>
              <a:t>Services</a:t>
            </a:r>
          </a:p>
          <a:p>
            <a:r>
              <a:rPr lang="en-US" altLang="zh-CN" dirty="0" smtClean="0"/>
              <a:t>Content providers</a:t>
            </a:r>
          </a:p>
          <a:p>
            <a:r>
              <a:rPr lang="en-US" altLang="zh-CN" dirty="0" smtClean="0"/>
              <a:t>Broadcast receivers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2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643663" y="2207235"/>
            <a:ext cx="5070363" cy="2312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 processes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662" y="5035918"/>
            <a:ext cx="6448093" cy="134881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Importance of a process</a:t>
            </a:r>
          </a:p>
          <a:p>
            <a:pPr lvl="1"/>
            <a:r>
              <a:rPr lang="en-US" altLang="zh-CN" dirty="0" smtClean="0"/>
              <a:t>components in the process and their state </a:t>
            </a:r>
          </a:p>
          <a:p>
            <a:pPr lvl="1"/>
            <a:r>
              <a:rPr lang="en-US" altLang="zh-CN" dirty="0" smtClean="0"/>
              <a:t>inter-process dependency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039098" y="2424682"/>
            <a:ext cx="2441441" cy="602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Foreground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039098" y="3026703"/>
            <a:ext cx="2441441" cy="602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Visible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039097" y="3628724"/>
            <a:ext cx="2441441" cy="602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039097" y="4230745"/>
            <a:ext cx="2441441" cy="602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039097" y="4832766"/>
            <a:ext cx="2441441" cy="602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Empty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10844784" y="1825626"/>
            <a:ext cx="0" cy="435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9078458" y="1776845"/>
            <a:ext cx="1731264" cy="4965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ost important, killed last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078458" y="5566760"/>
            <a:ext cx="1731264" cy="4965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least important,</a:t>
            </a:r>
            <a:r>
              <a:rPr lang="zh-CN" altLang="en-US" dirty="0"/>
              <a:t> </a:t>
            </a:r>
            <a:r>
              <a:rPr lang="en-US" altLang="zh-CN" dirty="0" smtClean="0"/>
              <a:t>killed first</a:t>
            </a:r>
          </a:p>
        </p:txBody>
      </p:sp>
      <p:sp>
        <p:nvSpPr>
          <p:cNvPr id="15" name="矩形 14"/>
          <p:cNvSpPr/>
          <p:nvPr/>
        </p:nvSpPr>
        <p:spPr>
          <a:xfrm>
            <a:off x="2021392" y="2794435"/>
            <a:ext cx="1412754" cy="617717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main thread (UI)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83898" y="3705312"/>
            <a:ext cx="1668786" cy="617717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 thread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755179" y="3705311"/>
            <a:ext cx="1668786" cy="617717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 thread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3798391" y="2795645"/>
            <a:ext cx="1731264" cy="4965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system callbacks</a:t>
            </a:r>
          </a:p>
        </p:txBody>
      </p:sp>
      <p:sp>
        <p:nvSpPr>
          <p:cNvPr id="19" name="下箭头 18"/>
          <p:cNvSpPr/>
          <p:nvPr/>
        </p:nvSpPr>
        <p:spPr>
          <a:xfrm>
            <a:off x="2352865" y="1983847"/>
            <a:ext cx="749808" cy="81058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021392" y="1467665"/>
            <a:ext cx="1731264" cy="4965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system events</a:t>
            </a:r>
          </a:p>
        </p:txBody>
      </p:sp>
      <p:sp>
        <p:nvSpPr>
          <p:cNvPr id="22" name="矩形 21"/>
          <p:cNvSpPr/>
          <p:nvPr/>
        </p:nvSpPr>
        <p:spPr>
          <a:xfrm>
            <a:off x="5837853" y="2207234"/>
            <a:ext cx="1253902" cy="2312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Process 2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594255" y="3765915"/>
            <a:ext cx="1061475" cy="4965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async</a:t>
            </a:r>
            <a:r>
              <a:rPr lang="en-US" altLang="zh-CN" dirty="0" smtClean="0"/>
              <a:t> tasks, …</a:t>
            </a:r>
          </a:p>
        </p:txBody>
      </p:sp>
    </p:spTree>
    <p:extLst>
      <p:ext uri="{BB962C8B-B14F-4D97-AF65-F5344CB8AC3E}">
        <p14:creationId xmlns:p14="http://schemas.microsoft.com/office/powerpoint/2010/main" val="120410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Context.startActivity</a:t>
            </a:r>
            <a:r>
              <a:rPr lang="en-US" altLang="zh-CN" dirty="0" smtClean="0"/>
              <a:t>( 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699504" y="2395728"/>
            <a:ext cx="1645920" cy="859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Zygote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53038" y="3565572"/>
            <a:ext cx="2400306" cy="617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RuntimeInit.zygoteInit</a:t>
            </a:r>
            <a:r>
              <a:rPr lang="en-US" altLang="zh-CN" dirty="0" smtClean="0"/>
              <a:t>( )</a:t>
            </a:r>
          </a:p>
        </p:txBody>
      </p:sp>
      <p:cxnSp>
        <p:nvCxnSpPr>
          <p:cNvPr id="6" name="曲线连接符 5"/>
          <p:cNvCxnSpPr>
            <a:stCxn id="4" idx="3"/>
            <a:endCxn id="5" idx="0"/>
          </p:cNvCxnSpPr>
          <p:nvPr/>
        </p:nvCxnSpPr>
        <p:spPr>
          <a:xfrm>
            <a:off x="8345424" y="2825496"/>
            <a:ext cx="1207767" cy="740076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8710311" y="2920275"/>
            <a:ext cx="710183" cy="2137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fork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414017" y="2524485"/>
            <a:ext cx="2882324" cy="602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ActivityManagerService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20" idx="3"/>
            <a:endCxn id="4" idx="1"/>
          </p:cNvCxnSpPr>
          <p:nvPr/>
        </p:nvCxnSpPr>
        <p:spPr>
          <a:xfrm>
            <a:off x="5296341" y="2825496"/>
            <a:ext cx="1403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961059" y="3308020"/>
            <a:ext cx="2073725" cy="4965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/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/socket/zygote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1451735" y="2834639"/>
            <a:ext cx="83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383800" y="2524485"/>
            <a:ext cx="820330" cy="2568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Intent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383800" y="3271444"/>
            <a:ext cx="1282332" cy="4965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binder IPC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961059" y="3960303"/>
            <a:ext cx="2793053" cy="15011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--</a:t>
            </a:r>
            <a:r>
              <a:rPr lang="en-US" altLang="zh-CN" dirty="0" smtClean="0"/>
              <a:t>runtime-</a:t>
            </a:r>
            <a:r>
              <a:rPr lang="en-US" altLang="zh-CN" dirty="0" err="1" smtClean="0"/>
              <a:t>init</a:t>
            </a:r>
            <a:endParaRPr lang="en-US" altLang="zh-CN" dirty="0" smtClean="0"/>
          </a:p>
          <a:p>
            <a:r>
              <a:rPr lang="en-US" altLang="zh-CN" dirty="0" smtClean="0"/>
              <a:t>--</a:t>
            </a:r>
            <a:r>
              <a:rPr lang="en-US" altLang="zh-CN" dirty="0" err="1" smtClean="0"/>
              <a:t>setuid</a:t>
            </a:r>
            <a:r>
              <a:rPr lang="en-US" altLang="zh-CN" dirty="0" smtClean="0"/>
              <a:t>=</a:t>
            </a:r>
          </a:p>
          <a:p>
            <a:r>
              <a:rPr lang="en-US" altLang="zh-CN" dirty="0" smtClean="0"/>
              <a:t>--</a:t>
            </a:r>
            <a:r>
              <a:rPr lang="en-US" altLang="zh-CN" dirty="0" err="1" smtClean="0"/>
              <a:t>setgid</a:t>
            </a:r>
            <a:r>
              <a:rPr lang="en-US" altLang="zh-CN" dirty="0" smtClean="0"/>
              <a:t>=</a:t>
            </a:r>
          </a:p>
          <a:p>
            <a:r>
              <a:rPr lang="en-US" altLang="zh-CN" dirty="0" smtClean="0"/>
              <a:t>…</a:t>
            </a:r>
          </a:p>
          <a:p>
            <a:r>
              <a:rPr lang="en-US" altLang="zh-CN" dirty="0" err="1"/>
              <a:t>android.app.ActivityThread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8353038" y="4305648"/>
            <a:ext cx="2407920" cy="4965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ActivityThread.main</a:t>
            </a:r>
            <a:r>
              <a:rPr lang="en-US" altLang="zh-CN" dirty="0" smtClean="0"/>
              <a:t>( 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7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Source overview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System overview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Application overview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Binder IPC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System </a:t>
            </a: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</a:rPr>
              <a:t>bootup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1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developer.android.com/images/activity_lifecycle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00" y="83399"/>
            <a:ext cx="4841164" cy="625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eveloper.android.com/images/service_lifecyc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031" y="697154"/>
            <a:ext cx="3858695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84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Source overview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System overview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Application overview</a:t>
            </a:r>
          </a:p>
          <a:p>
            <a:r>
              <a:rPr lang="en-US" altLang="zh-CN" dirty="0" smtClean="0"/>
              <a:t>Binder IPC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System </a:t>
            </a: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</a:rPr>
              <a:t>bootup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7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 IPC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/</a:t>
            </a:r>
            <a:r>
              <a:rPr lang="en-US" altLang="zh-CN" dirty="0" err="1" smtClean="0"/>
              <a:t>dev</a:t>
            </a:r>
            <a:r>
              <a:rPr lang="en-US" altLang="zh-CN" dirty="0" smtClean="0"/>
              <a:t>/binder</a:t>
            </a:r>
          </a:p>
          <a:p>
            <a:r>
              <a:rPr lang="en-US" altLang="zh-CN" dirty="0" smtClean="0"/>
              <a:t>Binder protocol stack</a:t>
            </a:r>
          </a:p>
          <a:p>
            <a:pPr lvl="1"/>
            <a:r>
              <a:rPr lang="en-US" altLang="zh-CN" dirty="0" err="1" smtClean="0"/>
              <a:t>ioctl</a:t>
            </a:r>
            <a:r>
              <a:rPr lang="en-US" altLang="zh-CN" dirty="0" smtClean="0"/>
              <a:t>(2) command</a:t>
            </a:r>
          </a:p>
          <a:p>
            <a:pPr lvl="1"/>
            <a:r>
              <a:rPr lang="en-US" altLang="zh-CN" dirty="0" smtClean="0"/>
              <a:t>Binder write/read command</a:t>
            </a:r>
          </a:p>
          <a:p>
            <a:pPr lvl="1"/>
            <a:r>
              <a:rPr lang="en-US" altLang="zh-CN" dirty="0" smtClean="0"/>
              <a:t>Binder transaction and reply</a:t>
            </a:r>
          </a:p>
          <a:p>
            <a:pPr lvl="2"/>
            <a:r>
              <a:rPr lang="en-US" altLang="zh-CN" dirty="0" smtClean="0"/>
              <a:t>Intent </a:t>
            </a:r>
            <a:r>
              <a:rPr lang="en-US" altLang="zh-CN" dirty="0"/>
              <a:t>is part of Binder </a:t>
            </a:r>
            <a:r>
              <a:rPr lang="en-US" altLang="zh-CN" dirty="0" smtClean="0"/>
              <a:t>transaction payload</a:t>
            </a:r>
          </a:p>
          <a:p>
            <a:r>
              <a:rPr lang="en-US" altLang="zh-CN" dirty="0" smtClean="0"/>
              <a:t>Development</a:t>
            </a:r>
          </a:p>
          <a:p>
            <a:pPr lvl="1"/>
            <a:r>
              <a:rPr lang="en-US" altLang="zh-CN" dirty="0" smtClean="0"/>
              <a:t>Hand-craft</a:t>
            </a:r>
          </a:p>
          <a:p>
            <a:pPr lvl="1"/>
            <a:r>
              <a:rPr lang="en-US" altLang="zh-CN" dirty="0" smtClean="0"/>
              <a:t>AIDL</a:t>
            </a:r>
          </a:p>
        </p:txBody>
      </p:sp>
    </p:spTree>
    <p:extLst>
      <p:ext uri="{BB962C8B-B14F-4D97-AF65-F5344CB8AC3E}">
        <p14:creationId xmlns:p14="http://schemas.microsoft.com/office/powerpoint/2010/main" val="341153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Typical Use </a:t>
            </a:r>
            <a:r>
              <a:rPr lang="en-US" altLang="zh-CN" dirty="0"/>
              <a:t>C</a:t>
            </a:r>
            <a:r>
              <a:rPr lang="en-US" altLang="zh-CN" dirty="0" smtClean="0"/>
              <a:t>ases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08391" y="1525545"/>
            <a:ext cx="1188720" cy="5587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r>
              <a:rPr lang="en-US" altLang="zh-CN" dirty="0" smtClean="0"/>
              <a:t>ervice</a:t>
            </a:r>
          </a:p>
          <a:p>
            <a:pPr algn="ctr"/>
            <a:r>
              <a:rPr lang="en-US" altLang="zh-CN" dirty="0" smtClean="0"/>
              <a:t>manager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81248" y="1525545"/>
            <a:ext cx="1188720" cy="558736"/>
          </a:xfrm>
          <a:prstGeom prst="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r>
              <a:rPr lang="en-US" altLang="zh-CN" dirty="0" smtClean="0"/>
              <a:t>inder driver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635534" y="1525545"/>
            <a:ext cx="1188720" cy="5587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17529" y="1525545"/>
            <a:ext cx="1188720" cy="5587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330177" y="4161249"/>
            <a:ext cx="2627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067048" y="2187098"/>
            <a:ext cx="2302764" cy="3364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1. become handle_0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69665" y="2596481"/>
            <a:ext cx="4970038" cy="50925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r>
              <a:rPr lang="en-US" altLang="zh-CN" dirty="0" smtClean="0"/>
              <a:t>. handle_0, please add binder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ptr</a:t>
            </a:r>
            <a:r>
              <a:rPr lang="en-US" altLang="zh-CN" dirty="0" smtClean="0"/>
              <a:t>) as </a:t>
            </a:r>
            <a:r>
              <a:rPr lang="en-US" altLang="zh-CN" dirty="0" err="1" smtClean="0"/>
              <a:t>ServiceA</a:t>
            </a:r>
            <a:endParaRPr lang="zh-CN" altLang="en-US" dirty="0"/>
          </a:p>
        </p:txBody>
      </p:sp>
      <p:cxnSp>
        <p:nvCxnSpPr>
          <p:cNvPr id="20" name="直接连接符 19"/>
          <p:cNvCxnSpPr>
            <a:stCxn id="7" idx="2"/>
          </p:cNvCxnSpPr>
          <p:nvPr/>
        </p:nvCxnSpPr>
        <p:spPr>
          <a:xfrm>
            <a:off x="1311889" y="2084281"/>
            <a:ext cx="0" cy="4499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975608" y="2084281"/>
            <a:ext cx="0" cy="4499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621039" y="2084281"/>
            <a:ext cx="0" cy="4499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9212855" y="2084281"/>
            <a:ext cx="0" cy="4499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3993896" y="2523521"/>
            <a:ext cx="262714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3975608" y="3018910"/>
            <a:ext cx="5237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984128" y="3490689"/>
            <a:ext cx="2618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6602751" y="3922500"/>
            <a:ext cx="594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078224" y="3185821"/>
            <a:ext cx="3657600" cy="2555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3. please add </a:t>
            </a:r>
            <a:r>
              <a:rPr lang="en-US" altLang="zh-CN" dirty="0" err="1" smtClean="0"/>
              <a:t>handle_m</a:t>
            </a:r>
            <a:r>
              <a:rPr lang="en-US" altLang="zh-CN" dirty="0" smtClean="0"/>
              <a:t> as </a:t>
            </a:r>
            <a:r>
              <a:rPr lang="en-US" altLang="zh-CN" dirty="0" err="1" smtClean="0"/>
              <a:t>ServiceA</a:t>
            </a:r>
            <a:endParaRPr lang="zh-CN" altLang="en-US" dirty="0"/>
          </a:p>
        </p:txBody>
      </p:sp>
      <p:cxnSp>
        <p:nvCxnSpPr>
          <p:cNvPr id="40" name="直接连接符 39"/>
          <p:cNvCxnSpPr/>
          <p:nvPr/>
        </p:nvCxnSpPr>
        <p:spPr>
          <a:xfrm>
            <a:off x="6602751" y="3657600"/>
            <a:ext cx="5943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197111" y="3657600"/>
            <a:ext cx="0" cy="264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7217143" y="3655531"/>
            <a:ext cx="2987561" cy="2276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4. Add </a:t>
            </a:r>
            <a:r>
              <a:rPr lang="en-US" altLang="zh-CN" dirty="0" err="1" smtClean="0"/>
              <a:t>handle_m</a:t>
            </a:r>
            <a:r>
              <a:rPr lang="en-US" altLang="zh-CN" dirty="0"/>
              <a:t> </a:t>
            </a:r>
            <a:r>
              <a:rPr lang="en-US" altLang="zh-CN" dirty="0" smtClean="0"/>
              <a:t>as </a:t>
            </a:r>
            <a:r>
              <a:rPr lang="en-US" altLang="zh-CN" dirty="0" err="1" smtClean="0"/>
              <a:t>ServiceA</a:t>
            </a:r>
            <a:endParaRPr lang="zh-CN" altLang="en-US" dirty="0"/>
          </a:p>
        </p:txBody>
      </p:sp>
      <p:cxnSp>
        <p:nvCxnSpPr>
          <p:cNvPr id="47" name="直接箭头连接符 46"/>
          <p:cNvCxnSpPr/>
          <p:nvPr/>
        </p:nvCxnSpPr>
        <p:spPr>
          <a:xfrm flipH="1">
            <a:off x="9229895" y="5880186"/>
            <a:ext cx="594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9229894" y="4120896"/>
            <a:ext cx="5943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9824254" y="4120896"/>
            <a:ext cx="0" cy="1759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1365504" y="3864965"/>
            <a:ext cx="3131311" cy="28226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 handle_0, where is </a:t>
            </a:r>
            <a:r>
              <a:rPr lang="en-US" altLang="zh-CN" dirty="0" err="1" smtClean="0"/>
              <a:t>ServiceA</a:t>
            </a:r>
            <a:endParaRPr lang="zh-CN" altLang="en-US" dirty="0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3967088" y="4569681"/>
            <a:ext cx="2627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984128" y="4258559"/>
            <a:ext cx="2097417" cy="2617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7. </a:t>
            </a:r>
            <a:r>
              <a:rPr lang="en-US" altLang="zh-CN" dirty="0"/>
              <a:t>w</a:t>
            </a:r>
            <a:r>
              <a:rPr lang="en-US" altLang="zh-CN" dirty="0" smtClean="0"/>
              <a:t>here is </a:t>
            </a:r>
            <a:r>
              <a:rPr lang="en-US" altLang="zh-CN" dirty="0" err="1" smtClean="0"/>
              <a:t>ServiceA</a:t>
            </a:r>
            <a:endParaRPr lang="zh-CN" altLang="en-US" dirty="0"/>
          </a:p>
        </p:txBody>
      </p:sp>
      <p:cxnSp>
        <p:nvCxnSpPr>
          <p:cNvPr id="55" name="直接箭头连接符 54"/>
          <p:cNvCxnSpPr/>
          <p:nvPr/>
        </p:nvCxnSpPr>
        <p:spPr>
          <a:xfrm flipH="1">
            <a:off x="3984128" y="4925345"/>
            <a:ext cx="2627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985376" y="4709084"/>
            <a:ext cx="2635663" cy="18556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8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ServiceA</a:t>
            </a:r>
            <a:r>
              <a:rPr lang="en-US" altLang="zh-CN" dirty="0" smtClean="0"/>
              <a:t> is at </a:t>
            </a:r>
            <a:r>
              <a:rPr lang="en-US" altLang="zh-CN" dirty="0" err="1" smtClean="0"/>
              <a:t>handle_m</a:t>
            </a:r>
            <a:endParaRPr lang="zh-CN" altLang="en-US" dirty="0"/>
          </a:p>
        </p:txBody>
      </p:sp>
      <p:cxnSp>
        <p:nvCxnSpPr>
          <p:cNvPr id="57" name="直接箭头连接符 56"/>
          <p:cNvCxnSpPr/>
          <p:nvPr/>
        </p:nvCxnSpPr>
        <p:spPr>
          <a:xfrm flipH="1">
            <a:off x="1339945" y="5278913"/>
            <a:ext cx="2627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1421618" y="4967804"/>
            <a:ext cx="2545470" cy="2965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9. </a:t>
            </a:r>
            <a:r>
              <a:rPr lang="en-US" altLang="zh-CN" dirty="0" err="1" smtClean="0"/>
              <a:t>ServiceA</a:t>
            </a:r>
            <a:r>
              <a:rPr lang="en-US" altLang="zh-CN" dirty="0" smtClean="0"/>
              <a:t> is at </a:t>
            </a:r>
            <a:r>
              <a:rPr lang="en-US" altLang="zh-CN" dirty="0" err="1" smtClean="0"/>
              <a:t>handle_c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1359624" y="5356288"/>
            <a:ext cx="2587927" cy="28005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10. </a:t>
            </a:r>
            <a:r>
              <a:rPr lang="en-US" altLang="zh-CN" dirty="0" err="1" smtClean="0"/>
              <a:t>handle_c</a:t>
            </a:r>
            <a:r>
              <a:rPr lang="en-US" altLang="zh-CN" dirty="0" smtClean="0"/>
              <a:t>, please do X</a:t>
            </a:r>
            <a:endParaRPr lang="zh-CN" altLang="en-US" dirty="0"/>
          </a:p>
        </p:txBody>
      </p:sp>
      <p:cxnSp>
        <p:nvCxnSpPr>
          <p:cNvPr id="66" name="直接箭头连接符 65"/>
          <p:cNvCxnSpPr/>
          <p:nvPr/>
        </p:nvCxnSpPr>
        <p:spPr>
          <a:xfrm>
            <a:off x="1338697" y="5636346"/>
            <a:ext cx="2627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3967088" y="5880186"/>
            <a:ext cx="5245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4031723" y="5660731"/>
            <a:ext cx="1728997" cy="1907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11. </a:t>
            </a:r>
            <a:r>
              <a:rPr lang="en-US" altLang="zh-CN" dirty="0"/>
              <a:t>d</a:t>
            </a:r>
            <a:r>
              <a:rPr lang="en-US" altLang="zh-CN" dirty="0" smtClean="0"/>
              <a:t>o X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9877319" y="4699702"/>
            <a:ext cx="1223581" cy="56469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 </a:t>
            </a:r>
            <a:r>
              <a:rPr lang="en-US" altLang="zh-CN" dirty="0"/>
              <a:t>w</a:t>
            </a:r>
            <a:r>
              <a:rPr lang="en-US" altLang="zh-CN" dirty="0" smtClean="0"/>
              <a:t>ait for message</a:t>
            </a:r>
            <a:endParaRPr lang="zh-CN" altLang="en-US" dirty="0"/>
          </a:p>
        </p:txBody>
      </p:sp>
      <p:cxnSp>
        <p:nvCxnSpPr>
          <p:cNvPr id="72" name="直接箭头连接符 71"/>
          <p:cNvCxnSpPr/>
          <p:nvPr/>
        </p:nvCxnSpPr>
        <p:spPr>
          <a:xfrm flipH="1">
            <a:off x="9229894" y="6268189"/>
            <a:ext cx="594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9229894" y="6003289"/>
            <a:ext cx="5943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9824254" y="6003289"/>
            <a:ext cx="0" cy="264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9877319" y="6021577"/>
            <a:ext cx="1223582" cy="2256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12. do X</a:t>
            </a:r>
            <a:endParaRPr lang="zh-CN" altLang="en-US" dirty="0"/>
          </a:p>
        </p:txBody>
      </p:sp>
      <p:cxnSp>
        <p:nvCxnSpPr>
          <p:cNvPr id="76" name="直接箭头连接符 75"/>
          <p:cNvCxnSpPr/>
          <p:nvPr/>
        </p:nvCxnSpPr>
        <p:spPr>
          <a:xfrm flipH="1">
            <a:off x="3967088" y="6364224"/>
            <a:ext cx="5237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4031723" y="6095349"/>
            <a:ext cx="1728997" cy="20261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13. </a:t>
            </a:r>
            <a:r>
              <a:rPr lang="en-US" altLang="zh-CN" dirty="0"/>
              <a:t>d</a:t>
            </a:r>
            <a:r>
              <a:rPr lang="en-US" altLang="zh-CN" dirty="0" smtClean="0"/>
              <a:t>one X</a:t>
            </a:r>
            <a:endParaRPr lang="zh-CN" altLang="en-US" dirty="0"/>
          </a:p>
        </p:txBody>
      </p:sp>
      <p:cxnSp>
        <p:nvCxnSpPr>
          <p:cNvPr id="82" name="直接箭头连接符 81"/>
          <p:cNvCxnSpPr/>
          <p:nvPr/>
        </p:nvCxnSpPr>
        <p:spPr>
          <a:xfrm flipH="1">
            <a:off x="1339944" y="6473952"/>
            <a:ext cx="2627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1409659" y="6116519"/>
            <a:ext cx="1415838" cy="30257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14. </a:t>
            </a:r>
            <a:r>
              <a:rPr lang="en-US" altLang="zh-CN" dirty="0"/>
              <a:t>d</a:t>
            </a:r>
            <a:r>
              <a:rPr lang="en-US" altLang="zh-CN" dirty="0" smtClean="0"/>
              <a:t>one 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01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 and handle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22831" y="2846317"/>
            <a:ext cx="1493137" cy="281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binder_proc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22831" y="3128045"/>
            <a:ext cx="1493137" cy="415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nodes</a:t>
            </a:r>
          </a:p>
        </p:txBody>
      </p:sp>
      <p:sp>
        <p:nvSpPr>
          <p:cNvPr id="6" name="矩形 5"/>
          <p:cNvSpPr/>
          <p:nvPr/>
        </p:nvSpPr>
        <p:spPr>
          <a:xfrm>
            <a:off x="8273637" y="4165177"/>
            <a:ext cx="2293112" cy="281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binder_node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3637" y="4446904"/>
            <a:ext cx="2293112" cy="860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ptr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dirty="0" smtClean="0">
                <a:solidFill>
                  <a:schemeClr val="tx1"/>
                </a:solidFill>
              </a:rPr>
              <a:t>ookie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death</a:t>
            </a:r>
          </a:p>
        </p:txBody>
      </p:sp>
      <p:sp>
        <p:nvSpPr>
          <p:cNvPr id="9" name="矩形 8"/>
          <p:cNvSpPr/>
          <p:nvPr/>
        </p:nvSpPr>
        <p:spPr>
          <a:xfrm>
            <a:off x="5183148" y="4306040"/>
            <a:ext cx="1338572" cy="281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binder_ref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83148" y="4587768"/>
            <a:ext cx="1338572" cy="665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node</a:t>
            </a: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desc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22831" y="4306040"/>
            <a:ext cx="1493137" cy="281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binder_proc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22831" y="4587768"/>
            <a:ext cx="1493137" cy="665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refs_by_node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refs_by_desc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75743" y="3216160"/>
            <a:ext cx="1256032" cy="281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task_struct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75743" y="4642294"/>
            <a:ext cx="1256032" cy="281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task_struct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曲线连接符 14"/>
          <p:cNvCxnSpPr>
            <a:stCxn id="13" idx="3"/>
            <a:endCxn id="4" idx="1"/>
          </p:cNvCxnSpPr>
          <p:nvPr/>
        </p:nvCxnSpPr>
        <p:spPr>
          <a:xfrm flipV="1">
            <a:off x="2231775" y="2987181"/>
            <a:ext cx="591056" cy="36984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lgDashDot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14" idx="3"/>
            <a:endCxn id="11" idx="1"/>
          </p:cNvCxnSpPr>
          <p:nvPr/>
        </p:nvCxnSpPr>
        <p:spPr>
          <a:xfrm flipV="1">
            <a:off x="2231775" y="4446904"/>
            <a:ext cx="591056" cy="3362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lgDashDot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5" idx="3"/>
            <a:endCxn id="6" idx="1"/>
          </p:cNvCxnSpPr>
          <p:nvPr/>
        </p:nvCxnSpPr>
        <p:spPr>
          <a:xfrm>
            <a:off x="4315968" y="3335986"/>
            <a:ext cx="3957669" cy="97005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12" idx="3"/>
            <a:endCxn id="9" idx="1"/>
          </p:cNvCxnSpPr>
          <p:nvPr/>
        </p:nvCxnSpPr>
        <p:spPr>
          <a:xfrm flipV="1">
            <a:off x="4315968" y="4446904"/>
            <a:ext cx="867180" cy="47358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endCxn id="6" idx="1"/>
          </p:cNvCxnSpPr>
          <p:nvPr/>
        </p:nvCxnSpPr>
        <p:spPr>
          <a:xfrm flipV="1">
            <a:off x="6050328" y="4306041"/>
            <a:ext cx="2223309" cy="47457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91927" y="2872055"/>
            <a:ext cx="973418" cy="2296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service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91927" y="5541530"/>
            <a:ext cx="743540" cy="1551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183148" y="5520180"/>
            <a:ext cx="1338572" cy="281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binder_ref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183148" y="5801908"/>
            <a:ext cx="1338572" cy="665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node</a:t>
            </a: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desc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822831" y="5520180"/>
            <a:ext cx="1493137" cy="281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binder_proc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822831" y="5801908"/>
            <a:ext cx="1493137" cy="665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refs_by_node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refs_by_desc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975743" y="5856434"/>
            <a:ext cx="1256032" cy="281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task_struct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1" name="曲线连接符 60"/>
          <p:cNvCxnSpPr>
            <a:stCxn id="60" idx="3"/>
            <a:endCxn id="58" idx="1"/>
          </p:cNvCxnSpPr>
          <p:nvPr/>
        </p:nvCxnSpPr>
        <p:spPr>
          <a:xfrm flipV="1">
            <a:off x="2231775" y="5661044"/>
            <a:ext cx="591056" cy="3362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lgDashDot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>
            <a:stCxn id="59" idx="3"/>
            <a:endCxn id="56" idx="1"/>
          </p:cNvCxnSpPr>
          <p:nvPr/>
        </p:nvCxnSpPr>
        <p:spPr>
          <a:xfrm flipV="1">
            <a:off x="4315968" y="5661044"/>
            <a:ext cx="867180" cy="47358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曲线连接符 63"/>
          <p:cNvCxnSpPr>
            <a:endCxn id="6" idx="1"/>
          </p:cNvCxnSpPr>
          <p:nvPr/>
        </p:nvCxnSpPr>
        <p:spPr>
          <a:xfrm flipV="1">
            <a:off x="6015427" y="4306041"/>
            <a:ext cx="2258210" cy="168871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491927" y="4283265"/>
            <a:ext cx="1739848" cy="1978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service manager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内容占位符 2"/>
          <p:cNvSpPr>
            <a:spLocks noGrp="1"/>
          </p:cNvSpPr>
          <p:nvPr>
            <p:ph idx="1"/>
          </p:nvPr>
        </p:nvSpPr>
        <p:spPr>
          <a:xfrm>
            <a:off x="5809105" y="764941"/>
            <a:ext cx="5544695" cy="2831383"/>
          </a:xfrm>
        </p:spPr>
        <p:txBody>
          <a:bodyPr>
            <a:normAutofit/>
          </a:bodyPr>
          <a:lstStyle/>
          <a:p>
            <a:r>
              <a:rPr lang="en-US" altLang="zh-CN" dirty="0"/>
              <a:t>Service process owns binder </a:t>
            </a:r>
            <a:r>
              <a:rPr lang="en-US" altLang="zh-CN" dirty="0" smtClean="0"/>
              <a:t>node</a:t>
            </a:r>
          </a:p>
          <a:p>
            <a:r>
              <a:rPr lang="en-US" altLang="zh-CN" dirty="0"/>
              <a:t>Handle(</a:t>
            </a:r>
            <a:r>
              <a:rPr lang="en-US" altLang="zh-CN" dirty="0" err="1"/>
              <a:t>desc</a:t>
            </a:r>
            <a:r>
              <a:rPr lang="en-US" altLang="zh-CN" dirty="0"/>
              <a:t>) refers to the node</a:t>
            </a:r>
          </a:p>
          <a:p>
            <a:pPr lvl="1"/>
            <a:r>
              <a:rPr lang="en-US" altLang="zh-CN" dirty="0"/>
              <a:t>Valid in its own process space</a:t>
            </a:r>
          </a:p>
          <a:p>
            <a:pPr lvl="1"/>
            <a:r>
              <a:rPr lang="en-US" altLang="zh-CN" dirty="0"/>
              <a:t>Auto-installed</a:t>
            </a:r>
          </a:p>
          <a:p>
            <a:r>
              <a:rPr lang="en-US" altLang="zh-CN" dirty="0"/>
              <a:t>service manager tracks services in user space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116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ioctl</a:t>
            </a:r>
            <a:r>
              <a:rPr lang="en-US" altLang="zh-CN" dirty="0" smtClean="0"/>
              <a:t>(2) commands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922520" cy="4351338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BINDER_WRITE_READ</a:t>
            </a:r>
          </a:p>
          <a:p>
            <a:pPr lvl="1"/>
            <a:r>
              <a:rPr lang="en-US" altLang="zh-CN" dirty="0" err="1" smtClean="0"/>
              <a:t>argp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binder_write_read</a:t>
            </a:r>
            <a:endParaRPr lang="en-US" altLang="zh-CN" dirty="0" smtClean="0"/>
          </a:p>
          <a:p>
            <a:r>
              <a:rPr lang="en-US" altLang="zh-CN" dirty="0" smtClean="0"/>
              <a:t>BINDER_SET_MAX_THREADS</a:t>
            </a:r>
          </a:p>
          <a:p>
            <a:r>
              <a:rPr lang="en-US" altLang="zh-CN" b="1" dirty="0" smtClean="0"/>
              <a:t>BINDER_SET_CONTEXT_MGR</a:t>
            </a:r>
          </a:p>
          <a:p>
            <a:r>
              <a:rPr lang="en-US" altLang="zh-CN" dirty="0" smtClean="0"/>
              <a:t>BINDER_THREAD_EXIT</a:t>
            </a:r>
          </a:p>
          <a:p>
            <a:r>
              <a:rPr lang="en-US" altLang="zh-CN" dirty="0" smtClean="0"/>
              <a:t>BINDER_VERSION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60720" y="1825625"/>
            <a:ext cx="4809744" cy="4237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i</a:t>
            </a:r>
            <a:r>
              <a:rPr lang="en-US" altLang="zh-CN" sz="2400" dirty="0" err="1" smtClean="0"/>
              <a:t>octl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fd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request, void *</a:t>
            </a:r>
            <a:r>
              <a:rPr lang="en-US" altLang="zh-CN" sz="2400" dirty="0" err="1" smtClean="0"/>
              <a:t>argp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5712973" y="2539633"/>
            <a:ext cx="3522721" cy="8412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Command = BINDER_WRIE_READ</a:t>
            </a:r>
          </a:p>
          <a:p>
            <a:r>
              <a:rPr lang="en-US" altLang="zh-CN" dirty="0" err="1" smtClean="0"/>
              <a:t>argp</a:t>
            </a:r>
            <a:r>
              <a:rPr lang="en-US" altLang="zh-CN" dirty="0" smtClean="0"/>
              <a:t> buffer length</a:t>
            </a:r>
          </a:p>
          <a:p>
            <a:r>
              <a:rPr lang="en-US" altLang="zh-CN" dirty="0" err="1" smtClean="0"/>
              <a:t>argp</a:t>
            </a:r>
            <a:r>
              <a:rPr lang="en-US" altLang="zh-CN" dirty="0" smtClean="0"/>
              <a:t> is for read or write</a:t>
            </a:r>
            <a:endParaRPr lang="zh-CN" altLang="en-US" dirty="0"/>
          </a:p>
        </p:txBody>
      </p:sp>
      <p:cxnSp>
        <p:nvCxnSpPr>
          <p:cNvPr id="8" name="直接连接符 7"/>
          <p:cNvCxnSpPr>
            <a:stCxn id="5" idx="2"/>
            <a:endCxn id="6" idx="0"/>
          </p:cNvCxnSpPr>
          <p:nvPr/>
        </p:nvCxnSpPr>
        <p:spPr>
          <a:xfrm flipH="1">
            <a:off x="7474334" y="2249423"/>
            <a:ext cx="691258" cy="290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327397" y="4569045"/>
            <a:ext cx="1245106" cy="709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Commands to driver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57956" y="4569046"/>
            <a:ext cx="1377696" cy="709001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consumed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23300" y="3487245"/>
            <a:ext cx="463293" cy="5804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891653" y="3194016"/>
            <a:ext cx="1980309" cy="2050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binder_write_read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114791" y="4569045"/>
            <a:ext cx="1257297" cy="709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Replies from driver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727062" y="4569046"/>
            <a:ext cx="1377696" cy="709001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consumed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38809" y="5531544"/>
            <a:ext cx="1524000" cy="2721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</a:t>
            </a:r>
            <a:r>
              <a:rPr lang="en-US" altLang="zh-CN" dirty="0" smtClean="0">
                <a:solidFill>
                  <a:schemeClr val="tx1"/>
                </a:solidFill>
              </a:rPr>
              <a:t>ead buffer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660007" y="3487245"/>
            <a:ext cx="463293" cy="5804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54618" y="5547253"/>
            <a:ext cx="1524000" cy="2721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write buffer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5957956" y="3777455"/>
            <a:ext cx="2933697" cy="79159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8727062" y="3827115"/>
            <a:ext cx="627884" cy="74193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/>
          <p:nvPr/>
        </p:nvCxnSpPr>
        <p:spPr>
          <a:xfrm rot="5400000">
            <a:off x="8715846" y="2259091"/>
            <a:ext cx="1208986" cy="1186554"/>
          </a:xfrm>
          <a:prstGeom prst="curvedConnector3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61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BINDER_WRITE_READ data transfer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071426" cy="448366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Commands (BC_) and Replies (BR_)</a:t>
            </a:r>
          </a:p>
          <a:p>
            <a:pPr lvl="1"/>
            <a:r>
              <a:rPr lang="en-US" altLang="zh-CN" dirty="0" smtClean="0"/>
              <a:t>Node references</a:t>
            </a:r>
          </a:p>
          <a:p>
            <a:pPr lvl="1"/>
            <a:r>
              <a:rPr lang="en-US" altLang="zh-CN" dirty="0" smtClean="0"/>
              <a:t>Buffer </a:t>
            </a:r>
            <a:r>
              <a:rPr lang="en-US" altLang="zh-CN" dirty="0" err="1" smtClean="0"/>
              <a:t>deallocation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Looper</a:t>
            </a:r>
            <a:r>
              <a:rPr lang="en-US" altLang="zh-CN" dirty="0" smtClean="0"/>
              <a:t> state</a:t>
            </a:r>
          </a:p>
          <a:p>
            <a:pPr lvl="1"/>
            <a:r>
              <a:rPr lang="en-US" altLang="zh-CN" b="1" dirty="0" smtClean="0"/>
              <a:t>Transaction and reply</a:t>
            </a:r>
          </a:p>
          <a:p>
            <a:pPr lvl="2"/>
            <a:r>
              <a:rPr lang="en-US" altLang="zh-CN" dirty="0" err="1"/>
              <a:t>s</a:t>
            </a:r>
            <a:r>
              <a:rPr lang="en-US" altLang="zh-CN" dirty="0" err="1" smtClean="0"/>
              <a:t>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binder_transaction_data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Death notification</a:t>
            </a:r>
          </a:p>
          <a:p>
            <a:r>
              <a:rPr lang="en-US" altLang="zh-CN" dirty="0" err="1" smtClean="0"/>
              <a:t>binder_write_read</a:t>
            </a:r>
            <a:r>
              <a:rPr lang="en-US" altLang="zh-CN" dirty="0" smtClean="0"/>
              <a:t> and read / write  buffers are always copied</a:t>
            </a:r>
          </a:p>
          <a:p>
            <a:r>
              <a:rPr lang="en-US" altLang="zh-CN" dirty="0" smtClean="0"/>
              <a:t>transaction data are copied </a:t>
            </a:r>
            <a:r>
              <a:rPr lang="en-US" altLang="zh-CN" b="1" dirty="0" smtClean="0"/>
              <a:t>once</a:t>
            </a:r>
            <a:r>
              <a:rPr lang="en-US" altLang="zh-CN" dirty="0" smtClean="0"/>
              <a:t> into kernel space and mapped to reader’s user space</a:t>
            </a:r>
          </a:p>
        </p:txBody>
      </p:sp>
      <p:sp>
        <p:nvSpPr>
          <p:cNvPr id="6" name="矩形 5"/>
          <p:cNvSpPr/>
          <p:nvPr/>
        </p:nvSpPr>
        <p:spPr>
          <a:xfrm>
            <a:off x="8481698" y="1715092"/>
            <a:ext cx="3493894" cy="709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94823" y="1715093"/>
            <a:ext cx="1186875" cy="709001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consumed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71665" y="2794957"/>
            <a:ext cx="3503927" cy="709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94822" y="2794958"/>
            <a:ext cx="1172521" cy="709001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consumed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06022" y="2541341"/>
            <a:ext cx="2246453" cy="2410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r</a:t>
            </a:r>
            <a:r>
              <a:rPr lang="en-US" altLang="zh-CN" dirty="0" smtClean="0">
                <a:solidFill>
                  <a:schemeClr val="tx1"/>
                </a:solidFill>
              </a:rPr>
              <a:t>ead buffer of </a:t>
            </a:r>
            <a:r>
              <a:rPr lang="en-US" altLang="zh-CN" dirty="0" err="1" smtClean="0">
                <a:solidFill>
                  <a:schemeClr val="tx1"/>
                </a:solidFill>
              </a:rPr>
              <a:t>proc</a:t>
            </a:r>
            <a:r>
              <a:rPr lang="en-US" altLang="zh-CN" dirty="0" smtClean="0">
                <a:solidFill>
                  <a:schemeClr val="tx1"/>
                </a:solidFill>
              </a:rPr>
              <a:t> 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40508" y="1436018"/>
            <a:ext cx="2512405" cy="2599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write buffer of </a:t>
            </a:r>
            <a:r>
              <a:rPr lang="en-US" altLang="zh-CN" dirty="0" err="1" smtClean="0">
                <a:solidFill>
                  <a:schemeClr val="tx1"/>
                </a:solidFill>
              </a:rPr>
              <a:t>proc</a:t>
            </a:r>
            <a:r>
              <a:rPr lang="en-US" altLang="zh-CN" dirty="0" smtClean="0">
                <a:solidFill>
                  <a:schemeClr val="tx1"/>
                </a:solidFill>
              </a:rPr>
              <a:t> A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5724144" y="4573045"/>
            <a:ext cx="6251448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474358" y="4138828"/>
            <a:ext cx="1357439" cy="3346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User space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436429" y="4655238"/>
            <a:ext cx="1447797" cy="2421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Kernel space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577072" y="1836992"/>
            <a:ext cx="566928" cy="4490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BC_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9145524" y="1832489"/>
            <a:ext cx="2628906" cy="452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binder_transaction_data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8577072" y="2928162"/>
            <a:ext cx="566928" cy="4629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BR_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9145524" y="2928162"/>
            <a:ext cx="2628906" cy="458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binder_transaction_data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9849786" y="5749304"/>
            <a:ext cx="476117" cy="53043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0363210" y="5749304"/>
            <a:ext cx="476117" cy="53043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10875903" y="5742274"/>
            <a:ext cx="476117" cy="53043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11399061" y="5750458"/>
            <a:ext cx="476117" cy="53043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10411116" y="3774975"/>
            <a:ext cx="942684" cy="5656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  <a:endParaRPr lang="zh-CN" altLang="en-US" dirty="0"/>
          </a:p>
        </p:txBody>
      </p:sp>
      <p:cxnSp>
        <p:nvCxnSpPr>
          <p:cNvPr id="67" name="直接连接符 66"/>
          <p:cNvCxnSpPr/>
          <p:nvPr/>
        </p:nvCxnSpPr>
        <p:spPr>
          <a:xfrm>
            <a:off x="8855763" y="5491807"/>
            <a:ext cx="969626" cy="787934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9776003" y="4897426"/>
            <a:ext cx="2199589" cy="851878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11353800" y="4340651"/>
            <a:ext cx="621792" cy="165765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>
            <a:off x="9752913" y="4348375"/>
            <a:ext cx="658207" cy="164993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曲线连接符 85"/>
          <p:cNvCxnSpPr>
            <a:stCxn id="36" idx="2"/>
            <a:endCxn id="66" idx="0"/>
          </p:cNvCxnSpPr>
          <p:nvPr/>
        </p:nvCxnSpPr>
        <p:spPr>
          <a:xfrm rot="16200000" flipH="1">
            <a:off x="10477017" y="3369533"/>
            <a:ext cx="388401" cy="42248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8833319" y="4897426"/>
            <a:ext cx="942684" cy="5656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8829186" y="3781639"/>
            <a:ext cx="942684" cy="5656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2" name="曲线连接符 111"/>
          <p:cNvCxnSpPr>
            <a:stCxn id="34" idx="2"/>
            <a:endCxn id="111" idx="0"/>
          </p:cNvCxnSpPr>
          <p:nvPr/>
        </p:nvCxnSpPr>
        <p:spPr>
          <a:xfrm rot="5400000">
            <a:off x="9131968" y="2453630"/>
            <a:ext cx="1496570" cy="11594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左弧形箭头 115"/>
          <p:cNvSpPr/>
          <p:nvPr/>
        </p:nvSpPr>
        <p:spPr>
          <a:xfrm>
            <a:off x="6728456" y="2045081"/>
            <a:ext cx="458919" cy="3953225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7" name="燕尾形箭头 116"/>
          <p:cNvSpPr/>
          <p:nvPr/>
        </p:nvSpPr>
        <p:spPr>
          <a:xfrm rot="5400000">
            <a:off x="9040943" y="4515183"/>
            <a:ext cx="504696" cy="223214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燕尾形箭头 117"/>
          <p:cNvSpPr/>
          <p:nvPr/>
        </p:nvSpPr>
        <p:spPr>
          <a:xfrm rot="16200000">
            <a:off x="6710567" y="4348018"/>
            <a:ext cx="1603344" cy="307666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9825389" y="6302880"/>
            <a:ext cx="2236575" cy="3060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shared physical pages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68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2396" y="344946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Example: add service against service manager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64309" y="4184431"/>
            <a:ext cx="819912" cy="467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policy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84221" y="4184431"/>
            <a:ext cx="2855976" cy="467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android.os.IServiceManager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140196" y="4184431"/>
            <a:ext cx="1457705" cy="467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name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586472" y="4184431"/>
            <a:ext cx="1918716" cy="467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flat binder object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506712" y="4184431"/>
            <a:ext cx="1115568" cy="454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isolation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622280" y="4184431"/>
            <a:ext cx="545592" cy="454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2464309" y="3791489"/>
            <a:ext cx="0" cy="420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596663" y="3791489"/>
            <a:ext cx="0" cy="420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21" idx="1"/>
          </p:cNvCxnSpPr>
          <p:nvPr/>
        </p:nvCxnSpPr>
        <p:spPr>
          <a:xfrm flipH="1">
            <a:off x="2507479" y="4050221"/>
            <a:ext cx="2297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442989" y="4056665"/>
            <a:ext cx="2153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804719" y="3910537"/>
            <a:ext cx="637033" cy="279368"/>
          </a:xfrm>
          <a:prstGeom prst="rect">
            <a:avLst/>
          </a:prstGeom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507479" y="3714201"/>
            <a:ext cx="637033" cy="279368"/>
          </a:xfrm>
          <a:prstGeom prst="rect">
            <a:avLst/>
          </a:prstGeom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0640568" y="3854055"/>
            <a:ext cx="854962" cy="279368"/>
          </a:xfrm>
          <a:prstGeom prst="rect">
            <a:avLst/>
          </a:prstGeom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offsets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240711" y="5046754"/>
            <a:ext cx="1650874" cy="467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binder_buffer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891585" y="5046754"/>
            <a:ext cx="1975104" cy="467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 and offsets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2507479" y="4679409"/>
            <a:ext cx="3390965" cy="367169"/>
          </a:xfrm>
          <a:prstGeom prst="line">
            <a:avLst/>
          </a:prstGeom>
          <a:ln w="31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7873548" y="4679409"/>
            <a:ext cx="3294324" cy="367345"/>
          </a:xfrm>
          <a:prstGeom prst="line">
            <a:avLst/>
          </a:prstGeom>
          <a:ln w="31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165841" y="5952050"/>
            <a:ext cx="6213540" cy="684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4293301" y="6052634"/>
            <a:ext cx="898192" cy="483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4293301" y="5514050"/>
            <a:ext cx="1149688" cy="552267"/>
          </a:xfrm>
          <a:prstGeom prst="line">
            <a:avLst/>
          </a:prstGeom>
          <a:ln w="31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5394583" y="6057350"/>
            <a:ext cx="898192" cy="483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6292775" y="5512436"/>
            <a:ext cx="1573914" cy="550366"/>
          </a:xfrm>
          <a:prstGeom prst="line">
            <a:avLst/>
          </a:prstGeom>
          <a:ln w="31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6495865" y="6062802"/>
            <a:ext cx="898192" cy="4836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2108844" y="5862730"/>
            <a:ext cx="1401697" cy="379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binder_proc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504417" y="5379020"/>
            <a:ext cx="2006124" cy="368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binder_transaction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86119" y="2375177"/>
            <a:ext cx="2564891" cy="356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binder_transaction_data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59" name="曲线连接符 58"/>
          <p:cNvCxnSpPr>
            <a:stCxn id="56" idx="3"/>
            <a:endCxn id="38" idx="1"/>
          </p:cNvCxnSpPr>
          <p:nvPr/>
        </p:nvCxnSpPr>
        <p:spPr>
          <a:xfrm>
            <a:off x="3510541" y="6052634"/>
            <a:ext cx="655300" cy="24176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>
            <a:stCxn id="57" idx="3"/>
            <a:endCxn id="44" idx="1"/>
          </p:cNvCxnSpPr>
          <p:nvPr/>
        </p:nvCxnSpPr>
        <p:spPr>
          <a:xfrm>
            <a:off x="3510541" y="5563440"/>
            <a:ext cx="1884042" cy="73575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3657600" y="3081947"/>
            <a:ext cx="77403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2464309" y="1740282"/>
            <a:ext cx="8703563" cy="467296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The “add service” message</a:t>
            </a:r>
            <a:endParaRPr lang="en-US" altLang="zh-CN" dirty="0"/>
          </a:p>
        </p:txBody>
      </p:sp>
      <p:sp>
        <p:nvSpPr>
          <p:cNvPr id="101" name="矩形 100"/>
          <p:cNvSpPr/>
          <p:nvPr/>
        </p:nvSpPr>
        <p:spPr>
          <a:xfrm>
            <a:off x="9505188" y="3251398"/>
            <a:ext cx="1374578" cy="2528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Kernel space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9505188" y="2713404"/>
            <a:ext cx="1223816" cy="1923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User space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386119" y="2730069"/>
            <a:ext cx="2564891" cy="907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code = add service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data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offsets</a:t>
            </a:r>
          </a:p>
          <a:p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2464309" y="1469341"/>
            <a:ext cx="7040879" cy="227100"/>
          </a:xfrm>
          <a:prstGeom prst="rect">
            <a:avLst/>
          </a:prstGeom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binder-mapped (instead of copied) user space </a:t>
            </a:r>
            <a:r>
              <a:rPr lang="en-US" altLang="zh-CN" dirty="0" smtClean="0"/>
              <a:t>buffer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861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8104" cy="1325563"/>
          </a:xfrm>
        </p:spPr>
        <p:txBody>
          <a:bodyPr/>
          <a:lstStyle/>
          <a:p>
            <a:r>
              <a:rPr lang="en-US" altLang="zh-CN" dirty="0" smtClean="0"/>
              <a:t>Example: start service against activity manager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03173" y="4239295"/>
            <a:ext cx="3008554" cy="467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android.app.IActivityManager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7437351" y="4239295"/>
            <a:ext cx="1457705" cy="460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 intent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11727" y="4239295"/>
            <a:ext cx="1918716" cy="467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flat binder object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895056" y="4239295"/>
            <a:ext cx="729768" cy="454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mime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572752" y="4239295"/>
            <a:ext cx="503957" cy="454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2503173" y="3827479"/>
            <a:ext cx="0" cy="420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511727" y="3875458"/>
            <a:ext cx="0" cy="420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2503173" y="4105085"/>
            <a:ext cx="1129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510279" y="4104058"/>
            <a:ext cx="1001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822071" y="3946086"/>
            <a:ext cx="637033" cy="279368"/>
          </a:xfrm>
          <a:prstGeom prst="rect">
            <a:avLst/>
          </a:prstGeom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500110" y="3651235"/>
            <a:ext cx="637033" cy="279368"/>
          </a:xfrm>
          <a:prstGeom prst="rect">
            <a:avLst/>
          </a:prstGeom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0498838" y="3908749"/>
            <a:ext cx="854962" cy="279368"/>
          </a:xfrm>
          <a:prstGeom prst="rect">
            <a:avLst/>
          </a:prstGeom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offsets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330731" y="5393772"/>
            <a:ext cx="1650874" cy="467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binder_buffer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981605" y="5393772"/>
            <a:ext cx="1975104" cy="467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 and offsets</a:t>
            </a:r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2510018" y="4754875"/>
            <a:ext cx="3471587" cy="638897"/>
          </a:xfrm>
          <a:prstGeom prst="line">
            <a:avLst/>
          </a:prstGeom>
          <a:ln w="31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7956709" y="4734273"/>
            <a:ext cx="3120001" cy="646879"/>
          </a:xfrm>
          <a:prstGeom prst="line">
            <a:avLst/>
          </a:prstGeom>
          <a:ln w="31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932859" y="2195934"/>
            <a:ext cx="2564891" cy="356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binder_transaction_data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32859" y="2569114"/>
            <a:ext cx="2564891" cy="907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code = start service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data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offsets</a:t>
            </a:r>
          </a:p>
          <a:p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612096" y="4248103"/>
            <a:ext cx="960656" cy="454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 id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6842394" y="3181932"/>
            <a:ext cx="825437" cy="467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action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7674690" y="3181932"/>
            <a:ext cx="825437" cy="4672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Uri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8488698" y="3180135"/>
            <a:ext cx="1324346" cy="472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54" name="直接连接符 53"/>
          <p:cNvCxnSpPr/>
          <p:nvPr/>
        </p:nvCxnSpPr>
        <p:spPr>
          <a:xfrm>
            <a:off x="6876571" y="3661848"/>
            <a:ext cx="583484" cy="581788"/>
          </a:xfrm>
          <a:prstGeom prst="line">
            <a:avLst/>
          </a:prstGeom>
          <a:ln w="31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H="1">
            <a:off x="8904340" y="3658979"/>
            <a:ext cx="908704" cy="598215"/>
          </a:xfrm>
          <a:prstGeom prst="line">
            <a:avLst/>
          </a:prstGeom>
          <a:ln w="31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5981605" y="4048433"/>
            <a:ext cx="900071" cy="107555"/>
          </a:xfrm>
          <a:prstGeom prst="rect">
            <a:avLst/>
          </a:prstGeom>
          <a:ln>
            <a:noFill/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caller</a:t>
            </a:r>
            <a:endParaRPr lang="zh-CN" altLang="en-US" dirty="0"/>
          </a:p>
        </p:txBody>
      </p:sp>
      <p:sp>
        <p:nvSpPr>
          <p:cNvPr id="76" name="内容占位符 2"/>
          <p:cNvSpPr>
            <a:spLocks noGrp="1"/>
          </p:cNvSpPr>
          <p:nvPr>
            <p:ph idx="1"/>
          </p:nvPr>
        </p:nvSpPr>
        <p:spPr>
          <a:xfrm>
            <a:off x="4346194" y="1585787"/>
            <a:ext cx="6152643" cy="186887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Code is defined by interface</a:t>
            </a:r>
          </a:p>
          <a:p>
            <a:pPr lvl="1"/>
            <a:r>
              <a:rPr lang="en-US" altLang="zh-CN" dirty="0"/>
              <a:t>FIRST_CALL_TRANSACTION  = </a:t>
            </a:r>
            <a:r>
              <a:rPr lang="en-US" altLang="zh-CN" dirty="0" smtClean="0"/>
              <a:t>0x00000001</a:t>
            </a:r>
          </a:p>
          <a:p>
            <a:pPr lvl="1"/>
            <a:r>
              <a:rPr lang="en-US" altLang="zh-CN" dirty="0"/>
              <a:t>LAST_CALL_TRANSACTION   = 0x00ffffff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3291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44162" y="1221109"/>
            <a:ext cx="2293112" cy="281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binder_proc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44162" y="1502836"/>
            <a:ext cx="2293112" cy="4459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deferred_work_node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proc_node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pid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threads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nodes</a:t>
            </a: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refs_by_desc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refs_by_node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refs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buffer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buffers</a:t>
            </a: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free_buffers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dirty="0" err="1" smtClean="0">
                <a:solidFill>
                  <a:schemeClr val="tx1"/>
                </a:solidFill>
              </a:rPr>
              <a:t>llocated_buffers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pages</a:t>
            </a: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todo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wait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stats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847778"/>
            <a:ext cx="2133600" cy="2817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binder_deferred_list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8426" y="1203290"/>
            <a:ext cx="1524000" cy="2721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binder_procs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曲线连接符 9"/>
          <p:cNvCxnSpPr>
            <a:stCxn id="7" idx="3"/>
          </p:cNvCxnSpPr>
          <p:nvPr/>
        </p:nvCxnSpPr>
        <p:spPr>
          <a:xfrm>
            <a:off x="2133600" y="988642"/>
            <a:ext cx="602490" cy="544466"/>
          </a:xfrm>
          <a:prstGeom prst="curvedConnector3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8" idx="3"/>
          </p:cNvCxnSpPr>
          <p:nvPr/>
        </p:nvCxnSpPr>
        <p:spPr>
          <a:xfrm>
            <a:off x="2122426" y="1339370"/>
            <a:ext cx="590677" cy="428674"/>
          </a:xfrm>
          <a:prstGeom prst="curvedConnector3">
            <a:avLst/>
          </a:prstGeom>
          <a:ln>
            <a:solidFill>
              <a:schemeClr val="tx1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713103" y="996213"/>
            <a:ext cx="2293112" cy="281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binder_proc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13103" y="1277941"/>
            <a:ext cx="2293112" cy="665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deferred_work_node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proc_node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462148" y="147985"/>
            <a:ext cx="1397763" cy="281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462149" y="429712"/>
            <a:ext cx="1397762" cy="372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private_data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416687" y="412389"/>
            <a:ext cx="1256032" cy="281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task_struct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7" name="曲线连接符 46"/>
          <p:cNvCxnSpPr>
            <a:stCxn id="31" idx="3"/>
            <a:endCxn id="5" idx="1"/>
          </p:cNvCxnSpPr>
          <p:nvPr/>
        </p:nvCxnSpPr>
        <p:spPr>
          <a:xfrm>
            <a:off x="4859911" y="616212"/>
            <a:ext cx="484251" cy="74576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曲线连接符 74"/>
          <p:cNvCxnSpPr>
            <a:stCxn id="32" idx="3"/>
            <a:endCxn id="30" idx="1"/>
          </p:cNvCxnSpPr>
          <p:nvPr/>
        </p:nvCxnSpPr>
        <p:spPr>
          <a:xfrm flipV="1">
            <a:off x="2672719" y="288849"/>
            <a:ext cx="789429" cy="26440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lgDashDot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886823" y="174032"/>
            <a:ext cx="1883080" cy="281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binder_thread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886823" y="455758"/>
            <a:ext cx="1883080" cy="2005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proc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rb_node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transaction_stack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>
                <a:solidFill>
                  <a:schemeClr val="tx1"/>
                </a:solidFill>
              </a:rPr>
              <a:t>t</a:t>
            </a:r>
            <a:r>
              <a:rPr lang="en-US" altLang="zh-CN" dirty="0" err="1" smtClean="0">
                <a:solidFill>
                  <a:schemeClr val="tx1"/>
                </a:solidFill>
              </a:rPr>
              <a:t>odo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wait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stats</a:t>
            </a:r>
          </a:p>
          <a:p>
            <a:r>
              <a:rPr lang="en-US" altLang="zh-CN" dirty="0" err="1">
                <a:solidFill>
                  <a:schemeClr val="tx1"/>
                </a:solidFill>
              </a:rPr>
              <a:t>p</a:t>
            </a:r>
            <a:r>
              <a:rPr lang="en-US" altLang="zh-CN" dirty="0" err="1" smtClean="0">
                <a:solidFill>
                  <a:schemeClr val="tx1"/>
                </a:solidFill>
              </a:rPr>
              <a:t>id</a:t>
            </a:r>
            <a:r>
              <a:rPr lang="en-US" altLang="zh-CN" dirty="0" smtClean="0">
                <a:solidFill>
                  <a:schemeClr val="tx1"/>
                </a:solidFill>
              </a:rPr>
              <a:t> =</a:t>
            </a:r>
          </a:p>
        </p:txBody>
      </p:sp>
      <p:sp>
        <p:nvSpPr>
          <p:cNvPr id="33" name="矩形 32"/>
          <p:cNvSpPr/>
          <p:nvPr/>
        </p:nvSpPr>
        <p:spPr>
          <a:xfrm>
            <a:off x="1299823" y="2196294"/>
            <a:ext cx="1446813" cy="288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binder_node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299823" y="2485272"/>
            <a:ext cx="1446814" cy="2309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>
                <a:solidFill>
                  <a:schemeClr val="tx1"/>
                </a:solidFill>
              </a:rPr>
              <a:t>d</a:t>
            </a:r>
            <a:r>
              <a:rPr lang="en-US" altLang="zh-CN" dirty="0" err="1" smtClean="0">
                <a:solidFill>
                  <a:schemeClr val="tx1"/>
                </a:solidFill>
              </a:rPr>
              <a:t>ebug_id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work.entry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>
                <a:solidFill>
                  <a:schemeClr val="tx1"/>
                </a:solidFill>
              </a:rPr>
              <a:t>w</a:t>
            </a:r>
            <a:r>
              <a:rPr lang="en-US" altLang="zh-CN" dirty="0" err="1" smtClean="0">
                <a:solidFill>
                  <a:schemeClr val="tx1"/>
                </a:solidFill>
              </a:rPr>
              <a:t>ork.type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rb_node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ptr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cookie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r</a:t>
            </a:r>
            <a:r>
              <a:rPr lang="en-US" altLang="zh-CN" dirty="0" smtClean="0">
                <a:solidFill>
                  <a:schemeClr val="tx1"/>
                </a:solidFill>
              </a:rPr>
              <a:t>efs</a:t>
            </a:r>
          </a:p>
          <a:p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dirty="0" err="1" smtClean="0">
                <a:solidFill>
                  <a:schemeClr val="tx1"/>
                </a:solidFill>
              </a:rPr>
              <a:t>sync_todo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35" name="曲线连接符 34"/>
          <p:cNvCxnSpPr/>
          <p:nvPr/>
        </p:nvCxnSpPr>
        <p:spPr>
          <a:xfrm rot="10800000" flipV="1">
            <a:off x="2783544" y="2737047"/>
            <a:ext cx="2560617" cy="70457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/>
          <p:nvPr/>
        </p:nvCxnSpPr>
        <p:spPr>
          <a:xfrm rot="5400000" flipH="1" flipV="1">
            <a:off x="6950417" y="1487923"/>
            <a:ext cx="1490549" cy="455417"/>
          </a:xfrm>
          <a:prstGeom prst="curvedConnector3">
            <a:avLst>
              <a:gd name="adj1" fmla="val 99077"/>
            </a:avLst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231214" y="3824892"/>
            <a:ext cx="1654768" cy="302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binder_ref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231214" y="4126936"/>
            <a:ext cx="1654768" cy="194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debug_id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rb_node_desc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rb_node_node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node_entry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>
                <a:solidFill>
                  <a:schemeClr val="tx1"/>
                </a:solidFill>
              </a:rPr>
              <a:t>p</a:t>
            </a:r>
            <a:r>
              <a:rPr lang="en-US" altLang="zh-CN" dirty="0" err="1" smtClean="0">
                <a:solidFill>
                  <a:schemeClr val="tx1"/>
                </a:solidFill>
              </a:rPr>
              <a:t>roc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ode =</a:t>
            </a:r>
          </a:p>
          <a:p>
            <a:r>
              <a:rPr lang="en-US" altLang="zh-CN" dirty="0" err="1">
                <a:solidFill>
                  <a:schemeClr val="tx1"/>
                </a:solidFill>
              </a:rPr>
              <a:t>d</a:t>
            </a:r>
            <a:r>
              <a:rPr lang="en-US" altLang="zh-CN" dirty="0" err="1" smtClean="0">
                <a:solidFill>
                  <a:schemeClr val="tx1"/>
                </a:solidFill>
              </a:rPr>
              <a:t>esc</a:t>
            </a:r>
            <a:r>
              <a:rPr lang="en-US" altLang="zh-CN" dirty="0" smtClean="0">
                <a:solidFill>
                  <a:schemeClr val="tx1"/>
                </a:solidFill>
              </a:rPr>
              <a:t> =</a:t>
            </a:r>
          </a:p>
        </p:txBody>
      </p:sp>
      <p:sp>
        <p:nvSpPr>
          <p:cNvPr id="55" name="矩形 54"/>
          <p:cNvSpPr/>
          <p:nvPr/>
        </p:nvSpPr>
        <p:spPr>
          <a:xfrm>
            <a:off x="570212" y="1549234"/>
            <a:ext cx="1558087" cy="3397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binder_last_id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1" name="直接箭头连接符 80"/>
          <p:cNvCxnSpPr/>
          <p:nvPr/>
        </p:nvCxnSpPr>
        <p:spPr>
          <a:xfrm flipH="1">
            <a:off x="4885983" y="3177589"/>
            <a:ext cx="458177" cy="13944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H="1">
            <a:off x="4909523" y="3441627"/>
            <a:ext cx="434637" cy="135302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曲线连接符 84"/>
          <p:cNvCxnSpPr/>
          <p:nvPr/>
        </p:nvCxnSpPr>
        <p:spPr>
          <a:xfrm rot="16200000" flipV="1">
            <a:off x="2566511" y="5011683"/>
            <a:ext cx="844832" cy="410771"/>
          </a:xfrm>
          <a:prstGeom prst="curvedConnector3">
            <a:avLst>
              <a:gd name="adj1" fmla="val -4118"/>
            </a:avLst>
          </a:prstGeom>
          <a:ln>
            <a:solidFill>
              <a:schemeClr val="tx1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曲线连接符 104"/>
          <p:cNvCxnSpPr/>
          <p:nvPr/>
        </p:nvCxnSpPr>
        <p:spPr>
          <a:xfrm>
            <a:off x="4933063" y="1768044"/>
            <a:ext cx="411097" cy="198282"/>
          </a:xfrm>
          <a:prstGeom prst="curvedConnector3">
            <a:avLst/>
          </a:prstGeom>
          <a:ln>
            <a:solidFill>
              <a:schemeClr val="tx1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矩形 181"/>
          <p:cNvSpPr/>
          <p:nvPr/>
        </p:nvSpPr>
        <p:spPr>
          <a:xfrm>
            <a:off x="9998331" y="1650266"/>
            <a:ext cx="2065653" cy="281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binder_transaction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9998332" y="1931993"/>
            <a:ext cx="2065652" cy="2102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>
                <a:solidFill>
                  <a:schemeClr val="tx1"/>
                </a:solidFill>
              </a:rPr>
              <a:t>d</a:t>
            </a:r>
            <a:r>
              <a:rPr lang="en-US" altLang="zh-CN" dirty="0" err="1" smtClean="0">
                <a:solidFill>
                  <a:schemeClr val="tx1"/>
                </a:solidFill>
              </a:rPr>
              <a:t>ebug_id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work.entry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work.type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</a:rPr>
              <a:t>rom</a:t>
            </a:r>
          </a:p>
          <a:p>
            <a:r>
              <a:rPr lang="en-US" altLang="zh-CN" dirty="0" err="1">
                <a:solidFill>
                  <a:schemeClr val="tx1"/>
                </a:solidFill>
              </a:rPr>
              <a:t>t</a:t>
            </a:r>
            <a:r>
              <a:rPr lang="en-US" altLang="zh-CN" dirty="0" err="1" smtClean="0">
                <a:solidFill>
                  <a:schemeClr val="tx1"/>
                </a:solidFill>
              </a:rPr>
              <a:t>o_proc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to_thread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buffer</a:t>
            </a:r>
          </a:p>
        </p:txBody>
      </p:sp>
      <p:cxnSp>
        <p:nvCxnSpPr>
          <p:cNvPr id="184" name="曲线连接符 183"/>
          <p:cNvCxnSpPr/>
          <p:nvPr/>
        </p:nvCxnSpPr>
        <p:spPr>
          <a:xfrm flipV="1">
            <a:off x="5980176" y="2460905"/>
            <a:ext cx="4018155" cy="275616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曲线连接符 198"/>
          <p:cNvCxnSpPr/>
          <p:nvPr/>
        </p:nvCxnSpPr>
        <p:spPr>
          <a:xfrm>
            <a:off x="8503920" y="1475450"/>
            <a:ext cx="1494411" cy="8653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矩形 230"/>
          <p:cNvSpPr/>
          <p:nvPr/>
        </p:nvSpPr>
        <p:spPr>
          <a:xfrm>
            <a:off x="7930898" y="4699153"/>
            <a:ext cx="2303902" cy="5410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5" name="曲线连接符 234"/>
          <p:cNvCxnSpPr/>
          <p:nvPr/>
        </p:nvCxnSpPr>
        <p:spPr>
          <a:xfrm>
            <a:off x="6229349" y="3870969"/>
            <a:ext cx="1694051" cy="803560"/>
          </a:xfrm>
          <a:prstGeom prst="curvedConnector3">
            <a:avLst>
              <a:gd name="adj1" fmla="val 59716"/>
            </a:avLst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矩形 237"/>
          <p:cNvSpPr/>
          <p:nvPr/>
        </p:nvSpPr>
        <p:spPr>
          <a:xfrm>
            <a:off x="8083297" y="4851553"/>
            <a:ext cx="476117" cy="256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/>
          <p:cNvSpPr/>
          <p:nvPr/>
        </p:nvSpPr>
        <p:spPr>
          <a:xfrm>
            <a:off x="9315840" y="4851553"/>
            <a:ext cx="476117" cy="256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矩形 240"/>
          <p:cNvSpPr/>
          <p:nvPr/>
        </p:nvSpPr>
        <p:spPr>
          <a:xfrm>
            <a:off x="8687323" y="4841482"/>
            <a:ext cx="476117" cy="2563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2" name="曲线连接符 241"/>
          <p:cNvCxnSpPr/>
          <p:nvPr/>
        </p:nvCxnSpPr>
        <p:spPr>
          <a:xfrm>
            <a:off x="6229350" y="4143326"/>
            <a:ext cx="1853947" cy="708227"/>
          </a:xfrm>
          <a:prstGeom prst="curvedConnector3">
            <a:avLst>
              <a:gd name="adj1" fmla="val 48027"/>
            </a:avLst>
          </a:prstGeom>
          <a:ln>
            <a:solidFill>
              <a:schemeClr val="tx1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矩形 245"/>
          <p:cNvSpPr/>
          <p:nvPr/>
        </p:nvSpPr>
        <p:spPr>
          <a:xfrm>
            <a:off x="8027803" y="5955595"/>
            <a:ext cx="476117" cy="53043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矩形 246"/>
          <p:cNvSpPr/>
          <p:nvPr/>
        </p:nvSpPr>
        <p:spPr>
          <a:xfrm>
            <a:off x="8541227" y="5955595"/>
            <a:ext cx="476117" cy="53043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矩形 247"/>
          <p:cNvSpPr/>
          <p:nvPr/>
        </p:nvSpPr>
        <p:spPr>
          <a:xfrm>
            <a:off x="9053920" y="5966853"/>
            <a:ext cx="476117" cy="53043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矩形 248"/>
          <p:cNvSpPr/>
          <p:nvPr/>
        </p:nvSpPr>
        <p:spPr>
          <a:xfrm>
            <a:off x="9558790" y="5956749"/>
            <a:ext cx="476117" cy="53043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矩形 249"/>
          <p:cNvSpPr/>
          <p:nvPr/>
        </p:nvSpPr>
        <p:spPr>
          <a:xfrm>
            <a:off x="8247259" y="5490663"/>
            <a:ext cx="295211" cy="2099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 251"/>
          <p:cNvSpPr/>
          <p:nvPr/>
        </p:nvSpPr>
        <p:spPr>
          <a:xfrm>
            <a:off x="8522276" y="5492563"/>
            <a:ext cx="295211" cy="2099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矩形 252"/>
          <p:cNvSpPr/>
          <p:nvPr/>
        </p:nvSpPr>
        <p:spPr>
          <a:xfrm>
            <a:off x="8817487" y="5494322"/>
            <a:ext cx="295211" cy="2099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矩形 253"/>
          <p:cNvSpPr/>
          <p:nvPr/>
        </p:nvSpPr>
        <p:spPr>
          <a:xfrm>
            <a:off x="9092504" y="5492043"/>
            <a:ext cx="295211" cy="20991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5" name="曲线连接符 254"/>
          <p:cNvCxnSpPr>
            <a:stCxn id="250" idx="2"/>
          </p:cNvCxnSpPr>
          <p:nvPr/>
        </p:nvCxnSpPr>
        <p:spPr>
          <a:xfrm rot="5400000">
            <a:off x="8175245" y="5749704"/>
            <a:ext cx="268747" cy="1704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曲线连接符 257"/>
          <p:cNvCxnSpPr>
            <a:stCxn id="252" idx="2"/>
          </p:cNvCxnSpPr>
          <p:nvPr/>
        </p:nvCxnSpPr>
        <p:spPr>
          <a:xfrm rot="16200000" flipH="1">
            <a:off x="8594356" y="5778004"/>
            <a:ext cx="241122" cy="900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曲线连接符 263"/>
          <p:cNvCxnSpPr>
            <a:stCxn id="253" idx="2"/>
          </p:cNvCxnSpPr>
          <p:nvPr/>
        </p:nvCxnSpPr>
        <p:spPr>
          <a:xfrm rot="16200000" flipH="1">
            <a:off x="9002699" y="5666630"/>
            <a:ext cx="233070" cy="308283"/>
          </a:xfrm>
          <a:prstGeom prst="curvedConnector2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曲线连接符 266"/>
          <p:cNvCxnSpPr>
            <a:stCxn id="254" idx="2"/>
          </p:cNvCxnSpPr>
          <p:nvPr/>
        </p:nvCxnSpPr>
        <p:spPr>
          <a:xfrm rot="16200000" flipH="1">
            <a:off x="9422544" y="5519523"/>
            <a:ext cx="233070" cy="597939"/>
          </a:xfrm>
          <a:prstGeom prst="curvedConnector2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曲线连接符 269"/>
          <p:cNvCxnSpPr>
            <a:endCxn id="250" idx="1"/>
          </p:cNvCxnSpPr>
          <p:nvPr/>
        </p:nvCxnSpPr>
        <p:spPr>
          <a:xfrm>
            <a:off x="6448806" y="5017542"/>
            <a:ext cx="1798453" cy="57807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矩形 273"/>
          <p:cNvSpPr/>
          <p:nvPr/>
        </p:nvSpPr>
        <p:spPr>
          <a:xfrm>
            <a:off x="10564454" y="4674529"/>
            <a:ext cx="942684" cy="5656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6" name="直接连接符 275"/>
          <p:cNvCxnSpPr/>
          <p:nvPr/>
        </p:nvCxnSpPr>
        <p:spPr>
          <a:xfrm>
            <a:off x="7886823" y="5017542"/>
            <a:ext cx="140848" cy="1694154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/>
          <p:nvPr/>
        </p:nvCxnSpPr>
        <p:spPr>
          <a:xfrm flipH="1">
            <a:off x="10023998" y="5097873"/>
            <a:ext cx="287522" cy="1613823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连接符 283"/>
          <p:cNvCxnSpPr/>
          <p:nvPr/>
        </p:nvCxnSpPr>
        <p:spPr>
          <a:xfrm flipH="1">
            <a:off x="7918749" y="5121785"/>
            <a:ext cx="2858202" cy="146385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/>
          <p:cNvCxnSpPr/>
          <p:nvPr/>
        </p:nvCxnSpPr>
        <p:spPr>
          <a:xfrm flipH="1">
            <a:off x="9908032" y="5194566"/>
            <a:ext cx="1737839" cy="1386707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矩形 294"/>
          <p:cNvSpPr/>
          <p:nvPr/>
        </p:nvSpPr>
        <p:spPr>
          <a:xfrm>
            <a:off x="8247259" y="4373254"/>
            <a:ext cx="1374578" cy="2528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Kernel space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6" name="矩形 295"/>
          <p:cNvSpPr/>
          <p:nvPr/>
        </p:nvSpPr>
        <p:spPr>
          <a:xfrm>
            <a:off x="10564454" y="4412835"/>
            <a:ext cx="1223816" cy="1923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User space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1" name="矩形 300"/>
          <p:cNvSpPr/>
          <p:nvPr/>
        </p:nvSpPr>
        <p:spPr>
          <a:xfrm>
            <a:off x="2122426" y="53912"/>
            <a:ext cx="873620" cy="26929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open(2)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2" name="矩形 301"/>
          <p:cNvSpPr/>
          <p:nvPr/>
        </p:nvSpPr>
        <p:spPr>
          <a:xfrm>
            <a:off x="7989984" y="4082314"/>
            <a:ext cx="1102049" cy="2750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</a:t>
            </a:r>
            <a:r>
              <a:rPr lang="en-US" altLang="zh-CN" dirty="0" err="1" smtClean="0">
                <a:solidFill>
                  <a:schemeClr val="tx1"/>
                </a:solidFill>
              </a:rPr>
              <a:t>map</a:t>
            </a:r>
            <a:r>
              <a:rPr lang="en-US" altLang="zh-CN" dirty="0" smtClean="0">
                <a:solidFill>
                  <a:schemeClr val="tx1"/>
                </a:solidFill>
              </a:rPr>
              <a:t>(2)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3" name="矩形 302"/>
          <p:cNvSpPr/>
          <p:nvPr/>
        </p:nvSpPr>
        <p:spPr>
          <a:xfrm>
            <a:off x="9911286" y="87035"/>
            <a:ext cx="873620" cy="26929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poll(2)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4" name="矩形 303"/>
          <p:cNvSpPr/>
          <p:nvPr/>
        </p:nvSpPr>
        <p:spPr>
          <a:xfrm>
            <a:off x="9874710" y="404204"/>
            <a:ext cx="873620" cy="26929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ioctl</a:t>
            </a:r>
            <a:r>
              <a:rPr lang="en-US" altLang="zh-CN" dirty="0" smtClean="0">
                <a:solidFill>
                  <a:schemeClr val="tx1"/>
                </a:solidFill>
              </a:rPr>
              <a:t>(2)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5" name="曲线连接符 304"/>
          <p:cNvCxnSpPr/>
          <p:nvPr/>
        </p:nvCxnSpPr>
        <p:spPr>
          <a:xfrm rot="5400000">
            <a:off x="9295616" y="4106942"/>
            <a:ext cx="1028939" cy="376493"/>
          </a:xfrm>
          <a:prstGeom prst="curvedConnector3">
            <a:avLst>
              <a:gd name="adj1" fmla="val 9121"/>
            </a:avLst>
          </a:prstGeom>
          <a:ln>
            <a:solidFill>
              <a:schemeClr val="tx1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92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 Open Source 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hlinkClick r:id="rId3"/>
              </a:rPr>
              <a:t>https://source.android.com</a:t>
            </a:r>
            <a:endParaRPr lang="en-US" altLang="zh-CN" dirty="0" smtClean="0"/>
          </a:p>
          <a:p>
            <a:r>
              <a:rPr lang="en-US" altLang="zh-CN" dirty="0"/>
              <a:t>repo </a:t>
            </a:r>
            <a:r>
              <a:rPr lang="en-US" altLang="zh-CN" dirty="0" smtClean="0"/>
              <a:t>tool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clone, </a:t>
            </a:r>
            <a:r>
              <a:rPr lang="en-US" altLang="zh-CN" dirty="0" err="1" smtClean="0"/>
              <a:t>https_proxy</a:t>
            </a:r>
            <a:r>
              <a:rPr lang="en-US" altLang="zh-CN" dirty="0" smtClean="0"/>
              <a:t> aware</a:t>
            </a:r>
            <a:endParaRPr lang="en-US" altLang="zh-CN" dirty="0"/>
          </a:p>
          <a:p>
            <a:pPr lvl="1"/>
            <a:r>
              <a:rPr lang="en-US" altLang="zh-CN" dirty="0" smtClean="0"/>
              <a:t>Kernel </a:t>
            </a:r>
            <a:r>
              <a:rPr lang="en-US" altLang="zh-CN" dirty="0"/>
              <a:t>tree excluded by default</a:t>
            </a:r>
          </a:p>
          <a:p>
            <a:r>
              <a:rPr lang="en-US" altLang="zh-CN" dirty="0" smtClean="0"/>
              <a:t>28G work directory</a:t>
            </a:r>
          </a:p>
          <a:p>
            <a:pPr lvl="1"/>
            <a:r>
              <a:rPr lang="en-US" altLang="zh-CN" dirty="0" smtClean="0"/>
              <a:t>13GB android source, 700MB kernel source (goldfish)</a:t>
            </a:r>
          </a:p>
          <a:p>
            <a:pPr lvl="1"/>
            <a:r>
              <a:rPr lang="en-US" altLang="zh-CN" dirty="0" smtClean="0"/>
              <a:t>Checkouts</a:t>
            </a:r>
          </a:p>
          <a:p>
            <a:pPr lvl="1"/>
            <a:r>
              <a:rPr lang="en-US" altLang="zh-CN" dirty="0" smtClean="0"/>
              <a:t>100GB free disk space recommended</a:t>
            </a:r>
          </a:p>
          <a:p>
            <a:r>
              <a:rPr lang="en-US" altLang="zh-CN" dirty="0" smtClean="0"/>
              <a:t>case-sensitive </a:t>
            </a:r>
            <a:r>
              <a:rPr lang="en-US" altLang="zh-CN" dirty="0"/>
              <a:t>file system</a:t>
            </a:r>
          </a:p>
          <a:p>
            <a:pPr lvl="1"/>
            <a:r>
              <a:rPr lang="en-US" altLang="zh-CN" dirty="0"/>
              <a:t>No Windows, no Mac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9078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5206069" y="3313542"/>
            <a:ext cx="5117728" cy="85387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5955877" y="3060511"/>
            <a:ext cx="1408176" cy="35756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 queue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193792" y="2048256"/>
            <a:ext cx="5117728" cy="853878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BINDER_WRITE_READ interaction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04927" y="2181493"/>
            <a:ext cx="1401697" cy="281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binder_proc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04927" y="2463221"/>
            <a:ext cx="1401697" cy="576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chemeClr val="tx1"/>
                </a:solidFill>
              </a:rPr>
              <a:t>t</a:t>
            </a:r>
            <a:r>
              <a:rPr lang="en-US" altLang="zh-CN" dirty="0" smtClean="0">
                <a:solidFill>
                  <a:schemeClr val="tx1"/>
                </a:solidFill>
              </a:rPr>
              <a:t>hreads</a:t>
            </a: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todo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80031" y="2184464"/>
            <a:ext cx="1606148" cy="278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binder_thread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80031" y="2466191"/>
            <a:ext cx="1602865" cy="435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todo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143178" y="2267274"/>
            <a:ext cx="2764854" cy="406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TRANSACTION_COMPLETE</a:t>
            </a:r>
          </a:p>
          <a:p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80031" y="3440156"/>
            <a:ext cx="1606148" cy="278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binder_thread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80031" y="3703595"/>
            <a:ext cx="1602865" cy="435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todo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308210" y="3440156"/>
            <a:ext cx="1401697" cy="281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binder_proc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08210" y="3721884"/>
            <a:ext cx="1401697" cy="576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chemeClr val="tx1"/>
                </a:solidFill>
              </a:rPr>
              <a:t>t</a:t>
            </a:r>
            <a:r>
              <a:rPr lang="en-US" altLang="zh-CN" dirty="0" smtClean="0">
                <a:solidFill>
                  <a:schemeClr val="tx1"/>
                </a:solidFill>
              </a:rPr>
              <a:t>hreads</a:t>
            </a: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todo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404796" y="3499903"/>
            <a:ext cx="2148148" cy="438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binder_transaction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401513" y="2278136"/>
            <a:ext cx="1474775" cy="395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binder_node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57" name="曲线连接符 56"/>
          <p:cNvCxnSpPr>
            <a:stCxn id="36" idx="3"/>
            <a:endCxn id="67" idx="1"/>
          </p:cNvCxnSpPr>
          <p:nvPr/>
        </p:nvCxnSpPr>
        <p:spPr>
          <a:xfrm>
            <a:off x="7552944" y="3718914"/>
            <a:ext cx="740352" cy="98813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943600" y="1795225"/>
            <a:ext cx="1408176" cy="35756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 queue</a:t>
            </a:r>
            <a:endParaRPr lang="zh-CN" altLang="en-US" dirty="0"/>
          </a:p>
        </p:txBody>
      </p:sp>
      <p:cxnSp>
        <p:nvCxnSpPr>
          <p:cNvPr id="60" name="曲线连接符 59"/>
          <p:cNvCxnSpPr>
            <a:endCxn id="3" idx="1"/>
          </p:cNvCxnSpPr>
          <p:nvPr/>
        </p:nvCxnSpPr>
        <p:spPr>
          <a:xfrm flipV="1">
            <a:off x="4701033" y="2475195"/>
            <a:ext cx="492759" cy="23109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曲线连接符 60"/>
          <p:cNvCxnSpPr/>
          <p:nvPr/>
        </p:nvCxnSpPr>
        <p:spPr>
          <a:xfrm flipV="1">
            <a:off x="4744792" y="3686904"/>
            <a:ext cx="492759" cy="23109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曲线连接符 61"/>
          <p:cNvCxnSpPr>
            <a:endCxn id="6" idx="1"/>
          </p:cNvCxnSpPr>
          <p:nvPr/>
        </p:nvCxnSpPr>
        <p:spPr>
          <a:xfrm flipV="1">
            <a:off x="2437032" y="2323843"/>
            <a:ext cx="842999" cy="35712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曲线连接符 62"/>
          <p:cNvCxnSpPr/>
          <p:nvPr/>
        </p:nvCxnSpPr>
        <p:spPr>
          <a:xfrm flipV="1">
            <a:off x="2437364" y="3574149"/>
            <a:ext cx="842999" cy="35712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1010232" y="1894228"/>
            <a:ext cx="1223816" cy="1923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sender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010232" y="3188342"/>
            <a:ext cx="1223816" cy="1923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receiver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内容占位符 2"/>
          <p:cNvSpPr>
            <a:spLocks noGrp="1"/>
          </p:cNvSpPr>
          <p:nvPr>
            <p:ph idx="1"/>
          </p:nvPr>
        </p:nvSpPr>
        <p:spPr>
          <a:xfrm>
            <a:off x="838200" y="4851553"/>
            <a:ext cx="5071426" cy="1476095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dirty="0" smtClean="0"/>
              <a:t>firstly </a:t>
            </a:r>
            <a:r>
              <a:rPr lang="en-US" altLang="zh-CN" dirty="0"/>
              <a:t>writes to work </a:t>
            </a:r>
            <a:r>
              <a:rPr lang="en-US" altLang="zh-CN" dirty="0" smtClean="0"/>
              <a:t>queue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dirty="0" smtClean="0"/>
              <a:t>secondly reads from work queue</a:t>
            </a:r>
          </a:p>
        </p:txBody>
      </p:sp>
      <p:sp>
        <p:nvSpPr>
          <p:cNvPr id="67" name="矩形 66"/>
          <p:cNvSpPr/>
          <p:nvPr/>
        </p:nvSpPr>
        <p:spPr>
          <a:xfrm>
            <a:off x="8293296" y="4424211"/>
            <a:ext cx="2349379" cy="5656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Data in kernel space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88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47944" y="1938528"/>
            <a:ext cx="3127248" cy="2084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920240" y="1938528"/>
            <a:ext cx="3127248" cy="2084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 IPC Development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24912" y="2670048"/>
            <a:ext cx="1755648" cy="241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Binder Proxy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406896" y="2670048"/>
            <a:ext cx="1609344" cy="241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Binder</a:t>
            </a:r>
            <a:endParaRPr lang="zh-CN" altLang="en-US" dirty="0"/>
          </a:p>
        </p:txBody>
      </p:sp>
      <p:sp>
        <p:nvSpPr>
          <p:cNvPr id="7" name="左右箭头 6"/>
          <p:cNvSpPr/>
          <p:nvPr/>
        </p:nvSpPr>
        <p:spPr>
          <a:xfrm>
            <a:off x="4480560" y="2724912"/>
            <a:ext cx="1926336" cy="438912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Binder IPC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235452" y="1800416"/>
            <a:ext cx="1408176" cy="35756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Proc</a:t>
            </a:r>
            <a:r>
              <a:rPr lang="en-US" altLang="zh-CN" dirty="0" smtClean="0"/>
              <a:t> 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096000" y="1767936"/>
            <a:ext cx="1408176" cy="35756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Proc</a:t>
            </a:r>
            <a:r>
              <a:rPr lang="en-US" altLang="zh-CN" dirty="0" smtClean="0"/>
              <a:t> B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406896" y="2911888"/>
            <a:ext cx="1609344" cy="422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onTransact</a:t>
            </a:r>
            <a:r>
              <a:rPr lang="en-US" altLang="zh-CN" dirty="0" smtClean="0"/>
              <a:t>( )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724912" y="2907792"/>
            <a:ext cx="1755648" cy="571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remote : </a:t>
            </a:r>
            <a:r>
              <a:rPr lang="en-US" altLang="zh-CN" dirty="0" err="1" smtClean="0"/>
              <a:t>IBinder</a:t>
            </a:r>
            <a:endParaRPr lang="en-US" altLang="zh-CN" dirty="0" smtClean="0"/>
          </a:p>
          <a:p>
            <a:r>
              <a:rPr lang="en-US" altLang="zh-CN" dirty="0" smtClean="0"/>
              <a:t>transact( 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98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椭圆 152"/>
          <p:cNvSpPr/>
          <p:nvPr/>
        </p:nvSpPr>
        <p:spPr>
          <a:xfrm rot="698284">
            <a:off x="6885615" y="1816393"/>
            <a:ext cx="5131001" cy="3193086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711830" y="306240"/>
            <a:ext cx="1397763" cy="281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RefBase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11830" y="1142684"/>
            <a:ext cx="1397763" cy="281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IInterface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0375" y="1159595"/>
            <a:ext cx="1774190" cy="271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BpRefBase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20284" y="1147904"/>
            <a:ext cx="2745462" cy="2765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IBinder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062817" y="1890768"/>
            <a:ext cx="1397763" cy="2659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IFooService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67756" y="2817586"/>
            <a:ext cx="1607661" cy="285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BBinder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0163" y="5353161"/>
            <a:ext cx="1809243" cy="293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BpFooService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09008" y="4332608"/>
            <a:ext cx="2609088" cy="329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BnInterface</a:t>
            </a:r>
            <a:r>
              <a:rPr lang="en-US" altLang="zh-CN" dirty="0" smtClean="0">
                <a:solidFill>
                  <a:schemeClr val="tx1"/>
                </a:solidFill>
              </a:rPr>
              <a:t>&lt;</a:t>
            </a:r>
            <a:r>
              <a:rPr lang="en-US" altLang="zh-CN" dirty="0" err="1" smtClean="0">
                <a:solidFill>
                  <a:schemeClr val="tx1"/>
                </a:solidFill>
              </a:rPr>
              <a:t>IFooService</a:t>
            </a:r>
            <a:r>
              <a:rPr lang="en-US" altLang="zh-CN" dirty="0" smtClean="0">
                <a:solidFill>
                  <a:schemeClr val="tx1"/>
                </a:solidFill>
              </a:rPr>
              <a:t>&gt;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等腰三角形 21"/>
          <p:cNvSpPr/>
          <p:nvPr/>
        </p:nvSpPr>
        <p:spPr>
          <a:xfrm>
            <a:off x="3290761" y="587968"/>
            <a:ext cx="148462" cy="18012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1454785" y="896112"/>
            <a:ext cx="38243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454785" y="896112"/>
            <a:ext cx="0" cy="237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364992" y="768096"/>
            <a:ext cx="0" cy="3657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276977" y="903477"/>
            <a:ext cx="0" cy="230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等腰三角形 31"/>
          <p:cNvSpPr/>
          <p:nvPr/>
        </p:nvSpPr>
        <p:spPr>
          <a:xfrm>
            <a:off x="1405319" y="2060249"/>
            <a:ext cx="148462" cy="18012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>
            <a:off x="3290761" y="2068414"/>
            <a:ext cx="148462" cy="18012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>
            <a:off x="5250435" y="2445570"/>
            <a:ext cx="148462" cy="18012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3290761" y="3665643"/>
            <a:ext cx="148462" cy="18012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>
            <a:off x="5250434" y="3761442"/>
            <a:ext cx="148462" cy="18012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3366071" y="2248542"/>
            <a:ext cx="0" cy="17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5313553" y="2617619"/>
            <a:ext cx="0" cy="185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1479550" y="2248542"/>
            <a:ext cx="0" cy="2084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372167" y="3831842"/>
            <a:ext cx="0" cy="246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5313552" y="3931162"/>
            <a:ext cx="0" cy="401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1479550" y="4078224"/>
            <a:ext cx="18854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等腰三角形 51"/>
          <p:cNvSpPr/>
          <p:nvPr/>
        </p:nvSpPr>
        <p:spPr>
          <a:xfrm>
            <a:off x="3511674" y="3670468"/>
            <a:ext cx="148462" cy="18012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3593080" y="3836667"/>
            <a:ext cx="0" cy="246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3593080" y="4102608"/>
            <a:ext cx="17204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50241" y="4306868"/>
            <a:ext cx="2609088" cy="329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BpInterface</a:t>
            </a:r>
            <a:r>
              <a:rPr lang="en-US" altLang="zh-CN" dirty="0" smtClean="0">
                <a:solidFill>
                  <a:schemeClr val="tx1"/>
                </a:solidFill>
              </a:rPr>
              <a:t>&lt;</a:t>
            </a:r>
            <a:r>
              <a:rPr lang="en-US" altLang="zh-CN" dirty="0" err="1" smtClean="0">
                <a:solidFill>
                  <a:schemeClr val="tx1"/>
                </a:solidFill>
              </a:rPr>
              <a:t>IFooService</a:t>
            </a:r>
            <a:r>
              <a:rPr lang="en-US" altLang="zh-CN" dirty="0" smtClean="0">
                <a:solidFill>
                  <a:schemeClr val="tx1"/>
                </a:solidFill>
              </a:rPr>
              <a:t>&gt;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345812" y="5371449"/>
            <a:ext cx="1809243" cy="328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BnFooService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等腰三角形 63"/>
          <p:cNvSpPr/>
          <p:nvPr/>
        </p:nvSpPr>
        <p:spPr>
          <a:xfrm>
            <a:off x="1407095" y="4971008"/>
            <a:ext cx="148462" cy="18012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连接符 64"/>
          <p:cNvCxnSpPr/>
          <p:nvPr/>
        </p:nvCxnSpPr>
        <p:spPr>
          <a:xfrm>
            <a:off x="1481326" y="5174989"/>
            <a:ext cx="0" cy="1871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等腰三角形 68"/>
          <p:cNvSpPr/>
          <p:nvPr/>
        </p:nvSpPr>
        <p:spPr>
          <a:xfrm>
            <a:off x="5239321" y="4975580"/>
            <a:ext cx="148462" cy="18012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连接符 69"/>
          <p:cNvCxnSpPr/>
          <p:nvPr/>
        </p:nvCxnSpPr>
        <p:spPr>
          <a:xfrm>
            <a:off x="5313552" y="5179561"/>
            <a:ext cx="0" cy="1935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2715256" y="1428815"/>
            <a:ext cx="1394337" cy="617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asBinder</a:t>
            </a:r>
            <a:r>
              <a:rPr lang="en-US" altLang="zh-CN" dirty="0" smtClean="0">
                <a:solidFill>
                  <a:schemeClr val="tx1"/>
                </a:solidFill>
              </a:rPr>
              <a:t>( )</a:t>
            </a: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onAsBinder</a:t>
            </a:r>
            <a:r>
              <a:rPr lang="en-US" altLang="zh-CN" dirty="0" smtClean="0">
                <a:solidFill>
                  <a:schemeClr val="tx1"/>
                </a:solidFill>
              </a:rPr>
              <a:t>( )</a:t>
            </a:r>
          </a:p>
        </p:txBody>
      </p:sp>
      <p:sp>
        <p:nvSpPr>
          <p:cNvPr id="74" name="矩形 73"/>
          <p:cNvSpPr/>
          <p:nvPr/>
        </p:nvSpPr>
        <p:spPr>
          <a:xfrm>
            <a:off x="7243158" y="3284456"/>
            <a:ext cx="2334010" cy="61995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remote: </a:t>
            </a:r>
            <a:r>
              <a:rPr lang="en-US" altLang="zh-CN" dirty="0" err="1" smtClean="0">
                <a:solidFill>
                  <a:schemeClr val="tx1"/>
                </a:solidFill>
              </a:rPr>
              <a:t>Ibinder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fooBar</a:t>
            </a:r>
            <a:r>
              <a:rPr lang="en-US" altLang="zh-CN" dirty="0" smtClean="0">
                <a:solidFill>
                  <a:schemeClr val="tx1"/>
                </a:solidFill>
              </a:rPr>
              <a:t>( )</a:t>
            </a:r>
          </a:p>
        </p:txBody>
      </p:sp>
      <p:sp>
        <p:nvSpPr>
          <p:cNvPr id="82" name="矩形 81"/>
          <p:cNvSpPr/>
          <p:nvPr/>
        </p:nvSpPr>
        <p:spPr>
          <a:xfrm>
            <a:off x="4345811" y="5700780"/>
            <a:ext cx="1809243" cy="3477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onTransact</a:t>
            </a:r>
            <a:r>
              <a:rPr lang="en-US" altLang="zh-CN" dirty="0" smtClean="0">
                <a:solidFill>
                  <a:schemeClr val="tx1"/>
                </a:solidFill>
              </a:rPr>
              <a:t>( )</a:t>
            </a:r>
          </a:p>
        </p:txBody>
      </p:sp>
      <p:sp>
        <p:nvSpPr>
          <p:cNvPr id="89" name="矩形 88"/>
          <p:cNvSpPr/>
          <p:nvPr/>
        </p:nvSpPr>
        <p:spPr>
          <a:xfrm>
            <a:off x="4320284" y="1419644"/>
            <a:ext cx="2745462" cy="967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FIRST_CALL_TRANSACTION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LAST_CALL_TRANSACTION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t</a:t>
            </a:r>
            <a:r>
              <a:rPr lang="en-US" altLang="zh-CN" dirty="0" smtClean="0">
                <a:solidFill>
                  <a:schemeClr val="tx1"/>
                </a:solidFill>
              </a:rPr>
              <a:t>ransact( ) = 0</a:t>
            </a:r>
          </a:p>
        </p:txBody>
      </p:sp>
      <p:sp>
        <p:nvSpPr>
          <p:cNvPr id="90" name="矩形 89"/>
          <p:cNvSpPr/>
          <p:nvPr/>
        </p:nvSpPr>
        <p:spPr>
          <a:xfrm>
            <a:off x="4667756" y="3114513"/>
            <a:ext cx="1607661" cy="627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transact( )</a:t>
            </a: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onTransact</a:t>
            </a:r>
            <a:r>
              <a:rPr lang="en-US" altLang="zh-CN" dirty="0" smtClean="0">
                <a:solidFill>
                  <a:schemeClr val="tx1"/>
                </a:solidFill>
              </a:rPr>
              <a:t>( )</a:t>
            </a:r>
          </a:p>
        </p:txBody>
      </p:sp>
      <p:sp>
        <p:nvSpPr>
          <p:cNvPr id="91" name="矩形 90"/>
          <p:cNvSpPr/>
          <p:nvPr/>
        </p:nvSpPr>
        <p:spPr>
          <a:xfrm>
            <a:off x="730376" y="1428814"/>
            <a:ext cx="1774190" cy="619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remote : </a:t>
            </a:r>
            <a:r>
              <a:rPr lang="en-US" altLang="zh-CN" dirty="0" err="1" smtClean="0">
                <a:solidFill>
                  <a:schemeClr val="tx1"/>
                </a:solidFill>
              </a:rPr>
              <a:t>IBinder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550162" y="5655768"/>
            <a:ext cx="1809243" cy="395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fooBar</a:t>
            </a:r>
            <a:r>
              <a:rPr lang="en-US" altLang="zh-CN" dirty="0" smtClean="0">
                <a:solidFill>
                  <a:schemeClr val="tx1"/>
                </a:solidFill>
              </a:rPr>
              <a:t>( )</a:t>
            </a:r>
          </a:p>
        </p:txBody>
      </p:sp>
      <p:sp>
        <p:nvSpPr>
          <p:cNvPr id="96" name="矩形 95"/>
          <p:cNvSpPr/>
          <p:nvPr/>
        </p:nvSpPr>
        <p:spPr>
          <a:xfrm>
            <a:off x="150241" y="4643655"/>
            <a:ext cx="2609088" cy="314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onAsBinder</a:t>
            </a:r>
            <a:r>
              <a:rPr lang="en-US" altLang="zh-CN" dirty="0" smtClean="0">
                <a:solidFill>
                  <a:schemeClr val="tx1"/>
                </a:solidFill>
              </a:rPr>
              <a:t>( ) = remote</a:t>
            </a:r>
          </a:p>
        </p:txBody>
      </p:sp>
      <p:sp>
        <p:nvSpPr>
          <p:cNvPr id="97" name="矩形 96"/>
          <p:cNvSpPr/>
          <p:nvPr/>
        </p:nvSpPr>
        <p:spPr>
          <a:xfrm>
            <a:off x="4009008" y="4669538"/>
            <a:ext cx="2609088" cy="3126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onAsBinder</a:t>
            </a:r>
            <a:r>
              <a:rPr lang="en-US" altLang="zh-CN" dirty="0" smtClean="0">
                <a:solidFill>
                  <a:schemeClr val="tx1"/>
                </a:solidFill>
              </a:rPr>
              <a:t>( ) = this</a:t>
            </a:r>
          </a:p>
        </p:txBody>
      </p:sp>
      <p:sp>
        <p:nvSpPr>
          <p:cNvPr id="101" name="矩形 100"/>
          <p:cNvSpPr/>
          <p:nvPr/>
        </p:nvSpPr>
        <p:spPr>
          <a:xfrm>
            <a:off x="9974802" y="825516"/>
            <a:ext cx="1378586" cy="276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IBinder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8062817" y="834567"/>
            <a:ext cx="1397763" cy="281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IInterface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737360" y="2482552"/>
            <a:ext cx="2372233" cy="2654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IFooService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9811162" y="2998671"/>
            <a:ext cx="2062010" cy="25849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IFooService.Stub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9974802" y="1495676"/>
            <a:ext cx="1378586" cy="316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Binder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243157" y="2980422"/>
            <a:ext cx="2347792" cy="30636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IFooService.Stub.Proxy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8" name="等腰三角形 107"/>
          <p:cNvSpPr/>
          <p:nvPr/>
        </p:nvSpPr>
        <p:spPr>
          <a:xfrm>
            <a:off x="8429244" y="2464403"/>
            <a:ext cx="148462" cy="18012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直接连接符 108"/>
          <p:cNvCxnSpPr>
            <a:stCxn id="108" idx="3"/>
          </p:cNvCxnSpPr>
          <p:nvPr/>
        </p:nvCxnSpPr>
        <p:spPr>
          <a:xfrm>
            <a:off x="8503475" y="2644531"/>
            <a:ext cx="0" cy="3306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8909999" y="2865486"/>
            <a:ext cx="17428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等腰三角形 113"/>
          <p:cNvSpPr/>
          <p:nvPr/>
        </p:nvSpPr>
        <p:spPr>
          <a:xfrm>
            <a:off x="10594495" y="1808416"/>
            <a:ext cx="148462" cy="18012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5" name="直接连接符 114"/>
          <p:cNvCxnSpPr>
            <a:stCxn id="114" idx="3"/>
          </p:cNvCxnSpPr>
          <p:nvPr/>
        </p:nvCxnSpPr>
        <p:spPr>
          <a:xfrm>
            <a:off x="10668726" y="1988544"/>
            <a:ext cx="2417" cy="988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等腰三角形 115"/>
          <p:cNvSpPr/>
          <p:nvPr/>
        </p:nvSpPr>
        <p:spPr>
          <a:xfrm>
            <a:off x="8835768" y="2483893"/>
            <a:ext cx="148462" cy="18012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7" name="直接连接符 116"/>
          <p:cNvCxnSpPr/>
          <p:nvPr/>
        </p:nvCxnSpPr>
        <p:spPr>
          <a:xfrm>
            <a:off x="8909999" y="2693437"/>
            <a:ext cx="0" cy="179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1728880" y="2743318"/>
            <a:ext cx="2380713" cy="9082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chemeClr val="tx1"/>
                </a:solidFill>
              </a:rPr>
              <a:t>d</a:t>
            </a:r>
            <a:r>
              <a:rPr lang="en-US" altLang="zh-CN" dirty="0" smtClean="0">
                <a:solidFill>
                  <a:schemeClr val="tx1"/>
                </a:solidFill>
              </a:rPr>
              <a:t>escriptor</a:t>
            </a:r>
          </a:p>
          <a:p>
            <a:r>
              <a:rPr lang="en-US" altLang="zh-CN" b="1" dirty="0" err="1" smtClean="0">
                <a:solidFill>
                  <a:schemeClr val="tx1"/>
                </a:solidFill>
              </a:rPr>
              <a:t>asInterface</a:t>
            </a:r>
            <a:r>
              <a:rPr lang="en-US" altLang="zh-CN" b="1" dirty="0" smtClean="0">
                <a:solidFill>
                  <a:schemeClr val="tx1"/>
                </a:solidFill>
              </a:rPr>
              <a:t>(</a:t>
            </a:r>
            <a:r>
              <a:rPr lang="en-US" altLang="zh-CN" b="1" dirty="0" err="1" smtClean="0">
                <a:solidFill>
                  <a:schemeClr val="tx1"/>
                </a:solidFill>
              </a:rPr>
              <a:t>IBinder</a:t>
            </a:r>
            <a:r>
              <a:rPr lang="en-US" altLang="zh-CN" b="1" dirty="0" smtClean="0">
                <a:solidFill>
                  <a:schemeClr val="tx1"/>
                </a:solidFill>
              </a:rPr>
              <a:t>&amp;)</a:t>
            </a: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fooBar</a:t>
            </a:r>
            <a:r>
              <a:rPr lang="en-US" altLang="zh-CN" dirty="0" smtClean="0">
                <a:solidFill>
                  <a:schemeClr val="tx1"/>
                </a:solidFill>
              </a:rPr>
              <a:t>() = 0</a:t>
            </a:r>
          </a:p>
        </p:txBody>
      </p:sp>
      <p:sp>
        <p:nvSpPr>
          <p:cNvPr id="121" name="矩形 120"/>
          <p:cNvSpPr/>
          <p:nvPr/>
        </p:nvSpPr>
        <p:spPr>
          <a:xfrm>
            <a:off x="9811161" y="3252564"/>
            <a:ext cx="2062011" cy="11905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DESCRIPTOR</a:t>
            </a: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TRANSACTION_foo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b="1" dirty="0" err="1" smtClean="0">
                <a:solidFill>
                  <a:schemeClr val="tx1"/>
                </a:solidFill>
              </a:rPr>
              <a:t>asInterface</a:t>
            </a:r>
            <a:r>
              <a:rPr lang="en-US" altLang="zh-CN" b="1" dirty="0" smtClean="0">
                <a:solidFill>
                  <a:schemeClr val="tx1"/>
                </a:solidFill>
              </a:rPr>
              <a:t>(</a:t>
            </a:r>
            <a:r>
              <a:rPr lang="en-US" altLang="zh-CN" b="1" dirty="0" err="1" smtClean="0">
                <a:solidFill>
                  <a:schemeClr val="tx1"/>
                </a:solidFill>
              </a:rPr>
              <a:t>IBinder</a:t>
            </a:r>
            <a:r>
              <a:rPr lang="en-US" altLang="zh-CN" b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 err="1" smtClean="0">
                <a:solidFill>
                  <a:schemeClr val="tx1"/>
                </a:solidFill>
              </a:rPr>
              <a:t>onTransact</a:t>
            </a:r>
            <a:r>
              <a:rPr lang="en-US" altLang="zh-CN" dirty="0" smtClean="0">
                <a:solidFill>
                  <a:schemeClr val="tx1"/>
                </a:solidFill>
              </a:rPr>
              <a:t>( )</a:t>
            </a:r>
          </a:p>
        </p:txBody>
      </p:sp>
      <p:sp>
        <p:nvSpPr>
          <p:cNvPr id="122" name="矩形 121"/>
          <p:cNvSpPr/>
          <p:nvPr/>
        </p:nvSpPr>
        <p:spPr>
          <a:xfrm>
            <a:off x="9811162" y="5200587"/>
            <a:ext cx="1809243" cy="328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FooService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9811161" y="5529918"/>
            <a:ext cx="1809243" cy="3477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fooBar</a:t>
            </a:r>
            <a:r>
              <a:rPr lang="en-US" altLang="zh-CN" dirty="0" smtClean="0">
                <a:solidFill>
                  <a:schemeClr val="tx1"/>
                </a:solidFill>
              </a:rPr>
              <a:t>( )</a:t>
            </a:r>
          </a:p>
        </p:txBody>
      </p:sp>
      <p:sp>
        <p:nvSpPr>
          <p:cNvPr id="124" name="等腰三角形 123"/>
          <p:cNvSpPr/>
          <p:nvPr/>
        </p:nvSpPr>
        <p:spPr>
          <a:xfrm>
            <a:off x="10596912" y="4441007"/>
            <a:ext cx="148462" cy="18012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5" name="直接连接符 124"/>
          <p:cNvCxnSpPr>
            <a:stCxn id="124" idx="3"/>
          </p:cNvCxnSpPr>
          <p:nvPr/>
        </p:nvCxnSpPr>
        <p:spPr>
          <a:xfrm>
            <a:off x="10671143" y="4621135"/>
            <a:ext cx="0" cy="568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曲线连接符 125"/>
          <p:cNvCxnSpPr>
            <a:endCxn id="74" idx="3"/>
          </p:cNvCxnSpPr>
          <p:nvPr/>
        </p:nvCxnSpPr>
        <p:spPr>
          <a:xfrm rot="16200000" flipV="1">
            <a:off x="9498821" y="3672778"/>
            <a:ext cx="404470" cy="247775"/>
          </a:xfrm>
          <a:prstGeom prst="curvedConnector2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>
          <a:xfrm>
            <a:off x="8062818" y="1116294"/>
            <a:ext cx="1392430" cy="303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asBinder</a:t>
            </a:r>
            <a:r>
              <a:rPr lang="en-US" altLang="zh-CN" dirty="0" smtClean="0">
                <a:solidFill>
                  <a:schemeClr val="tx1"/>
                </a:solidFill>
              </a:rPr>
              <a:t>( )</a:t>
            </a:r>
          </a:p>
        </p:txBody>
      </p:sp>
      <p:cxnSp>
        <p:nvCxnSpPr>
          <p:cNvPr id="134" name="曲线连接符 133"/>
          <p:cNvCxnSpPr/>
          <p:nvPr/>
        </p:nvCxnSpPr>
        <p:spPr>
          <a:xfrm rot="5400000">
            <a:off x="107197" y="3683610"/>
            <a:ext cx="2102910" cy="1216979"/>
          </a:xfrm>
          <a:prstGeom prst="curvedConnector3">
            <a:avLst>
              <a:gd name="adj1" fmla="val 4778"/>
            </a:avLst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等腰三角形 136"/>
          <p:cNvSpPr/>
          <p:nvPr/>
        </p:nvSpPr>
        <p:spPr>
          <a:xfrm>
            <a:off x="10578624" y="1129016"/>
            <a:ext cx="148462" cy="18012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8" name="直接连接符 137"/>
          <p:cNvCxnSpPr/>
          <p:nvPr/>
        </p:nvCxnSpPr>
        <p:spPr>
          <a:xfrm>
            <a:off x="10652855" y="1327432"/>
            <a:ext cx="0" cy="153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8069677" y="2156757"/>
            <a:ext cx="1385571" cy="29505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fooBar</a:t>
            </a:r>
            <a:r>
              <a:rPr lang="en-US" altLang="zh-CN" dirty="0" smtClean="0">
                <a:solidFill>
                  <a:schemeClr val="tx1"/>
                </a:solidFill>
              </a:rPr>
              <a:t>( 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8" name="等腰三角形 147"/>
          <p:cNvSpPr/>
          <p:nvPr/>
        </p:nvSpPr>
        <p:spPr>
          <a:xfrm>
            <a:off x="8624350" y="1463836"/>
            <a:ext cx="148462" cy="18012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9" name="直接连接符 148"/>
          <p:cNvCxnSpPr/>
          <p:nvPr/>
        </p:nvCxnSpPr>
        <p:spPr>
          <a:xfrm>
            <a:off x="8711853" y="1672308"/>
            <a:ext cx="0" cy="185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>
            <a:off x="8564704" y="4441007"/>
            <a:ext cx="1036662" cy="312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AIDL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6" name="直接连接符 155"/>
          <p:cNvCxnSpPr/>
          <p:nvPr/>
        </p:nvCxnSpPr>
        <p:spPr>
          <a:xfrm>
            <a:off x="7151717" y="0"/>
            <a:ext cx="0" cy="6199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6052275" y="149896"/>
            <a:ext cx="1036662" cy="312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C++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7140243" y="149896"/>
            <a:ext cx="1036662" cy="312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Java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6979520" y="6304369"/>
            <a:ext cx="5243691" cy="475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service manager = </a:t>
            </a:r>
            <a:r>
              <a:rPr lang="en-US" altLang="zh-CN" dirty="0" err="1" smtClean="0">
                <a:solidFill>
                  <a:schemeClr val="tx1"/>
                </a:solidFill>
              </a:rPr>
              <a:t>BinderInternal.getContextObject</a:t>
            </a:r>
            <a:r>
              <a:rPr lang="en-US" altLang="zh-CN" dirty="0">
                <a:solidFill>
                  <a:schemeClr val="tx1"/>
                </a:solidFill>
              </a:rPr>
              <a:t>( 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971821" y="6277596"/>
            <a:ext cx="5598785" cy="475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service </a:t>
            </a:r>
            <a:r>
              <a:rPr lang="en-US" altLang="zh-CN" dirty="0">
                <a:solidFill>
                  <a:schemeClr val="tx1"/>
                </a:solidFill>
              </a:rPr>
              <a:t>manager = </a:t>
            </a:r>
            <a:r>
              <a:rPr lang="en-US" altLang="zh-CN" dirty="0" err="1">
                <a:solidFill>
                  <a:schemeClr val="tx1"/>
                </a:solidFill>
              </a:rPr>
              <a:t>IPCThreadState</a:t>
            </a:r>
            <a:r>
              <a:rPr lang="en-US" altLang="zh-CN" dirty="0">
                <a:solidFill>
                  <a:schemeClr val="tx1"/>
                </a:solidFill>
              </a:rPr>
              <a:t>::self</a:t>
            </a:r>
            <a:r>
              <a:rPr lang="en-US" altLang="zh-CN" dirty="0" smtClean="0">
                <a:solidFill>
                  <a:schemeClr val="tx1"/>
                </a:solidFill>
              </a:rPr>
              <a:t>()-&gt;transact(0, …)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10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851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Source overview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System overview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Application overview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Binder IPC</a:t>
            </a:r>
          </a:p>
          <a:p>
            <a:r>
              <a:rPr lang="en-US" altLang="zh-CN" dirty="0"/>
              <a:t>System </a:t>
            </a:r>
            <a:r>
              <a:rPr lang="en-US" altLang="zh-CN" dirty="0" err="1" smtClean="0"/>
              <a:t>bootup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527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boot 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771900" cy="2175669"/>
          </a:xfrm>
        </p:spPr>
        <p:txBody>
          <a:bodyPr/>
          <a:lstStyle/>
          <a:p>
            <a:r>
              <a:rPr lang="en-US" altLang="zh-CN" dirty="0" smtClean="0"/>
              <a:t>/</a:t>
            </a:r>
            <a:r>
              <a:rPr lang="en-US" altLang="zh-CN" dirty="0" err="1" smtClean="0"/>
              <a:t>init.rc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Environment</a:t>
            </a:r>
          </a:p>
          <a:p>
            <a:pPr lvl="1"/>
            <a:r>
              <a:rPr lang="en-US" altLang="zh-CN" dirty="0" smtClean="0"/>
              <a:t>Fs, mounts, …</a:t>
            </a:r>
          </a:p>
          <a:p>
            <a:pPr lvl="1"/>
            <a:r>
              <a:rPr lang="en-US" altLang="zh-CN" dirty="0" smtClean="0"/>
              <a:t>Properties</a:t>
            </a:r>
            <a:endParaRPr lang="en-US" altLang="zh-CN" dirty="0"/>
          </a:p>
          <a:p>
            <a:pPr lvl="1"/>
            <a:r>
              <a:rPr lang="en-US" altLang="zh-CN" dirty="0" smtClean="0"/>
              <a:t>Daemons</a:t>
            </a:r>
          </a:p>
        </p:txBody>
      </p:sp>
      <p:sp>
        <p:nvSpPr>
          <p:cNvPr id="6" name="矩形 5"/>
          <p:cNvSpPr/>
          <p:nvPr/>
        </p:nvSpPr>
        <p:spPr>
          <a:xfrm>
            <a:off x="5276850" y="1825625"/>
            <a:ext cx="472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on &lt;trigger&gt;</a:t>
            </a:r>
          </a:p>
          <a:p>
            <a:r>
              <a:rPr lang="zh-CN" altLang="en-US" dirty="0"/>
              <a:t>   &lt;command&gt;</a:t>
            </a:r>
          </a:p>
          <a:p>
            <a:r>
              <a:rPr lang="zh-CN" altLang="en-US" dirty="0"/>
              <a:t>   &lt;command</a:t>
            </a:r>
            <a:r>
              <a:rPr lang="zh-CN" altLang="en-US" dirty="0" smtClean="0"/>
              <a:t>&gt;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service &lt;name&gt; &lt;pathname&gt; [ &lt;argument&gt; ]*</a:t>
            </a:r>
          </a:p>
          <a:p>
            <a:r>
              <a:rPr lang="en-US" altLang="zh-CN" dirty="0"/>
              <a:t>   &lt;option&gt;</a:t>
            </a:r>
          </a:p>
          <a:p>
            <a:r>
              <a:rPr lang="en-US" altLang="zh-CN" dirty="0"/>
              <a:t>   &lt;option&gt;</a:t>
            </a:r>
          </a:p>
          <a:p>
            <a:r>
              <a:rPr lang="en-US" altLang="zh-CN" dirty="0"/>
              <a:t>   </a:t>
            </a:r>
            <a:r>
              <a:rPr lang="en-US" altLang="zh-CN" dirty="0" smtClean="0"/>
              <a:t>...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771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73" y="1444752"/>
            <a:ext cx="10766177" cy="400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0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Global environment by </a:t>
            </a:r>
            <a:r>
              <a:rPr lang="en-US" altLang="zh-CN" dirty="0" err="1" smtClean="0"/>
              <a:t>init.rc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altLang="zh-CN" dirty="0"/>
              <a:t>PATH /sbin:/vendor/bin:/system/sbin:/system/bin:/system/xbin</a:t>
            </a:r>
          </a:p>
          <a:p>
            <a:r>
              <a:rPr lang="de-DE" altLang="zh-CN" dirty="0"/>
              <a:t>ANDROID_BOOTLOGO 1</a:t>
            </a:r>
          </a:p>
          <a:p>
            <a:r>
              <a:rPr lang="de-DE" altLang="zh-CN" dirty="0"/>
              <a:t>ANDROID_ROOT /system</a:t>
            </a:r>
          </a:p>
          <a:p>
            <a:r>
              <a:rPr lang="de-DE" altLang="zh-CN" dirty="0"/>
              <a:t>ANDROID_ASSETS /system/app</a:t>
            </a:r>
          </a:p>
          <a:p>
            <a:r>
              <a:rPr lang="de-DE" altLang="zh-CN" dirty="0"/>
              <a:t>ANDROID_DATA /data</a:t>
            </a:r>
          </a:p>
          <a:p>
            <a:r>
              <a:rPr lang="de-DE" altLang="zh-CN" dirty="0"/>
              <a:t>ANDROID_STORAGE /storage</a:t>
            </a:r>
          </a:p>
          <a:p>
            <a:r>
              <a:rPr lang="de-DE" altLang="zh-CN" dirty="0"/>
              <a:t>ASEC_MOUNTPOINT /mnt/asec</a:t>
            </a:r>
          </a:p>
          <a:p>
            <a:r>
              <a:rPr lang="de-DE" altLang="zh-CN" dirty="0"/>
              <a:t>LOOP_MOUNTPOINT /mnt/obb</a:t>
            </a:r>
          </a:p>
          <a:p>
            <a:r>
              <a:rPr lang="de-DE" altLang="zh-CN" dirty="0"/>
              <a:t>BOOTCLASSPATH %BOOTCLASSPATH%</a:t>
            </a:r>
          </a:p>
          <a:p>
            <a:r>
              <a:rPr lang="de-DE" altLang="zh-CN" dirty="0"/>
              <a:t>LD_PRELOAD libsigchain.so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518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Source overview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System overview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Application overview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Binder IPC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System </a:t>
            </a: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</a:rPr>
              <a:t>bootup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1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352" y="2157349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788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Recommended Readings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Inside Android’s </a:t>
            </a:r>
            <a:r>
              <a:rPr lang="en-US" altLang="zh-CN" dirty="0" err="1" smtClean="0"/>
              <a:t>Dalvik</a:t>
            </a:r>
            <a:r>
              <a:rPr lang="en-US" altLang="zh-CN" dirty="0" smtClean="0"/>
              <a:t> VM, by Douglas Q. Hawkins</a:t>
            </a:r>
          </a:p>
          <a:p>
            <a:r>
              <a:rPr lang="zh-CN" altLang="en-US" dirty="0" smtClean="0"/>
              <a:t>老罗的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之旅</a:t>
            </a:r>
            <a:endParaRPr lang="en-US" altLang="zh-CN" dirty="0" smtClean="0"/>
          </a:p>
          <a:p>
            <a:r>
              <a:rPr lang="en-US" altLang="zh-CN" dirty="0" smtClean="0"/>
              <a:t>Samchen2009 </a:t>
            </a:r>
            <a:r>
              <a:rPr lang="zh-CN" altLang="en-US" dirty="0" smtClean="0"/>
              <a:t>图解 </a:t>
            </a:r>
            <a:r>
              <a:rPr lang="en-US" altLang="zh-CN" dirty="0" smtClean="0"/>
              <a:t>Android</a:t>
            </a:r>
          </a:p>
          <a:p>
            <a:r>
              <a:rPr lang="en-US" altLang="zh-CN" dirty="0" smtClean="0"/>
              <a:t>elinux.org</a:t>
            </a:r>
          </a:p>
        </p:txBody>
      </p:sp>
    </p:spTree>
    <p:extLst>
      <p:ext uri="{BB962C8B-B14F-4D97-AF65-F5344CB8AC3E}">
        <p14:creationId xmlns:p14="http://schemas.microsoft.com/office/powerpoint/2010/main" val="420855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Workspace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cd /</a:t>
            </a:r>
            <a:r>
              <a:rPr lang="en-US" altLang="zh-CN" dirty="0" err="1" smtClean="0"/>
              <a:t>aosp</a:t>
            </a:r>
            <a:r>
              <a:rPr lang="en-US" altLang="zh-CN" dirty="0" smtClean="0"/>
              <a:t>/repo</a:t>
            </a:r>
          </a:p>
          <a:p>
            <a:r>
              <a:rPr lang="en-US" altLang="zh-CN" dirty="0" smtClean="0"/>
              <a:t>source build/envsetup.sh</a:t>
            </a:r>
          </a:p>
          <a:p>
            <a:endParaRPr lang="en-US" altLang="zh-CN" dirty="0"/>
          </a:p>
          <a:p>
            <a:r>
              <a:rPr lang="en-US" altLang="zh-CN" dirty="0" err="1" smtClean="0"/>
              <a:t>sgrep</a:t>
            </a:r>
            <a:r>
              <a:rPr lang="en-US" altLang="zh-CN" dirty="0"/>
              <a:t> </a:t>
            </a:r>
            <a:r>
              <a:rPr lang="en-US" altLang="zh-CN" dirty="0" err="1" smtClean="0"/>
              <a:t>startService</a:t>
            </a:r>
            <a:endParaRPr lang="en-US" altLang="zh-CN" dirty="0" smtClean="0"/>
          </a:p>
          <a:p>
            <a:r>
              <a:rPr lang="en-US" altLang="zh-CN" dirty="0"/>
              <a:t>find . -name ContextImpl.java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79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Source overview</a:t>
            </a:r>
          </a:p>
          <a:p>
            <a:r>
              <a:rPr lang="en-US" altLang="zh-CN" dirty="0"/>
              <a:t>System overview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Application overview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Binder IPC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System </a:t>
            </a: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</a:rPr>
              <a:t>bootup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97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34521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Android Version History</a:t>
            </a:r>
            <a:endParaRPr lang="zh-CN" altLang="en-US" dirty="0"/>
          </a:p>
        </p:txBody>
      </p:sp>
      <p:pic>
        <p:nvPicPr>
          <p:cNvPr id="2050" name="Picture 2" descr="http://upload.wikimedia.org/wikipedia/commons/thumb/e/ee/Android_historical_version_distribution_-_vector.svg/1280px-Android_historical_version_distribution_-_vector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873" y="1422399"/>
            <a:ext cx="8814254" cy="530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67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ystem-architecture.jpg (713×51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254" y="1422400"/>
            <a:ext cx="7965061" cy="528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Android System Architecture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74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altLang="zh-CN" dirty="0" smtClean="0"/>
              <a:t>oot</a:t>
            </a:r>
          </a:p>
          <a:p>
            <a:r>
              <a:rPr lang="en-US" altLang="zh-CN" dirty="0"/>
              <a:t>s</a:t>
            </a:r>
            <a:r>
              <a:rPr lang="en-US" altLang="zh-CN" dirty="0" smtClean="0"/>
              <a:t>ystem</a:t>
            </a:r>
          </a:p>
          <a:p>
            <a:r>
              <a:rPr lang="en-US" altLang="zh-CN" dirty="0" smtClean="0"/>
              <a:t>radio</a:t>
            </a:r>
          </a:p>
          <a:p>
            <a:r>
              <a:rPr lang="en-US" altLang="zh-CN" dirty="0" smtClean="0"/>
              <a:t>…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app_N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Each application is assigned a different Linux user ID.</a:t>
            </a:r>
          </a:p>
          <a:p>
            <a:pPr lvl="1"/>
            <a:r>
              <a:rPr lang="en-US" altLang="zh-CN" dirty="0" smtClean="0"/>
              <a:t>Each application runs in its own Linux process.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694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23291</TotalTime>
  <Words>1728</Words>
  <Application>Microsoft Office PowerPoint</Application>
  <PresentationFormat>宽屏</PresentationFormat>
  <Paragraphs>619</Paragraphs>
  <Slides>39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4" baseType="lpstr">
      <vt:lpstr>宋体</vt:lpstr>
      <vt:lpstr>Arial</vt:lpstr>
      <vt:lpstr>Calibri</vt:lpstr>
      <vt:lpstr>Calibri Light</vt:lpstr>
      <vt:lpstr>Office 主题</vt:lpstr>
      <vt:lpstr>Android System Internals</vt:lpstr>
      <vt:lpstr>Agenda</vt:lpstr>
      <vt:lpstr>Android Open Source Project</vt:lpstr>
      <vt:lpstr>Recommended Readings</vt:lpstr>
      <vt:lpstr>Workspace</vt:lpstr>
      <vt:lpstr>Agenda</vt:lpstr>
      <vt:lpstr>Android Version History</vt:lpstr>
      <vt:lpstr>Android System Architecture</vt:lpstr>
      <vt:lpstr>Users</vt:lpstr>
      <vt:lpstr>File System Layout</vt:lpstr>
      <vt:lpstr>Processes</vt:lpstr>
      <vt:lpstr>Demo</vt:lpstr>
      <vt:lpstr>Agenda</vt:lpstr>
      <vt:lpstr>Android application package (APK)</vt:lpstr>
      <vt:lpstr>Install HelloJni.apk </vt:lpstr>
      <vt:lpstr>Android Debug Bridge</vt:lpstr>
      <vt:lpstr>Application components</vt:lpstr>
      <vt:lpstr>Application processes</vt:lpstr>
      <vt:lpstr>Context.startActivity( )</vt:lpstr>
      <vt:lpstr>PowerPoint 演示文稿</vt:lpstr>
      <vt:lpstr>Agenda</vt:lpstr>
      <vt:lpstr>Binder IPC</vt:lpstr>
      <vt:lpstr>Typical Use Cases</vt:lpstr>
      <vt:lpstr>Binder and handle</vt:lpstr>
      <vt:lpstr>ioctl(2) commands</vt:lpstr>
      <vt:lpstr>BINDER_WRITE_READ data transfer</vt:lpstr>
      <vt:lpstr>Example: add service against service manager</vt:lpstr>
      <vt:lpstr>Example: start service against activity manager</vt:lpstr>
      <vt:lpstr>PowerPoint 演示文稿</vt:lpstr>
      <vt:lpstr>BINDER_WRITE_READ interaction</vt:lpstr>
      <vt:lpstr>Binder IPC Development</vt:lpstr>
      <vt:lpstr>PowerPoint 演示文稿</vt:lpstr>
      <vt:lpstr>Demo</vt:lpstr>
      <vt:lpstr>Agenda</vt:lpstr>
      <vt:lpstr>System boot up</vt:lpstr>
      <vt:lpstr>PowerPoint 演示文稿</vt:lpstr>
      <vt:lpstr>Global environment by init.rc</vt:lpstr>
      <vt:lpstr>Agenda</vt:lpstr>
      <vt:lpstr>Thanks</vt:lpstr>
    </vt:vector>
  </TitlesOfParts>
  <Company>ALIBABA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Internals</dc:title>
  <dc:creator>开旺</dc:creator>
  <cp:lastModifiedBy>开旺</cp:lastModifiedBy>
  <cp:revision>1072</cp:revision>
  <dcterms:created xsi:type="dcterms:W3CDTF">2014-08-11T08:41:42Z</dcterms:created>
  <dcterms:modified xsi:type="dcterms:W3CDTF">2014-09-10T12:59:35Z</dcterms:modified>
</cp:coreProperties>
</file>