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2" r:id="rId9"/>
    <p:sldId id="261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7" r:id="rId22"/>
    <p:sldId id="275" r:id="rId23"/>
    <p:sldId id="27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23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058228"/>
            <a:ext cx="9144000" cy="2387600"/>
          </a:xfrm>
        </p:spPr>
        <p:txBody>
          <a:bodyPr/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Two-Dimensional Learning Rate Decay: Towards Accurate Federated Learning with Non-identically and independently distributed Data</a:t>
            </a:r>
            <a:endParaRPr lang="en-US" altLang="zh-CN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31348"/>
            <a:ext cx="9144000" cy="1655762"/>
          </a:xfrm>
        </p:spPr>
        <p:txBody>
          <a:bodyPr>
            <a:normAutofit lnSpcReduction="10000"/>
          </a:bodyPr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Authors: </a:t>
            </a:r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Kaiwei Mo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, Chen Chen, Jiamin Li, Henry Xu* and Chun Jason Xue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Contact: kaimo6-c@my.cityu.edu.hk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May, 2021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525" y="267970"/>
            <a:ext cx="10515600" cy="937895"/>
          </a:xfrm>
        </p:spPr>
        <p:txBody>
          <a:bodyPr/>
          <a:p>
            <a:r>
              <a:rPr lang="en-US" altLang="zh-CN" sz="400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US" altLang="zh-CN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4525" y="1141095"/>
            <a:ext cx="4053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analysis (theoretical)</a:t>
            </a:r>
            <a:endParaRPr lang="en-US" altLang="zh-CN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eq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45130" y="2683510"/>
            <a:ext cx="5914390" cy="149161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962775" y="2824480"/>
            <a:ext cx="345440" cy="51752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030980" y="2889250"/>
            <a:ext cx="301625" cy="44196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914900" y="3654425"/>
            <a:ext cx="280035" cy="42037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862820" y="3223260"/>
            <a:ext cx="636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(12)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370" y="300355"/>
            <a:ext cx="10515600" cy="917575"/>
          </a:xfrm>
        </p:spPr>
        <p:txBody>
          <a:bodyPr/>
          <a:p>
            <a:r>
              <a:rPr lang="en-US" altLang="zh-CN" sz="400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US" altLang="zh-CN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7370" y="1143000"/>
            <a:ext cx="3858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analysis (experimental)</a:t>
            </a:r>
            <a:endParaRPr lang="en-US" altLang="zh-CN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sv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6485" y="1603375"/>
            <a:ext cx="4733925" cy="3550920"/>
          </a:xfrm>
          <a:prstGeom prst="rect">
            <a:avLst/>
          </a:prstGeom>
        </p:spPr>
      </p:pic>
      <p:pic>
        <p:nvPicPr>
          <p:cNvPr id="6" name="图片 5" descr="cn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690" y="1602740"/>
            <a:ext cx="4734560" cy="35515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12825" y="5154295"/>
            <a:ext cx="38804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(a) SVM, tuning at epoch 100.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55690" y="5154295"/>
            <a:ext cx="42360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(b) LeNet-5, tuning at epoch 1000.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68470" y="5638165"/>
            <a:ext cx="29317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Fig. 2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140" y="267970"/>
            <a:ext cx="10515600" cy="959485"/>
          </a:xfrm>
        </p:spPr>
        <p:txBody>
          <a:bodyPr/>
          <a:p>
            <a:r>
              <a:rPr lang="en-US" altLang="zh-CN" sz="400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en-US" altLang="zh-CN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16530" y="2651760"/>
            <a:ext cx="6758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Q1: When to tune the learning rate?</a:t>
            </a:r>
            <a:endParaRPr lang="en-US" altLang="zh-C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69895" y="3956685"/>
            <a:ext cx="6252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Q2: How to tune the learning rate?</a:t>
            </a:r>
            <a:endParaRPr lang="en-US" altLang="zh-C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550" y="257175"/>
            <a:ext cx="10515600" cy="960120"/>
          </a:xfrm>
        </p:spPr>
        <p:txBody>
          <a:bodyPr/>
          <a:p>
            <a:r>
              <a:rPr lang="en-US" altLang="zh-CN" sz="400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en-US" altLang="zh-CN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0550" y="1132205"/>
            <a:ext cx="26739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Q1</a:t>
            </a:r>
            <a:endParaRPr lang="en-US" altLang="zh-CN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updates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96210" y="1132205"/>
            <a:ext cx="6304280" cy="37585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23490" y="5055870"/>
            <a:ext cx="66497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Fig.3 Two round grdients in SVM. When the model converges, the updates of adjacent rounds are mostly in the opposite direction. 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3730" y="246380"/>
            <a:ext cx="10515600" cy="906145"/>
          </a:xfrm>
        </p:spPr>
        <p:txBody>
          <a:bodyPr/>
          <a:p>
            <a:r>
              <a:rPr lang="en-US" altLang="zh-CN" sz="4000">
                <a:latin typeface="Arial" panose="020B0604020202020204" pitchFamily="34" charset="0"/>
                <a:cs typeface="Arial" panose="020B0604020202020204" pitchFamily="34" charset="0"/>
              </a:rPr>
              <a:t>Alogorithm</a:t>
            </a:r>
            <a:endParaRPr lang="en-US" altLang="zh-CN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3730" y="1078230"/>
            <a:ext cx="3083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Q1</a:t>
            </a:r>
            <a:endParaRPr lang="en-US" altLang="zh-CN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2030" y="2037715"/>
            <a:ext cx="4741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Every synchronization round: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36700" y="2871470"/>
            <a:ext cx="87102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sum &lt;- sum + round_gradient</a:t>
            </a:r>
            <a:r>
              <a:rPr lang="en-US" altLang="zh-CN" sz="2400" baseline="-25000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*round_gradient</a:t>
            </a:r>
            <a:r>
              <a:rPr lang="en-US" altLang="zh-CN" sz="2400" baseline="-25000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r-1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if round_id &gt; observation_window + last_round_id and sum &lt; 0: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decrease_times &lt;- decrease_times + 1;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sum &lt;- 0;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last_round_id &lt;- round_id;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6575" y="203200"/>
            <a:ext cx="10515600" cy="1034415"/>
          </a:xfrm>
        </p:spPr>
        <p:txBody>
          <a:bodyPr/>
          <a:p>
            <a:r>
              <a:rPr lang="en-US" altLang="zh-CN" sz="400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en-US" altLang="zh-CN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6575" y="1164590"/>
            <a:ext cx="3578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Q2</a:t>
            </a:r>
            <a:endParaRPr lang="en-US" altLang="zh-CN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 descr="eq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1030" y="2504440"/>
            <a:ext cx="4791075" cy="533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054465" y="2541270"/>
            <a:ext cx="6680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(13)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16165" y="2641600"/>
            <a:ext cx="334010" cy="38798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739380" y="2458085"/>
            <a:ext cx="290830" cy="30162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60700" y="2447290"/>
            <a:ext cx="3881120" cy="765175"/>
          </a:xfrm>
          <a:prstGeom prst="rect">
            <a:avLst/>
          </a:prstGeom>
          <a:noFill/>
          <a:ln w="28575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947285" y="3342005"/>
            <a:ext cx="0" cy="8947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963545" y="4657090"/>
            <a:ext cx="2997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multiply with init lr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7545070" y="3223260"/>
            <a:ext cx="10795" cy="9378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723255" y="4196715"/>
            <a:ext cx="2501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round-dimension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7879715" y="2975610"/>
            <a:ext cx="0" cy="4959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06995" y="3643630"/>
            <a:ext cx="3093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iteration-dimension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190" y="2625090"/>
            <a:ext cx="6144895" cy="32454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190" y="257175"/>
            <a:ext cx="10515600" cy="949325"/>
          </a:xfrm>
        </p:spPr>
        <p:txBody>
          <a:bodyPr/>
          <a:p>
            <a:r>
              <a:rPr lang="en-US" altLang="zh-CN" sz="400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en-US" altLang="zh-CN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1206500"/>
            <a:ext cx="277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Q2</a:t>
            </a:r>
            <a:endParaRPr lang="en-US" altLang="zh-CN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08760" y="1736090"/>
            <a:ext cx="2908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α (round-dimension)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63410" y="1736090"/>
            <a:ext cx="4430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β (iteration-dimension)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21680" y="3411855"/>
            <a:ext cx="6228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β &lt;- iteration_id % synchronization_frquency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780" y="257175"/>
            <a:ext cx="10515600" cy="927100"/>
          </a:xfrm>
        </p:spPr>
        <p:txBody>
          <a:bodyPr/>
          <a:p>
            <a:r>
              <a:rPr lang="en-US" altLang="zh-CN" sz="400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lang="en-US" altLang="zh-CN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5780" y="1184275"/>
            <a:ext cx="3115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2D-LRD vs. FedAvg</a:t>
            </a:r>
            <a:endParaRPr lang="en-US" altLang="zh-CN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2810" y="2007870"/>
            <a:ext cx="7866380" cy="32848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9755" y="267970"/>
            <a:ext cx="10515600" cy="991235"/>
          </a:xfrm>
        </p:spPr>
        <p:txBody>
          <a:bodyPr/>
          <a:p>
            <a:r>
              <a:rPr lang="en-US" altLang="zh-CN" sz="400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lang="en-US" altLang="zh-CN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9755" y="1175385"/>
            <a:ext cx="3244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2D-LRD vs. FedAvg</a:t>
            </a:r>
            <a:endParaRPr lang="en-US" altLang="zh-CN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9405" y="267970"/>
            <a:ext cx="3409950" cy="25666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140" y="306705"/>
            <a:ext cx="3360420" cy="2489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405" y="3270885"/>
            <a:ext cx="3416300" cy="25412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140" y="3289300"/>
            <a:ext cx="3399155" cy="2503805"/>
          </a:xfrm>
          <a:prstGeom prst="rect">
            <a:avLst/>
          </a:prstGeom>
        </p:spPr>
      </p:pic>
      <p:graphicFrame>
        <p:nvGraphicFramePr>
          <p:cNvPr id="10" name="表格 9"/>
          <p:cNvGraphicFramePr/>
          <p:nvPr>
            <p:custDataLst>
              <p:tags r:id="rId5"/>
            </p:custDataLst>
          </p:nvPr>
        </p:nvGraphicFramePr>
        <p:xfrm>
          <a:off x="362585" y="2442845"/>
          <a:ext cx="3462020" cy="3806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595"/>
                <a:gridCol w="1247775"/>
                <a:gridCol w="1136650"/>
              </a:tblGrid>
              <a:tr h="634365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Data-set</a:t>
                      </a:r>
                      <a:endParaRPr lang="en-US" altLang="zh-CN" sz="20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Scheme</a:t>
                      </a:r>
                      <a:endParaRPr lang="en-US" altLang="zh-CN" sz="20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4365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FedAvg</a:t>
                      </a:r>
                      <a:endParaRPr lang="en-US" altLang="zh-CN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2D-LRD</a:t>
                      </a:r>
                      <a:endParaRPr lang="en-US" altLang="zh-CN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4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EMnist</a:t>
                      </a:r>
                      <a:endParaRPr lang="en-US" altLang="zh-CN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78.8</a:t>
                      </a:r>
                      <a:endParaRPr lang="en-US" altLang="zh-CN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81.4</a:t>
                      </a:r>
                      <a:endParaRPr lang="en-US" altLang="zh-CN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4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Cifar10</a:t>
                      </a:r>
                      <a:endParaRPr lang="en-US" altLang="zh-CN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45.3</a:t>
                      </a:r>
                      <a:endParaRPr lang="en-US" altLang="zh-CN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49.4</a:t>
                      </a:r>
                      <a:endParaRPr lang="en-US" altLang="zh-CN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4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KWS</a:t>
                      </a:r>
                      <a:endParaRPr lang="en-US" altLang="zh-CN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76.1</a:t>
                      </a:r>
                      <a:endParaRPr lang="en-US" altLang="zh-CN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87.4</a:t>
                      </a:r>
                      <a:endParaRPr lang="en-US" altLang="zh-CN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4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ag_news</a:t>
                      </a:r>
                      <a:endParaRPr lang="en-US" altLang="zh-CN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76.3</a:t>
                      </a:r>
                      <a:endParaRPr lang="en-US" altLang="zh-CN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87.9</a:t>
                      </a:r>
                      <a:endParaRPr lang="en-US" altLang="zh-CN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667385" y="1945640"/>
            <a:ext cx="28568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Accuracy (%)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67250" y="2840355"/>
            <a:ext cx="27806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(a) Cifar10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32850" y="2842895"/>
            <a:ext cx="2759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(b) EMnist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05985" y="5843905"/>
            <a:ext cx="27806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(c) ag_news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36330" y="5840730"/>
            <a:ext cx="2856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(d) KWS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082155" y="5947410"/>
            <a:ext cx="18434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Fig. 4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300" y="267970"/>
            <a:ext cx="10515600" cy="927100"/>
          </a:xfrm>
        </p:spPr>
        <p:txBody>
          <a:bodyPr/>
          <a:p>
            <a:r>
              <a:rPr lang="en-US" altLang="zh-CN" sz="400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lang="en-US" altLang="zh-CN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2300" y="1195070"/>
            <a:ext cx="35464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2D-LRD vs. AT &amp; AD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948055" y="2016125"/>
            <a:ext cx="976630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Additive-Tuning (AT)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: Every time the model is entering stationary phase, the learning rate starting from the second iteration will be decreased by a decay value same as the round-dimensional decay in 2D-LRD.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All-Decreasing (AD)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: Every time the model is entering stationary phase, </a:t>
            </a:r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all the learning rates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of local iterations will be </a:t>
            </a:r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multiplied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by a decay coefficient. The decay coefficient is a constant.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左大括号 3"/>
          <p:cNvSpPr/>
          <p:nvPr/>
        </p:nvSpPr>
        <p:spPr>
          <a:xfrm>
            <a:off x="850900" y="1173480"/>
            <a:ext cx="372110" cy="451104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63370" y="1023620"/>
            <a:ext cx="90208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Federated </a:t>
            </a: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learning, mini-batch gradient descent (Background)</a:t>
            </a:r>
            <a:endParaRPr lang="en-US" altLang="zh-C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63370" y="2471420"/>
            <a:ext cx="84404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Non-iid data, Accuracy loss analysis (Motivation)</a:t>
            </a:r>
            <a:endParaRPr lang="en-US" altLang="zh-C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52575" y="3907155"/>
            <a:ext cx="73729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Adaptive learning rate tuning (Algorithm)</a:t>
            </a:r>
            <a:endParaRPr lang="en-US" altLang="zh-C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95120" y="5269230"/>
            <a:ext cx="7340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Performance evaluation (Evaluation)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550" y="213995"/>
            <a:ext cx="10515600" cy="937895"/>
          </a:xfrm>
        </p:spPr>
        <p:txBody>
          <a:bodyPr/>
          <a:p>
            <a:r>
              <a:rPr lang="en-US" altLang="zh-CN" sz="400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lang="en-US" altLang="zh-CN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0550" y="1087120"/>
            <a:ext cx="3719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2D-LRD vs. AT &amp; AD</a:t>
            </a:r>
            <a:endParaRPr lang="en-US" altLang="zh-CN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160" y="1547495"/>
            <a:ext cx="4709795" cy="34880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160" y="1556385"/>
            <a:ext cx="4676140" cy="34702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16330" y="5196205"/>
            <a:ext cx="94646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Fig. 5 Accuracy under three schemes with KWS dataset, and the first four learning rates in a round under 2D-LRD.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08530"/>
            <a:ext cx="10515600" cy="1325563"/>
          </a:xfrm>
        </p:spPr>
        <p:txBody>
          <a:bodyPr/>
          <a:p>
            <a:pPr algn="ctr"/>
            <a:r>
              <a:rPr lang="en-US" altLang="zh-CN" sz="4800"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en-US" altLang="zh-CN" sz="4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02685" y="4538345"/>
            <a:ext cx="4786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Contact: kaimo6-c@my.cityu.edu.hk</a:t>
            </a:r>
            <a:endParaRPr lang="en-US" altLang="zh-CN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50" y="137795"/>
            <a:ext cx="10515600" cy="1113155"/>
          </a:xfrm>
        </p:spPr>
        <p:txBody>
          <a:bodyPr/>
          <a:p>
            <a:r>
              <a:rPr lang="en-US" altLang="zh-CN" sz="400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en-US" altLang="zh-CN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 descr="serve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24805" y="725170"/>
            <a:ext cx="1341755" cy="1341755"/>
          </a:xfrm>
          <a:prstGeom prst="rect">
            <a:avLst/>
          </a:prstGeom>
        </p:spPr>
      </p:pic>
      <p:pic>
        <p:nvPicPr>
          <p:cNvPr id="5" name="图片 4" descr="personal comput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3756025"/>
            <a:ext cx="1111885" cy="1111885"/>
          </a:xfrm>
          <a:prstGeom prst="rect">
            <a:avLst/>
          </a:prstGeom>
        </p:spPr>
      </p:pic>
      <p:pic>
        <p:nvPicPr>
          <p:cNvPr id="6" name="图片 5" descr="mobile phon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045" y="3888740"/>
            <a:ext cx="1364615" cy="846455"/>
          </a:xfrm>
          <a:prstGeom prst="rect">
            <a:avLst/>
          </a:prstGeom>
        </p:spPr>
      </p:pic>
      <p:pic>
        <p:nvPicPr>
          <p:cNvPr id="7" name="图片 6" descr="personal comput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115" y="3756025"/>
            <a:ext cx="1111885" cy="111188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2861310" y="2066925"/>
            <a:ext cx="2191385" cy="16167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3223260" y="2279650"/>
            <a:ext cx="1925320" cy="14363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4999355" y="2290445"/>
            <a:ext cx="542925" cy="13404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5201920" y="2407285"/>
            <a:ext cx="446405" cy="12553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6563360" y="2279650"/>
            <a:ext cx="223520" cy="13512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765925" y="2258060"/>
            <a:ext cx="265430" cy="13404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7319010" y="2172970"/>
            <a:ext cx="1340485" cy="15532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7542530" y="2077085"/>
            <a:ext cx="1372235" cy="15963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339455" y="4028440"/>
            <a:ext cx="15532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latin typeface="Arial" panose="020B0604020202020204" pitchFamily="34" charset="0"/>
                <a:cs typeface="Arial" panose="020B0604020202020204" pitchFamily="34" charset="0"/>
              </a:rPr>
              <a:t>......</a:t>
            </a:r>
            <a:endParaRPr lang="en-US" altLang="zh-CN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319010" y="1098550"/>
            <a:ext cx="1808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25770" y="2886075"/>
            <a:ext cx="5638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638040" y="2774315"/>
            <a:ext cx="5638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76250" y="1098550"/>
            <a:ext cx="3414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federated learning</a:t>
            </a:r>
            <a:endParaRPr lang="en-US" altLang="zh-CN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407285" y="5120640"/>
            <a:ext cx="1117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424680" y="5120640"/>
            <a:ext cx="1117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563360" y="5120640"/>
            <a:ext cx="1117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670290" y="5120640"/>
            <a:ext cx="1117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3701415" y="4162425"/>
            <a:ext cx="79819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3723005" y="4417695"/>
            <a:ext cx="7340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乘号 27"/>
          <p:cNvSpPr/>
          <p:nvPr/>
        </p:nvSpPr>
        <p:spPr>
          <a:xfrm>
            <a:off x="3914775" y="3992245"/>
            <a:ext cx="446405" cy="638175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693160" y="3568065"/>
            <a:ext cx="11379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4031615" y="4652010"/>
            <a:ext cx="10795" cy="10852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137535" y="5895340"/>
            <a:ext cx="27768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privacy</a:t>
            </a:r>
            <a:endParaRPr lang="en-US" altLang="zh-CN" sz="2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8563610" y="2534920"/>
            <a:ext cx="489585" cy="2660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9425940" y="1715770"/>
            <a:ext cx="26485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 communication bandwidth</a:t>
            </a:r>
            <a:endParaRPr lang="en-US" altLang="zh-CN" sz="2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385" y="173990"/>
            <a:ext cx="10515600" cy="1102360"/>
          </a:xfrm>
        </p:spPr>
        <p:txBody>
          <a:bodyPr/>
          <a:p>
            <a:r>
              <a:rPr lang="en-US" altLang="zh-CN" sz="400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en-US" altLang="zh-CN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0385" y="1140460"/>
            <a:ext cx="3765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mini-batch gd</a:t>
            </a:r>
            <a:endParaRPr lang="en-US" altLang="zh-CN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 descr="eq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2540" y="2268855"/>
            <a:ext cx="7107555" cy="10013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60930" y="3992880"/>
            <a:ext cx="81705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ω: model parameters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s: data sample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|D|: number of samples in the dataset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f(s,ω): loss function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315575" y="2515235"/>
            <a:ext cx="5492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181610"/>
            <a:ext cx="10515600" cy="1057275"/>
          </a:xfrm>
        </p:spPr>
        <p:txBody>
          <a:bodyPr/>
          <a:p>
            <a:r>
              <a:rPr lang="en-US" altLang="zh-CN" sz="400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US" altLang="zh-CN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2600" y="1174115"/>
            <a:ext cx="24682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non-iid data</a:t>
            </a:r>
            <a:endParaRPr lang="en-US" altLang="zh-CN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770" y="2050415"/>
            <a:ext cx="4352290" cy="29279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43915" y="5174615"/>
            <a:ext cx="4064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Fig1: The Average point (circle point) diverges from the true optima (star point). 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 descr="num_of_iter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625" y="2050415"/>
            <a:ext cx="4234815" cy="29279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651625" y="5328285"/>
            <a:ext cx="44411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Fig2: Accuracy changes when the synchronization frequency (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τ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) changes.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1965" y="138430"/>
            <a:ext cx="10515600" cy="1078230"/>
          </a:xfrm>
        </p:spPr>
        <p:txBody>
          <a:bodyPr/>
          <a:p>
            <a:r>
              <a:rPr lang="en-US" altLang="zh-CN" sz="400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US" altLang="zh-CN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1965" y="1132205"/>
            <a:ext cx="3858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analysis (theoretical)</a:t>
            </a:r>
            <a:endParaRPr lang="en-US" altLang="zh-CN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41295" y="1809750"/>
            <a:ext cx="6709410" cy="45250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8960" y="235585"/>
            <a:ext cx="10515600" cy="1057275"/>
          </a:xfrm>
        </p:spPr>
        <p:txBody>
          <a:bodyPr/>
          <a:p>
            <a:r>
              <a:rPr lang="en-US" altLang="zh-CN" sz="400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US" altLang="zh-CN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8975" y="1186180"/>
            <a:ext cx="2522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8960" y="1186180"/>
            <a:ext cx="39979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analysis (theoretical)</a:t>
            </a:r>
            <a:endParaRPr lang="en-US" altLang="zh-CN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697865" y="2113915"/>
          <a:ext cx="10655300" cy="4108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090"/>
                <a:gridCol w="4765675"/>
                <a:gridCol w="4788535"/>
              </a:tblGrid>
              <a:tr h="73279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n w="12700" cmpd="sng">
                          <a:solidFill>
                            <a:schemeClr val="accent1">
                              <a:shade val="50000"/>
                            </a:schemeClr>
                          </a:solidFill>
                          <a:prstDash val="solid"/>
                        </a:ln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 mode</a:t>
                      </a:r>
                      <a:endParaRPr lang="en-US" altLang="zh-CN" sz="2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standalone mode</a:t>
                      </a:r>
                      <a:endParaRPr lang="en-US" altLang="zh-CN" sz="2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6878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1st iteration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client1:                                                (2)  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client2:                                                (2)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                         </a:t>
                      </a: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                                                                                  </a:t>
                      </a: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(4)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6878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2nd iteration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client1:                                                (3)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client2:                                                (3)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                                                                              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                                                                                   </a:t>
                      </a: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(5)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" name="图片 7" descr="CodeCogsEqn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695" y="3053080"/>
            <a:ext cx="2715260" cy="594360"/>
          </a:xfrm>
          <a:prstGeom prst="rect">
            <a:avLst/>
          </a:prstGeom>
        </p:spPr>
      </p:pic>
      <p:pic>
        <p:nvPicPr>
          <p:cNvPr id="9" name="图片 8" descr="eq2_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695" y="3750310"/>
            <a:ext cx="2715895" cy="594360"/>
          </a:xfrm>
          <a:prstGeom prst="rect">
            <a:avLst/>
          </a:prstGeom>
        </p:spPr>
      </p:pic>
      <p:pic>
        <p:nvPicPr>
          <p:cNvPr id="10" name="图片 9" descr="eq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3695" y="4722495"/>
            <a:ext cx="2670175" cy="584200"/>
          </a:xfrm>
          <a:prstGeom prst="rect">
            <a:avLst/>
          </a:prstGeom>
        </p:spPr>
      </p:pic>
      <p:pic>
        <p:nvPicPr>
          <p:cNvPr id="11" name="图片 10" descr="eq3_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3695" y="5407660"/>
            <a:ext cx="2670175" cy="584200"/>
          </a:xfrm>
          <a:prstGeom prst="rect">
            <a:avLst/>
          </a:prstGeom>
        </p:spPr>
      </p:pic>
      <p:pic>
        <p:nvPicPr>
          <p:cNvPr id="12" name="图片 11" descr="eq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4845" y="3538855"/>
            <a:ext cx="3799205" cy="617220"/>
          </a:xfrm>
          <a:prstGeom prst="rect">
            <a:avLst/>
          </a:prstGeom>
        </p:spPr>
      </p:pic>
      <p:pic>
        <p:nvPicPr>
          <p:cNvPr id="13" name="图片 12" descr="eq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4845" y="5230495"/>
            <a:ext cx="3763010" cy="6115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370" y="289560"/>
            <a:ext cx="10515600" cy="1024255"/>
          </a:xfrm>
        </p:spPr>
        <p:txBody>
          <a:bodyPr/>
          <a:p>
            <a:r>
              <a:rPr lang="en-US" altLang="zh-CN" sz="400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US" altLang="zh-CN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7370" y="1143000"/>
            <a:ext cx="3815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analysis (theoretical)</a:t>
            </a:r>
            <a:endParaRPr lang="en-US" altLang="zh-CN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4840" y="1811020"/>
            <a:ext cx="26625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same initialization: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 descr="eq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840" y="2489835"/>
            <a:ext cx="2663190" cy="474980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1572895" y="3201670"/>
            <a:ext cx="248285" cy="130429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eq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70" y="4993640"/>
            <a:ext cx="4258945" cy="621030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3783330" y="3686810"/>
            <a:ext cx="2113280" cy="2914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 descr="eq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965" y="3429000"/>
            <a:ext cx="2626995" cy="8496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653790" y="2504440"/>
            <a:ext cx="495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(6)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27320" y="5154295"/>
            <a:ext cx="549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(7)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886315" y="3686810"/>
            <a:ext cx="485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(8)</a:t>
            </a:r>
            <a:endParaRPr lang="en-US" altLang="zh-CN" sz="2400"/>
          </a:p>
        </p:txBody>
      </p:sp>
      <p:sp>
        <p:nvSpPr>
          <p:cNvPr id="14" name="文本框 13"/>
          <p:cNvSpPr txBox="1"/>
          <p:nvPr/>
        </p:nvSpPr>
        <p:spPr>
          <a:xfrm>
            <a:off x="3929380" y="4045585"/>
            <a:ext cx="1821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1st iteration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15490" y="3632835"/>
            <a:ext cx="177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+ eq(2), (4)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9915" y="300355"/>
            <a:ext cx="10515600" cy="1024255"/>
          </a:xfrm>
        </p:spPr>
        <p:txBody>
          <a:bodyPr/>
          <a:p>
            <a:r>
              <a:rPr lang="en-US" altLang="zh-CN" sz="400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US" altLang="zh-CN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1229360"/>
            <a:ext cx="322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analysis (theoretical)</a:t>
            </a:r>
            <a:endParaRPr lang="en-US" altLang="zh-CN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eq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915" y="1973580"/>
            <a:ext cx="4221480" cy="704850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1594485" y="2986405"/>
            <a:ext cx="248285" cy="15519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eq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15" y="4846320"/>
            <a:ext cx="4343400" cy="6330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292090" y="2252980"/>
            <a:ext cx="614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(9)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67655" y="5019040"/>
            <a:ext cx="8083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(10)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51575" y="5019040"/>
            <a:ext cx="2037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+ eq (3), (5)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 descr="eq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415" y="3223260"/>
            <a:ext cx="3310890" cy="506095"/>
          </a:xfrm>
          <a:prstGeom prst="rect">
            <a:avLst/>
          </a:prstGeom>
        </p:spPr>
      </p:pic>
      <p:sp>
        <p:nvSpPr>
          <p:cNvPr id="14" name="上箭头 13"/>
          <p:cNvSpPr/>
          <p:nvPr/>
        </p:nvSpPr>
        <p:spPr>
          <a:xfrm>
            <a:off x="6402705" y="3924300"/>
            <a:ext cx="204470" cy="94869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754870" y="3268980"/>
            <a:ext cx="6470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(11)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84365" y="4171950"/>
            <a:ext cx="2306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2nd iteration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400,&quot;width&quot;:6400}"/>
</p:tagLst>
</file>

<file path=ppt/tags/tag2.xml><?xml version="1.0" encoding="utf-8"?>
<p:tagLst xmlns:p="http://schemas.openxmlformats.org/presentationml/2006/main">
  <p:tag name="KSO_WM_UNIT_PLACING_PICTURE_USER_VIEWPORT" val="{&quot;height&quot;:6050,&quot;width&quot;:8970}"/>
</p:tagLst>
</file>

<file path=ppt/tags/tag3.xml><?xml version="1.0" encoding="utf-8"?>
<p:tagLst xmlns:p="http://schemas.openxmlformats.org/presentationml/2006/main">
  <p:tag name="KSO_WM_UNIT_TABLE_BEAUTIFY" val="smartTable{72ce2e09-f0af-4f03-a592-0b3dc3da6ff7}"/>
  <p:tag name="TABLE_ENDDRAG_ORIGIN_RECT" val="839*323"/>
  <p:tag name="TABLE_ENDDRAG_RECT" val="54*166*839*323"/>
</p:tagLst>
</file>

<file path=ppt/tags/tag4.xml><?xml version="1.0" encoding="utf-8"?>
<p:tagLst xmlns:p="http://schemas.openxmlformats.org/presentationml/2006/main">
  <p:tag name="KSO_WM_UNIT_PLACING_PICTURE_USER_VIEWPORT" val="{&quot;height&quot;:3390,&quot;width&quot;:13440}"/>
</p:tagLst>
</file>

<file path=ppt/tags/tag5.xml><?xml version="1.0" encoding="utf-8"?>
<p:tagLst xmlns:p="http://schemas.openxmlformats.org/presentationml/2006/main">
  <p:tag name="KSO_WM_UNIT_PLACING_PICTURE_USER_VIEWPORT" val="{&quot;height&quot;:6912,&quot;width&quot;:9216}"/>
</p:tagLst>
</file>

<file path=ppt/tags/tag6.xml><?xml version="1.0" encoding="utf-8"?>
<p:tagLst xmlns:p="http://schemas.openxmlformats.org/presentationml/2006/main">
  <p:tag name="KSO_WM_UNIT_TABLE_BEAUTIFY" val="smartTable{87d2f6b3-2582-4b62-bc1a-669f1bc550d9}"/>
  <p:tag name="TABLE_ENDDRAG_ORIGIN_RECT" val="272*299"/>
  <p:tag name="TABLE_ENDDRAG_RECT" val="28*168*272*29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3181</Words>
  <Application>WPS 演示</Application>
  <PresentationFormat>宽屏</PresentationFormat>
  <Paragraphs>258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Two-Dimensional Learning Rate Decay: Towards Accurate Federated Learning with Non-identically and independently distributed Data</vt:lpstr>
      <vt:lpstr>PowerPoint 演示文稿</vt:lpstr>
      <vt:lpstr>Background</vt:lpstr>
      <vt:lpstr>Background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Algorithm</vt:lpstr>
      <vt:lpstr>Algorithm</vt:lpstr>
      <vt:lpstr>Alogorithm</vt:lpstr>
      <vt:lpstr>Algorithm</vt:lpstr>
      <vt:lpstr>Algorithm</vt:lpstr>
      <vt:lpstr>Evaluation</vt:lpstr>
      <vt:lpstr>Evaluation</vt:lpstr>
      <vt:lpstr>Evaluation</vt:lpstr>
      <vt:lpstr>Evaluation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kaiwei</dc:creator>
  <cp:lastModifiedBy>123</cp:lastModifiedBy>
  <cp:revision>157</cp:revision>
  <dcterms:created xsi:type="dcterms:W3CDTF">2021-05-11T08:31:00Z</dcterms:created>
  <dcterms:modified xsi:type="dcterms:W3CDTF">2021-06-20T03:43:52Z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E9ED71C2615D41D1A1EE7C5BAB572E3F</vt:lpwstr>
  </property>
  <property fmtid="{D5CDD505-2E9C-101B-9397-08002B2CF9AE}" pid="3" name="KSOProductBuildVer">
    <vt:lpwstr>2052-11.1.0.10577</vt:lpwstr>
  </property>
</Properties>
</file>