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10974388" cy="61706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4">
          <p15:clr>
            <a:srgbClr val="A4A3A4"/>
          </p15:clr>
        </p15:guide>
        <p15:guide id="2" pos="34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38" y="701"/>
      </p:cViewPr>
      <p:guideLst>
        <p:guide orient="horz" pos="1944"/>
        <p:guide pos="3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D0D0D-7907-4E96-9061-F1553B766471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83ECC-4B9B-4BDD-8F20-D1D1946A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68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82136B-A577-4509-9D28-357ED05D0A8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4BA26B-1594-4896-8726-B41192219D9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77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12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不是，而是，假设</a:t>
            </a:r>
            <a:r>
              <a:rPr lang="en-US" altLang="zh-CN" dirty="0"/>
              <a:t>block</a:t>
            </a:r>
            <a:r>
              <a:rPr lang="zh-CN" altLang="en-US" dirty="0"/>
              <a:t>中有</a:t>
            </a:r>
            <a:r>
              <a:rPr lang="en-US" altLang="zh-CN" dirty="0"/>
              <a:t>12</a:t>
            </a:r>
            <a:r>
              <a:rPr lang="zh-CN" altLang="en-US" dirty="0"/>
              <a:t>个线程</a:t>
            </a:r>
            <a:endParaRPr lang="en-US" altLang="zh-CN" dirty="0"/>
          </a:p>
          <a:p>
            <a:r>
              <a:rPr lang="zh-CN" altLang="en-US" dirty="0"/>
              <a:t>像我们这个例子</a:t>
            </a:r>
            <a:endParaRPr lang="en-US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2535E6-2E26-4568-BEEE-A3D0A561A824}" type="slidenum">
              <a:rPr lang="en-US" smtClean="0"/>
              <a:pPr eaLnBrk="1" hangingPunct="1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Block 1</a:t>
            </a:r>
            <a:r>
              <a:rPr lang="en-US" altLang="zh-CN" dirty="0"/>
              <a:t>~3</a:t>
            </a:r>
            <a:r>
              <a:rPr lang="zh-CN" altLang="en-US" dirty="0"/>
              <a:t>都支持</a:t>
            </a:r>
            <a:endParaRPr lang="en-US" altLang="zh-CN" dirty="0"/>
          </a:p>
          <a:p>
            <a:pPr eaLnBrk="1" hangingPunct="1"/>
            <a:r>
              <a:rPr lang="zh-CN" altLang="en-US" dirty="0"/>
              <a:t>告诉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因为</a:t>
            </a:r>
            <a:r>
              <a:rPr lang="en-US" altLang="zh-CN" dirty="0"/>
              <a:t>~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9F6E2-06C2-4643-9305-D5FF02EDBAB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89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04B96B-F674-4AF9-9FC0-DC3F2AB30C08}" type="slidenum">
              <a:rPr lang="en-US" smtClean="0"/>
              <a:pPr eaLnBrk="1" hangingPunct="1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2193" y="4213051"/>
            <a:ext cx="5486902" cy="4113893"/>
          </a:xfrm>
        </p:spPr>
        <p:txBody>
          <a:bodyPr/>
          <a:lstStyle/>
          <a:p>
            <a:r>
              <a:rPr lang="en-US" sz="1000" i="0" dirty="0"/>
              <a:t>S3461A</a:t>
            </a:r>
            <a:r>
              <a:rPr lang="en-US" sz="1000" i="0" baseline="0" dirty="0"/>
              <a:t> - </a:t>
            </a:r>
            <a:r>
              <a:rPr lang="en-US" sz="1000" i="0" dirty="0"/>
              <a:t>CUDA Accelerated Compute Libraries</a:t>
            </a:r>
            <a:r>
              <a:rPr lang="en-US" sz="1000" i="0" baseline="0" dirty="0"/>
              <a:t> (</a:t>
            </a:r>
            <a:r>
              <a:rPr lang="en-US" sz="1000" i="0" dirty="0"/>
              <a:t>Maxim Naumov: </a:t>
            </a:r>
            <a:r>
              <a:rPr lang="en-US" sz="1000" i="0" baseline="0" dirty="0"/>
              <a:t>new features, how to use)</a:t>
            </a:r>
          </a:p>
          <a:p>
            <a:r>
              <a:rPr lang="en-US" sz="1000" dirty="0"/>
              <a:t>Monday,</a:t>
            </a:r>
            <a:r>
              <a:rPr lang="en-US" sz="1000" baseline="0" dirty="0"/>
              <a:t> 10:30am in 210H</a:t>
            </a:r>
            <a:endParaRPr lang="en-US" sz="1000" dirty="0"/>
          </a:p>
          <a:p>
            <a:r>
              <a:rPr lang="en-US" sz="1000" baseline="0" dirty="0"/>
              <a:t>Monday, 2:30pm in 212A</a:t>
            </a:r>
          </a:p>
          <a:p>
            <a:endParaRPr lang="en-US" sz="1000" baseline="0" dirty="0"/>
          </a:p>
          <a:p>
            <a:r>
              <a:rPr lang="en-US" sz="1000" baseline="0" dirty="0"/>
              <a:t>There are a wide variety of computational libraries available.  </a:t>
            </a:r>
          </a:p>
          <a:p>
            <a:r>
              <a:rPr lang="en-US" sz="1000" baseline="0" dirty="0"/>
              <a:t>You are probably familiar with the FFTW Fast Fourier Transform library, the various BLAS linear algebra libraries, Intel’s Math Kernel Library and Integrated Performance Primitives libraries, to name a few.  </a:t>
            </a:r>
          </a:p>
          <a:p>
            <a:r>
              <a:rPr lang="en-US" sz="1000" baseline="0" dirty="0"/>
              <a:t>But what you might not know is that there are compatible GPU-accelerated libraries available as drop-in replacements for all of these libraries, and many more.  </a:t>
            </a:r>
          </a:p>
          <a:p>
            <a:endParaRPr lang="en-US" sz="1000" baseline="0" dirty="0"/>
          </a:p>
          <a:p>
            <a:r>
              <a:rPr lang="en-US" sz="1000" baseline="0" dirty="0"/>
              <a:t>Including both open source and commercially supported libraries.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e.g. IMSL – International</a:t>
            </a:r>
            <a:r>
              <a:rPr lang="en-US" sz="1000" baseline="0" dirty="0"/>
              <a:t> Mathematics &amp; Statistics Library</a:t>
            </a:r>
            <a:endParaRPr lang="en-US" sz="1000" dirty="0"/>
          </a:p>
          <a:p>
            <a:endParaRPr lang="en-US" sz="1000" dirty="0"/>
          </a:p>
          <a:p>
            <a:r>
              <a:rPr lang="en-US" sz="1000" baseline="0" dirty="0"/>
              <a:t>GPU-accelerated libraries are the most straightforward way to add GPU acceleration to applications, and in many cases their performance cannot be beat.</a:t>
            </a:r>
            <a:endParaRPr lang="en-US" sz="1000" dirty="0"/>
          </a:p>
          <a:p>
            <a:endParaRPr lang="en-US" sz="1000" baseline="0" dirty="0"/>
          </a:p>
          <a:p>
            <a:endParaRPr lang="en-US" sz="1000" baseline="0" dirty="0"/>
          </a:p>
          <a:p>
            <a:r>
              <a:rPr lang="en-US" sz="1000" baseline="0" dirty="0"/>
              <a:t>Background: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dirty="0"/>
              <a:t>* </a:t>
            </a:r>
            <a:r>
              <a:rPr lang="en-US" sz="1000" baseline="0" dirty="0" err="1"/>
              <a:t>cuBLAS</a:t>
            </a:r>
            <a:r>
              <a:rPr lang="en-US" sz="1000" baseline="0" dirty="0"/>
              <a:t> is NVIDIA’s GPU-accelerated BLAS linear algebra library, which includes very fast dense matrix and vector computations.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dirty="0"/>
              <a:t>* </a:t>
            </a:r>
            <a:r>
              <a:rPr lang="en-US" sz="1000" baseline="0" dirty="0" err="1"/>
              <a:t>cuSPARSE</a:t>
            </a:r>
            <a:r>
              <a:rPr lang="en-US" sz="1000" baseline="0" dirty="0"/>
              <a:t> is NVIDIA’s Sparse matrix library, which includes sparse matrix-vector multiplication, fast sparse linear equation solvers, and </a:t>
            </a:r>
            <a:r>
              <a:rPr lang="en-US" sz="1000" baseline="0" dirty="0" err="1"/>
              <a:t>tridiagonal</a:t>
            </a:r>
            <a:r>
              <a:rPr lang="en-US" sz="1000" baseline="0" dirty="0"/>
              <a:t> solvers.</a:t>
            </a:r>
          </a:p>
          <a:p>
            <a:r>
              <a:rPr lang="en-US" sz="1000" baseline="0" dirty="0"/>
              <a:t>* NVIDIA Performance Primitives (NPP) includes literally thousands of signal and image processing functions.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dirty="0"/>
              <a:t>* </a:t>
            </a:r>
            <a:r>
              <a:rPr lang="en-US" sz="1000" baseline="0" dirty="0" err="1"/>
              <a:t>cuFFT</a:t>
            </a:r>
            <a:r>
              <a:rPr lang="en-US" sz="1000" baseline="0" dirty="0"/>
              <a:t> is NVIDIA’s GPU-accelerated Fast Fourier Transform Library.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dirty="0"/>
              <a:t>* </a:t>
            </a:r>
            <a:r>
              <a:rPr lang="en-US" sz="1000" baseline="0" dirty="0" err="1"/>
              <a:t>cuRAND</a:t>
            </a:r>
            <a:r>
              <a:rPr lang="en-US" sz="1000" baseline="0" dirty="0"/>
              <a:t> is NVIDIA’s GPU-accelerated random number generation library, which is useful in Monte Carlo algorithms and financial applications, among others.</a:t>
            </a:r>
          </a:p>
          <a:p>
            <a:r>
              <a:rPr lang="en-US" sz="1000" baseline="0" dirty="0"/>
              <a:t>* Thrust is an open-source C++ Template library of parallel algorithms such as sorting, reductions, searching, and set operations.</a:t>
            </a:r>
          </a:p>
          <a:p>
            <a:r>
              <a:rPr lang="en-US" sz="1000" baseline="0" dirty="0"/>
              <a:t>All are FREE and included in the CUDA Toolkit, available at www.nvidia.com/getcuda</a:t>
            </a:r>
          </a:p>
          <a:p>
            <a:endParaRPr lang="en-US" sz="10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82136B-A577-4509-9D28-357ED05D0A8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940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C2455E-058C-4B87-9392-8FC8B0103839}" type="slidenum">
              <a:rPr lang="en-US" smtClean="0"/>
              <a:pPr eaLnBrk="1" hangingPunct="1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203BF7-3CEC-4F0B-BC0C-2C8C0E71AEBF}" type="slidenum">
              <a:rPr lang="en-US" smtClean="0"/>
              <a:pPr eaLnBrk="1" hangingPunct="1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0475F5F-4867-4047-A794-924CC2CB601C}" type="slidenum">
              <a:rPr lang="en-US" smtClean="0"/>
              <a:pPr eaLnBrk="1" hangingPunct="1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0FD1AD-FF8F-4070-B7CD-685B30C9D484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5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哪些存储空间对于哪些线程是可见的呢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B629DA-D8EB-4191-9633-3EB18A517ED2}" type="slidenum">
              <a:rPr lang="en-US" smtClean="0"/>
              <a:pPr eaLnBrk="1" hangingPunct="1"/>
              <a:t>43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5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对所对应的的</a:t>
            </a:r>
            <a:r>
              <a:rPr lang="en-US" altLang="zh-CN" dirty="0"/>
              <a:t>block</a:t>
            </a:r>
            <a:r>
              <a:rPr lang="zh-CN" altLang="en-US" dirty="0"/>
              <a:t>中每个线程是可见的。</a:t>
            </a:r>
            <a:endParaRPr lang="en-US" dirty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EF52B2-6676-4598-89EE-68DCDFF7C436}" type="slidenum">
              <a:rPr lang="en-US" smtClean="0"/>
              <a:pPr eaLnBrk="1" hangingPunct="1"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5DCA34-3B36-4752-A158-E499BA25717A}" type="slidenum">
              <a:rPr lang="en-US" smtClean="0"/>
              <a:pPr eaLnBrk="1" hangingPunct="1"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是计算输入数据一定半径内所有数据之和</a:t>
            </a:r>
            <a:endParaRPr lang="en-US" dirty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764219-66D7-4158-9B30-82C02508A75C}" type="slidenum">
              <a:rPr lang="en-US" smtClean="0"/>
              <a:pPr eaLnBrk="1" hangingPunct="1"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C0BEAE-C257-4B1D-9AF9-A48527A48D3A}" type="slidenum">
              <a:rPr lang="en-US" smtClean="0"/>
              <a:pPr eaLnBrk="1" hangingPunct="1"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EE5174-5147-4AC0-9BAD-CE11E206B2C9}" type="slidenum">
              <a:rPr lang="en-US" smtClean="0"/>
              <a:pPr eaLnBrk="1" hangingPunct="1"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47863" y="687918"/>
            <a:ext cx="2962275" cy="2963333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Doesn’t show Java, or the growing list of DSLs being developed to address domain-specific challenges in many fields.</a:t>
            </a:r>
          </a:p>
          <a:p>
            <a:br>
              <a:rPr lang="en-GB" baseline="0" dirty="0"/>
            </a:br>
            <a:r>
              <a:rPr lang="en-GB" baseline="0" dirty="0"/>
              <a:t>GTC Dinner with Strangers last night and met Phil Pratt-</a:t>
            </a:r>
            <a:r>
              <a:rPr lang="en-GB" baseline="0" dirty="0" err="1"/>
              <a:t>Szeliga</a:t>
            </a:r>
            <a:r>
              <a:rPr lang="en-GB" baseline="0" dirty="0"/>
              <a:t>, who created the </a:t>
            </a:r>
            <a:r>
              <a:rPr lang="en-GB" baseline="0" dirty="0" err="1"/>
              <a:t>Rootbeer</a:t>
            </a:r>
            <a:r>
              <a:rPr lang="en-GB" baseline="0" dirty="0"/>
              <a:t> compiler for running Java code on GPUs.</a:t>
            </a:r>
          </a:p>
          <a:p>
            <a:endParaRPr lang="en-GB" baseline="0" dirty="0"/>
          </a:p>
          <a:p>
            <a:r>
              <a:rPr lang="en-US" baseline="0" dirty="0"/>
              <a:t>S3058 - </a:t>
            </a:r>
            <a:r>
              <a:rPr lang="en-US" baseline="0" dirty="0" err="1"/>
              <a:t>Rootbeer</a:t>
            </a:r>
            <a:r>
              <a:rPr lang="en-US" baseline="0" dirty="0"/>
              <a:t>: Seamlessly Using GPUs from Java (</a:t>
            </a:r>
            <a:r>
              <a:rPr lang="en-US" dirty="0"/>
              <a:t>Phil Pratt-</a:t>
            </a:r>
            <a:r>
              <a:rPr lang="en-US" dirty="0" err="1"/>
              <a:t>Szeliga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dirty="0"/>
              <a:t>Syracuse</a:t>
            </a:r>
            <a:r>
              <a:rPr lang="en-US" baseline="0" dirty="0"/>
              <a:t>)</a:t>
            </a:r>
            <a:endParaRPr lang="en-GB" baseline="0" dirty="0"/>
          </a:p>
          <a:p>
            <a:r>
              <a:rPr lang="en-GB" baseline="0" dirty="0"/>
              <a:t>Wednesday, 9:30am in 231</a:t>
            </a:r>
          </a:p>
          <a:p>
            <a:endParaRPr lang="en-GB" baseline="0" dirty="0"/>
          </a:p>
          <a:p>
            <a:r>
              <a:rPr lang="en-GB" baseline="0" dirty="0"/>
              <a:t>That covers the Libraries, </a:t>
            </a:r>
            <a:r>
              <a:rPr lang="en-GB" baseline="0" dirty="0" err="1"/>
              <a:t>OpenACC</a:t>
            </a:r>
            <a:r>
              <a:rPr lang="en-GB" baseline="0" dirty="0"/>
              <a:t> Directives and Programming Language solutions…  the 3 approaches to accelerating your applications.</a:t>
            </a:r>
          </a:p>
          <a:p>
            <a:endParaRPr lang="en-GB" baseline="0" dirty="0"/>
          </a:p>
        </p:txBody>
      </p:sp>
    </p:spTree>
    <p:extLst>
      <p:ext uri="{BB962C8B-B14F-4D97-AF65-F5344CB8AC3E}">
        <p14:creationId xmlns:p14="http://schemas.microsoft.com/office/powerpoint/2010/main" val="38553586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98C3789-06C7-412B-9830-7CA94822BF5D}" type="slidenum">
              <a:rPr lang="en-US" smtClean="0"/>
              <a:pPr eaLnBrk="1" hangingPunct="1"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当一个线程运行到</a:t>
            </a:r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out OpenACC directives today.  Thanks for listening,</a:t>
            </a:r>
            <a:r>
              <a:rPr lang="en-US" baseline="0" dirty="0"/>
              <a:t> and remember: you can access all the presentations in this series by clicking the attachments link in your viewing window.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06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4BA26B-1594-4896-8726-B41192219D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</a:t>
            </a:r>
            <a:r>
              <a:rPr lang="zh-CN" altLang="en-US" dirty="0"/>
              <a:t>是针对穿行程序对延迟进行优化的处理器。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58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45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D53020-8583-480D-B1EB-5B6264CD0C0C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D53020-8583-480D-B1EB-5B6264CD0C0C}" type="slidenum">
              <a:rPr lang="en-US" smtClean="0"/>
              <a:pPr eaLnBrk="1" hangingPunct="1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!</a:t>
            </a:r>
            <a:r>
              <a:rPr lang="zh-CN" altLang="en-US" dirty="0"/>
              <a:t>这样的硬件设计也导致了，我们的</a:t>
            </a:r>
            <a:r>
              <a:rPr lang="en-US" altLang="zh-CN" dirty="0"/>
              <a:t>GPU</a:t>
            </a:r>
            <a:r>
              <a:rPr lang="zh-CN" altLang="en-US" dirty="0"/>
              <a:t>程序可以分为两个部分。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2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079" y="1916890"/>
            <a:ext cx="9328230" cy="13226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6158" y="3496681"/>
            <a:ext cx="7682072" cy="157693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6431" y="247111"/>
            <a:ext cx="2469237" cy="52650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720" y="247111"/>
            <a:ext cx="7224805" cy="52650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rcsongor\Pictures\Wallpapers\01_Eye_BrushMetal_V2 - Copy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974388" cy="617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NVLogo_3D_H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361" y="5243755"/>
            <a:ext cx="2227584" cy="50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6180" y="3446386"/>
            <a:ext cx="5192063" cy="107694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9356" y="4801594"/>
            <a:ext cx="5191229" cy="1077218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9023496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01" y="3965191"/>
            <a:ext cx="9328230" cy="122555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01" y="2615370"/>
            <a:ext cx="9328230" cy="134982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720" y="1439810"/>
            <a:ext cx="4847021" cy="40723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8647" y="1439810"/>
            <a:ext cx="4847021" cy="40723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720" y="1381246"/>
            <a:ext cx="4848927" cy="575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720" y="1956884"/>
            <a:ext cx="4848927" cy="35552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837" y="1381246"/>
            <a:ext cx="4850832" cy="575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837" y="1956884"/>
            <a:ext cx="4850832" cy="35552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720" y="245682"/>
            <a:ext cx="3610498" cy="10455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681" y="245682"/>
            <a:ext cx="6134988" cy="5266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720" y="1291258"/>
            <a:ext cx="3610498" cy="42208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057" y="4319429"/>
            <a:ext cx="6584633" cy="5099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1057" y="551356"/>
            <a:ext cx="6584633" cy="37023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1057" y="4829362"/>
            <a:ext cx="6584633" cy="7241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720" y="247110"/>
            <a:ext cx="9876949" cy="10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720" y="1439810"/>
            <a:ext cx="9876949" cy="407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719" y="5719245"/>
            <a:ext cx="2560691" cy="328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583" y="5719245"/>
            <a:ext cx="3475223" cy="328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4978" y="5719245"/>
            <a:ext cx="2560691" cy="328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nvidia.com/cuda/cuda-download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13" Type="http://schemas.openxmlformats.org/officeDocument/2006/relationships/image" Target="../media/image12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jpeg"/><Relationship Id="rId15" Type="http://schemas.openxmlformats.org/officeDocument/2006/relationships/image" Target="../media/image14.png"/><Relationship Id="rId10" Type="http://schemas.openxmlformats.org/officeDocument/2006/relationships/hyperlink" Target="http://code.google.com/p/thrust/downloads/list" TargetMode="External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0212" y="2037918"/>
            <a:ext cx="10443677" cy="809601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US" sz="3200" b="1" dirty="0"/>
              <a:t>GPU Parallel Computing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66901" y="3117079"/>
            <a:ext cx="8230791" cy="938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200"/>
              </a:lnSpc>
              <a:spcBef>
                <a:spcPct val="20000"/>
              </a:spcBef>
              <a:buSzPct val="180000"/>
              <a:defRPr/>
            </a:pPr>
            <a:r>
              <a:rPr lang="en-US" sz="2400" b="1" dirty="0"/>
              <a:t>Zehuan Wang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HPC Developer Technology Engineer</a:t>
            </a:r>
          </a:p>
        </p:txBody>
      </p:sp>
    </p:spTree>
    <p:extLst>
      <p:ext uri="{BB962C8B-B14F-4D97-AF65-F5344CB8AC3E}">
        <p14:creationId xmlns:p14="http://schemas.microsoft.com/office/powerpoint/2010/main" val="181773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Parallel Computing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338" y="1069545"/>
            <a:ext cx="5527043" cy="302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4" name="TextBox 293"/>
          <p:cNvSpPr txBox="1"/>
          <p:nvPr/>
        </p:nvSpPr>
        <p:spPr>
          <a:xfrm>
            <a:off x="2314122" y="4286280"/>
            <a:ext cx="2213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Latency-Optimized</a:t>
            </a:r>
          </a:p>
          <a:p>
            <a:pPr algn="ctr"/>
            <a:r>
              <a:rPr lang="en-US" b="1" dirty="0"/>
              <a:t>Fast Serial Processing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5661875" y="4286280"/>
            <a:ext cx="2388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Throughput-Optimized</a:t>
            </a:r>
          </a:p>
          <a:p>
            <a:pPr algn="ctr"/>
            <a:r>
              <a:rPr lang="en-US" b="1" dirty="0"/>
              <a:t>Fast Parallel Processing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516049" y="1735004"/>
            <a:ext cx="1368388" cy="64792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Logic()</a:t>
            </a:r>
          </a:p>
        </p:txBody>
      </p:sp>
      <p:sp>
        <p:nvSpPr>
          <p:cNvPr id="7" name="Rectangle 6"/>
          <p:cNvSpPr/>
          <p:nvPr/>
        </p:nvSpPr>
        <p:spPr>
          <a:xfrm>
            <a:off x="516049" y="2607671"/>
            <a:ext cx="1368388" cy="64792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Compute()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566" y="984029"/>
            <a:ext cx="2260728" cy="3139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1884437" y="2099595"/>
            <a:ext cx="1370124" cy="323962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84437" y="2931631"/>
            <a:ext cx="4394982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67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>
          <a:xfrm>
            <a:off x="1289414" y="232002"/>
            <a:ext cx="8870964" cy="584625"/>
          </a:xfrm>
        </p:spPr>
        <p:txBody>
          <a:bodyPr>
            <a:normAutofit fontScale="90000"/>
          </a:bodyPr>
          <a:lstStyle/>
          <a:p>
            <a:r>
              <a:rPr lang="en-US" dirty="0"/>
              <a:t>GPU in Computer System</a:t>
            </a:r>
          </a:p>
        </p:txBody>
      </p:sp>
      <p:sp>
        <p:nvSpPr>
          <p:cNvPr id="12344" name="Rectangle 57"/>
          <p:cNvSpPr>
            <a:spLocks noChangeArrowheads="1"/>
          </p:cNvSpPr>
          <p:nvPr/>
        </p:nvSpPr>
        <p:spPr bwMode="auto">
          <a:xfrm>
            <a:off x="1188892" y="4045180"/>
            <a:ext cx="8870964" cy="968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96888" indent="-457200">
              <a:lnSpc>
                <a:spcPct val="110000"/>
              </a:lnSpc>
              <a:spcBef>
                <a:spcPts val="450"/>
              </a:spcBef>
              <a:buSzPct val="201000"/>
              <a:buFontTx/>
              <a:buBlip>
                <a:blip r:embed="rId3"/>
              </a:buBlip>
            </a:pPr>
            <a:r>
              <a:rPr lang="en-US" sz="2400" b="1" dirty="0">
                <a:latin typeface="Arial Bold" pitchFamily="34" charset="0"/>
                <a:cs typeface="Arial Bold" pitchFamily="34" charset="0"/>
                <a:sym typeface="Arial Bold" pitchFamily="34" charset="0"/>
              </a:rPr>
              <a:t>Connected to CPU chipset by </a:t>
            </a:r>
            <a:r>
              <a:rPr lang="en-US" sz="2400" b="1" dirty="0" err="1">
                <a:latin typeface="Arial Bold" pitchFamily="34" charset="0"/>
                <a:cs typeface="Arial Bold" pitchFamily="34" charset="0"/>
                <a:sym typeface="Arial Bold" pitchFamily="34" charset="0"/>
              </a:rPr>
              <a:t>PCIe</a:t>
            </a:r>
            <a:endParaRPr lang="en-US" sz="2400" b="1" dirty="0">
              <a:latin typeface="Arial Bold" pitchFamily="34" charset="0"/>
              <a:cs typeface="Arial Bold" pitchFamily="34" charset="0"/>
              <a:sym typeface="Arial Bold" pitchFamily="34" charset="0"/>
            </a:endParaRPr>
          </a:p>
          <a:p>
            <a:pPr marL="496888" indent="-457200">
              <a:lnSpc>
                <a:spcPct val="110000"/>
              </a:lnSpc>
              <a:spcBef>
                <a:spcPts val="450"/>
              </a:spcBef>
              <a:buSzPct val="201000"/>
              <a:buFontTx/>
              <a:buBlip>
                <a:blip r:embed="rId3"/>
              </a:buBlip>
            </a:pPr>
            <a:r>
              <a:rPr lang="en-US" sz="2400" b="1" dirty="0">
                <a:latin typeface="Arial Bold" pitchFamily="34" charset="0"/>
                <a:cs typeface="Arial Bold" pitchFamily="34" charset="0"/>
                <a:sym typeface="Arial Bold" pitchFamily="34" charset="0"/>
              </a:rPr>
              <a:t>16GB/s One Way, 32GB/s in both way</a:t>
            </a:r>
          </a:p>
        </p:txBody>
      </p:sp>
      <p:pic>
        <p:nvPicPr>
          <p:cNvPr id="58" name="Picture 2" descr="\\JASON-PC\Users\Jason\Documents\CUDA by Example\Tesla_c1060_3qt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297" y="1258888"/>
            <a:ext cx="2053949" cy="112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3974765" y="1822278"/>
            <a:ext cx="120059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45830" y="139273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PCIe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57520" y="1498169"/>
            <a:ext cx="792225" cy="575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18" name="Straight Connector 17"/>
          <p:cNvCxnSpPr>
            <a:stCxn id="8" idx="3"/>
            <a:endCxn id="21" idx="1"/>
          </p:cNvCxnSpPr>
          <p:nvPr/>
        </p:nvCxnSpPr>
        <p:spPr>
          <a:xfrm>
            <a:off x="5949747" y="1786135"/>
            <a:ext cx="91427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864018" y="1606156"/>
            <a:ext cx="1041638" cy="359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00301" y="139273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DDR3</a:t>
            </a:r>
          </a:p>
        </p:txBody>
      </p:sp>
    </p:spTree>
    <p:extLst>
      <p:ext uri="{BB962C8B-B14F-4D97-AF65-F5344CB8AC3E}">
        <p14:creationId xmlns:p14="http://schemas.microsoft.com/office/powerpoint/2010/main" val="2052212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>
          <a:xfrm>
            <a:off x="1289414" y="232002"/>
            <a:ext cx="8870964" cy="584625"/>
          </a:xfrm>
        </p:spPr>
        <p:txBody>
          <a:bodyPr>
            <a:normAutofit fontScale="90000"/>
          </a:bodyPr>
          <a:lstStyle/>
          <a:p>
            <a:r>
              <a:rPr lang="en-US" dirty="0"/>
              <a:t>GPU High Level View</a:t>
            </a:r>
          </a:p>
        </p:txBody>
      </p:sp>
      <p:sp>
        <p:nvSpPr>
          <p:cNvPr id="12344" name="Rectangle 57"/>
          <p:cNvSpPr>
            <a:spLocks noChangeArrowheads="1"/>
          </p:cNvSpPr>
          <p:nvPr/>
        </p:nvSpPr>
        <p:spPr bwMode="auto">
          <a:xfrm>
            <a:off x="1188892" y="4045180"/>
            <a:ext cx="8870964" cy="143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96888" indent="-457200">
              <a:lnSpc>
                <a:spcPct val="110000"/>
              </a:lnSpc>
              <a:spcBef>
                <a:spcPts val="450"/>
              </a:spcBef>
              <a:buSzPct val="201000"/>
              <a:buFontTx/>
              <a:buBlip>
                <a:blip r:embed="rId3"/>
              </a:buBlip>
            </a:pPr>
            <a:r>
              <a:rPr lang="en-US" sz="2400" b="1" dirty="0">
                <a:latin typeface="Arial Bold" pitchFamily="34" charset="0"/>
                <a:cs typeface="Arial Bold" pitchFamily="34" charset="0"/>
                <a:sym typeface="Arial Bold" pitchFamily="34" charset="0"/>
              </a:rPr>
              <a:t>Streaming Multiprocessor (SM)</a:t>
            </a:r>
          </a:p>
          <a:p>
            <a:pPr marL="954088" lvl="1" indent="-457200">
              <a:lnSpc>
                <a:spcPct val="110000"/>
              </a:lnSpc>
              <a:spcBef>
                <a:spcPts val="450"/>
              </a:spcBef>
              <a:buSzPct val="201000"/>
              <a:buFontTx/>
              <a:buBlip>
                <a:blip r:embed="rId3"/>
              </a:buBlip>
            </a:pPr>
            <a:r>
              <a:rPr lang="en-US" sz="2400" b="1" dirty="0">
                <a:latin typeface="Arial Bold" pitchFamily="34" charset="0"/>
                <a:cs typeface="Arial Bold" pitchFamily="34" charset="0"/>
                <a:sym typeface="Arial Bold" pitchFamily="34" charset="0"/>
              </a:rPr>
              <a:t>A set of CUDA cores</a:t>
            </a:r>
          </a:p>
          <a:p>
            <a:pPr marL="496888" indent="-457200">
              <a:lnSpc>
                <a:spcPct val="110000"/>
              </a:lnSpc>
              <a:spcBef>
                <a:spcPts val="450"/>
              </a:spcBef>
              <a:buSzPct val="201000"/>
              <a:buFontTx/>
              <a:buBlip>
                <a:blip r:embed="rId3"/>
              </a:buBlip>
            </a:pPr>
            <a:r>
              <a:rPr lang="en-US" sz="2400" b="1" dirty="0">
                <a:latin typeface="Arial Bold" pitchFamily="34" charset="0"/>
                <a:cs typeface="Arial Bold" pitchFamily="34" charset="0"/>
                <a:sym typeface="Arial Bold" pitchFamily="34" charset="0"/>
              </a:rPr>
              <a:t>Global memory</a:t>
            </a:r>
          </a:p>
        </p:txBody>
      </p:sp>
      <p:pic>
        <p:nvPicPr>
          <p:cNvPr id="58" name="Picture 2" descr="\\JASON-PC\Users\Jason\Documents\CUDA by Example\Tesla_c1060_3qt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890" y="4045180"/>
            <a:ext cx="3288506" cy="180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644" y="1168588"/>
            <a:ext cx="8130213" cy="2212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066" y="1320949"/>
            <a:ext cx="8130213" cy="2212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0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  <a:endParaRPr lang="en-GB" dirty="0"/>
          </a:p>
        </p:txBody>
      </p:sp>
      <p:cxnSp>
        <p:nvCxnSpPr>
          <p:cNvPr id="8" name="Straight Connector 7"/>
          <p:cNvCxnSpPr>
            <a:stCxn id="6" idx="2"/>
            <a:endCxn id="5" idx="0"/>
          </p:cNvCxnSpPr>
          <p:nvPr/>
        </p:nvCxnSpPr>
        <p:spPr>
          <a:xfrm>
            <a:off x="2961384" y="2005465"/>
            <a:ext cx="0" cy="122382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0" idx="2"/>
            <a:endCxn id="9" idx="0"/>
          </p:cNvCxnSpPr>
          <p:nvPr/>
        </p:nvCxnSpPr>
        <p:spPr>
          <a:xfrm>
            <a:off x="7858636" y="2005465"/>
            <a:ext cx="0" cy="122305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-Right Arrow 13"/>
          <p:cNvSpPr/>
          <p:nvPr/>
        </p:nvSpPr>
        <p:spPr>
          <a:xfrm>
            <a:off x="4454267" y="2293422"/>
            <a:ext cx="1911487" cy="863874"/>
          </a:xfrm>
          <a:prstGeom prst="leftRight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386" tIns="45690" rIns="91386" bIns="45690" rtlCol="0" anchor="ctr"/>
          <a:lstStyle/>
          <a:p>
            <a:pPr algn="ctr"/>
            <a:r>
              <a:rPr lang="en-US" sz="1800" dirty="0"/>
              <a:t>PCI Bus</a:t>
            </a:r>
            <a:endParaRPr lang="en-GB" sz="1800" dirty="0"/>
          </a:p>
        </p:txBody>
      </p:sp>
      <p:sp>
        <p:nvSpPr>
          <p:cNvPr id="15" name="Left-Right Arrow 14"/>
          <p:cNvSpPr/>
          <p:nvPr/>
        </p:nvSpPr>
        <p:spPr>
          <a:xfrm>
            <a:off x="4166194" y="1162351"/>
            <a:ext cx="2487634" cy="863874"/>
          </a:xfrm>
          <a:prstGeom prst="left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386" tIns="45690" rIns="91386" bIns="45690" rtlCol="0" anchor="ctr"/>
          <a:lstStyle/>
          <a:p>
            <a:pPr algn="ctr"/>
            <a:r>
              <a:rPr lang="en-US" sz="1600" dirty="0"/>
              <a:t>Transfer data</a:t>
            </a:r>
            <a:endParaRPr lang="en-GB" sz="1600" dirty="0"/>
          </a:p>
        </p:txBody>
      </p:sp>
      <p:sp>
        <p:nvSpPr>
          <p:cNvPr id="16" name="Right Arrow 15"/>
          <p:cNvSpPr/>
          <p:nvPr/>
        </p:nvSpPr>
        <p:spPr>
          <a:xfrm>
            <a:off x="4077670" y="3517245"/>
            <a:ext cx="2664682" cy="647905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386" tIns="45690" rIns="91386" bIns="45690" rtlCol="0" anchor="ctr"/>
          <a:lstStyle/>
          <a:p>
            <a:pPr algn="ctr"/>
            <a:r>
              <a:rPr lang="en-US" sz="1600" dirty="0"/>
              <a:t>Offload computation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6886389" y="3228519"/>
            <a:ext cx="1944497" cy="1151832"/>
          </a:xfrm>
          <a:prstGeom prst="rect">
            <a:avLst/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386" tIns="45690" rIns="91386" bIns="45690" rtlCol="0" anchor="ctr"/>
          <a:lstStyle/>
          <a:p>
            <a:pPr algn="ctr"/>
            <a:r>
              <a:rPr lang="en-US" sz="2000" b="1" dirty="0"/>
              <a:t>GPU</a:t>
            </a:r>
            <a:endParaRPr lang="en-GB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6886389" y="1285570"/>
            <a:ext cx="1944497" cy="7198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386" tIns="45690" rIns="91386" bIns="45690" rtlCol="0" anchor="ctr"/>
          <a:lstStyle/>
          <a:p>
            <a:pPr algn="ctr"/>
            <a:r>
              <a:rPr lang="en-US" sz="2000" b="1" dirty="0"/>
              <a:t>GPU Memory</a:t>
            </a:r>
            <a:endParaRPr lang="en-GB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989135" y="3229286"/>
            <a:ext cx="1944497" cy="11518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386" tIns="45690" rIns="91386" bIns="45690" rtlCol="0" anchor="ctr"/>
          <a:lstStyle/>
          <a:p>
            <a:pPr algn="ctr"/>
            <a:r>
              <a:rPr lang="en-US" sz="2000" b="1" dirty="0"/>
              <a:t>CPU</a:t>
            </a:r>
            <a:endParaRPr lang="en-GB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1989135" y="1285570"/>
            <a:ext cx="1944497" cy="71989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386" tIns="45690" rIns="91386" bIns="45690" rtlCol="0" anchor="ctr"/>
          <a:lstStyle/>
          <a:p>
            <a:pPr algn="ctr"/>
            <a:r>
              <a:rPr lang="en-US" sz="2000" b="1" dirty="0"/>
              <a:t>CPU Memory</a:t>
            </a:r>
            <a:endParaRPr lang="en-GB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110521" y="4741110"/>
            <a:ext cx="46993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GPU computing is all about 2 things: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Transfer data between CPU-GPU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Do parallel computing on GPU</a:t>
            </a:r>
          </a:p>
        </p:txBody>
      </p:sp>
    </p:spTree>
    <p:extLst>
      <p:ext uri="{BB962C8B-B14F-4D97-AF65-F5344CB8AC3E}">
        <p14:creationId xmlns:p14="http://schemas.microsoft.com/office/powerpoint/2010/main" val="3846778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2"/>
          <p:cNvSpPr>
            <a:spLocks noGrp="1"/>
          </p:cNvSpPr>
          <p:nvPr>
            <p:ph type="ctrTitle"/>
          </p:nvPr>
        </p:nvSpPr>
        <p:spPr>
          <a:xfrm>
            <a:off x="546179" y="3446385"/>
            <a:ext cx="5877280" cy="584775"/>
          </a:xfrm>
        </p:spPr>
        <p:txBody>
          <a:bodyPr>
            <a:normAutofit fontScale="90000"/>
          </a:bodyPr>
          <a:lstStyle/>
          <a:p>
            <a:r>
              <a:rPr lang="en-US" dirty="0"/>
              <a:t>GPU Programming Basics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9739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CUDA C/C++: download CUDA drivers &amp; compilers &amp; samples free from: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3"/>
              </a:rPr>
              <a:t>http://developer.nvidia.com/cuda/cuda-downloads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CUDA Fortran: PGI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OpenACC</a:t>
            </a:r>
            <a:r>
              <a:rPr lang="en-US" dirty="0"/>
              <a:t>: PGI, CAPS, Cray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9644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Programming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Hello World</a:t>
            </a:r>
          </a:p>
          <a:p>
            <a:pPr lvl="1"/>
            <a:r>
              <a:rPr lang="en-US" dirty="0"/>
              <a:t>Basic syntax, compile &amp; run</a:t>
            </a:r>
          </a:p>
          <a:p>
            <a:endParaRPr lang="en-US" dirty="0"/>
          </a:p>
          <a:p>
            <a:r>
              <a:rPr lang="en-US" dirty="0"/>
              <a:t>GPU memory management</a:t>
            </a:r>
          </a:p>
          <a:p>
            <a:pPr lvl="1"/>
            <a:r>
              <a:rPr lang="en-US" dirty="0" err="1"/>
              <a:t>Malloc</a:t>
            </a:r>
            <a:r>
              <a:rPr lang="en-US" dirty="0"/>
              <a:t>/free</a:t>
            </a:r>
          </a:p>
          <a:p>
            <a:pPr lvl="1"/>
            <a:r>
              <a:rPr lang="en-US" dirty="0" err="1"/>
              <a:t>memcpy</a:t>
            </a:r>
            <a:endParaRPr lang="en-US" dirty="0"/>
          </a:p>
          <a:p>
            <a:endParaRPr lang="en-US" dirty="0"/>
          </a:p>
          <a:p>
            <a:r>
              <a:rPr lang="en-US" dirty="0"/>
              <a:t>Writing parallel kernels</a:t>
            </a:r>
          </a:p>
          <a:p>
            <a:pPr lvl="1"/>
            <a:r>
              <a:rPr lang="en-US" dirty="0"/>
              <a:t>Threads &amp; block</a:t>
            </a:r>
          </a:p>
          <a:p>
            <a:pPr lvl="1"/>
            <a:r>
              <a:rPr lang="en-US" dirty="0"/>
              <a:t>Memory hierarchy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73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Heterogeneous Computing</a:t>
            </a:r>
            <a:endParaRPr lang="en-US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Executes on both CPU &amp; GPU</a:t>
            </a:r>
          </a:p>
          <a:p>
            <a:pPr lvl="1"/>
            <a:r>
              <a:rPr lang="en-US" dirty="0"/>
              <a:t>Similar to </a:t>
            </a:r>
            <a:r>
              <a:rPr lang="en-US" dirty="0" err="1"/>
              <a:t>OpenMP’s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fork-join pattern</a:t>
            </a:r>
          </a:p>
          <a:p>
            <a:endParaRPr lang="en-US" dirty="0"/>
          </a:p>
          <a:p>
            <a:r>
              <a:rPr lang="en-US" dirty="0"/>
              <a:t>Accelerated kernels</a:t>
            </a:r>
          </a:p>
          <a:p>
            <a:pPr lvl="1"/>
            <a:r>
              <a:rPr lang="en-US" dirty="0"/>
              <a:t>CUDA: simple extensions</a:t>
            </a:r>
            <a:br>
              <a:rPr lang="en-US" dirty="0"/>
            </a:br>
            <a:r>
              <a:rPr lang="en-US" dirty="0"/>
              <a:t>to C/C++</a:t>
            </a:r>
          </a:p>
        </p:txBody>
      </p:sp>
      <p:grpSp>
        <p:nvGrpSpPr>
          <p:cNvPr id="14340" name="Group 1"/>
          <p:cNvGrpSpPr>
            <a:grpSpLocks noChangeAspect="1"/>
          </p:cNvGrpSpPr>
          <p:nvPr/>
        </p:nvGrpSpPr>
        <p:grpSpPr bwMode="auto">
          <a:xfrm>
            <a:off x="5908262" y="754186"/>
            <a:ext cx="5066127" cy="5210740"/>
            <a:chOff x="1922" y="3548"/>
            <a:chExt cx="8514" cy="11682"/>
          </a:xfrm>
        </p:grpSpPr>
        <p:sp>
          <p:nvSpPr>
            <p:cNvPr id="14341" name="AutoShape 170"/>
            <p:cNvSpPr>
              <a:spLocks noChangeAspect="1" noChangeArrowheads="1" noTextEdit="1"/>
            </p:cNvSpPr>
            <p:nvPr/>
          </p:nvSpPr>
          <p:spPr bwMode="auto">
            <a:xfrm>
              <a:off x="3459" y="3548"/>
              <a:ext cx="6977" cy="1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342" name="Group 80"/>
            <p:cNvGrpSpPr>
              <a:grpSpLocks/>
            </p:cNvGrpSpPr>
            <p:nvPr/>
          </p:nvGrpSpPr>
          <p:grpSpPr bwMode="auto">
            <a:xfrm>
              <a:off x="5909" y="5737"/>
              <a:ext cx="4527" cy="3298"/>
              <a:chOff x="5829" y="5737"/>
              <a:chExt cx="4527" cy="3298"/>
            </a:xfrm>
          </p:grpSpPr>
          <p:sp>
            <p:nvSpPr>
              <p:cNvPr id="14421" name="Text Box 169"/>
              <p:cNvSpPr txBox="1">
                <a:spLocks noChangeArrowheads="1"/>
              </p:cNvSpPr>
              <p:nvPr/>
            </p:nvSpPr>
            <p:spPr bwMode="auto">
              <a:xfrm>
                <a:off x="5829" y="5737"/>
                <a:ext cx="4527" cy="3298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000" b="1">
                    <a:latin typeface="Tahoma" pitchFamily="34" charset="0"/>
                    <a:ea typeface="Times New Roman" pitchFamily="18" charset="0"/>
                    <a:cs typeface="Tahoma" pitchFamily="34" charset="0"/>
                  </a:rPr>
                  <a:t>Device</a:t>
                </a:r>
                <a:endParaRPr lang="en-US">
                  <a:ea typeface="Times New Roman" pitchFamily="18" charset="0"/>
                  <a:cs typeface="Tahoma" pitchFamily="34" charset="0"/>
                </a:endParaRPr>
              </a:p>
            </p:txBody>
          </p:sp>
          <p:grpSp>
            <p:nvGrpSpPr>
              <p:cNvPr id="14422" name="Group 81"/>
              <p:cNvGrpSpPr>
                <a:grpSpLocks/>
              </p:cNvGrpSpPr>
              <p:nvPr/>
            </p:nvGrpSpPr>
            <p:grpSpPr bwMode="auto">
              <a:xfrm>
                <a:off x="5957" y="6233"/>
                <a:ext cx="4256" cy="2660"/>
                <a:chOff x="3667" y="4703"/>
                <a:chExt cx="4256" cy="2660"/>
              </a:xfrm>
            </p:grpSpPr>
            <p:sp>
              <p:nvSpPr>
                <p:cNvPr id="14423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3667" y="4703"/>
                  <a:ext cx="4256" cy="2660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Grid 0</a:t>
                  </a:r>
                  <a:endParaRPr lang="en-US">
                    <a:ea typeface="Times New Roman" pitchFamily="18" charset="0"/>
                    <a:cs typeface="Tahoma" pitchFamily="34" charset="0"/>
                  </a:endParaRPr>
                </a:p>
              </p:txBody>
            </p:sp>
            <p:grpSp>
              <p:nvGrpSpPr>
                <p:cNvPr id="14424" name="Group 125"/>
                <p:cNvGrpSpPr>
                  <a:grpSpLocks/>
                </p:cNvGrpSpPr>
                <p:nvPr/>
              </p:nvGrpSpPr>
              <p:grpSpPr bwMode="auto">
                <a:xfrm>
                  <a:off x="3781" y="6282"/>
                  <a:ext cx="4011" cy="950"/>
                  <a:chOff x="3781" y="6282"/>
                  <a:chExt cx="4011" cy="950"/>
                </a:xfrm>
              </p:grpSpPr>
              <p:grpSp>
                <p:nvGrpSpPr>
                  <p:cNvPr id="14468" name="Group 154"/>
                  <p:cNvGrpSpPr>
                    <a:grpSpLocks/>
                  </p:cNvGrpSpPr>
                  <p:nvPr/>
                </p:nvGrpSpPr>
                <p:grpSpPr bwMode="auto">
                  <a:xfrm>
                    <a:off x="6496" y="6282"/>
                    <a:ext cx="1296" cy="949"/>
                    <a:chOff x="6496" y="6275"/>
                    <a:chExt cx="1296" cy="949"/>
                  </a:xfrm>
                </p:grpSpPr>
                <p:sp>
                  <p:nvSpPr>
                    <p:cNvPr id="14497" name="Text Box 167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6496" y="6275"/>
                      <a:ext cx="1296" cy="949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18288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/>
                      <a:r>
                        <a:rPr lang="en-US" sz="900" b="1"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Block (2, 1)</a:t>
                      </a:r>
                      <a:endParaRPr lang="en-US">
                        <a:ea typeface="Times New Roman" pitchFamily="18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4498" name="Freeform 166"/>
                    <p:cNvSpPr>
                      <a:spLocks/>
                    </p:cNvSpPr>
                    <p:nvPr/>
                  </p:nvSpPr>
                  <p:spPr bwMode="auto">
                    <a:xfrm>
                      <a:off x="6569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99" name="Freeform 165"/>
                    <p:cNvSpPr>
                      <a:spLocks/>
                    </p:cNvSpPr>
                    <p:nvPr/>
                  </p:nvSpPr>
                  <p:spPr bwMode="auto">
                    <a:xfrm>
                      <a:off x="6856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00" name="Freeform 164"/>
                    <p:cNvSpPr>
                      <a:spLocks/>
                    </p:cNvSpPr>
                    <p:nvPr/>
                  </p:nvSpPr>
                  <p:spPr bwMode="auto">
                    <a:xfrm>
                      <a:off x="7144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01" name="Freeform 163"/>
                    <p:cNvSpPr>
                      <a:spLocks/>
                    </p:cNvSpPr>
                    <p:nvPr/>
                  </p:nvSpPr>
                  <p:spPr bwMode="auto">
                    <a:xfrm>
                      <a:off x="7432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02" name="Freeform 162"/>
                    <p:cNvSpPr>
                      <a:spLocks/>
                    </p:cNvSpPr>
                    <p:nvPr/>
                  </p:nvSpPr>
                  <p:spPr bwMode="auto">
                    <a:xfrm>
                      <a:off x="6664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03" name="Freeform 161"/>
                    <p:cNvSpPr>
                      <a:spLocks/>
                    </p:cNvSpPr>
                    <p:nvPr/>
                  </p:nvSpPr>
                  <p:spPr bwMode="auto">
                    <a:xfrm>
                      <a:off x="6952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04" name="Freeform 160"/>
                    <p:cNvSpPr>
                      <a:spLocks/>
                    </p:cNvSpPr>
                    <p:nvPr/>
                  </p:nvSpPr>
                  <p:spPr bwMode="auto">
                    <a:xfrm>
                      <a:off x="7240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05" name="Freeform 159"/>
                    <p:cNvSpPr>
                      <a:spLocks/>
                    </p:cNvSpPr>
                    <p:nvPr/>
                  </p:nvSpPr>
                  <p:spPr bwMode="auto">
                    <a:xfrm>
                      <a:off x="7624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06" name="Freeform 158"/>
                    <p:cNvSpPr>
                      <a:spLocks/>
                    </p:cNvSpPr>
                    <p:nvPr/>
                  </p:nvSpPr>
                  <p:spPr bwMode="auto">
                    <a:xfrm>
                      <a:off x="6760" y="6564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07" name="Freeform 157"/>
                    <p:cNvSpPr>
                      <a:spLocks/>
                    </p:cNvSpPr>
                    <p:nvPr/>
                  </p:nvSpPr>
                  <p:spPr bwMode="auto">
                    <a:xfrm>
                      <a:off x="7048" y="6564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08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7336" y="6564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09" name="Freeform 155"/>
                    <p:cNvSpPr>
                      <a:spLocks/>
                    </p:cNvSpPr>
                    <p:nvPr/>
                  </p:nvSpPr>
                  <p:spPr bwMode="auto">
                    <a:xfrm>
                      <a:off x="7528" y="6564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4469" name="Group 140"/>
                  <p:cNvGrpSpPr>
                    <a:grpSpLocks/>
                  </p:cNvGrpSpPr>
                  <p:nvPr/>
                </p:nvGrpSpPr>
                <p:grpSpPr bwMode="auto">
                  <a:xfrm>
                    <a:off x="5138" y="6282"/>
                    <a:ext cx="1296" cy="949"/>
                    <a:chOff x="6496" y="6275"/>
                    <a:chExt cx="1296" cy="949"/>
                  </a:xfrm>
                </p:grpSpPr>
                <p:sp>
                  <p:nvSpPr>
                    <p:cNvPr id="14484" name="Text Box 153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6496" y="6275"/>
                      <a:ext cx="1296" cy="949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18288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/>
                      <a:r>
                        <a:rPr lang="en-US" sz="900" b="1"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Block (1, 1)</a:t>
                      </a:r>
                      <a:endParaRPr lang="en-US">
                        <a:ea typeface="Times New Roman" pitchFamily="18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4485" name="Freeform 152"/>
                    <p:cNvSpPr>
                      <a:spLocks/>
                    </p:cNvSpPr>
                    <p:nvPr/>
                  </p:nvSpPr>
                  <p:spPr bwMode="auto">
                    <a:xfrm>
                      <a:off x="6569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86" name="Freeform 151"/>
                    <p:cNvSpPr>
                      <a:spLocks/>
                    </p:cNvSpPr>
                    <p:nvPr/>
                  </p:nvSpPr>
                  <p:spPr bwMode="auto">
                    <a:xfrm>
                      <a:off x="6856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87" name="Freeform 150"/>
                    <p:cNvSpPr>
                      <a:spLocks/>
                    </p:cNvSpPr>
                    <p:nvPr/>
                  </p:nvSpPr>
                  <p:spPr bwMode="auto">
                    <a:xfrm>
                      <a:off x="7144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88" name="Freeform 149"/>
                    <p:cNvSpPr>
                      <a:spLocks/>
                    </p:cNvSpPr>
                    <p:nvPr/>
                  </p:nvSpPr>
                  <p:spPr bwMode="auto">
                    <a:xfrm>
                      <a:off x="7432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89" name="Freeform 148"/>
                    <p:cNvSpPr>
                      <a:spLocks/>
                    </p:cNvSpPr>
                    <p:nvPr/>
                  </p:nvSpPr>
                  <p:spPr bwMode="auto">
                    <a:xfrm>
                      <a:off x="6664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90" name="Freeform 147"/>
                    <p:cNvSpPr>
                      <a:spLocks/>
                    </p:cNvSpPr>
                    <p:nvPr/>
                  </p:nvSpPr>
                  <p:spPr bwMode="auto">
                    <a:xfrm>
                      <a:off x="6952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91" name="Freeform 146"/>
                    <p:cNvSpPr>
                      <a:spLocks/>
                    </p:cNvSpPr>
                    <p:nvPr/>
                  </p:nvSpPr>
                  <p:spPr bwMode="auto">
                    <a:xfrm>
                      <a:off x="7240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92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7624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93" name="Freeform 144"/>
                    <p:cNvSpPr>
                      <a:spLocks/>
                    </p:cNvSpPr>
                    <p:nvPr/>
                  </p:nvSpPr>
                  <p:spPr bwMode="auto">
                    <a:xfrm>
                      <a:off x="6760" y="6564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94" name="Freeform 143"/>
                    <p:cNvSpPr>
                      <a:spLocks/>
                    </p:cNvSpPr>
                    <p:nvPr/>
                  </p:nvSpPr>
                  <p:spPr bwMode="auto">
                    <a:xfrm>
                      <a:off x="7048" y="6564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95" name="Freeform 142"/>
                    <p:cNvSpPr>
                      <a:spLocks/>
                    </p:cNvSpPr>
                    <p:nvPr/>
                  </p:nvSpPr>
                  <p:spPr bwMode="auto">
                    <a:xfrm>
                      <a:off x="7336" y="6564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96" name="Freeform 141"/>
                    <p:cNvSpPr>
                      <a:spLocks/>
                    </p:cNvSpPr>
                    <p:nvPr/>
                  </p:nvSpPr>
                  <p:spPr bwMode="auto">
                    <a:xfrm>
                      <a:off x="7528" y="6564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4470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3781" y="6283"/>
                    <a:ext cx="1296" cy="949"/>
                    <a:chOff x="6496" y="6275"/>
                    <a:chExt cx="1296" cy="949"/>
                  </a:xfrm>
                </p:grpSpPr>
                <p:sp>
                  <p:nvSpPr>
                    <p:cNvPr id="14471" name="Text Box 139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6496" y="6275"/>
                      <a:ext cx="1296" cy="949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18288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/>
                      <a:r>
                        <a:rPr lang="en-US" sz="900" b="1"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Block (0, 1)</a:t>
                      </a:r>
                      <a:endParaRPr lang="en-US">
                        <a:ea typeface="Times New Roman" pitchFamily="18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4472" name="Freeform 138"/>
                    <p:cNvSpPr>
                      <a:spLocks/>
                    </p:cNvSpPr>
                    <p:nvPr/>
                  </p:nvSpPr>
                  <p:spPr bwMode="auto">
                    <a:xfrm>
                      <a:off x="6569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73" name="Freeform 137"/>
                    <p:cNvSpPr>
                      <a:spLocks/>
                    </p:cNvSpPr>
                    <p:nvPr/>
                  </p:nvSpPr>
                  <p:spPr bwMode="auto">
                    <a:xfrm>
                      <a:off x="6856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74" name="Freeform 136"/>
                    <p:cNvSpPr>
                      <a:spLocks/>
                    </p:cNvSpPr>
                    <p:nvPr/>
                  </p:nvSpPr>
                  <p:spPr bwMode="auto">
                    <a:xfrm>
                      <a:off x="7144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75" name="Freeform 135"/>
                    <p:cNvSpPr>
                      <a:spLocks/>
                    </p:cNvSpPr>
                    <p:nvPr/>
                  </p:nvSpPr>
                  <p:spPr bwMode="auto">
                    <a:xfrm>
                      <a:off x="7432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76" name="Freeform 134"/>
                    <p:cNvSpPr>
                      <a:spLocks/>
                    </p:cNvSpPr>
                    <p:nvPr/>
                  </p:nvSpPr>
                  <p:spPr bwMode="auto">
                    <a:xfrm>
                      <a:off x="6664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77" name="Freeform 133"/>
                    <p:cNvSpPr>
                      <a:spLocks/>
                    </p:cNvSpPr>
                    <p:nvPr/>
                  </p:nvSpPr>
                  <p:spPr bwMode="auto">
                    <a:xfrm>
                      <a:off x="6952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78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7240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79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7624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80" name="Freeform 130"/>
                    <p:cNvSpPr>
                      <a:spLocks/>
                    </p:cNvSpPr>
                    <p:nvPr/>
                  </p:nvSpPr>
                  <p:spPr bwMode="auto">
                    <a:xfrm>
                      <a:off x="6760" y="6564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81" name="Freeform 129"/>
                    <p:cNvSpPr>
                      <a:spLocks/>
                    </p:cNvSpPr>
                    <p:nvPr/>
                  </p:nvSpPr>
                  <p:spPr bwMode="auto">
                    <a:xfrm>
                      <a:off x="7048" y="6564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82" name="Freeform 128"/>
                    <p:cNvSpPr>
                      <a:spLocks/>
                    </p:cNvSpPr>
                    <p:nvPr/>
                  </p:nvSpPr>
                  <p:spPr bwMode="auto">
                    <a:xfrm>
                      <a:off x="7336" y="6564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83" name="Freeform 127"/>
                    <p:cNvSpPr>
                      <a:spLocks/>
                    </p:cNvSpPr>
                    <p:nvPr/>
                  </p:nvSpPr>
                  <p:spPr bwMode="auto">
                    <a:xfrm>
                      <a:off x="7528" y="6564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4425" name="Group 82"/>
                <p:cNvGrpSpPr>
                  <a:grpSpLocks/>
                </p:cNvGrpSpPr>
                <p:nvPr/>
              </p:nvGrpSpPr>
              <p:grpSpPr bwMode="auto">
                <a:xfrm>
                  <a:off x="3781" y="5262"/>
                  <a:ext cx="4011" cy="950"/>
                  <a:chOff x="3781" y="6282"/>
                  <a:chExt cx="4011" cy="950"/>
                </a:xfrm>
              </p:grpSpPr>
              <p:grpSp>
                <p:nvGrpSpPr>
                  <p:cNvPr id="14426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6496" y="6282"/>
                    <a:ext cx="1296" cy="949"/>
                    <a:chOff x="6496" y="6275"/>
                    <a:chExt cx="1296" cy="949"/>
                  </a:xfrm>
                </p:grpSpPr>
                <p:sp>
                  <p:nvSpPr>
                    <p:cNvPr id="14455" name="Text Box 124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6496" y="6275"/>
                      <a:ext cx="1296" cy="949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18288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/>
                      <a:r>
                        <a:rPr lang="en-US" sz="900" b="1"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Block (2, 0)</a:t>
                      </a:r>
                      <a:endParaRPr lang="en-US">
                        <a:ea typeface="Times New Roman" pitchFamily="18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4456" name="Freeform 123"/>
                    <p:cNvSpPr>
                      <a:spLocks/>
                    </p:cNvSpPr>
                    <p:nvPr/>
                  </p:nvSpPr>
                  <p:spPr bwMode="auto">
                    <a:xfrm>
                      <a:off x="6569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57" name="Freeform 122"/>
                    <p:cNvSpPr>
                      <a:spLocks/>
                    </p:cNvSpPr>
                    <p:nvPr/>
                  </p:nvSpPr>
                  <p:spPr bwMode="auto">
                    <a:xfrm>
                      <a:off x="6856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58" name="Freeform 121"/>
                    <p:cNvSpPr>
                      <a:spLocks/>
                    </p:cNvSpPr>
                    <p:nvPr/>
                  </p:nvSpPr>
                  <p:spPr bwMode="auto">
                    <a:xfrm>
                      <a:off x="7144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59" name="Freeform 120"/>
                    <p:cNvSpPr>
                      <a:spLocks/>
                    </p:cNvSpPr>
                    <p:nvPr/>
                  </p:nvSpPr>
                  <p:spPr bwMode="auto">
                    <a:xfrm>
                      <a:off x="7432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60" name="Freeform 119"/>
                    <p:cNvSpPr>
                      <a:spLocks/>
                    </p:cNvSpPr>
                    <p:nvPr/>
                  </p:nvSpPr>
                  <p:spPr bwMode="auto">
                    <a:xfrm>
                      <a:off x="6664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61" name="Freeform 118"/>
                    <p:cNvSpPr>
                      <a:spLocks/>
                    </p:cNvSpPr>
                    <p:nvPr/>
                  </p:nvSpPr>
                  <p:spPr bwMode="auto">
                    <a:xfrm>
                      <a:off x="6952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62" name="Freeform 117"/>
                    <p:cNvSpPr>
                      <a:spLocks/>
                    </p:cNvSpPr>
                    <p:nvPr/>
                  </p:nvSpPr>
                  <p:spPr bwMode="auto">
                    <a:xfrm>
                      <a:off x="7240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63" name="Freeform 116"/>
                    <p:cNvSpPr>
                      <a:spLocks/>
                    </p:cNvSpPr>
                    <p:nvPr/>
                  </p:nvSpPr>
                  <p:spPr bwMode="auto">
                    <a:xfrm>
                      <a:off x="7624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64" name="Freeform 115"/>
                    <p:cNvSpPr>
                      <a:spLocks/>
                    </p:cNvSpPr>
                    <p:nvPr/>
                  </p:nvSpPr>
                  <p:spPr bwMode="auto">
                    <a:xfrm>
                      <a:off x="6760" y="6564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65" name="Freeform 114"/>
                    <p:cNvSpPr>
                      <a:spLocks/>
                    </p:cNvSpPr>
                    <p:nvPr/>
                  </p:nvSpPr>
                  <p:spPr bwMode="auto">
                    <a:xfrm>
                      <a:off x="7048" y="6564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66" name="Freeform 113"/>
                    <p:cNvSpPr>
                      <a:spLocks/>
                    </p:cNvSpPr>
                    <p:nvPr/>
                  </p:nvSpPr>
                  <p:spPr bwMode="auto">
                    <a:xfrm>
                      <a:off x="7336" y="6564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67" name="Freeform 112"/>
                    <p:cNvSpPr>
                      <a:spLocks/>
                    </p:cNvSpPr>
                    <p:nvPr/>
                  </p:nvSpPr>
                  <p:spPr bwMode="auto">
                    <a:xfrm>
                      <a:off x="7528" y="6564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4427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5138" y="6282"/>
                    <a:ext cx="1296" cy="949"/>
                    <a:chOff x="6496" y="6275"/>
                    <a:chExt cx="1296" cy="949"/>
                  </a:xfrm>
                </p:grpSpPr>
                <p:sp>
                  <p:nvSpPr>
                    <p:cNvPr id="14442" name="Text Box 110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6496" y="6275"/>
                      <a:ext cx="1296" cy="949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18288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/>
                      <a:r>
                        <a:rPr lang="en-US" sz="900" b="1"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Block (1, 0)</a:t>
                      </a:r>
                      <a:endParaRPr lang="en-US">
                        <a:ea typeface="Times New Roman" pitchFamily="18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4443" name="Freeform 109"/>
                    <p:cNvSpPr>
                      <a:spLocks/>
                    </p:cNvSpPr>
                    <p:nvPr/>
                  </p:nvSpPr>
                  <p:spPr bwMode="auto">
                    <a:xfrm>
                      <a:off x="6569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44" name="Freeform 108"/>
                    <p:cNvSpPr>
                      <a:spLocks/>
                    </p:cNvSpPr>
                    <p:nvPr/>
                  </p:nvSpPr>
                  <p:spPr bwMode="auto">
                    <a:xfrm>
                      <a:off x="6856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45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7144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46" name="Freeform 106"/>
                    <p:cNvSpPr>
                      <a:spLocks/>
                    </p:cNvSpPr>
                    <p:nvPr/>
                  </p:nvSpPr>
                  <p:spPr bwMode="auto">
                    <a:xfrm>
                      <a:off x="7432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47" name="Freeform 105"/>
                    <p:cNvSpPr>
                      <a:spLocks/>
                    </p:cNvSpPr>
                    <p:nvPr/>
                  </p:nvSpPr>
                  <p:spPr bwMode="auto">
                    <a:xfrm>
                      <a:off x="6664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48" name="Freeform 104"/>
                    <p:cNvSpPr>
                      <a:spLocks/>
                    </p:cNvSpPr>
                    <p:nvPr/>
                  </p:nvSpPr>
                  <p:spPr bwMode="auto">
                    <a:xfrm>
                      <a:off x="6952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49" name="Freeform 103"/>
                    <p:cNvSpPr>
                      <a:spLocks/>
                    </p:cNvSpPr>
                    <p:nvPr/>
                  </p:nvSpPr>
                  <p:spPr bwMode="auto">
                    <a:xfrm>
                      <a:off x="7240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50" name="Freeform 102"/>
                    <p:cNvSpPr>
                      <a:spLocks/>
                    </p:cNvSpPr>
                    <p:nvPr/>
                  </p:nvSpPr>
                  <p:spPr bwMode="auto">
                    <a:xfrm>
                      <a:off x="7624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51" name="Freeform 101"/>
                    <p:cNvSpPr>
                      <a:spLocks/>
                    </p:cNvSpPr>
                    <p:nvPr/>
                  </p:nvSpPr>
                  <p:spPr bwMode="auto">
                    <a:xfrm>
                      <a:off x="6760" y="6564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52" name="Freeform 100"/>
                    <p:cNvSpPr>
                      <a:spLocks/>
                    </p:cNvSpPr>
                    <p:nvPr/>
                  </p:nvSpPr>
                  <p:spPr bwMode="auto">
                    <a:xfrm>
                      <a:off x="7048" y="6564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53" name="Freeform 99"/>
                    <p:cNvSpPr>
                      <a:spLocks/>
                    </p:cNvSpPr>
                    <p:nvPr/>
                  </p:nvSpPr>
                  <p:spPr bwMode="auto">
                    <a:xfrm>
                      <a:off x="7336" y="6564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54" name="Freeform 98"/>
                    <p:cNvSpPr>
                      <a:spLocks/>
                    </p:cNvSpPr>
                    <p:nvPr/>
                  </p:nvSpPr>
                  <p:spPr bwMode="auto">
                    <a:xfrm>
                      <a:off x="7528" y="6564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4428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3781" y="6283"/>
                    <a:ext cx="1296" cy="949"/>
                    <a:chOff x="6496" y="6275"/>
                    <a:chExt cx="1296" cy="949"/>
                  </a:xfrm>
                </p:grpSpPr>
                <p:sp>
                  <p:nvSpPr>
                    <p:cNvPr id="14429" name="Text Box 96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6496" y="6275"/>
                      <a:ext cx="1296" cy="949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18288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/>
                      <a:r>
                        <a:rPr lang="en-US" sz="900" b="1"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Block (0, 0)</a:t>
                      </a:r>
                      <a:endParaRPr lang="en-US">
                        <a:ea typeface="Times New Roman" pitchFamily="18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4430" name="Freeform 95"/>
                    <p:cNvSpPr>
                      <a:spLocks/>
                    </p:cNvSpPr>
                    <p:nvPr/>
                  </p:nvSpPr>
                  <p:spPr bwMode="auto">
                    <a:xfrm>
                      <a:off x="6569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31" name="Freeform 94"/>
                    <p:cNvSpPr>
                      <a:spLocks/>
                    </p:cNvSpPr>
                    <p:nvPr/>
                  </p:nvSpPr>
                  <p:spPr bwMode="auto">
                    <a:xfrm>
                      <a:off x="6856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32" name="Freeform 93"/>
                    <p:cNvSpPr>
                      <a:spLocks/>
                    </p:cNvSpPr>
                    <p:nvPr/>
                  </p:nvSpPr>
                  <p:spPr bwMode="auto">
                    <a:xfrm>
                      <a:off x="7144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33" name="Freeform 92"/>
                    <p:cNvSpPr>
                      <a:spLocks/>
                    </p:cNvSpPr>
                    <p:nvPr/>
                  </p:nvSpPr>
                  <p:spPr bwMode="auto">
                    <a:xfrm>
                      <a:off x="7432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34" name="Freeform 91"/>
                    <p:cNvSpPr>
                      <a:spLocks/>
                    </p:cNvSpPr>
                    <p:nvPr/>
                  </p:nvSpPr>
                  <p:spPr bwMode="auto">
                    <a:xfrm>
                      <a:off x="6664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35" name="Freeform 90"/>
                    <p:cNvSpPr>
                      <a:spLocks/>
                    </p:cNvSpPr>
                    <p:nvPr/>
                  </p:nvSpPr>
                  <p:spPr bwMode="auto">
                    <a:xfrm>
                      <a:off x="6952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36" name="Freeform 89"/>
                    <p:cNvSpPr>
                      <a:spLocks/>
                    </p:cNvSpPr>
                    <p:nvPr/>
                  </p:nvSpPr>
                  <p:spPr bwMode="auto">
                    <a:xfrm>
                      <a:off x="7240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37" name="Freeform 88"/>
                    <p:cNvSpPr>
                      <a:spLocks/>
                    </p:cNvSpPr>
                    <p:nvPr/>
                  </p:nvSpPr>
                  <p:spPr bwMode="auto">
                    <a:xfrm>
                      <a:off x="7624" y="6565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38" name="Freeform 87"/>
                    <p:cNvSpPr>
                      <a:spLocks/>
                    </p:cNvSpPr>
                    <p:nvPr/>
                  </p:nvSpPr>
                  <p:spPr bwMode="auto">
                    <a:xfrm>
                      <a:off x="6760" y="6564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39" name="Freeform 86"/>
                    <p:cNvSpPr>
                      <a:spLocks/>
                    </p:cNvSpPr>
                    <p:nvPr/>
                  </p:nvSpPr>
                  <p:spPr bwMode="auto">
                    <a:xfrm>
                      <a:off x="7048" y="6564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40" name="Freeform 85"/>
                    <p:cNvSpPr>
                      <a:spLocks/>
                    </p:cNvSpPr>
                    <p:nvPr/>
                  </p:nvSpPr>
                  <p:spPr bwMode="auto">
                    <a:xfrm>
                      <a:off x="7336" y="6564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41" name="Freeform 84"/>
                    <p:cNvSpPr>
                      <a:spLocks/>
                    </p:cNvSpPr>
                    <p:nvPr/>
                  </p:nvSpPr>
                  <p:spPr bwMode="auto">
                    <a:xfrm>
                      <a:off x="7528" y="6564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4343" name="Text Box 79"/>
            <p:cNvSpPr txBox="1">
              <a:spLocks noChangeArrowheads="1"/>
            </p:cNvSpPr>
            <p:nvPr/>
          </p:nvSpPr>
          <p:spPr bwMode="auto">
            <a:xfrm>
              <a:off x="5911" y="4612"/>
              <a:ext cx="4522" cy="104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 b="1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Host</a:t>
              </a:r>
              <a:endParaRPr lang="en-US"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14344" name="Line 78"/>
            <p:cNvSpPr>
              <a:spLocks noChangeShapeType="1"/>
            </p:cNvSpPr>
            <p:nvPr/>
          </p:nvSpPr>
          <p:spPr bwMode="auto">
            <a:xfrm>
              <a:off x="3597" y="4564"/>
              <a:ext cx="2" cy="105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Text Box 77"/>
            <p:cNvSpPr txBox="1">
              <a:spLocks noChangeArrowheads="1"/>
            </p:cNvSpPr>
            <p:nvPr/>
          </p:nvSpPr>
          <p:spPr bwMode="auto">
            <a:xfrm>
              <a:off x="1922" y="3548"/>
              <a:ext cx="3799" cy="11682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 b="1" dirty="0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C Program Sequential Execution</a:t>
              </a:r>
              <a:endParaRPr lang="en-US" sz="900" dirty="0">
                <a:ea typeface="Times New Roman" pitchFamily="18" charset="0"/>
                <a:cs typeface="Tahoma" pitchFamily="34" charset="0"/>
              </a:endParaRPr>
            </a:p>
            <a:p>
              <a:r>
                <a:rPr lang="en-US" sz="1000" b="1" dirty="0"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Serial code</a:t>
              </a:r>
              <a:endParaRPr lang="en-US" sz="900" dirty="0"/>
            </a:p>
            <a:p>
              <a:r>
                <a:rPr lang="en-US" sz="1000" b="1" dirty="0">
                  <a:latin typeface="Courier New" pitchFamily="49" charset="0"/>
                  <a:cs typeface="Times New Roman" pitchFamily="18" charset="0"/>
                </a:rPr>
                <a:t> </a:t>
              </a:r>
              <a:endParaRPr lang="en-US" sz="900" dirty="0"/>
            </a:p>
            <a:p>
              <a:r>
                <a:rPr lang="en-US" sz="1000" b="1" dirty="0">
                  <a:latin typeface="Courier New" pitchFamily="49" charset="0"/>
                  <a:cs typeface="Times New Roman" pitchFamily="18" charset="0"/>
                </a:rPr>
                <a:t> </a:t>
              </a:r>
            </a:p>
            <a:p>
              <a:endParaRPr lang="en-US" sz="1000" b="1" dirty="0">
                <a:latin typeface="Courier New" pitchFamily="49" charset="0"/>
                <a:cs typeface="Times New Roman" pitchFamily="18" charset="0"/>
              </a:endParaRPr>
            </a:p>
            <a:p>
              <a:endParaRPr lang="en-US" sz="1000" b="1" dirty="0">
                <a:latin typeface="Courier New" pitchFamily="49" charset="0"/>
                <a:cs typeface="Times New Roman" pitchFamily="18" charset="0"/>
              </a:endParaRPr>
            </a:p>
            <a:p>
              <a:endParaRPr lang="en-US" sz="1000" b="1" dirty="0">
                <a:latin typeface="Courier New" pitchFamily="49" charset="0"/>
                <a:cs typeface="Times New Roman" pitchFamily="18" charset="0"/>
              </a:endParaRPr>
            </a:p>
            <a:p>
              <a:endParaRPr lang="en-US" sz="1000" b="1" dirty="0">
                <a:latin typeface="Courier New" pitchFamily="49" charset="0"/>
                <a:cs typeface="Times New Roman" pitchFamily="18" charset="0"/>
              </a:endParaRPr>
            </a:p>
            <a:p>
              <a:endParaRPr lang="en-US" sz="1000" b="1" dirty="0">
                <a:latin typeface="Courier New" pitchFamily="49" charset="0"/>
                <a:cs typeface="Times New Roman" pitchFamily="18" charset="0"/>
              </a:endParaRPr>
            </a:p>
            <a:p>
              <a:r>
                <a:rPr lang="en-US" sz="1000" b="1" dirty="0">
                  <a:latin typeface="Courier New" pitchFamily="49" charset="0"/>
                  <a:cs typeface="Times New Roman" pitchFamily="18" charset="0"/>
                </a:rPr>
                <a:t>Parallel kernel</a:t>
              </a:r>
              <a:endParaRPr lang="en-US" sz="900" dirty="0"/>
            </a:p>
            <a:p>
              <a:r>
                <a:rPr lang="en-US" sz="1000" b="1" dirty="0">
                  <a:latin typeface="Courier New" pitchFamily="49" charset="0"/>
                  <a:cs typeface="Times New Roman" pitchFamily="18" charset="0"/>
                </a:rPr>
                <a:t> Kernel0&lt;&lt;&lt;&gt;&gt;&gt;()</a:t>
              </a:r>
              <a:endParaRPr lang="en-US" sz="900" dirty="0"/>
            </a:p>
            <a:p>
              <a:r>
                <a:rPr lang="en-US" sz="1000" b="1" dirty="0">
                  <a:latin typeface="Courier New" pitchFamily="49" charset="0"/>
                  <a:cs typeface="Times New Roman" pitchFamily="18" charset="0"/>
                </a:rPr>
                <a:t> </a:t>
              </a:r>
            </a:p>
            <a:p>
              <a:endParaRPr lang="en-US" sz="1000" b="1" dirty="0">
                <a:latin typeface="Courier New" pitchFamily="49" charset="0"/>
                <a:cs typeface="Times New Roman" pitchFamily="18" charset="0"/>
              </a:endParaRPr>
            </a:p>
            <a:p>
              <a:endParaRPr lang="en-US" sz="1000" b="1" dirty="0">
                <a:latin typeface="Courier New" pitchFamily="49" charset="0"/>
                <a:cs typeface="Times New Roman" pitchFamily="18" charset="0"/>
              </a:endParaRPr>
            </a:p>
            <a:p>
              <a:endParaRPr lang="en-US" sz="1000" b="1" dirty="0">
                <a:latin typeface="Courier New" pitchFamily="49" charset="0"/>
                <a:cs typeface="Times New Roman" pitchFamily="18" charset="0"/>
              </a:endParaRPr>
            </a:p>
            <a:p>
              <a:endParaRPr lang="en-US" sz="1000" b="1" dirty="0">
                <a:latin typeface="Courier New" pitchFamily="49" charset="0"/>
                <a:cs typeface="Times New Roman" pitchFamily="18" charset="0"/>
              </a:endParaRPr>
            </a:p>
            <a:p>
              <a:endParaRPr lang="en-US" sz="1000" b="1" dirty="0">
                <a:latin typeface="Courier New" pitchFamily="49" charset="0"/>
                <a:cs typeface="Times New Roman" pitchFamily="18" charset="0"/>
              </a:endParaRPr>
            </a:p>
            <a:p>
              <a:endParaRPr lang="en-US" sz="1000" b="1" dirty="0">
                <a:latin typeface="Courier New" pitchFamily="49" charset="0"/>
                <a:cs typeface="Times New Roman" pitchFamily="18" charset="0"/>
              </a:endParaRPr>
            </a:p>
            <a:p>
              <a:endParaRPr lang="en-US" sz="1000" b="1" dirty="0">
                <a:latin typeface="Courier New" pitchFamily="49" charset="0"/>
                <a:cs typeface="Times New Roman" pitchFamily="18" charset="0"/>
              </a:endParaRPr>
            </a:p>
            <a:p>
              <a:r>
                <a:rPr lang="en-US" sz="1000" b="1" dirty="0">
                  <a:latin typeface="Courier New" pitchFamily="49" charset="0"/>
                  <a:cs typeface="Times New Roman" pitchFamily="18" charset="0"/>
                </a:rPr>
                <a:t>Serial code</a:t>
              </a:r>
              <a:endParaRPr lang="en-US" sz="900" dirty="0"/>
            </a:p>
            <a:p>
              <a:endParaRPr lang="en-US" sz="1000" b="1" dirty="0">
                <a:latin typeface="Courier New" pitchFamily="49" charset="0"/>
                <a:cs typeface="Times New Roman" pitchFamily="18" charset="0"/>
              </a:endParaRPr>
            </a:p>
            <a:p>
              <a:endParaRPr lang="en-US" sz="1000" b="1" dirty="0">
                <a:latin typeface="Courier New" pitchFamily="49" charset="0"/>
                <a:cs typeface="Times New Roman" pitchFamily="18" charset="0"/>
              </a:endParaRPr>
            </a:p>
            <a:p>
              <a:endParaRPr lang="en-US" sz="1000" b="1" dirty="0">
                <a:latin typeface="Courier New" pitchFamily="49" charset="0"/>
                <a:cs typeface="Times New Roman" pitchFamily="18" charset="0"/>
              </a:endParaRPr>
            </a:p>
            <a:p>
              <a:endParaRPr lang="en-US" sz="1000" b="1" dirty="0">
                <a:latin typeface="Courier New" pitchFamily="49" charset="0"/>
                <a:cs typeface="Times New Roman" pitchFamily="18" charset="0"/>
              </a:endParaRPr>
            </a:p>
            <a:p>
              <a:endParaRPr lang="en-US" sz="1000" b="1" dirty="0">
                <a:latin typeface="Courier New" pitchFamily="49" charset="0"/>
                <a:cs typeface="Times New Roman" pitchFamily="18" charset="0"/>
              </a:endParaRPr>
            </a:p>
            <a:p>
              <a:endParaRPr lang="en-US" sz="1000" b="1" dirty="0">
                <a:latin typeface="Courier New" pitchFamily="49" charset="0"/>
                <a:cs typeface="Times New Roman" pitchFamily="18" charset="0"/>
              </a:endParaRPr>
            </a:p>
            <a:p>
              <a:endParaRPr lang="en-US" sz="1000" b="1" dirty="0">
                <a:latin typeface="Courier New" pitchFamily="49" charset="0"/>
                <a:cs typeface="Times New Roman" pitchFamily="18" charset="0"/>
              </a:endParaRPr>
            </a:p>
            <a:p>
              <a:endParaRPr lang="en-US" sz="1000" b="1" dirty="0">
                <a:latin typeface="Courier New" pitchFamily="49" charset="0"/>
                <a:cs typeface="Times New Roman" pitchFamily="18" charset="0"/>
              </a:endParaRPr>
            </a:p>
            <a:p>
              <a:r>
                <a:rPr lang="en-US" sz="1000" b="1" dirty="0">
                  <a:latin typeface="Courier New" pitchFamily="49" charset="0"/>
                  <a:cs typeface="Times New Roman" pitchFamily="18" charset="0"/>
                </a:rPr>
                <a:t> Parallel kernel</a:t>
              </a:r>
              <a:endParaRPr lang="en-US" sz="900" dirty="0"/>
            </a:p>
            <a:p>
              <a:r>
                <a:rPr lang="en-US" sz="1000" b="1" dirty="0">
                  <a:latin typeface="Courier New" pitchFamily="49" charset="0"/>
                  <a:cs typeface="Times New Roman" pitchFamily="18" charset="0"/>
                </a:rPr>
                <a:t> Kernel1&lt;&lt;&lt;&gt;&gt;&gt;()</a:t>
              </a:r>
              <a:endParaRPr lang="en-US" sz="900" dirty="0"/>
            </a:p>
            <a:p>
              <a:endParaRPr lang="en-US" dirty="0"/>
            </a:p>
          </p:txBody>
        </p:sp>
        <p:sp>
          <p:nvSpPr>
            <p:cNvPr id="14346" name="Text Box 76"/>
            <p:cNvSpPr txBox="1">
              <a:spLocks noChangeArrowheads="1"/>
            </p:cNvSpPr>
            <p:nvPr/>
          </p:nvSpPr>
          <p:spPr bwMode="auto">
            <a:xfrm>
              <a:off x="5912" y="9112"/>
              <a:ext cx="4522" cy="158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 b="1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Host</a:t>
              </a:r>
              <a:endParaRPr lang="en-US">
                <a:ea typeface="Times New Roman" pitchFamily="18" charset="0"/>
                <a:cs typeface="Tahoma" pitchFamily="34" charset="0"/>
              </a:endParaRPr>
            </a:p>
          </p:txBody>
        </p:sp>
        <p:grpSp>
          <p:nvGrpSpPr>
            <p:cNvPr id="14347" name="Group 4"/>
            <p:cNvGrpSpPr>
              <a:grpSpLocks/>
            </p:cNvGrpSpPr>
            <p:nvPr/>
          </p:nvGrpSpPr>
          <p:grpSpPr bwMode="auto">
            <a:xfrm>
              <a:off x="5909" y="10779"/>
              <a:ext cx="4527" cy="4333"/>
              <a:chOff x="5859" y="10824"/>
              <a:chExt cx="4527" cy="4333"/>
            </a:xfrm>
          </p:grpSpPr>
          <p:sp>
            <p:nvSpPr>
              <p:cNvPr id="14350" name="Text Box 75"/>
              <p:cNvSpPr txBox="1">
                <a:spLocks noChangeArrowheads="1"/>
              </p:cNvSpPr>
              <p:nvPr/>
            </p:nvSpPr>
            <p:spPr bwMode="auto">
              <a:xfrm>
                <a:off x="5859" y="10824"/>
                <a:ext cx="4527" cy="4333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000" b="1">
                    <a:latin typeface="Tahoma" pitchFamily="34" charset="0"/>
                    <a:ea typeface="Times New Roman" pitchFamily="18" charset="0"/>
                    <a:cs typeface="Tahoma" pitchFamily="34" charset="0"/>
                  </a:rPr>
                  <a:t>Device</a:t>
                </a:r>
                <a:endParaRPr lang="en-US">
                  <a:ea typeface="Times New Roman" pitchFamily="18" charset="0"/>
                  <a:cs typeface="Tahoma" pitchFamily="34" charset="0"/>
                </a:endParaRPr>
              </a:p>
            </p:txBody>
          </p:sp>
          <p:grpSp>
            <p:nvGrpSpPr>
              <p:cNvPr id="14351" name="Group 5"/>
              <p:cNvGrpSpPr>
                <a:grpSpLocks/>
              </p:cNvGrpSpPr>
              <p:nvPr/>
            </p:nvGrpSpPr>
            <p:grpSpPr bwMode="auto">
              <a:xfrm>
                <a:off x="6292" y="11318"/>
                <a:ext cx="3701" cy="3665"/>
                <a:chOff x="6292" y="11318"/>
                <a:chExt cx="3701" cy="3665"/>
              </a:xfrm>
            </p:grpSpPr>
            <p:sp>
              <p:nvSpPr>
                <p:cNvPr id="14352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6292" y="11318"/>
                  <a:ext cx="3701" cy="366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Grid 1</a:t>
                  </a:r>
                  <a:endParaRPr lang="en-US">
                    <a:ea typeface="Times New Roman" pitchFamily="18" charset="0"/>
                    <a:cs typeface="Tahoma" pitchFamily="34" charset="0"/>
                  </a:endParaRPr>
                </a:p>
              </p:txBody>
            </p:sp>
            <p:grpSp>
              <p:nvGrpSpPr>
                <p:cNvPr id="14353" name="Group 40"/>
                <p:cNvGrpSpPr>
                  <a:grpSpLocks/>
                </p:cNvGrpSpPr>
                <p:nvPr/>
              </p:nvGrpSpPr>
              <p:grpSpPr bwMode="auto">
                <a:xfrm>
                  <a:off x="8176" y="11892"/>
                  <a:ext cx="1686" cy="2974"/>
                  <a:chOff x="8176" y="11892"/>
                  <a:chExt cx="1686" cy="2974"/>
                </a:xfrm>
              </p:grpSpPr>
              <p:grpSp>
                <p:nvGrpSpPr>
                  <p:cNvPr id="14388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8176" y="12904"/>
                    <a:ext cx="1686" cy="949"/>
                    <a:chOff x="8176" y="12897"/>
                    <a:chExt cx="1686" cy="949"/>
                  </a:xfrm>
                </p:grpSpPr>
                <p:sp>
                  <p:nvSpPr>
                    <p:cNvPr id="14411" name="Text Box 73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8176" y="12897"/>
                      <a:ext cx="1686" cy="949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18288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/>
                      <a:r>
                        <a:rPr lang="en-US" sz="900" b="1"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Block (1, 1)</a:t>
                      </a:r>
                      <a:endParaRPr lang="en-US">
                        <a:ea typeface="Times New Roman" pitchFamily="18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4412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8579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13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8866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14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9154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15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8674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16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8962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17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9250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18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8770" y="13186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19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9058" y="13186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20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9346" y="13186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4389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8176" y="11892"/>
                    <a:ext cx="1686" cy="949"/>
                    <a:chOff x="8176" y="12897"/>
                    <a:chExt cx="1686" cy="949"/>
                  </a:xfrm>
                </p:grpSpPr>
                <p:sp>
                  <p:nvSpPr>
                    <p:cNvPr id="14401" name="Text Box 62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8176" y="12897"/>
                      <a:ext cx="1686" cy="949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18288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/>
                      <a:r>
                        <a:rPr lang="en-US" sz="900" b="1"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Block (1, 0)</a:t>
                      </a:r>
                      <a:endParaRPr lang="en-US">
                        <a:ea typeface="Times New Roman" pitchFamily="18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4402" name="Freeform 61"/>
                    <p:cNvSpPr>
                      <a:spLocks/>
                    </p:cNvSpPr>
                    <p:nvPr/>
                  </p:nvSpPr>
                  <p:spPr bwMode="auto">
                    <a:xfrm>
                      <a:off x="8579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03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8866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04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9154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05" name="Freeform 58"/>
                    <p:cNvSpPr>
                      <a:spLocks/>
                    </p:cNvSpPr>
                    <p:nvPr/>
                  </p:nvSpPr>
                  <p:spPr bwMode="auto">
                    <a:xfrm>
                      <a:off x="8674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06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8962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07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9250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08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8770" y="13186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09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9058" y="13186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10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9346" y="13186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4390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8176" y="13917"/>
                    <a:ext cx="1686" cy="949"/>
                    <a:chOff x="8176" y="12897"/>
                    <a:chExt cx="1686" cy="949"/>
                  </a:xfrm>
                </p:grpSpPr>
                <p:sp>
                  <p:nvSpPr>
                    <p:cNvPr id="14391" name="Text Box 51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8176" y="12897"/>
                      <a:ext cx="1686" cy="949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18288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/>
                      <a:r>
                        <a:rPr lang="en-US" sz="900" b="1"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Block (1, 2)</a:t>
                      </a:r>
                      <a:endParaRPr lang="en-US">
                        <a:ea typeface="Times New Roman" pitchFamily="18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4392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8579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93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8866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94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9154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95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8674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96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8962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97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9250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98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8770" y="13186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99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9058" y="13186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00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9346" y="13186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4354" name="Group 6"/>
                <p:cNvGrpSpPr>
                  <a:grpSpLocks/>
                </p:cNvGrpSpPr>
                <p:nvPr/>
              </p:nvGrpSpPr>
              <p:grpSpPr bwMode="auto">
                <a:xfrm>
                  <a:off x="6421" y="11892"/>
                  <a:ext cx="1686" cy="2974"/>
                  <a:chOff x="8176" y="11892"/>
                  <a:chExt cx="1686" cy="2974"/>
                </a:xfrm>
              </p:grpSpPr>
              <p:grpSp>
                <p:nvGrpSpPr>
                  <p:cNvPr id="14355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8176" y="12904"/>
                    <a:ext cx="1686" cy="949"/>
                    <a:chOff x="8176" y="12897"/>
                    <a:chExt cx="1686" cy="949"/>
                  </a:xfrm>
                </p:grpSpPr>
                <p:sp>
                  <p:nvSpPr>
                    <p:cNvPr id="14378" name="Text Box 39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8176" y="12897"/>
                      <a:ext cx="1686" cy="949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18288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/>
                      <a:r>
                        <a:rPr lang="en-US" sz="900" b="1"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Block (0, 1)</a:t>
                      </a:r>
                      <a:endParaRPr lang="en-US">
                        <a:ea typeface="Times New Roman" pitchFamily="18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4379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8579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80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8866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81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9154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82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8674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83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8962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84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9250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85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8770" y="13186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86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9058" y="13186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87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9346" y="13186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4356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8176" y="11892"/>
                    <a:ext cx="1686" cy="949"/>
                    <a:chOff x="8176" y="12897"/>
                    <a:chExt cx="1686" cy="949"/>
                  </a:xfrm>
                </p:grpSpPr>
                <p:sp>
                  <p:nvSpPr>
                    <p:cNvPr id="14368" name="Text Box 28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8176" y="12897"/>
                      <a:ext cx="1686" cy="949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18288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/>
                      <a:r>
                        <a:rPr lang="en-US" sz="900" b="1"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Block (0, 0)</a:t>
                      </a:r>
                      <a:endParaRPr lang="en-US">
                        <a:ea typeface="Times New Roman" pitchFamily="18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4369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8579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70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8866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71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9154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72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8674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73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8962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74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9250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75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8770" y="13186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76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9058" y="13186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77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9346" y="13186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4357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8176" y="13917"/>
                    <a:ext cx="1686" cy="949"/>
                    <a:chOff x="8176" y="12897"/>
                    <a:chExt cx="1686" cy="949"/>
                  </a:xfrm>
                </p:grpSpPr>
                <p:sp>
                  <p:nvSpPr>
                    <p:cNvPr id="14358" name="Text Box 17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8176" y="12897"/>
                      <a:ext cx="1686" cy="949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18288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/>
                      <a:r>
                        <a:rPr lang="en-US" sz="900" b="1"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Block (0, 2)</a:t>
                      </a:r>
                      <a:endParaRPr lang="en-US">
                        <a:ea typeface="Times New Roman" pitchFamily="18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4359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8579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60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8866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61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9154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62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8674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63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8962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64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9250" y="13187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65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8770" y="13186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66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9058" y="13186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67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9346" y="13186"/>
                      <a:ext cx="86" cy="600"/>
                    </a:xfrm>
                    <a:custGeom>
                      <a:avLst/>
                      <a:gdLst>
                        <a:gd name="T0" fmla="*/ 0 w 208"/>
                        <a:gd name="T1" fmla="*/ 0 h 1536"/>
                        <a:gd name="T2" fmla="*/ 0 w 208"/>
                        <a:gd name="T3" fmla="*/ 0 h 1536"/>
                        <a:gd name="T4" fmla="*/ 0 w 208"/>
                        <a:gd name="T5" fmla="*/ 0 h 1536"/>
                        <a:gd name="T6" fmla="*/ 0 w 208"/>
                        <a:gd name="T7" fmla="*/ 0 h 1536"/>
                        <a:gd name="T8" fmla="*/ 0 w 208"/>
                        <a:gd name="T9" fmla="*/ 0 h 1536"/>
                        <a:gd name="T10" fmla="*/ 0 w 208"/>
                        <a:gd name="T11" fmla="*/ 0 h 1536"/>
                        <a:gd name="T12" fmla="*/ 0 w 208"/>
                        <a:gd name="T13" fmla="*/ 0 h 1536"/>
                        <a:gd name="T14" fmla="*/ 0 w 208"/>
                        <a:gd name="T15" fmla="*/ 0 h 1536"/>
                        <a:gd name="T16" fmla="*/ 0 w 208"/>
                        <a:gd name="T17" fmla="*/ 0 h 1536"/>
                        <a:gd name="T18" fmla="*/ 0 w 208"/>
                        <a:gd name="T19" fmla="*/ 0 h 1536"/>
                        <a:gd name="T20" fmla="*/ 0 w 208"/>
                        <a:gd name="T21" fmla="*/ 0 h 1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08"/>
                        <a:gd name="T34" fmla="*/ 0 h 1536"/>
                        <a:gd name="T35" fmla="*/ 208 w 208"/>
                        <a:gd name="T36" fmla="*/ 1536 h 1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08" h="1536">
                          <a:moveTo>
                            <a:pt x="56" y="0"/>
                          </a:moveTo>
                          <a:cubicBezTo>
                            <a:pt x="132" y="68"/>
                            <a:pt x="208" y="136"/>
                            <a:pt x="200" y="192"/>
                          </a:cubicBezTo>
                          <a:cubicBezTo>
                            <a:pt x="192" y="248"/>
                            <a:pt x="16" y="280"/>
                            <a:pt x="8" y="336"/>
                          </a:cubicBezTo>
                          <a:cubicBezTo>
                            <a:pt x="0" y="392"/>
                            <a:pt x="152" y="464"/>
                            <a:pt x="152" y="528"/>
                          </a:cubicBezTo>
                          <a:cubicBezTo>
                            <a:pt x="152" y="592"/>
                            <a:pt x="8" y="672"/>
                            <a:pt x="8" y="720"/>
                          </a:cubicBezTo>
                          <a:cubicBezTo>
                            <a:pt x="8" y="768"/>
                            <a:pt x="144" y="776"/>
                            <a:pt x="152" y="816"/>
                          </a:cubicBezTo>
                          <a:cubicBezTo>
                            <a:pt x="160" y="856"/>
                            <a:pt x="56" y="912"/>
                            <a:pt x="56" y="960"/>
                          </a:cubicBezTo>
                          <a:cubicBezTo>
                            <a:pt x="56" y="1008"/>
                            <a:pt x="160" y="1056"/>
                            <a:pt x="152" y="1104"/>
                          </a:cubicBezTo>
                          <a:cubicBezTo>
                            <a:pt x="144" y="1152"/>
                            <a:pt x="16" y="1208"/>
                            <a:pt x="8" y="1248"/>
                          </a:cubicBezTo>
                          <a:cubicBezTo>
                            <a:pt x="0" y="1288"/>
                            <a:pt x="96" y="1296"/>
                            <a:pt x="104" y="1344"/>
                          </a:cubicBezTo>
                          <a:cubicBezTo>
                            <a:pt x="112" y="1392"/>
                            <a:pt x="40" y="1496"/>
                            <a:pt x="56" y="1536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4348" name="Freeform 3"/>
            <p:cNvSpPr>
              <a:spLocks/>
            </p:cNvSpPr>
            <p:nvPr/>
          </p:nvSpPr>
          <p:spPr bwMode="auto">
            <a:xfrm>
              <a:off x="8129" y="9615"/>
              <a:ext cx="86" cy="600"/>
            </a:xfrm>
            <a:custGeom>
              <a:avLst/>
              <a:gdLst>
                <a:gd name="T0" fmla="*/ 0 w 208"/>
                <a:gd name="T1" fmla="*/ 0 h 1536"/>
                <a:gd name="T2" fmla="*/ 0 w 208"/>
                <a:gd name="T3" fmla="*/ 0 h 1536"/>
                <a:gd name="T4" fmla="*/ 0 w 208"/>
                <a:gd name="T5" fmla="*/ 0 h 1536"/>
                <a:gd name="T6" fmla="*/ 0 w 208"/>
                <a:gd name="T7" fmla="*/ 0 h 1536"/>
                <a:gd name="T8" fmla="*/ 0 w 208"/>
                <a:gd name="T9" fmla="*/ 0 h 1536"/>
                <a:gd name="T10" fmla="*/ 0 w 208"/>
                <a:gd name="T11" fmla="*/ 0 h 1536"/>
                <a:gd name="T12" fmla="*/ 0 w 208"/>
                <a:gd name="T13" fmla="*/ 0 h 1536"/>
                <a:gd name="T14" fmla="*/ 0 w 208"/>
                <a:gd name="T15" fmla="*/ 0 h 1536"/>
                <a:gd name="T16" fmla="*/ 0 w 208"/>
                <a:gd name="T17" fmla="*/ 0 h 1536"/>
                <a:gd name="T18" fmla="*/ 0 w 208"/>
                <a:gd name="T19" fmla="*/ 0 h 1536"/>
                <a:gd name="T20" fmla="*/ 0 w 208"/>
                <a:gd name="T21" fmla="*/ 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Freeform 2"/>
            <p:cNvSpPr>
              <a:spLocks/>
            </p:cNvSpPr>
            <p:nvPr/>
          </p:nvSpPr>
          <p:spPr bwMode="auto">
            <a:xfrm>
              <a:off x="8129" y="4890"/>
              <a:ext cx="86" cy="600"/>
            </a:xfrm>
            <a:custGeom>
              <a:avLst/>
              <a:gdLst>
                <a:gd name="T0" fmla="*/ 0 w 208"/>
                <a:gd name="T1" fmla="*/ 0 h 1536"/>
                <a:gd name="T2" fmla="*/ 0 w 208"/>
                <a:gd name="T3" fmla="*/ 0 h 1536"/>
                <a:gd name="T4" fmla="*/ 0 w 208"/>
                <a:gd name="T5" fmla="*/ 0 h 1536"/>
                <a:gd name="T6" fmla="*/ 0 w 208"/>
                <a:gd name="T7" fmla="*/ 0 h 1536"/>
                <a:gd name="T8" fmla="*/ 0 w 208"/>
                <a:gd name="T9" fmla="*/ 0 h 1536"/>
                <a:gd name="T10" fmla="*/ 0 w 208"/>
                <a:gd name="T11" fmla="*/ 0 h 1536"/>
                <a:gd name="T12" fmla="*/ 0 w 208"/>
                <a:gd name="T13" fmla="*/ 0 h 1536"/>
                <a:gd name="T14" fmla="*/ 0 w 208"/>
                <a:gd name="T15" fmla="*/ 0 h 1536"/>
                <a:gd name="T16" fmla="*/ 0 w 208"/>
                <a:gd name="T17" fmla="*/ 0 h 1536"/>
                <a:gd name="T18" fmla="*/ 0 w 208"/>
                <a:gd name="T19" fmla="*/ 0 h 1536"/>
                <a:gd name="T20" fmla="*/ 0 w 208"/>
                <a:gd name="T21" fmla="*/ 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6808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on CPU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2031" y="1143055"/>
            <a:ext cx="263828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hello_world.c</a:t>
            </a:r>
            <a:r>
              <a:rPr lang="en-US" b="1" dirty="0"/>
              <a:t>:</a:t>
            </a:r>
          </a:p>
          <a:p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hello_world_kernel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(“Hello World\n”);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hello_world_kernel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Compile &amp; Run:</a:t>
            </a:r>
          </a:p>
          <a:p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hello_world.c</a:t>
            </a:r>
            <a:endParaRPr lang="en-US" dirty="0"/>
          </a:p>
          <a:p>
            <a:r>
              <a:rPr lang="en-US" dirty="0"/>
              <a:t>./</a:t>
            </a:r>
            <a:r>
              <a:rPr lang="en-US" dirty="0" err="1"/>
              <a:t>a.out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30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on GPU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2030" y="1143055"/>
            <a:ext cx="367876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hello_world.cu:</a:t>
            </a:r>
          </a:p>
          <a:p>
            <a:endParaRPr lang="en-US" b="1" dirty="0"/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__global__ void </a:t>
            </a:r>
            <a:r>
              <a:rPr lang="en-US" dirty="0" err="1"/>
              <a:t>hello_world_kernel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(“Hello World\n”);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hello_world_kernel</a:t>
            </a:r>
            <a:r>
              <a:rPr lang="en-US" dirty="0"/>
              <a:t>&lt;&lt;&lt;1,1&gt;&gt;&gt;();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Compile &amp; Run:</a:t>
            </a:r>
          </a:p>
          <a:p>
            <a:r>
              <a:rPr lang="en-US" dirty="0" err="1"/>
              <a:t>nvcc</a:t>
            </a:r>
            <a:r>
              <a:rPr lang="en-US" dirty="0"/>
              <a:t> hello_world.cu</a:t>
            </a:r>
          </a:p>
          <a:p>
            <a:r>
              <a:rPr lang="en-US" dirty="0"/>
              <a:t>./</a:t>
            </a:r>
            <a:r>
              <a:rPr lang="en-US" dirty="0" err="1"/>
              <a:t>a.out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3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Power of GPU</a:t>
            </a:r>
          </a:p>
        </p:txBody>
      </p:sp>
      <p:sp>
        <p:nvSpPr>
          <p:cNvPr id="4" name="Rectangle 3"/>
          <p:cNvSpPr/>
          <p:nvPr/>
        </p:nvSpPr>
        <p:spPr>
          <a:xfrm>
            <a:off x="877888" y="1501494"/>
            <a:ext cx="2520715" cy="64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7888" y="2581366"/>
            <a:ext cx="2520715" cy="64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7888" y="3733230"/>
            <a:ext cx="2520715" cy="64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flipV="1">
            <a:off x="2138244" y="3229290"/>
            <a:ext cx="0" cy="503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2138244" y="2149417"/>
            <a:ext cx="0" cy="4319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65970" y="1625869"/>
            <a:ext cx="1944551" cy="36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pplication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8467" y="2720709"/>
            <a:ext cx="1512429" cy="36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ibrary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65970" y="3872573"/>
            <a:ext cx="1512429" cy="36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18806" y="1616660"/>
            <a:ext cx="3817082" cy="36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Matlab</a:t>
            </a:r>
            <a:r>
              <a:rPr lang="en-US" dirty="0"/>
              <a:t>, AutoCAD, LAMMPS….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8806" y="2583126"/>
            <a:ext cx="360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cuFFT</a:t>
            </a:r>
            <a:r>
              <a:rPr lang="en-US" dirty="0"/>
              <a:t>, </a:t>
            </a:r>
            <a:r>
              <a:rPr lang="en-US" dirty="0" err="1"/>
              <a:t>cuBLAS</a:t>
            </a:r>
            <a:r>
              <a:rPr lang="en-US" dirty="0"/>
              <a:t>, </a:t>
            </a:r>
            <a:r>
              <a:rPr lang="en-US" dirty="0" err="1"/>
              <a:t>cuSPARSE</a:t>
            </a:r>
            <a:r>
              <a:rPr lang="en-US" dirty="0"/>
              <a:t>, </a:t>
            </a:r>
            <a:r>
              <a:rPr lang="en-US" dirty="0" err="1"/>
              <a:t>OpenCV</a:t>
            </a:r>
            <a:r>
              <a:rPr lang="en-US" dirty="0"/>
              <a:t>..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18807" y="3733231"/>
            <a:ext cx="3240919" cy="646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CUDA C/C++, </a:t>
            </a:r>
            <a:r>
              <a:rPr lang="en-US" dirty="0" err="1"/>
              <a:t>OpenACC</a:t>
            </a:r>
            <a:r>
              <a:rPr lang="en-US" dirty="0"/>
              <a:t>, CUDA Fortran, Python</a:t>
            </a:r>
          </a:p>
        </p:txBody>
      </p:sp>
    </p:spTree>
    <p:extLst>
      <p:ext uri="{BB962C8B-B14F-4D97-AF65-F5344CB8AC3E}">
        <p14:creationId xmlns:p14="http://schemas.microsoft.com/office/powerpoint/2010/main" val="255528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on GPU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59215" y="1125130"/>
            <a:ext cx="4674016" cy="42518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CUDA kernel within .cu files</a:t>
            </a:r>
          </a:p>
          <a:p>
            <a:r>
              <a:rPr lang="en-US" dirty="0"/>
              <a:t>.cu files compiled by </a:t>
            </a:r>
            <a:r>
              <a:rPr lang="en-US" dirty="0" err="1"/>
              <a:t>nvcc</a:t>
            </a:r>
            <a:endParaRPr lang="en-US" dirty="0"/>
          </a:p>
          <a:p>
            <a:r>
              <a:rPr lang="en-US" dirty="0"/>
              <a:t>CUDA kernels preceded by “__global__”</a:t>
            </a:r>
          </a:p>
          <a:p>
            <a:r>
              <a:rPr lang="en-US" dirty="0"/>
              <a:t>CUDA kernels launched with “&lt;&lt;&lt;…,…&gt;&gt;&gt;”</a:t>
            </a:r>
          </a:p>
          <a:p>
            <a:pPr lvl="1">
              <a:buFontTx/>
              <a:buNone/>
            </a:pP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382030" y="1143055"/>
            <a:ext cx="367876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hello_world.</a:t>
            </a:r>
            <a:r>
              <a:rPr lang="en-US" b="1" dirty="0">
                <a:solidFill>
                  <a:srgbClr val="81C800"/>
                </a:solidFill>
              </a:rPr>
              <a:t>cu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>
                <a:solidFill>
                  <a:srgbClr val="81C800"/>
                </a:solidFill>
              </a:rPr>
              <a:t>__global__ </a:t>
            </a:r>
            <a:r>
              <a:rPr lang="en-US" dirty="0"/>
              <a:t>void </a:t>
            </a:r>
            <a:r>
              <a:rPr lang="en-US" dirty="0" err="1"/>
              <a:t>hello_world_kernel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(“Hello World\n”);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hello_world_kernel</a:t>
            </a:r>
            <a:r>
              <a:rPr lang="en-US" dirty="0">
                <a:solidFill>
                  <a:srgbClr val="81C800"/>
                </a:solidFill>
              </a:rPr>
              <a:t>&lt;&lt;&lt;1,1&gt;&gt;&gt;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Compile &amp; Run:</a:t>
            </a:r>
          </a:p>
          <a:p>
            <a:r>
              <a:rPr lang="en-US" dirty="0" err="1">
                <a:solidFill>
                  <a:srgbClr val="81C800"/>
                </a:solidFill>
              </a:rPr>
              <a:t>nvcc</a:t>
            </a:r>
            <a:r>
              <a:rPr lang="en-US" dirty="0"/>
              <a:t> hello_world.</a:t>
            </a:r>
            <a:r>
              <a:rPr lang="en-US" dirty="0">
                <a:solidFill>
                  <a:srgbClr val="81C800"/>
                </a:solidFill>
              </a:rPr>
              <a:t>cu</a:t>
            </a:r>
          </a:p>
          <a:p>
            <a:r>
              <a:rPr lang="en-US" dirty="0"/>
              <a:t>./</a:t>
            </a:r>
            <a:r>
              <a:rPr lang="en-US" dirty="0" err="1"/>
              <a:t>a.out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27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Spaces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CPU and GPU have separate memory spaces</a:t>
            </a:r>
          </a:p>
          <a:p>
            <a:pPr lvl="1"/>
            <a:r>
              <a:rPr lang="en-US" dirty="0"/>
              <a:t>Data is moved across </a:t>
            </a:r>
            <a:r>
              <a:rPr lang="en-US" dirty="0" err="1"/>
              <a:t>PCIe</a:t>
            </a:r>
            <a:r>
              <a:rPr lang="en-US" dirty="0"/>
              <a:t> bus</a:t>
            </a:r>
          </a:p>
          <a:p>
            <a:pPr lvl="1">
              <a:buFontTx/>
              <a:buNone/>
            </a:pPr>
            <a:endParaRPr lang="en-US" sz="1000" dirty="0"/>
          </a:p>
          <a:p>
            <a:r>
              <a:rPr lang="en-US" dirty="0">
                <a:solidFill>
                  <a:schemeClr val="accent6"/>
                </a:solidFill>
              </a:rPr>
              <a:t>Use functions to allocate/set/copy memory on GPU</a:t>
            </a:r>
          </a:p>
          <a:p>
            <a:pPr lvl="1"/>
            <a:r>
              <a:rPr lang="en-US" dirty="0"/>
              <a:t>Very similar to corresponding C functions</a:t>
            </a:r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01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CUDA C/C++ Memory Allocation / Release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>
                <a:solidFill>
                  <a:srgbClr val="E78A2D"/>
                </a:solidFill>
              </a:rPr>
              <a:t>Host (CPU) manages device (GPU) memory:</a:t>
            </a:r>
          </a:p>
          <a:p>
            <a:pPr lvl="1" eaLnBrk="1" hangingPunct="1"/>
            <a:r>
              <a:rPr lang="en-US" dirty="0" err="1">
                <a:solidFill>
                  <a:srgbClr val="92D050"/>
                </a:solidFill>
              </a:rPr>
              <a:t>cudaMalloc</a:t>
            </a:r>
            <a:r>
              <a:rPr lang="en-US" dirty="0">
                <a:solidFill>
                  <a:srgbClr val="92D050"/>
                </a:solidFill>
              </a:rPr>
              <a:t> (void ** pointer, </a:t>
            </a:r>
            <a:r>
              <a:rPr lang="en-US" dirty="0" err="1">
                <a:solidFill>
                  <a:srgbClr val="92D050"/>
                </a:solidFill>
              </a:rPr>
              <a:t>size_t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nbytes</a:t>
            </a:r>
            <a:r>
              <a:rPr lang="en-US" dirty="0">
                <a:solidFill>
                  <a:srgbClr val="92D050"/>
                </a:solidFill>
              </a:rPr>
              <a:t>)</a:t>
            </a:r>
          </a:p>
          <a:p>
            <a:pPr lvl="1" eaLnBrk="1" hangingPunct="1"/>
            <a:r>
              <a:rPr lang="en-US" dirty="0" err="1">
                <a:solidFill>
                  <a:srgbClr val="92D050"/>
                </a:solidFill>
              </a:rPr>
              <a:t>cudaMemset</a:t>
            </a:r>
            <a:r>
              <a:rPr lang="en-US" dirty="0">
                <a:solidFill>
                  <a:srgbClr val="92D050"/>
                </a:solidFill>
              </a:rPr>
              <a:t> (void * pointer, </a:t>
            </a:r>
            <a:r>
              <a:rPr lang="en-US" dirty="0" err="1">
                <a:solidFill>
                  <a:srgbClr val="92D050"/>
                </a:solidFill>
              </a:rPr>
              <a:t>int</a:t>
            </a:r>
            <a:r>
              <a:rPr lang="en-US" dirty="0">
                <a:solidFill>
                  <a:srgbClr val="92D050"/>
                </a:solidFill>
              </a:rPr>
              <a:t> value, </a:t>
            </a:r>
            <a:r>
              <a:rPr lang="en-US" dirty="0" err="1">
                <a:solidFill>
                  <a:srgbClr val="92D050"/>
                </a:solidFill>
              </a:rPr>
              <a:t>size_t</a:t>
            </a:r>
            <a:r>
              <a:rPr lang="en-US" dirty="0">
                <a:solidFill>
                  <a:srgbClr val="92D050"/>
                </a:solidFill>
              </a:rPr>
              <a:t> count)</a:t>
            </a:r>
          </a:p>
          <a:p>
            <a:pPr lvl="1" eaLnBrk="1" hangingPunct="1"/>
            <a:r>
              <a:rPr lang="en-US" dirty="0" err="1">
                <a:solidFill>
                  <a:srgbClr val="92D050"/>
                </a:solidFill>
              </a:rPr>
              <a:t>cudaFree</a:t>
            </a:r>
            <a:r>
              <a:rPr lang="en-US" dirty="0">
                <a:solidFill>
                  <a:srgbClr val="92D050"/>
                </a:solidFill>
              </a:rPr>
              <a:t> (void* pointer)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lvl="1" eaLnBrk="1" hangingPunct="1">
              <a:buFontTx/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nbytes</a:t>
            </a:r>
            <a:r>
              <a:rPr lang="en-US" dirty="0"/>
              <a:t> = 1024*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pPr lvl="1" eaLnBrk="1" hangingPunct="1">
              <a:buFontTx/>
              <a:buNone/>
            </a:pPr>
            <a:r>
              <a:rPr lang="en-US" dirty="0" err="1"/>
              <a:t>int</a:t>
            </a:r>
            <a:r>
              <a:rPr lang="en-US" dirty="0"/>
              <a:t> * </a:t>
            </a:r>
            <a:r>
              <a:rPr lang="en-US" dirty="0" err="1"/>
              <a:t>d_a</a:t>
            </a:r>
            <a:r>
              <a:rPr lang="en-US" dirty="0"/>
              <a:t> = 0;</a:t>
            </a:r>
          </a:p>
          <a:p>
            <a:pPr lvl="1" eaLnBrk="1" hangingPunct="1">
              <a:buFontTx/>
              <a:buNone/>
            </a:pPr>
            <a:r>
              <a:rPr lang="en-US" dirty="0" err="1"/>
              <a:t>cudaMalloc</a:t>
            </a:r>
            <a:r>
              <a:rPr lang="en-US" dirty="0"/>
              <a:t>( (void**)&amp;</a:t>
            </a:r>
            <a:r>
              <a:rPr lang="en-US" dirty="0" err="1"/>
              <a:t>d_a</a:t>
            </a:r>
            <a:r>
              <a:rPr lang="en-US" dirty="0"/>
              <a:t>,  </a:t>
            </a:r>
            <a:r>
              <a:rPr lang="en-US" dirty="0" err="1"/>
              <a:t>nbytes</a:t>
            </a:r>
            <a:r>
              <a:rPr lang="en-US" dirty="0"/>
              <a:t> );</a:t>
            </a:r>
          </a:p>
          <a:p>
            <a:pPr lvl="1" eaLnBrk="1" hangingPunct="1">
              <a:buFontTx/>
              <a:buNone/>
            </a:pPr>
            <a:r>
              <a:rPr lang="en-US" dirty="0" err="1"/>
              <a:t>cudaMemset</a:t>
            </a:r>
            <a:r>
              <a:rPr lang="en-US" dirty="0"/>
              <a:t>( </a:t>
            </a:r>
            <a:r>
              <a:rPr lang="en-US" dirty="0" err="1"/>
              <a:t>d_a</a:t>
            </a:r>
            <a:r>
              <a:rPr lang="en-US" dirty="0"/>
              <a:t>, 0, </a:t>
            </a:r>
            <a:r>
              <a:rPr lang="en-US" dirty="0" err="1"/>
              <a:t>nbytes</a:t>
            </a:r>
            <a:r>
              <a:rPr lang="en-US" dirty="0"/>
              <a:t>);</a:t>
            </a:r>
          </a:p>
          <a:p>
            <a:pPr lvl="1" eaLnBrk="1" hangingPunct="1">
              <a:buFontTx/>
              <a:buNone/>
            </a:pPr>
            <a:r>
              <a:rPr lang="en-US" dirty="0" err="1"/>
              <a:t>cudaFree</a:t>
            </a:r>
            <a:r>
              <a:rPr lang="en-US" dirty="0"/>
              <a:t>(</a:t>
            </a:r>
            <a:r>
              <a:rPr lang="en-US" dirty="0" err="1"/>
              <a:t>d_a</a:t>
            </a:r>
            <a:r>
              <a:rPr lang="en-US" dirty="0"/>
              <a:t>);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18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Copies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200" dirty="0" err="1">
                <a:solidFill>
                  <a:srgbClr val="E78A2D"/>
                </a:solidFill>
              </a:rPr>
              <a:t>cudaMemcpy</a:t>
            </a:r>
            <a:r>
              <a:rPr lang="en-US" sz="2200" dirty="0">
                <a:solidFill>
                  <a:srgbClr val="E78A2D"/>
                </a:solidFill>
              </a:rPr>
              <a:t>( void *</a:t>
            </a:r>
            <a:r>
              <a:rPr lang="en-US" sz="2200" dirty="0" err="1">
                <a:solidFill>
                  <a:srgbClr val="E78A2D"/>
                </a:solidFill>
              </a:rPr>
              <a:t>dst</a:t>
            </a:r>
            <a:r>
              <a:rPr lang="en-US" sz="2200" dirty="0">
                <a:solidFill>
                  <a:srgbClr val="E78A2D"/>
                </a:solidFill>
              </a:rPr>
              <a:t>,   void *</a:t>
            </a:r>
            <a:r>
              <a:rPr lang="en-US" sz="2200" dirty="0" err="1">
                <a:solidFill>
                  <a:srgbClr val="E78A2D"/>
                </a:solidFill>
              </a:rPr>
              <a:t>src</a:t>
            </a:r>
            <a:r>
              <a:rPr lang="en-US" sz="2200" dirty="0">
                <a:solidFill>
                  <a:srgbClr val="E78A2D"/>
                </a:solidFill>
              </a:rPr>
              <a:t>,   </a:t>
            </a:r>
            <a:r>
              <a:rPr lang="en-US" sz="2200" dirty="0" err="1">
                <a:solidFill>
                  <a:srgbClr val="E78A2D"/>
                </a:solidFill>
              </a:rPr>
              <a:t>size_t</a:t>
            </a:r>
            <a:r>
              <a:rPr lang="en-US" sz="2200" dirty="0">
                <a:solidFill>
                  <a:srgbClr val="E78A2D"/>
                </a:solidFill>
              </a:rPr>
              <a:t> </a:t>
            </a:r>
            <a:r>
              <a:rPr lang="en-US" sz="2200" dirty="0" err="1">
                <a:solidFill>
                  <a:srgbClr val="E78A2D"/>
                </a:solidFill>
              </a:rPr>
              <a:t>nbytes</a:t>
            </a:r>
            <a:r>
              <a:rPr lang="en-US" sz="2200" dirty="0">
                <a:solidFill>
                  <a:srgbClr val="E78A2D"/>
                </a:solidFill>
              </a:rPr>
              <a:t>, 			       </a:t>
            </a:r>
            <a:r>
              <a:rPr lang="en-US" sz="2200" dirty="0" err="1">
                <a:solidFill>
                  <a:srgbClr val="E78A2D"/>
                </a:solidFill>
              </a:rPr>
              <a:t>enum</a:t>
            </a:r>
            <a:r>
              <a:rPr lang="en-US" sz="2200" dirty="0">
                <a:solidFill>
                  <a:srgbClr val="E78A2D"/>
                </a:solidFill>
              </a:rPr>
              <a:t> </a:t>
            </a:r>
            <a:r>
              <a:rPr lang="en-US" sz="2200" dirty="0" err="1">
                <a:solidFill>
                  <a:srgbClr val="E78A2D"/>
                </a:solidFill>
              </a:rPr>
              <a:t>cudaMemcpyKind</a:t>
            </a:r>
            <a:r>
              <a:rPr lang="en-US" sz="2200" dirty="0">
                <a:solidFill>
                  <a:srgbClr val="E78A2D"/>
                </a:solidFill>
              </a:rPr>
              <a:t> direction);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900" dirty="0"/>
              <a:t>returns after the copy is complete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900" dirty="0"/>
              <a:t>blocks CPU thread until all bytes have been copied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900" dirty="0"/>
              <a:t>doesn’t start copying until previous CUDA calls complete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 dirty="0" err="1">
                <a:solidFill>
                  <a:srgbClr val="E78A2D"/>
                </a:solidFill>
              </a:rPr>
              <a:t>enum</a:t>
            </a:r>
            <a:r>
              <a:rPr lang="en-US" sz="2200" dirty="0">
                <a:solidFill>
                  <a:srgbClr val="E78A2D"/>
                </a:solidFill>
              </a:rPr>
              <a:t> </a:t>
            </a:r>
            <a:r>
              <a:rPr lang="en-US" sz="2200" dirty="0" err="1">
                <a:solidFill>
                  <a:srgbClr val="E78A2D"/>
                </a:solidFill>
              </a:rPr>
              <a:t>cu</a:t>
            </a:r>
            <a:r>
              <a:rPr lang="en-US" sz="2200" dirty="0" err="1">
                <a:solidFill>
                  <a:schemeClr val="accent2"/>
                </a:solidFill>
              </a:rPr>
              <a:t>d</a:t>
            </a:r>
            <a:r>
              <a:rPr lang="en-US" sz="2200" dirty="0" err="1">
                <a:solidFill>
                  <a:srgbClr val="E78A2D"/>
                </a:solidFill>
              </a:rPr>
              <a:t>aMemcpyKind</a:t>
            </a:r>
            <a:endParaRPr lang="en-US" sz="2200" dirty="0">
              <a:solidFill>
                <a:srgbClr val="E78A2D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900" dirty="0" err="1">
                <a:solidFill>
                  <a:srgbClr val="92D050"/>
                </a:solidFill>
              </a:rPr>
              <a:t>cudaMemcpyHostToDevice</a:t>
            </a:r>
            <a:endParaRPr lang="en-US" sz="1900" dirty="0">
              <a:solidFill>
                <a:srgbClr val="92D050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900" dirty="0" err="1">
                <a:solidFill>
                  <a:srgbClr val="92D050"/>
                </a:solidFill>
              </a:rPr>
              <a:t>cudaMemcpyDeviceToHost</a:t>
            </a:r>
            <a:endParaRPr lang="en-US" sz="1900" dirty="0">
              <a:solidFill>
                <a:srgbClr val="92D050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900" dirty="0" err="1">
                <a:solidFill>
                  <a:srgbClr val="92D050"/>
                </a:solidFill>
              </a:rPr>
              <a:t>cudaMemcpyDeviceToDevice</a:t>
            </a:r>
            <a:endParaRPr lang="en-US" sz="1900" dirty="0">
              <a:solidFill>
                <a:srgbClr val="92D05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300" dirty="0">
                <a:solidFill>
                  <a:schemeClr val="accent6"/>
                </a:solidFill>
              </a:rPr>
              <a:t>Non-blocking </a:t>
            </a:r>
            <a:r>
              <a:rPr lang="en-US" sz="2300" dirty="0" err="1">
                <a:solidFill>
                  <a:schemeClr val="accent6"/>
                </a:solidFill>
              </a:rPr>
              <a:t>memcopies</a:t>
            </a:r>
            <a:r>
              <a:rPr lang="en-US" sz="2300" dirty="0">
                <a:solidFill>
                  <a:schemeClr val="accent6"/>
                </a:solidFill>
              </a:rPr>
              <a:t> are provided</a:t>
            </a:r>
          </a:p>
        </p:txBody>
      </p:sp>
    </p:spTree>
    <p:extLst>
      <p:ext uri="{BB962C8B-B14F-4D97-AF65-F5344CB8AC3E}">
        <p14:creationId xmlns:p14="http://schemas.microsoft.com/office/powerpoint/2010/main" val="2130641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Walkthrough 1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Allocate CPU memory for </a:t>
            </a:r>
            <a:r>
              <a:rPr lang="en-US" i="1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 integers</a:t>
            </a:r>
          </a:p>
          <a:p>
            <a:r>
              <a:rPr lang="en-US">
                <a:solidFill>
                  <a:schemeClr val="accent2"/>
                </a:solidFill>
              </a:rPr>
              <a:t>Allocate GPU memory for </a:t>
            </a:r>
            <a:r>
              <a:rPr lang="en-US" i="1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 integers</a:t>
            </a:r>
          </a:p>
          <a:p>
            <a:r>
              <a:rPr lang="en-US">
                <a:solidFill>
                  <a:schemeClr val="accent2"/>
                </a:solidFill>
              </a:rPr>
              <a:t>Initialize GPU memory to 0s</a:t>
            </a:r>
          </a:p>
          <a:p>
            <a:r>
              <a:rPr lang="en-US">
                <a:solidFill>
                  <a:schemeClr val="accent2"/>
                </a:solidFill>
              </a:rPr>
              <a:t>Copy from GPU to CPU</a:t>
            </a:r>
          </a:p>
          <a:p>
            <a:r>
              <a:rPr lang="en-US">
                <a:solidFill>
                  <a:schemeClr val="accent2"/>
                </a:solidFill>
              </a:rPr>
              <a:t>Print the values</a:t>
            </a:r>
          </a:p>
        </p:txBody>
      </p:sp>
    </p:spTree>
    <p:extLst>
      <p:ext uri="{BB962C8B-B14F-4D97-AF65-F5344CB8AC3E}">
        <p14:creationId xmlns:p14="http://schemas.microsoft.com/office/powerpoint/2010/main" val="508921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Walkthrough 1</a:t>
            </a: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2591594" y="1713706"/>
            <a:ext cx="6767539" cy="175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int main()</a:t>
            </a:r>
          </a:p>
          <a:p>
            <a:pPr eaLnBrk="1" hangingPunct="1"/>
            <a:r>
              <a:rPr lang="en-US" sz="1200" dirty="0"/>
              <a:t>{</a:t>
            </a:r>
          </a:p>
          <a:p>
            <a:pPr eaLnBrk="1" hangingPunct="1"/>
            <a:r>
              <a:rPr lang="en-US" sz="1200" dirty="0"/>
              <a:t>    int </a:t>
            </a:r>
            <a:r>
              <a:rPr lang="en-US" sz="1200" dirty="0" err="1"/>
              <a:t>dimx</a:t>
            </a:r>
            <a:r>
              <a:rPr lang="en-US" sz="1200" dirty="0"/>
              <a:t> = 16;</a:t>
            </a:r>
          </a:p>
          <a:p>
            <a:pPr eaLnBrk="1" hangingPunct="1"/>
            <a:r>
              <a:rPr lang="en-US" sz="1200" dirty="0"/>
              <a:t>    int </a:t>
            </a:r>
            <a:r>
              <a:rPr lang="en-US" sz="1200" dirty="0" err="1"/>
              <a:t>num_bytes</a:t>
            </a:r>
            <a:r>
              <a:rPr lang="en-US" sz="1200" dirty="0"/>
              <a:t> = </a:t>
            </a:r>
            <a:r>
              <a:rPr lang="en-US" sz="1200" dirty="0" err="1"/>
              <a:t>dimx</a:t>
            </a:r>
            <a:r>
              <a:rPr lang="en-US" sz="1200" dirty="0"/>
              <a:t>*</a:t>
            </a:r>
            <a:r>
              <a:rPr lang="en-US" sz="1200" dirty="0" err="1"/>
              <a:t>sizeof</a:t>
            </a:r>
            <a:r>
              <a:rPr lang="en-US" sz="1200" dirty="0"/>
              <a:t>(int);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    </a:t>
            </a:r>
            <a:r>
              <a:rPr lang="en-US" sz="1200" dirty="0">
                <a:solidFill>
                  <a:srgbClr val="DEFF58"/>
                </a:solidFill>
              </a:rPr>
              <a:t>int *</a:t>
            </a:r>
            <a:r>
              <a:rPr lang="en-US" sz="1200" dirty="0" err="1">
                <a:solidFill>
                  <a:srgbClr val="DEFF58"/>
                </a:solidFill>
              </a:rPr>
              <a:t>d_a</a:t>
            </a:r>
            <a:r>
              <a:rPr lang="en-US" sz="1200" dirty="0">
                <a:solidFill>
                  <a:srgbClr val="DEFF58"/>
                </a:solidFill>
              </a:rPr>
              <a:t>=0, *</a:t>
            </a:r>
            <a:r>
              <a:rPr lang="en-US" sz="1200" dirty="0" err="1">
                <a:solidFill>
                  <a:srgbClr val="DEFF58"/>
                </a:solidFill>
              </a:rPr>
              <a:t>h_a</a:t>
            </a:r>
            <a:r>
              <a:rPr lang="en-US" sz="1200" dirty="0">
                <a:solidFill>
                  <a:srgbClr val="DEFF58"/>
                </a:solidFill>
              </a:rPr>
              <a:t>=0; // device and host pointers</a:t>
            </a:r>
          </a:p>
          <a:p>
            <a:pPr eaLnBrk="1" hangingPunct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6866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Walkthrough 1</a:t>
            </a:r>
          </a:p>
        </p:txBody>
      </p:sp>
      <p:sp>
        <p:nvSpPr>
          <p:cNvPr id="24579" name="TextBox 6"/>
          <p:cNvSpPr txBox="1">
            <a:spLocks noChangeArrowheads="1"/>
          </p:cNvSpPr>
          <p:nvPr/>
        </p:nvSpPr>
        <p:spPr bwMode="auto">
          <a:xfrm>
            <a:off x="2743994" y="1713706"/>
            <a:ext cx="6767539" cy="2307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pPr eaLnBrk="1" hangingPunct="1"/>
            <a:r>
              <a:rPr lang="en-US" sz="1200" dirty="0"/>
              <a:t>{</a:t>
            </a:r>
          </a:p>
          <a:p>
            <a:pPr eaLnBrk="1" hangingPunct="1"/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dimx</a:t>
            </a:r>
            <a:r>
              <a:rPr lang="en-US" sz="1200" dirty="0"/>
              <a:t> = 16;</a:t>
            </a:r>
          </a:p>
          <a:p>
            <a:pPr eaLnBrk="1" hangingPunct="1"/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num_bytes</a:t>
            </a:r>
            <a:r>
              <a:rPr lang="en-US" sz="1200" dirty="0"/>
              <a:t> = </a:t>
            </a:r>
            <a:r>
              <a:rPr lang="en-US" sz="1200" dirty="0" err="1"/>
              <a:t>dimx</a:t>
            </a:r>
            <a:r>
              <a:rPr lang="en-US" sz="1200" dirty="0"/>
              <a:t>*</a:t>
            </a:r>
            <a:r>
              <a:rPr lang="en-US" sz="1200" dirty="0" err="1"/>
              <a:t>sizeof</a:t>
            </a: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);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*</a:t>
            </a:r>
            <a:r>
              <a:rPr lang="en-US" sz="1200" dirty="0" err="1"/>
              <a:t>d_a</a:t>
            </a:r>
            <a:r>
              <a:rPr lang="en-US" sz="1200" dirty="0"/>
              <a:t>=0, *</a:t>
            </a:r>
            <a:r>
              <a:rPr lang="en-US" sz="1200" dirty="0" err="1"/>
              <a:t>h_a</a:t>
            </a:r>
            <a:r>
              <a:rPr lang="en-US" sz="1200" dirty="0"/>
              <a:t>=0; // device and host pointers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    </a:t>
            </a:r>
            <a:r>
              <a:rPr lang="en-US" sz="1200" dirty="0" err="1"/>
              <a:t>h_a</a:t>
            </a:r>
            <a:r>
              <a:rPr lang="en-US" sz="1200" dirty="0"/>
              <a:t> = (</a:t>
            </a:r>
            <a:r>
              <a:rPr lang="en-US" sz="1200" dirty="0" err="1"/>
              <a:t>int</a:t>
            </a:r>
            <a:r>
              <a:rPr lang="en-US" sz="1200" dirty="0"/>
              <a:t>*)</a:t>
            </a:r>
            <a:r>
              <a:rPr lang="en-US" sz="1200" dirty="0" err="1"/>
              <a:t>malloc</a:t>
            </a:r>
            <a:r>
              <a:rPr lang="en-US" sz="1200" dirty="0"/>
              <a:t>(</a:t>
            </a:r>
            <a:r>
              <a:rPr lang="en-US" sz="1200" dirty="0" err="1"/>
              <a:t>num_bytes</a:t>
            </a:r>
            <a:r>
              <a:rPr lang="en-US" sz="1200" dirty="0"/>
              <a:t>);</a:t>
            </a:r>
          </a:p>
          <a:p>
            <a:pPr eaLnBrk="1" hangingPunct="1"/>
            <a:r>
              <a:rPr lang="en-US" sz="1200" dirty="0"/>
              <a:t>    </a:t>
            </a:r>
            <a:r>
              <a:rPr lang="en-US" sz="1200" dirty="0" err="1">
                <a:solidFill>
                  <a:srgbClr val="DEFF58"/>
                </a:solidFill>
              </a:rPr>
              <a:t>cudaMalloc</a:t>
            </a:r>
            <a:r>
              <a:rPr lang="en-US" sz="1200" dirty="0">
                <a:solidFill>
                  <a:srgbClr val="DEFF58"/>
                </a:solidFill>
              </a:rPr>
              <a:t>( (void**)&amp;</a:t>
            </a:r>
            <a:r>
              <a:rPr lang="en-US" sz="1200" dirty="0" err="1">
                <a:solidFill>
                  <a:srgbClr val="DEFF58"/>
                </a:solidFill>
              </a:rPr>
              <a:t>d_a</a:t>
            </a:r>
            <a:r>
              <a:rPr lang="en-US" sz="1200" dirty="0">
                <a:solidFill>
                  <a:srgbClr val="DEFF58"/>
                </a:solidFill>
              </a:rPr>
              <a:t>, </a:t>
            </a:r>
            <a:r>
              <a:rPr lang="en-US" sz="1200" dirty="0" err="1">
                <a:solidFill>
                  <a:srgbClr val="DEFF58"/>
                </a:solidFill>
              </a:rPr>
              <a:t>num_bytes</a:t>
            </a:r>
            <a:r>
              <a:rPr lang="en-US" sz="1200" dirty="0">
                <a:solidFill>
                  <a:srgbClr val="DEFF58"/>
                </a:solidFill>
              </a:rPr>
              <a:t> );</a:t>
            </a:r>
          </a:p>
          <a:p>
            <a:pPr eaLnBrk="1" hangingPunct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3345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Walkthrough 1</a:t>
            </a:r>
          </a:p>
        </p:txBody>
      </p:sp>
      <p:sp>
        <p:nvSpPr>
          <p:cNvPr id="25603" name="TextBox 6"/>
          <p:cNvSpPr txBox="1">
            <a:spLocks noChangeArrowheads="1"/>
          </p:cNvSpPr>
          <p:nvPr/>
        </p:nvSpPr>
        <p:spPr bwMode="auto">
          <a:xfrm>
            <a:off x="2439194" y="1654513"/>
            <a:ext cx="6767539" cy="2861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pPr eaLnBrk="1" hangingPunct="1"/>
            <a:r>
              <a:rPr lang="en-US" sz="1200" dirty="0"/>
              <a:t>{</a:t>
            </a:r>
          </a:p>
          <a:p>
            <a:pPr eaLnBrk="1" hangingPunct="1"/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dimx</a:t>
            </a:r>
            <a:r>
              <a:rPr lang="en-US" sz="1200" dirty="0"/>
              <a:t> = 16;</a:t>
            </a:r>
          </a:p>
          <a:p>
            <a:pPr eaLnBrk="1" hangingPunct="1"/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num_bytes</a:t>
            </a:r>
            <a:r>
              <a:rPr lang="en-US" sz="1200" dirty="0"/>
              <a:t> = </a:t>
            </a:r>
            <a:r>
              <a:rPr lang="en-US" sz="1200" dirty="0" err="1"/>
              <a:t>dimx</a:t>
            </a:r>
            <a:r>
              <a:rPr lang="en-US" sz="1200" dirty="0"/>
              <a:t>*</a:t>
            </a:r>
            <a:r>
              <a:rPr lang="en-US" sz="1200" dirty="0" err="1"/>
              <a:t>sizeof</a:t>
            </a: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);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*</a:t>
            </a:r>
            <a:r>
              <a:rPr lang="en-US" sz="1200" dirty="0" err="1"/>
              <a:t>d_a</a:t>
            </a:r>
            <a:r>
              <a:rPr lang="en-US" sz="1200" dirty="0"/>
              <a:t>=0, *</a:t>
            </a:r>
            <a:r>
              <a:rPr lang="en-US" sz="1200" dirty="0" err="1"/>
              <a:t>h_a</a:t>
            </a:r>
            <a:r>
              <a:rPr lang="en-US" sz="1200" dirty="0"/>
              <a:t>=0; // device and host pointers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    </a:t>
            </a:r>
            <a:r>
              <a:rPr lang="en-US" sz="1200" dirty="0" err="1"/>
              <a:t>h_a</a:t>
            </a:r>
            <a:r>
              <a:rPr lang="en-US" sz="1200" dirty="0"/>
              <a:t> = (</a:t>
            </a:r>
            <a:r>
              <a:rPr lang="en-US" sz="1200" dirty="0" err="1"/>
              <a:t>int</a:t>
            </a:r>
            <a:r>
              <a:rPr lang="en-US" sz="1200" dirty="0"/>
              <a:t>*)</a:t>
            </a:r>
            <a:r>
              <a:rPr lang="en-US" sz="1200" dirty="0" err="1"/>
              <a:t>malloc</a:t>
            </a:r>
            <a:r>
              <a:rPr lang="en-US" sz="1200" dirty="0"/>
              <a:t>(</a:t>
            </a:r>
            <a:r>
              <a:rPr lang="en-US" sz="1200" dirty="0" err="1"/>
              <a:t>num_bytes</a:t>
            </a:r>
            <a:r>
              <a:rPr lang="en-US" sz="1200" dirty="0"/>
              <a:t>);</a:t>
            </a:r>
          </a:p>
          <a:p>
            <a:pPr eaLnBrk="1" hangingPunct="1"/>
            <a:r>
              <a:rPr lang="en-US" sz="1200" dirty="0"/>
              <a:t>    </a:t>
            </a:r>
            <a:r>
              <a:rPr lang="en-US" sz="1200" dirty="0" err="1"/>
              <a:t>cudaMalloc</a:t>
            </a:r>
            <a:r>
              <a:rPr lang="en-US" sz="1200" dirty="0"/>
              <a:t>( (void**)&amp;</a:t>
            </a:r>
            <a:r>
              <a:rPr lang="en-US" sz="1200" dirty="0" err="1"/>
              <a:t>d_a</a:t>
            </a:r>
            <a:r>
              <a:rPr lang="en-US" sz="1200" dirty="0"/>
              <a:t>, </a:t>
            </a:r>
            <a:r>
              <a:rPr lang="en-US" sz="1200" dirty="0" err="1"/>
              <a:t>num_bytes</a:t>
            </a:r>
            <a:r>
              <a:rPr lang="en-US" sz="1200" dirty="0"/>
              <a:t> );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    </a:t>
            </a:r>
            <a:r>
              <a:rPr lang="en-US" sz="1200" dirty="0" err="1">
                <a:solidFill>
                  <a:srgbClr val="DEFF58"/>
                </a:solidFill>
              </a:rPr>
              <a:t>cudaMemset</a:t>
            </a:r>
            <a:r>
              <a:rPr lang="en-US" sz="1200" dirty="0">
                <a:solidFill>
                  <a:srgbClr val="DEFF58"/>
                </a:solidFill>
              </a:rPr>
              <a:t>( </a:t>
            </a:r>
            <a:r>
              <a:rPr lang="en-US" sz="1200" dirty="0" err="1">
                <a:solidFill>
                  <a:srgbClr val="DEFF58"/>
                </a:solidFill>
              </a:rPr>
              <a:t>d_a</a:t>
            </a:r>
            <a:r>
              <a:rPr lang="en-US" sz="1200" dirty="0">
                <a:solidFill>
                  <a:srgbClr val="DEFF58"/>
                </a:solidFill>
              </a:rPr>
              <a:t>, 0, </a:t>
            </a:r>
            <a:r>
              <a:rPr lang="en-US" sz="1200" dirty="0" err="1">
                <a:solidFill>
                  <a:srgbClr val="DEFF58"/>
                </a:solidFill>
              </a:rPr>
              <a:t>num_bytes</a:t>
            </a:r>
            <a:r>
              <a:rPr lang="en-US" sz="1200" dirty="0">
                <a:solidFill>
                  <a:srgbClr val="DEFF58"/>
                </a:solidFill>
              </a:rPr>
              <a:t> );</a:t>
            </a:r>
          </a:p>
          <a:p>
            <a:pPr eaLnBrk="1" hangingPunct="1"/>
            <a:r>
              <a:rPr lang="pt-BR" sz="1200" dirty="0">
                <a:solidFill>
                  <a:srgbClr val="DEFF58"/>
                </a:solidFill>
              </a:rPr>
              <a:t>    cudaMemcpy( h_a, d_a, num_bytes, cudaMemcpyDeviceToHost );</a:t>
            </a:r>
          </a:p>
          <a:p>
            <a:pPr eaLnBrk="1" hangingPunct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54844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Walkthrough 1</a:t>
            </a:r>
          </a:p>
        </p:txBody>
      </p:sp>
      <p:sp>
        <p:nvSpPr>
          <p:cNvPr id="26627" name="TextBox 6"/>
          <p:cNvSpPr txBox="1">
            <a:spLocks noChangeArrowheads="1"/>
          </p:cNvSpPr>
          <p:nvPr/>
        </p:nvSpPr>
        <p:spPr bwMode="auto">
          <a:xfrm>
            <a:off x="2103424" y="1408906"/>
            <a:ext cx="6767539" cy="41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100" dirty="0"/>
              <a:t>#include &lt;</a:t>
            </a:r>
            <a:r>
              <a:rPr lang="en-US" sz="1100" dirty="0" err="1"/>
              <a:t>stdio.h</a:t>
            </a:r>
            <a:r>
              <a:rPr lang="en-US" sz="1100" dirty="0"/>
              <a:t>&gt;</a:t>
            </a:r>
          </a:p>
          <a:p>
            <a:pPr eaLnBrk="1" hangingPunct="1"/>
            <a:endParaRPr lang="en-US" sz="1100" dirty="0"/>
          </a:p>
          <a:p>
            <a:pPr eaLnBrk="1" hangingPunct="1"/>
            <a:r>
              <a:rPr lang="en-US" sz="1100" dirty="0" err="1"/>
              <a:t>int</a:t>
            </a:r>
            <a:r>
              <a:rPr lang="en-US" sz="1100" dirty="0"/>
              <a:t> main()</a:t>
            </a:r>
          </a:p>
          <a:p>
            <a:pPr eaLnBrk="1" hangingPunct="1"/>
            <a:r>
              <a:rPr lang="en-US" sz="1100" dirty="0"/>
              <a:t>{</a:t>
            </a:r>
          </a:p>
          <a:p>
            <a:pPr eaLnBrk="1" hangingPunct="1"/>
            <a:r>
              <a:rPr lang="en-US" sz="1100" dirty="0"/>
              <a:t>    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dimx</a:t>
            </a:r>
            <a:r>
              <a:rPr lang="en-US" sz="1100" dirty="0"/>
              <a:t> = 16;</a:t>
            </a:r>
          </a:p>
          <a:p>
            <a:pPr eaLnBrk="1" hangingPunct="1"/>
            <a:r>
              <a:rPr lang="en-US" sz="1100" dirty="0"/>
              <a:t>    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num_bytes</a:t>
            </a:r>
            <a:r>
              <a:rPr lang="en-US" sz="1100" dirty="0"/>
              <a:t> = </a:t>
            </a:r>
            <a:r>
              <a:rPr lang="en-US" sz="1100" dirty="0" err="1"/>
              <a:t>dimx</a:t>
            </a:r>
            <a:r>
              <a:rPr lang="en-US" sz="1100" dirty="0"/>
              <a:t>*</a:t>
            </a:r>
            <a:r>
              <a:rPr lang="en-US" sz="1100" dirty="0" err="1"/>
              <a:t>sizeof</a:t>
            </a:r>
            <a:r>
              <a:rPr lang="en-US" sz="1100" dirty="0"/>
              <a:t>(</a:t>
            </a:r>
            <a:r>
              <a:rPr lang="en-US" sz="1100" dirty="0" err="1"/>
              <a:t>int</a:t>
            </a:r>
            <a:r>
              <a:rPr lang="en-US" sz="1100" dirty="0"/>
              <a:t>);</a:t>
            </a:r>
          </a:p>
          <a:p>
            <a:pPr eaLnBrk="1" hangingPunct="1"/>
            <a:endParaRPr lang="en-US" sz="1100" dirty="0"/>
          </a:p>
          <a:p>
            <a:pPr eaLnBrk="1" hangingPunct="1"/>
            <a:r>
              <a:rPr lang="en-US" sz="1100" dirty="0"/>
              <a:t>    </a:t>
            </a:r>
            <a:r>
              <a:rPr lang="en-US" sz="1100" dirty="0" err="1"/>
              <a:t>int</a:t>
            </a:r>
            <a:r>
              <a:rPr lang="en-US" sz="1100" dirty="0"/>
              <a:t> *</a:t>
            </a:r>
            <a:r>
              <a:rPr lang="en-US" sz="1100" dirty="0" err="1"/>
              <a:t>d_a</a:t>
            </a:r>
            <a:r>
              <a:rPr lang="en-US" sz="1100" dirty="0"/>
              <a:t>=0, *</a:t>
            </a:r>
            <a:r>
              <a:rPr lang="en-US" sz="1100" dirty="0" err="1"/>
              <a:t>h_a</a:t>
            </a:r>
            <a:r>
              <a:rPr lang="en-US" sz="1100" dirty="0"/>
              <a:t>=0; // device and host pointers</a:t>
            </a:r>
          </a:p>
          <a:p>
            <a:pPr eaLnBrk="1" hangingPunct="1"/>
            <a:endParaRPr lang="en-US" sz="1100" dirty="0"/>
          </a:p>
          <a:p>
            <a:pPr eaLnBrk="1" hangingPunct="1"/>
            <a:r>
              <a:rPr lang="en-US" sz="1100" dirty="0"/>
              <a:t>    </a:t>
            </a:r>
            <a:r>
              <a:rPr lang="en-US" sz="1100" dirty="0" err="1"/>
              <a:t>h_a</a:t>
            </a:r>
            <a:r>
              <a:rPr lang="en-US" sz="1100" dirty="0"/>
              <a:t> = (</a:t>
            </a:r>
            <a:r>
              <a:rPr lang="en-US" sz="1100" dirty="0" err="1"/>
              <a:t>int</a:t>
            </a:r>
            <a:r>
              <a:rPr lang="en-US" sz="1100" dirty="0"/>
              <a:t>*)</a:t>
            </a:r>
            <a:r>
              <a:rPr lang="en-US" sz="1100" dirty="0" err="1"/>
              <a:t>malloc</a:t>
            </a:r>
            <a:r>
              <a:rPr lang="en-US" sz="1100" dirty="0"/>
              <a:t>(</a:t>
            </a:r>
            <a:r>
              <a:rPr lang="en-US" sz="1100" dirty="0" err="1"/>
              <a:t>num_bytes</a:t>
            </a:r>
            <a:r>
              <a:rPr lang="en-US" sz="1100" dirty="0"/>
              <a:t>);</a:t>
            </a:r>
          </a:p>
          <a:p>
            <a:pPr eaLnBrk="1" hangingPunct="1"/>
            <a:r>
              <a:rPr lang="en-US" sz="1100" dirty="0"/>
              <a:t>    </a:t>
            </a:r>
            <a:r>
              <a:rPr lang="en-US" sz="1100" dirty="0" err="1"/>
              <a:t>cudaMalloc</a:t>
            </a:r>
            <a:r>
              <a:rPr lang="en-US" sz="1100" dirty="0"/>
              <a:t>( (void**)&amp;</a:t>
            </a:r>
            <a:r>
              <a:rPr lang="en-US" sz="1100" dirty="0" err="1"/>
              <a:t>d_a</a:t>
            </a:r>
            <a:r>
              <a:rPr lang="en-US" sz="1100" dirty="0"/>
              <a:t>, </a:t>
            </a:r>
            <a:r>
              <a:rPr lang="en-US" sz="1100" dirty="0" err="1"/>
              <a:t>num_bytes</a:t>
            </a:r>
            <a:r>
              <a:rPr lang="en-US" sz="1100" dirty="0"/>
              <a:t> );</a:t>
            </a:r>
          </a:p>
          <a:p>
            <a:pPr eaLnBrk="1" hangingPunct="1"/>
            <a:endParaRPr lang="en-US" sz="1100" dirty="0"/>
          </a:p>
          <a:p>
            <a:pPr eaLnBrk="1" hangingPunct="1"/>
            <a:r>
              <a:rPr lang="en-US" sz="1100" dirty="0"/>
              <a:t>    </a:t>
            </a:r>
            <a:r>
              <a:rPr lang="en-US" sz="1100" dirty="0" err="1"/>
              <a:t>cudaMemset</a:t>
            </a:r>
            <a:r>
              <a:rPr lang="en-US" sz="1100" dirty="0"/>
              <a:t>( </a:t>
            </a:r>
            <a:r>
              <a:rPr lang="en-US" sz="1100" dirty="0" err="1"/>
              <a:t>d_a</a:t>
            </a:r>
            <a:r>
              <a:rPr lang="en-US" sz="1100" dirty="0"/>
              <a:t>, 0, </a:t>
            </a:r>
            <a:r>
              <a:rPr lang="en-US" sz="1100" dirty="0" err="1"/>
              <a:t>num_bytes</a:t>
            </a:r>
            <a:r>
              <a:rPr lang="en-US" sz="1100" dirty="0"/>
              <a:t> );</a:t>
            </a:r>
          </a:p>
          <a:p>
            <a:pPr eaLnBrk="1" hangingPunct="1"/>
            <a:r>
              <a:rPr lang="pt-BR" sz="1100" dirty="0"/>
              <a:t>    cudaMemcpy( h_a, d_a, num_bytes, cudaMemcpyDeviceToHost );</a:t>
            </a:r>
          </a:p>
          <a:p>
            <a:pPr eaLnBrk="1" hangingPunct="1"/>
            <a:endParaRPr lang="en-US" sz="1100" dirty="0"/>
          </a:p>
          <a:p>
            <a:pPr eaLnBrk="1" hangingPunct="1"/>
            <a:r>
              <a:rPr lang="en-US" sz="1100" dirty="0"/>
              <a:t>    for(</a:t>
            </a:r>
            <a:r>
              <a:rPr lang="en-US" sz="1100" dirty="0" err="1"/>
              <a:t>int</a:t>
            </a:r>
            <a:r>
              <a:rPr lang="en-US" sz="1100" dirty="0"/>
              <a:t> i=0; i&lt;</a:t>
            </a:r>
            <a:r>
              <a:rPr lang="en-US" sz="1100" dirty="0" err="1"/>
              <a:t>dimx</a:t>
            </a:r>
            <a:r>
              <a:rPr lang="en-US" sz="1100" dirty="0"/>
              <a:t>; i++)</a:t>
            </a:r>
          </a:p>
          <a:p>
            <a:pPr eaLnBrk="1" hangingPunct="1"/>
            <a:r>
              <a:rPr lang="en-US" sz="1100" dirty="0"/>
              <a:t>        </a:t>
            </a:r>
            <a:r>
              <a:rPr lang="en-US" sz="1100" dirty="0" err="1"/>
              <a:t>printf</a:t>
            </a:r>
            <a:r>
              <a:rPr lang="en-US" sz="1100" dirty="0"/>
              <a:t>("%d ", </a:t>
            </a:r>
            <a:r>
              <a:rPr lang="en-US" sz="1100" dirty="0" err="1"/>
              <a:t>h_a</a:t>
            </a:r>
            <a:r>
              <a:rPr lang="en-US" sz="1100" dirty="0"/>
              <a:t>[i] );</a:t>
            </a:r>
          </a:p>
          <a:p>
            <a:pPr eaLnBrk="1" hangingPunct="1"/>
            <a:r>
              <a:rPr lang="en-US" sz="1100" dirty="0"/>
              <a:t>    </a:t>
            </a:r>
            <a:r>
              <a:rPr lang="en-US" sz="1100" dirty="0" err="1"/>
              <a:t>printf</a:t>
            </a:r>
            <a:r>
              <a:rPr lang="en-US" sz="1100" dirty="0"/>
              <a:t>("\n");</a:t>
            </a:r>
          </a:p>
          <a:p>
            <a:pPr eaLnBrk="1" hangingPunct="1"/>
            <a:endParaRPr lang="en-US" sz="1100" dirty="0"/>
          </a:p>
          <a:p>
            <a:pPr eaLnBrk="1" hangingPunct="1"/>
            <a:r>
              <a:rPr lang="en-US" sz="1100" dirty="0"/>
              <a:t>    free( </a:t>
            </a:r>
            <a:r>
              <a:rPr lang="en-US" sz="1100" dirty="0" err="1"/>
              <a:t>h_a</a:t>
            </a:r>
            <a:r>
              <a:rPr lang="en-US" sz="1100" dirty="0"/>
              <a:t> );</a:t>
            </a:r>
          </a:p>
          <a:p>
            <a:pPr eaLnBrk="1" hangingPunct="1"/>
            <a:r>
              <a:rPr lang="en-US" sz="1100" dirty="0"/>
              <a:t>    </a:t>
            </a:r>
            <a:r>
              <a:rPr lang="en-US" sz="1100" dirty="0" err="1">
                <a:solidFill>
                  <a:srgbClr val="DEFF58"/>
                </a:solidFill>
              </a:rPr>
              <a:t>cudaFree</a:t>
            </a:r>
            <a:r>
              <a:rPr lang="en-US" sz="1100" dirty="0">
                <a:solidFill>
                  <a:srgbClr val="DEFF58"/>
                </a:solidFill>
              </a:rPr>
              <a:t>( </a:t>
            </a:r>
            <a:r>
              <a:rPr lang="en-US" sz="1100" dirty="0" err="1">
                <a:solidFill>
                  <a:srgbClr val="DEFF58"/>
                </a:solidFill>
              </a:rPr>
              <a:t>d_a</a:t>
            </a:r>
            <a:r>
              <a:rPr lang="en-US" sz="1100" dirty="0">
                <a:solidFill>
                  <a:srgbClr val="DEFF58"/>
                </a:solidFill>
              </a:rPr>
              <a:t> );</a:t>
            </a:r>
          </a:p>
          <a:p>
            <a:pPr eaLnBrk="1" hangingPunct="1"/>
            <a:endParaRPr lang="en-US" sz="1100" dirty="0"/>
          </a:p>
          <a:p>
            <a:pPr eaLnBrk="1" hangingPunct="1"/>
            <a:r>
              <a:rPr lang="en-US" sz="1100" dirty="0"/>
              <a:t>    return 0;</a:t>
            </a:r>
          </a:p>
          <a:p>
            <a:pPr eaLnBrk="1" hangingPunct="1"/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38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 &amp; Run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nvcc main.cu</a:t>
            </a:r>
          </a:p>
          <a:p>
            <a:endParaRPr lang="en-US"/>
          </a:p>
          <a:p>
            <a:r>
              <a:rPr lang="en-US"/>
              <a:t>./a.out</a:t>
            </a:r>
          </a:p>
          <a:p>
            <a:pPr marL="571500" lvl="1" indent="0">
              <a:buFontTx/>
              <a:buNone/>
            </a:pPr>
            <a:r>
              <a:rPr lang="en-US"/>
              <a:t>0000000000000000 </a:t>
            </a:r>
          </a:p>
        </p:txBody>
      </p:sp>
    </p:spTree>
    <p:extLst>
      <p:ext uri="{BB962C8B-B14F-4D97-AF65-F5344CB8AC3E}">
        <p14:creationId xmlns:p14="http://schemas.microsoft.com/office/powerpoint/2010/main" val="355303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Power of GPU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877887" y="1638214"/>
            <a:ext cx="9276530" cy="3102897"/>
            <a:chOff x="582613" y="1377556"/>
            <a:chExt cx="7833064" cy="2296717"/>
          </a:xfrm>
        </p:grpSpPr>
        <p:sp>
          <p:nvSpPr>
            <p:cNvPr id="7" name="Rounded Rectangle 6"/>
            <p:cNvSpPr/>
            <p:nvPr/>
          </p:nvSpPr>
          <p:spPr>
            <a:xfrm>
              <a:off x="582613" y="1377556"/>
              <a:ext cx="7823200" cy="694134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  <a:lumOff val="25000"/>
                    <a:shade val="30000"/>
                    <a:satMod val="115000"/>
                    <a:alpha val="36000"/>
                  </a:schemeClr>
                </a:gs>
                <a:gs pos="0">
                  <a:schemeClr val="bg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8900000" scaled="1"/>
            </a:gradFill>
            <a:ln w="38100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76188" tIns="38093" rIns="76188" bIns="38093" anchor="ctr"/>
            <a:lstStyle/>
            <a:p>
              <a:pPr algn="ctr" defTabSz="914400">
                <a:defRPr/>
              </a:pPr>
              <a:r>
                <a:rPr lang="en-US" sz="3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Applications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2613" y="2286004"/>
              <a:ext cx="2312987" cy="1388269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8100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76188" tIns="38093" rIns="76188" bIns="38093" anchor="ctr"/>
            <a:lstStyle/>
            <a:p>
              <a:pPr algn="ctr" defTabSz="914400">
                <a:defRPr/>
              </a:pPr>
              <a:r>
                <a:rPr lang="en-US" sz="27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Libraries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724864" y="2257429"/>
              <a:ext cx="2690813" cy="1388269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8100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76188" tIns="38093" rIns="76188" bIns="38093" anchor="ctr"/>
            <a:lstStyle/>
            <a:p>
              <a:pPr algn="ctr" defTabSz="914400"/>
              <a:r>
                <a:rPr lang="en-US" sz="27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Programming Languages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116038" y="2286004"/>
              <a:ext cx="2362200" cy="1388269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8100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76188" tIns="38093" rIns="76188" bIns="38093" anchor="ctr"/>
            <a:lstStyle/>
            <a:p>
              <a:pPr algn="ctr" defTabSz="914400"/>
              <a:r>
                <a:rPr lang="en-US" sz="27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OpenACC</a:t>
              </a:r>
              <a:br>
                <a:rPr lang="en-US" sz="27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7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Directives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082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Thread Hierarchy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/>
              <a:t>2-level hierarchy: blocks and grid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FFC000"/>
                </a:solidFill>
              </a:rPr>
              <a:t>Block </a:t>
            </a:r>
            <a:r>
              <a:rPr lang="en-US" dirty="0"/>
              <a:t>= a group of up to 1024 threads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FFC000"/>
                </a:solidFill>
              </a:rPr>
              <a:t>Grid</a:t>
            </a:r>
            <a:r>
              <a:rPr lang="en-US" dirty="0"/>
              <a:t> = all blocks for a given kernel launch</a:t>
            </a:r>
          </a:p>
          <a:p>
            <a:pPr lvl="1" eaLnBrk="1" hangingPunct="1">
              <a:defRPr/>
            </a:pPr>
            <a:r>
              <a:rPr lang="en-US" dirty="0"/>
              <a:t>E.g. total 72 threads</a:t>
            </a:r>
          </a:p>
          <a:p>
            <a:pPr lvl="2">
              <a:defRPr/>
            </a:pPr>
            <a:r>
              <a:rPr lang="en-US" dirty="0"/>
              <a:t> </a:t>
            </a:r>
            <a:r>
              <a:rPr lang="en-US" dirty="0" err="1"/>
              <a:t>blockDim</a:t>
            </a:r>
            <a:r>
              <a:rPr lang="en-US" dirty="0"/>
              <a:t>=12, </a:t>
            </a:r>
            <a:r>
              <a:rPr lang="en-US" dirty="0" err="1"/>
              <a:t>gridDim</a:t>
            </a:r>
            <a:r>
              <a:rPr lang="en-US" dirty="0"/>
              <a:t>=6</a:t>
            </a:r>
          </a:p>
          <a:p>
            <a:pPr eaLnBrk="1" hangingPunct="1">
              <a:defRPr/>
            </a:pPr>
            <a:r>
              <a:rPr lang="en-US" dirty="0"/>
              <a:t>A block can: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FFC000"/>
                </a:solidFill>
              </a:rPr>
              <a:t>Synchronize</a:t>
            </a:r>
            <a:r>
              <a:rPr lang="en-US" dirty="0"/>
              <a:t> their execution</a:t>
            </a:r>
          </a:p>
          <a:p>
            <a:pPr lvl="1" eaLnBrk="1" hangingPunct="1">
              <a:defRPr/>
            </a:pPr>
            <a:r>
              <a:rPr lang="en-US" dirty="0"/>
              <a:t>Communicate via </a:t>
            </a:r>
            <a:r>
              <a:rPr lang="en-US" dirty="0">
                <a:solidFill>
                  <a:srgbClr val="FFC000"/>
                </a:solidFill>
              </a:rPr>
              <a:t>shared memory</a:t>
            </a:r>
            <a:endParaRPr lang="en-US" dirty="0">
              <a:solidFill>
                <a:schemeClr val="accent6"/>
              </a:solidFill>
            </a:endParaRPr>
          </a:p>
          <a:p>
            <a:pPr eaLnBrk="1" hangingPunct="1">
              <a:defRPr/>
            </a:pPr>
            <a:r>
              <a:rPr lang="en-US" dirty="0"/>
              <a:t>Size of grid and blocks are specified during kernel launch</a:t>
            </a:r>
          </a:p>
          <a:p>
            <a:pPr lvl="1" eaLnBrk="1" hangingPunct="1">
              <a:defRPr/>
            </a:pPr>
            <a:r>
              <a:rPr lang="en-US" dirty="0"/>
              <a:t>dim3 grid(6,1,1), block(12,1,1);</a:t>
            </a:r>
            <a:br>
              <a:rPr lang="en-US" dirty="0"/>
            </a:br>
            <a:r>
              <a:rPr lang="en-US" dirty="0"/>
              <a:t>kernel&lt;&lt;&lt;grid, block&gt;&gt;&gt;(…);</a:t>
            </a:r>
          </a:p>
        </p:txBody>
      </p:sp>
      <p:grpSp>
        <p:nvGrpSpPr>
          <p:cNvPr id="30724" name="Group 1"/>
          <p:cNvGrpSpPr>
            <a:grpSpLocks noChangeAspect="1"/>
          </p:cNvGrpSpPr>
          <p:nvPr/>
        </p:nvGrpSpPr>
        <p:grpSpPr bwMode="auto">
          <a:xfrm>
            <a:off x="6913108" y="1373395"/>
            <a:ext cx="3863899" cy="5687327"/>
            <a:chOff x="6037" y="4890"/>
            <a:chExt cx="4256" cy="9872"/>
          </a:xfrm>
        </p:grpSpPr>
        <p:grpSp>
          <p:nvGrpSpPr>
            <p:cNvPr id="30725" name="Group 81"/>
            <p:cNvGrpSpPr>
              <a:grpSpLocks/>
            </p:cNvGrpSpPr>
            <p:nvPr/>
          </p:nvGrpSpPr>
          <p:grpSpPr bwMode="auto">
            <a:xfrm>
              <a:off x="6037" y="6233"/>
              <a:ext cx="4256" cy="2660"/>
              <a:chOff x="3667" y="4703"/>
              <a:chExt cx="4256" cy="2660"/>
            </a:xfrm>
          </p:grpSpPr>
          <p:sp>
            <p:nvSpPr>
              <p:cNvPr id="30790" name="Text Box 168"/>
              <p:cNvSpPr txBox="1">
                <a:spLocks noChangeArrowheads="1"/>
              </p:cNvSpPr>
              <p:nvPr/>
            </p:nvSpPr>
            <p:spPr bwMode="auto">
              <a:xfrm>
                <a:off x="3667" y="4703"/>
                <a:ext cx="4256" cy="2660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  <a:ea typeface="Times New Roman" pitchFamily="18" charset="0"/>
                    <a:cs typeface="Tahoma" pitchFamily="34" charset="0"/>
                  </a:rPr>
                  <a:t>Grid 0</a:t>
                </a:r>
                <a:endParaRPr lang="en-US">
                  <a:ea typeface="Times New Roman" pitchFamily="18" charset="0"/>
                  <a:cs typeface="Tahoma" pitchFamily="34" charset="0"/>
                </a:endParaRPr>
              </a:p>
            </p:txBody>
          </p:sp>
          <p:grpSp>
            <p:nvGrpSpPr>
              <p:cNvPr id="30791" name="Group 125"/>
              <p:cNvGrpSpPr>
                <a:grpSpLocks/>
              </p:cNvGrpSpPr>
              <p:nvPr/>
            </p:nvGrpSpPr>
            <p:grpSpPr bwMode="auto">
              <a:xfrm>
                <a:off x="3781" y="6282"/>
                <a:ext cx="4011" cy="950"/>
                <a:chOff x="3781" y="6282"/>
                <a:chExt cx="4011" cy="950"/>
              </a:xfrm>
            </p:grpSpPr>
            <p:grpSp>
              <p:nvGrpSpPr>
                <p:cNvPr id="30835" name="Group 154"/>
                <p:cNvGrpSpPr>
                  <a:grpSpLocks/>
                </p:cNvGrpSpPr>
                <p:nvPr/>
              </p:nvGrpSpPr>
              <p:grpSpPr bwMode="auto">
                <a:xfrm>
                  <a:off x="6496" y="6282"/>
                  <a:ext cx="1296" cy="949"/>
                  <a:chOff x="6496" y="6275"/>
                  <a:chExt cx="1296" cy="949"/>
                </a:xfrm>
              </p:grpSpPr>
              <p:sp>
                <p:nvSpPr>
                  <p:cNvPr id="30864" name="Text Box 16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6496" y="6275"/>
                    <a:ext cx="1296" cy="949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18288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/>
                    <a:r>
                      <a:rPr lang="en-US" sz="900" b="1"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Block (2, 1)</a:t>
                    </a:r>
                    <a:endParaRPr lang="en-US">
                      <a:ea typeface="Times New Roman" pitchFamily="18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0865" name="Freeform 166"/>
                  <p:cNvSpPr>
                    <a:spLocks/>
                  </p:cNvSpPr>
                  <p:nvPr/>
                </p:nvSpPr>
                <p:spPr bwMode="auto">
                  <a:xfrm>
                    <a:off x="6569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66" name="Freeform 165"/>
                  <p:cNvSpPr>
                    <a:spLocks/>
                  </p:cNvSpPr>
                  <p:nvPr/>
                </p:nvSpPr>
                <p:spPr bwMode="auto">
                  <a:xfrm>
                    <a:off x="6856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67" name="Freeform 164"/>
                  <p:cNvSpPr>
                    <a:spLocks/>
                  </p:cNvSpPr>
                  <p:nvPr/>
                </p:nvSpPr>
                <p:spPr bwMode="auto">
                  <a:xfrm>
                    <a:off x="7144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68" name="Freeform 163"/>
                  <p:cNvSpPr>
                    <a:spLocks/>
                  </p:cNvSpPr>
                  <p:nvPr/>
                </p:nvSpPr>
                <p:spPr bwMode="auto">
                  <a:xfrm>
                    <a:off x="7432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69" name="Freeform 162"/>
                  <p:cNvSpPr>
                    <a:spLocks/>
                  </p:cNvSpPr>
                  <p:nvPr/>
                </p:nvSpPr>
                <p:spPr bwMode="auto">
                  <a:xfrm>
                    <a:off x="6664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70" name="Freeform 161"/>
                  <p:cNvSpPr>
                    <a:spLocks/>
                  </p:cNvSpPr>
                  <p:nvPr/>
                </p:nvSpPr>
                <p:spPr bwMode="auto">
                  <a:xfrm>
                    <a:off x="6952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71" name="Freeform 160"/>
                  <p:cNvSpPr>
                    <a:spLocks/>
                  </p:cNvSpPr>
                  <p:nvPr/>
                </p:nvSpPr>
                <p:spPr bwMode="auto">
                  <a:xfrm>
                    <a:off x="7240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72" name="Freeform 159"/>
                  <p:cNvSpPr>
                    <a:spLocks/>
                  </p:cNvSpPr>
                  <p:nvPr/>
                </p:nvSpPr>
                <p:spPr bwMode="auto">
                  <a:xfrm>
                    <a:off x="7624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73" name="Freeform 158"/>
                  <p:cNvSpPr>
                    <a:spLocks/>
                  </p:cNvSpPr>
                  <p:nvPr/>
                </p:nvSpPr>
                <p:spPr bwMode="auto">
                  <a:xfrm>
                    <a:off x="6760" y="6564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74" name="Freeform 157"/>
                  <p:cNvSpPr>
                    <a:spLocks/>
                  </p:cNvSpPr>
                  <p:nvPr/>
                </p:nvSpPr>
                <p:spPr bwMode="auto">
                  <a:xfrm>
                    <a:off x="7048" y="6564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75" name="Freeform 156"/>
                  <p:cNvSpPr>
                    <a:spLocks/>
                  </p:cNvSpPr>
                  <p:nvPr/>
                </p:nvSpPr>
                <p:spPr bwMode="auto">
                  <a:xfrm>
                    <a:off x="7336" y="6564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76" name="Freeform 155"/>
                  <p:cNvSpPr>
                    <a:spLocks/>
                  </p:cNvSpPr>
                  <p:nvPr/>
                </p:nvSpPr>
                <p:spPr bwMode="auto">
                  <a:xfrm>
                    <a:off x="7528" y="6564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836" name="Group 140"/>
                <p:cNvGrpSpPr>
                  <a:grpSpLocks/>
                </p:cNvGrpSpPr>
                <p:nvPr/>
              </p:nvGrpSpPr>
              <p:grpSpPr bwMode="auto">
                <a:xfrm>
                  <a:off x="5138" y="6282"/>
                  <a:ext cx="1296" cy="949"/>
                  <a:chOff x="6496" y="6275"/>
                  <a:chExt cx="1296" cy="949"/>
                </a:xfrm>
              </p:grpSpPr>
              <p:sp>
                <p:nvSpPr>
                  <p:cNvPr id="30851" name="Text Box 153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6496" y="6275"/>
                    <a:ext cx="1296" cy="949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18288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/>
                    <a:r>
                      <a:rPr lang="en-US" sz="900" b="1"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Block (1, 1)</a:t>
                    </a:r>
                    <a:endParaRPr lang="en-US">
                      <a:ea typeface="Times New Roman" pitchFamily="18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0852" name="Freeform 152"/>
                  <p:cNvSpPr>
                    <a:spLocks/>
                  </p:cNvSpPr>
                  <p:nvPr/>
                </p:nvSpPr>
                <p:spPr bwMode="auto">
                  <a:xfrm>
                    <a:off x="6569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53" name="Freeform 151"/>
                  <p:cNvSpPr>
                    <a:spLocks/>
                  </p:cNvSpPr>
                  <p:nvPr/>
                </p:nvSpPr>
                <p:spPr bwMode="auto">
                  <a:xfrm>
                    <a:off x="6856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54" name="Freeform 150"/>
                  <p:cNvSpPr>
                    <a:spLocks/>
                  </p:cNvSpPr>
                  <p:nvPr/>
                </p:nvSpPr>
                <p:spPr bwMode="auto">
                  <a:xfrm>
                    <a:off x="7144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55" name="Freeform 149"/>
                  <p:cNvSpPr>
                    <a:spLocks/>
                  </p:cNvSpPr>
                  <p:nvPr/>
                </p:nvSpPr>
                <p:spPr bwMode="auto">
                  <a:xfrm>
                    <a:off x="7432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56" name="Freeform 148"/>
                  <p:cNvSpPr>
                    <a:spLocks/>
                  </p:cNvSpPr>
                  <p:nvPr/>
                </p:nvSpPr>
                <p:spPr bwMode="auto">
                  <a:xfrm>
                    <a:off x="6664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57" name="Freeform 147"/>
                  <p:cNvSpPr>
                    <a:spLocks/>
                  </p:cNvSpPr>
                  <p:nvPr/>
                </p:nvSpPr>
                <p:spPr bwMode="auto">
                  <a:xfrm>
                    <a:off x="6952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58" name="Freeform 146"/>
                  <p:cNvSpPr>
                    <a:spLocks/>
                  </p:cNvSpPr>
                  <p:nvPr/>
                </p:nvSpPr>
                <p:spPr bwMode="auto">
                  <a:xfrm>
                    <a:off x="7240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59" name="Freeform 145"/>
                  <p:cNvSpPr>
                    <a:spLocks/>
                  </p:cNvSpPr>
                  <p:nvPr/>
                </p:nvSpPr>
                <p:spPr bwMode="auto">
                  <a:xfrm>
                    <a:off x="7624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60" name="Freeform 144"/>
                  <p:cNvSpPr>
                    <a:spLocks/>
                  </p:cNvSpPr>
                  <p:nvPr/>
                </p:nvSpPr>
                <p:spPr bwMode="auto">
                  <a:xfrm>
                    <a:off x="6760" y="6564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61" name="Freeform 143"/>
                  <p:cNvSpPr>
                    <a:spLocks/>
                  </p:cNvSpPr>
                  <p:nvPr/>
                </p:nvSpPr>
                <p:spPr bwMode="auto">
                  <a:xfrm>
                    <a:off x="7048" y="6564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62" name="Freeform 142"/>
                  <p:cNvSpPr>
                    <a:spLocks/>
                  </p:cNvSpPr>
                  <p:nvPr/>
                </p:nvSpPr>
                <p:spPr bwMode="auto">
                  <a:xfrm>
                    <a:off x="7336" y="6564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63" name="Freeform 141"/>
                  <p:cNvSpPr>
                    <a:spLocks/>
                  </p:cNvSpPr>
                  <p:nvPr/>
                </p:nvSpPr>
                <p:spPr bwMode="auto">
                  <a:xfrm>
                    <a:off x="7528" y="6564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837" name="Group 126"/>
                <p:cNvGrpSpPr>
                  <a:grpSpLocks/>
                </p:cNvGrpSpPr>
                <p:nvPr/>
              </p:nvGrpSpPr>
              <p:grpSpPr bwMode="auto">
                <a:xfrm>
                  <a:off x="3781" y="6283"/>
                  <a:ext cx="1296" cy="949"/>
                  <a:chOff x="6496" y="6275"/>
                  <a:chExt cx="1296" cy="949"/>
                </a:xfrm>
              </p:grpSpPr>
              <p:sp>
                <p:nvSpPr>
                  <p:cNvPr id="30838" name="Text Box 139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6496" y="6275"/>
                    <a:ext cx="1296" cy="949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18288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/>
                    <a:r>
                      <a:rPr lang="en-US" sz="900" b="1"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Block (0, 1)</a:t>
                    </a:r>
                    <a:endParaRPr lang="en-US">
                      <a:ea typeface="Times New Roman" pitchFamily="18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0839" name="Freeform 138"/>
                  <p:cNvSpPr>
                    <a:spLocks/>
                  </p:cNvSpPr>
                  <p:nvPr/>
                </p:nvSpPr>
                <p:spPr bwMode="auto">
                  <a:xfrm>
                    <a:off x="6569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40" name="Freeform 137"/>
                  <p:cNvSpPr>
                    <a:spLocks/>
                  </p:cNvSpPr>
                  <p:nvPr/>
                </p:nvSpPr>
                <p:spPr bwMode="auto">
                  <a:xfrm>
                    <a:off x="6856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41" name="Freeform 136"/>
                  <p:cNvSpPr>
                    <a:spLocks/>
                  </p:cNvSpPr>
                  <p:nvPr/>
                </p:nvSpPr>
                <p:spPr bwMode="auto">
                  <a:xfrm>
                    <a:off x="7144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42" name="Freeform 135"/>
                  <p:cNvSpPr>
                    <a:spLocks/>
                  </p:cNvSpPr>
                  <p:nvPr/>
                </p:nvSpPr>
                <p:spPr bwMode="auto">
                  <a:xfrm>
                    <a:off x="7432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43" name="Freeform 134"/>
                  <p:cNvSpPr>
                    <a:spLocks/>
                  </p:cNvSpPr>
                  <p:nvPr/>
                </p:nvSpPr>
                <p:spPr bwMode="auto">
                  <a:xfrm>
                    <a:off x="6664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44" name="Freeform 133"/>
                  <p:cNvSpPr>
                    <a:spLocks/>
                  </p:cNvSpPr>
                  <p:nvPr/>
                </p:nvSpPr>
                <p:spPr bwMode="auto">
                  <a:xfrm>
                    <a:off x="6952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45" name="Freeform 132"/>
                  <p:cNvSpPr>
                    <a:spLocks/>
                  </p:cNvSpPr>
                  <p:nvPr/>
                </p:nvSpPr>
                <p:spPr bwMode="auto">
                  <a:xfrm>
                    <a:off x="7240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46" name="Freeform 131"/>
                  <p:cNvSpPr>
                    <a:spLocks/>
                  </p:cNvSpPr>
                  <p:nvPr/>
                </p:nvSpPr>
                <p:spPr bwMode="auto">
                  <a:xfrm>
                    <a:off x="7624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47" name="Freeform 130"/>
                  <p:cNvSpPr>
                    <a:spLocks/>
                  </p:cNvSpPr>
                  <p:nvPr/>
                </p:nvSpPr>
                <p:spPr bwMode="auto">
                  <a:xfrm>
                    <a:off x="6760" y="6564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48" name="Freeform 129"/>
                  <p:cNvSpPr>
                    <a:spLocks/>
                  </p:cNvSpPr>
                  <p:nvPr/>
                </p:nvSpPr>
                <p:spPr bwMode="auto">
                  <a:xfrm>
                    <a:off x="7048" y="6564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49" name="Freeform 128"/>
                  <p:cNvSpPr>
                    <a:spLocks/>
                  </p:cNvSpPr>
                  <p:nvPr/>
                </p:nvSpPr>
                <p:spPr bwMode="auto">
                  <a:xfrm>
                    <a:off x="7336" y="6564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50" name="Freeform 127"/>
                  <p:cNvSpPr>
                    <a:spLocks/>
                  </p:cNvSpPr>
                  <p:nvPr/>
                </p:nvSpPr>
                <p:spPr bwMode="auto">
                  <a:xfrm>
                    <a:off x="7528" y="6564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792" name="Group 82"/>
              <p:cNvGrpSpPr>
                <a:grpSpLocks/>
              </p:cNvGrpSpPr>
              <p:nvPr/>
            </p:nvGrpSpPr>
            <p:grpSpPr bwMode="auto">
              <a:xfrm>
                <a:off x="3781" y="5262"/>
                <a:ext cx="4011" cy="950"/>
                <a:chOff x="3781" y="6282"/>
                <a:chExt cx="4011" cy="950"/>
              </a:xfrm>
            </p:grpSpPr>
            <p:grpSp>
              <p:nvGrpSpPr>
                <p:cNvPr id="30793" name="Group 111"/>
                <p:cNvGrpSpPr>
                  <a:grpSpLocks/>
                </p:cNvGrpSpPr>
                <p:nvPr/>
              </p:nvGrpSpPr>
              <p:grpSpPr bwMode="auto">
                <a:xfrm>
                  <a:off x="6496" y="6282"/>
                  <a:ext cx="1296" cy="949"/>
                  <a:chOff x="6496" y="6275"/>
                  <a:chExt cx="1296" cy="949"/>
                </a:xfrm>
              </p:grpSpPr>
              <p:sp>
                <p:nvSpPr>
                  <p:cNvPr id="30822" name="Text Box 124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6496" y="6275"/>
                    <a:ext cx="1296" cy="949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18288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/>
                    <a:r>
                      <a:rPr lang="en-US" sz="900" b="1"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Block (2, 0)</a:t>
                    </a:r>
                    <a:endParaRPr lang="en-US">
                      <a:ea typeface="Times New Roman" pitchFamily="18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0823" name="Freeform 123"/>
                  <p:cNvSpPr>
                    <a:spLocks/>
                  </p:cNvSpPr>
                  <p:nvPr/>
                </p:nvSpPr>
                <p:spPr bwMode="auto">
                  <a:xfrm>
                    <a:off x="6569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24" name="Freeform 122"/>
                  <p:cNvSpPr>
                    <a:spLocks/>
                  </p:cNvSpPr>
                  <p:nvPr/>
                </p:nvSpPr>
                <p:spPr bwMode="auto">
                  <a:xfrm>
                    <a:off x="6856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25" name="Freeform 121"/>
                  <p:cNvSpPr>
                    <a:spLocks/>
                  </p:cNvSpPr>
                  <p:nvPr/>
                </p:nvSpPr>
                <p:spPr bwMode="auto">
                  <a:xfrm>
                    <a:off x="7144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26" name="Freeform 120"/>
                  <p:cNvSpPr>
                    <a:spLocks/>
                  </p:cNvSpPr>
                  <p:nvPr/>
                </p:nvSpPr>
                <p:spPr bwMode="auto">
                  <a:xfrm>
                    <a:off x="7432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27" name="Freeform 119"/>
                  <p:cNvSpPr>
                    <a:spLocks/>
                  </p:cNvSpPr>
                  <p:nvPr/>
                </p:nvSpPr>
                <p:spPr bwMode="auto">
                  <a:xfrm>
                    <a:off x="6664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28" name="Freeform 118"/>
                  <p:cNvSpPr>
                    <a:spLocks/>
                  </p:cNvSpPr>
                  <p:nvPr/>
                </p:nvSpPr>
                <p:spPr bwMode="auto">
                  <a:xfrm>
                    <a:off x="6952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29" name="Freeform 117"/>
                  <p:cNvSpPr>
                    <a:spLocks/>
                  </p:cNvSpPr>
                  <p:nvPr/>
                </p:nvSpPr>
                <p:spPr bwMode="auto">
                  <a:xfrm>
                    <a:off x="7240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30" name="Freeform 116"/>
                  <p:cNvSpPr>
                    <a:spLocks/>
                  </p:cNvSpPr>
                  <p:nvPr/>
                </p:nvSpPr>
                <p:spPr bwMode="auto">
                  <a:xfrm>
                    <a:off x="7624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31" name="Freeform 115"/>
                  <p:cNvSpPr>
                    <a:spLocks/>
                  </p:cNvSpPr>
                  <p:nvPr/>
                </p:nvSpPr>
                <p:spPr bwMode="auto">
                  <a:xfrm>
                    <a:off x="6760" y="6564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32" name="Freeform 114"/>
                  <p:cNvSpPr>
                    <a:spLocks/>
                  </p:cNvSpPr>
                  <p:nvPr/>
                </p:nvSpPr>
                <p:spPr bwMode="auto">
                  <a:xfrm>
                    <a:off x="7048" y="6564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33" name="Freeform 113"/>
                  <p:cNvSpPr>
                    <a:spLocks/>
                  </p:cNvSpPr>
                  <p:nvPr/>
                </p:nvSpPr>
                <p:spPr bwMode="auto">
                  <a:xfrm>
                    <a:off x="7336" y="6564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34" name="Freeform 112"/>
                  <p:cNvSpPr>
                    <a:spLocks/>
                  </p:cNvSpPr>
                  <p:nvPr/>
                </p:nvSpPr>
                <p:spPr bwMode="auto">
                  <a:xfrm>
                    <a:off x="7528" y="6564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794" name="Group 97"/>
                <p:cNvGrpSpPr>
                  <a:grpSpLocks/>
                </p:cNvGrpSpPr>
                <p:nvPr/>
              </p:nvGrpSpPr>
              <p:grpSpPr bwMode="auto">
                <a:xfrm>
                  <a:off x="5138" y="6282"/>
                  <a:ext cx="1296" cy="949"/>
                  <a:chOff x="6496" y="6275"/>
                  <a:chExt cx="1296" cy="949"/>
                </a:xfrm>
              </p:grpSpPr>
              <p:sp>
                <p:nvSpPr>
                  <p:cNvPr id="30809" name="Text Box 110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6496" y="6275"/>
                    <a:ext cx="1296" cy="949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18288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/>
                    <a:r>
                      <a:rPr lang="en-US" sz="900" b="1"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Block (1, 0)</a:t>
                    </a:r>
                    <a:endParaRPr lang="en-US">
                      <a:ea typeface="Times New Roman" pitchFamily="18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0810" name="Freeform 109"/>
                  <p:cNvSpPr>
                    <a:spLocks/>
                  </p:cNvSpPr>
                  <p:nvPr/>
                </p:nvSpPr>
                <p:spPr bwMode="auto">
                  <a:xfrm>
                    <a:off x="6569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11" name="Freeform 108"/>
                  <p:cNvSpPr>
                    <a:spLocks/>
                  </p:cNvSpPr>
                  <p:nvPr/>
                </p:nvSpPr>
                <p:spPr bwMode="auto">
                  <a:xfrm>
                    <a:off x="6856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12" name="Freeform 107"/>
                  <p:cNvSpPr>
                    <a:spLocks/>
                  </p:cNvSpPr>
                  <p:nvPr/>
                </p:nvSpPr>
                <p:spPr bwMode="auto">
                  <a:xfrm>
                    <a:off x="7144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13" name="Freeform 106"/>
                  <p:cNvSpPr>
                    <a:spLocks/>
                  </p:cNvSpPr>
                  <p:nvPr/>
                </p:nvSpPr>
                <p:spPr bwMode="auto">
                  <a:xfrm>
                    <a:off x="7432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14" name="Freeform 105"/>
                  <p:cNvSpPr>
                    <a:spLocks/>
                  </p:cNvSpPr>
                  <p:nvPr/>
                </p:nvSpPr>
                <p:spPr bwMode="auto">
                  <a:xfrm>
                    <a:off x="6664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15" name="Freeform 104"/>
                  <p:cNvSpPr>
                    <a:spLocks/>
                  </p:cNvSpPr>
                  <p:nvPr/>
                </p:nvSpPr>
                <p:spPr bwMode="auto">
                  <a:xfrm>
                    <a:off x="6952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16" name="Freeform 103"/>
                  <p:cNvSpPr>
                    <a:spLocks/>
                  </p:cNvSpPr>
                  <p:nvPr/>
                </p:nvSpPr>
                <p:spPr bwMode="auto">
                  <a:xfrm>
                    <a:off x="7240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17" name="Freeform 102"/>
                  <p:cNvSpPr>
                    <a:spLocks/>
                  </p:cNvSpPr>
                  <p:nvPr/>
                </p:nvSpPr>
                <p:spPr bwMode="auto">
                  <a:xfrm>
                    <a:off x="7624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18" name="Freeform 101"/>
                  <p:cNvSpPr>
                    <a:spLocks/>
                  </p:cNvSpPr>
                  <p:nvPr/>
                </p:nvSpPr>
                <p:spPr bwMode="auto">
                  <a:xfrm>
                    <a:off x="6760" y="6564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19" name="Freeform 100"/>
                  <p:cNvSpPr>
                    <a:spLocks/>
                  </p:cNvSpPr>
                  <p:nvPr/>
                </p:nvSpPr>
                <p:spPr bwMode="auto">
                  <a:xfrm>
                    <a:off x="7048" y="6564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20" name="Freeform 99"/>
                  <p:cNvSpPr>
                    <a:spLocks/>
                  </p:cNvSpPr>
                  <p:nvPr/>
                </p:nvSpPr>
                <p:spPr bwMode="auto">
                  <a:xfrm>
                    <a:off x="7336" y="6564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21" name="Freeform 98"/>
                  <p:cNvSpPr>
                    <a:spLocks/>
                  </p:cNvSpPr>
                  <p:nvPr/>
                </p:nvSpPr>
                <p:spPr bwMode="auto">
                  <a:xfrm>
                    <a:off x="7528" y="6564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795" name="Group 83"/>
                <p:cNvGrpSpPr>
                  <a:grpSpLocks/>
                </p:cNvGrpSpPr>
                <p:nvPr/>
              </p:nvGrpSpPr>
              <p:grpSpPr bwMode="auto">
                <a:xfrm>
                  <a:off x="3781" y="6283"/>
                  <a:ext cx="1296" cy="949"/>
                  <a:chOff x="6496" y="6275"/>
                  <a:chExt cx="1296" cy="949"/>
                </a:xfrm>
              </p:grpSpPr>
              <p:sp>
                <p:nvSpPr>
                  <p:cNvPr id="30796" name="Text Box 9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6496" y="6275"/>
                    <a:ext cx="1296" cy="949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18288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/>
                    <a:r>
                      <a:rPr lang="en-US" sz="900" b="1"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Block (0,0)</a:t>
                    </a:r>
                    <a:endParaRPr lang="en-US">
                      <a:ea typeface="Times New Roman" pitchFamily="18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0797" name="Freeform 95"/>
                  <p:cNvSpPr>
                    <a:spLocks/>
                  </p:cNvSpPr>
                  <p:nvPr/>
                </p:nvSpPr>
                <p:spPr bwMode="auto">
                  <a:xfrm>
                    <a:off x="6569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98" name="Freeform 94"/>
                  <p:cNvSpPr>
                    <a:spLocks/>
                  </p:cNvSpPr>
                  <p:nvPr/>
                </p:nvSpPr>
                <p:spPr bwMode="auto">
                  <a:xfrm>
                    <a:off x="6856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99" name="Freeform 93"/>
                  <p:cNvSpPr>
                    <a:spLocks/>
                  </p:cNvSpPr>
                  <p:nvPr/>
                </p:nvSpPr>
                <p:spPr bwMode="auto">
                  <a:xfrm>
                    <a:off x="7144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00" name="Freeform 92"/>
                  <p:cNvSpPr>
                    <a:spLocks/>
                  </p:cNvSpPr>
                  <p:nvPr/>
                </p:nvSpPr>
                <p:spPr bwMode="auto">
                  <a:xfrm>
                    <a:off x="7432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01" name="Freeform 91"/>
                  <p:cNvSpPr>
                    <a:spLocks/>
                  </p:cNvSpPr>
                  <p:nvPr/>
                </p:nvSpPr>
                <p:spPr bwMode="auto">
                  <a:xfrm>
                    <a:off x="6664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02" name="Freeform 90"/>
                  <p:cNvSpPr>
                    <a:spLocks/>
                  </p:cNvSpPr>
                  <p:nvPr/>
                </p:nvSpPr>
                <p:spPr bwMode="auto">
                  <a:xfrm>
                    <a:off x="6952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03" name="Freeform 89"/>
                  <p:cNvSpPr>
                    <a:spLocks/>
                  </p:cNvSpPr>
                  <p:nvPr/>
                </p:nvSpPr>
                <p:spPr bwMode="auto">
                  <a:xfrm>
                    <a:off x="7240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04" name="Freeform 88"/>
                  <p:cNvSpPr>
                    <a:spLocks/>
                  </p:cNvSpPr>
                  <p:nvPr/>
                </p:nvSpPr>
                <p:spPr bwMode="auto">
                  <a:xfrm>
                    <a:off x="7624" y="6565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05" name="Freeform 87"/>
                  <p:cNvSpPr>
                    <a:spLocks/>
                  </p:cNvSpPr>
                  <p:nvPr/>
                </p:nvSpPr>
                <p:spPr bwMode="auto">
                  <a:xfrm>
                    <a:off x="6760" y="6564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06" name="Freeform 86"/>
                  <p:cNvSpPr>
                    <a:spLocks/>
                  </p:cNvSpPr>
                  <p:nvPr/>
                </p:nvSpPr>
                <p:spPr bwMode="auto">
                  <a:xfrm>
                    <a:off x="7048" y="6564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07" name="Freeform 85"/>
                  <p:cNvSpPr>
                    <a:spLocks/>
                  </p:cNvSpPr>
                  <p:nvPr/>
                </p:nvSpPr>
                <p:spPr bwMode="auto">
                  <a:xfrm>
                    <a:off x="7336" y="6564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08" name="Freeform 84"/>
                  <p:cNvSpPr>
                    <a:spLocks/>
                  </p:cNvSpPr>
                  <p:nvPr/>
                </p:nvSpPr>
                <p:spPr bwMode="auto">
                  <a:xfrm>
                    <a:off x="7528" y="6564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0726" name="Group 5"/>
            <p:cNvGrpSpPr>
              <a:grpSpLocks/>
            </p:cNvGrpSpPr>
            <p:nvPr/>
          </p:nvGrpSpPr>
          <p:grpSpPr bwMode="auto">
            <a:xfrm>
              <a:off x="6874" y="12136"/>
              <a:ext cx="2608" cy="2626"/>
              <a:chOff x="6824" y="12181"/>
              <a:chExt cx="2608" cy="2626"/>
            </a:xfrm>
          </p:grpSpPr>
          <p:grpSp>
            <p:nvGrpSpPr>
              <p:cNvPr id="30728" name="Group 40"/>
              <p:cNvGrpSpPr>
                <a:grpSpLocks/>
              </p:cNvGrpSpPr>
              <p:nvPr/>
            </p:nvGrpSpPr>
            <p:grpSpPr bwMode="auto">
              <a:xfrm>
                <a:off x="8579" y="12181"/>
                <a:ext cx="853" cy="2626"/>
                <a:chOff x="8579" y="12181"/>
                <a:chExt cx="853" cy="2626"/>
              </a:xfrm>
            </p:grpSpPr>
            <p:grpSp>
              <p:nvGrpSpPr>
                <p:cNvPr id="30760" name="Group 63"/>
                <p:cNvGrpSpPr>
                  <a:grpSpLocks/>
                </p:cNvGrpSpPr>
                <p:nvPr/>
              </p:nvGrpSpPr>
              <p:grpSpPr bwMode="auto">
                <a:xfrm>
                  <a:off x="8579" y="13193"/>
                  <a:ext cx="853" cy="601"/>
                  <a:chOff x="8579" y="13186"/>
                  <a:chExt cx="853" cy="601"/>
                </a:xfrm>
              </p:grpSpPr>
              <p:sp>
                <p:nvSpPr>
                  <p:cNvPr id="30781" name="Freeform 72"/>
                  <p:cNvSpPr>
                    <a:spLocks/>
                  </p:cNvSpPr>
                  <p:nvPr/>
                </p:nvSpPr>
                <p:spPr bwMode="auto">
                  <a:xfrm>
                    <a:off x="8579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82" name="Freeform 71"/>
                  <p:cNvSpPr>
                    <a:spLocks/>
                  </p:cNvSpPr>
                  <p:nvPr/>
                </p:nvSpPr>
                <p:spPr bwMode="auto">
                  <a:xfrm>
                    <a:off x="8866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83" name="Freeform 70"/>
                  <p:cNvSpPr>
                    <a:spLocks/>
                  </p:cNvSpPr>
                  <p:nvPr/>
                </p:nvSpPr>
                <p:spPr bwMode="auto">
                  <a:xfrm>
                    <a:off x="9154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84" name="Freeform 69"/>
                  <p:cNvSpPr>
                    <a:spLocks/>
                  </p:cNvSpPr>
                  <p:nvPr/>
                </p:nvSpPr>
                <p:spPr bwMode="auto">
                  <a:xfrm>
                    <a:off x="8674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85" name="Freeform 68"/>
                  <p:cNvSpPr>
                    <a:spLocks/>
                  </p:cNvSpPr>
                  <p:nvPr/>
                </p:nvSpPr>
                <p:spPr bwMode="auto">
                  <a:xfrm>
                    <a:off x="8962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86" name="Freeform 67"/>
                  <p:cNvSpPr>
                    <a:spLocks/>
                  </p:cNvSpPr>
                  <p:nvPr/>
                </p:nvSpPr>
                <p:spPr bwMode="auto">
                  <a:xfrm>
                    <a:off x="9250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87" name="Freeform 66"/>
                  <p:cNvSpPr>
                    <a:spLocks/>
                  </p:cNvSpPr>
                  <p:nvPr/>
                </p:nvSpPr>
                <p:spPr bwMode="auto">
                  <a:xfrm>
                    <a:off x="8770" y="13186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88" name="Freeform 65"/>
                  <p:cNvSpPr>
                    <a:spLocks/>
                  </p:cNvSpPr>
                  <p:nvPr/>
                </p:nvSpPr>
                <p:spPr bwMode="auto">
                  <a:xfrm>
                    <a:off x="9058" y="13186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89" name="Freeform 64"/>
                  <p:cNvSpPr>
                    <a:spLocks/>
                  </p:cNvSpPr>
                  <p:nvPr/>
                </p:nvSpPr>
                <p:spPr bwMode="auto">
                  <a:xfrm>
                    <a:off x="9346" y="13186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761" name="Group 52"/>
                <p:cNvGrpSpPr>
                  <a:grpSpLocks/>
                </p:cNvGrpSpPr>
                <p:nvPr/>
              </p:nvGrpSpPr>
              <p:grpSpPr bwMode="auto">
                <a:xfrm>
                  <a:off x="8579" y="12181"/>
                  <a:ext cx="853" cy="601"/>
                  <a:chOff x="8579" y="13186"/>
                  <a:chExt cx="853" cy="601"/>
                </a:xfrm>
              </p:grpSpPr>
              <p:sp>
                <p:nvSpPr>
                  <p:cNvPr id="30772" name="Freeform 61"/>
                  <p:cNvSpPr>
                    <a:spLocks/>
                  </p:cNvSpPr>
                  <p:nvPr/>
                </p:nvSpPr>
                <p:spPr bwMode="auto">
                  <a:xfrm>
                    <a:off x="8579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73" name="Freeform 60"/>
                  <p:cNvSpPr>
                    <a:spLocks/>
                  </p:cNvSpPr>
                  <p:nvPr/>
                </p:nvSpPr>
                <p:spPr bwMode="auto">
                  <a:xfrm>
                    <a:off x="8866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74" name="Freeform 59"/>
                  <p:cNvSpPr>
                    <a:spLocks/>
                  </p:cNvSpPr>
                  <p:nvPr/>
                </p:nvSpPr>
                <p:spPr bwMode="auto">
                  <a:xfrm>
                    <a:off x="9154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75" name="Freeform 58"/>
                  <p:cNvSpPr>
                    <a:spLocks/>
                  </p:cNvSpPr>
                  <p:nvPr/>
                </p:nvSpPr>
                <p:spPr bwMode="auto">
                  <a:xfrm>
                    <a:off x="8674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76" name="Freeform 57"/>
                  <p:cNvSpPr>
                    <a:spLocks/>
                  </p:cNvSpPr>
                  <p:nvPr/>
                </p:nvSpPr>
                <p:spPr bwMode="auto">
                  <a:xfrm>
                    <a:off x="8962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77" name="Freeform 56"/>
                  <p:cNvSpPr>
                    <a:spLocks/>
                  </p:cNvSpPr>
                  <p:nvPr/>
                </p:nvSpPr>
                <p:spPr bwMode="auto">
                  <a:xfrm>
                    <a:off x="9250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78" name="Freeform 55"/>
                  <p:cNvSpPr>
                    <a:spLocks/>
                  </p:cNvSpPr>
                  <p:nvPr/>
                </p:nvSpPr>
                <p:spPr bwMode="auto">
                  <a:xfrm>
                    <a:off x="8770" y="13186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79" name="Freeform 54"/>
                  <p:cNvSpPr>
                    <a:spLocks/>
                  </p:cNvSpPr>
                  <p:nvPr/>
                </p:nvSpPr>
                <p:spPr bwMode="auto">
                  <a:xfrm>
                    <a:off x="9058" y="13186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80" name="Freeform 53"/>
                  <p:cNvSpPr>
                    <a:spLocks/>
                  </p:cNvSpPr>
                  <p:nvPr/>
                </p:nvSpPr>
                <p:spPr bwMode="auto">
                  <a:xfrm>
                    <a:off x="9346" y="13186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762" name="Group 41"/>
                <p:cNvGrpSpPr>
                  <a:grpSpLocks/>
                </p:cNvGrpSpPr>
                <p:nvPr/>
              </p:nvGrpSpPr>
              <p:grpSpPr bwMode="auto">
                <a:xfrm>
                  <a:off x="8579" y="14206"/>
                  <a:ext cx="853" cy="601"/>
                  <a:chOff x="8579" y="13186"/>
                  <a:chExt cx="853" cy="601"/>
                </a:xfrm>
              </p:grpSpPr>
              <p:sp>
                <p:nvSpPr>
                  <p:cNvPr id="30763" name="Freeform 50"/>
                  <p:cNvSpPr>
                    <a:spLocks/>
                  </p:cNvSpPr>
                  <p:nvPr/>
                </p:nvSpPr>
                <p:spPr bwMode="auto">
                  <a:xfrm>
                    <a:off x="8579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64" name="Freeform 49"/>
                  <p:cNvSpPr>
                    <a:spLocks/>
                  </p:cNvSpPr>
                  <p:nvPr/>
                </p:nvSpPr>
                <p:spPr bwMode="auto">
                  <a:xfrm>
                    <a:off x="8866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65" name="Freeform 48"/>
                  <p:cNvSpPr>
                    <a:spLocks/>
                  </p:cNvSpPr>
                  <p:nvPr/>
                </p:nvSpPr>
                <p:spPr bwMode="auto">
                  <a:xfrm>
                    <a:off x="9154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66" name="Freeform 47"/>
                  <p:cNvSpPr>
                    <a:spLocks/>
                  </p:cNvSpPr>
                  <p:nvPr/>
                </p:nvSpPr>
                <p:spPr bwMode="auto">
                  <a:xfrm>
                    <a:off x="8674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67" name="Freeform 46"/>
                  <p:cNvSpPr>
                    <a:spLocks/>
                  </p:cNvSpPr>
                  <p:nvPr/>
                </p:nvSpPr>
                <p:spPr bwMode="auto">
                  <a:xfrm>
                    <a:off x="8962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68" name="Freeform 45"/>
                  <p:cNvSpPr>
                    <a:spLocks/>
                  </p:cNvSpPr>
                  <p:nvPr/>
                </p:nvSpPr>
                <p:spPr bwMode="auto">
                  <a:xfrm>
                    <a:off x="9250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69" name="Freeform 44"/>
                  <p:cNvSpPr>
                    <a:spLocks/>
                  </p:cNvSpPr>
                  <p:nvPr/>
                </p:nvSpPr>
                <p:spPr bwMode="auto">
                  <a:xfrm>
                    <a:off x="8770" y="13186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70" name="Freeform 43"/>
                  <p:cNvSpPr>
                    <a:spLocks/>
                  </p:cNvSpPr>
                  <p:nvPr/>
                </p:nvSpPr>
                <p:spPr bwMode="auto">
                  <a:xfrm>
                    <a:off x="9058" y="13186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71" name="Freeform 42"/>
                  <p:cNvSpPr>
                    <a:spLocks/>
                  </p:cNvSpPr>
                  <p:nvPr/>
                </p:nvSpPr>
                <p:spPr bwMode="auto">
                  <a:xfrm>
                    <a:off x="9346" y="13186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729" name="Group 6"/>
              <p:cNvGrpSpPr>
                <a:grpSpLocks/>
              </p:cNvGrpSpPr>
              <p:nvPr/>
            </p:nvGrpSpPr>
            <p:grpSpPr bwMode="auto">
              <a:xfrm>
                <a:off x="6824" y="12181"/>
                <a:ext cx="2496" cy="2626"/>
                <a:chOff x="8579" y="12181"/>
                <a:chExt cx="2496" cy="2626"/>
              </a:xfrm>
            </p:grpSpPr>
            <p:grpSp>
              <p:nvGrpSpPr>
                <p:cNvPr id="30730" name="Group 29"/>
                <p:cNvGrpSpPr>
                  <a:grpSpLocks/>
                </p:cNvGrpSpPr>
                <p:nvPr/>
              </p:nvGrpSpPr>
              <p:grpSpPr bwMode="auto">
                <a:xfrm>
                  <a:off x="8579" y="13193"/>
                  <a:ext cx="853" cy="601"/>
                  <a:chOff x="8579" y="13186"/>
                  <a:chExt cx="853" cy="601"/>
                </a:xfrm>
              </p:grpSpPr>
              <p:sp>
                <p:nvSpPr>
                  <p:cNvPr id="30751" name="Freeform 38"/>
                  <p:cNvSpPr>
                    <a:spLocks/>
                  </p:cNvSpPr>
                  <p:nvPr/>
                </p:nvSpPr>
                <p:spPr bwMode="auto">
                  <a:xfrm>
                    <a:off x="8579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52" name="Freeform 37"/>
                  <p:cNvSpPr>
                    <a:spLocks/>
                  </p:cNvSpPr>
                  <p:nvPr/>
                </p:nvSpPr>
                <p:spPr bwMode="auto">
                  <a:xfrm>
                    <a:off x="8866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53" name="Freeform 36"/>
                  <p:cNvSpPr>
                    <a:spLocks/>
                  </p:cNvSpPr>
                  <p:nvPr/>
                </p:nvSpPr>
                <p:spPr bwMode="auto">
                  <a:xfrm>
                    <a:off x="9154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54" name="Freeform 35"/>
                  <p:cNvSpPr>
                    <a:spLocks/>
                  </p:cNvSpPr>
                  <p:nvPr/>
                </p:nvSpPr>
                <p:spPr bwMode="auto">
                  <a:xfrm>
                    <a:off x="8674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55" name="Freeform 34"/>
                  <p:cNvSpPr>
                    <a:spLocks/>
                  </p:cNvSpPr>
                  <p:nvPr/>
                </p:nvSpPr>
                <p:spPr bwMode="auto">
                  <a:xfrm>
                    <a:off x="8962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56" name="Freeform 33"/>
                  <p:cNvSpPr>
                    <a:spLocks/>
                  </p:cNvSpPr>
                  <p:nvPr/>
                </p:nvSpPr>
                <p:spPr bwMode="auto">
                  <a:xfrm>
                    <a:off x="9250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57" name="Freeform 32"/>
                  <p:cNvSpPr>
                    <a:spLocks/>
                  </p:cNvSpPr>
                  <p:nvPr/>
                </p:nvSpPr>
                <p:spPr bwMode="auto">
                  <a:xfrm>
                    <a:off x="8770" y="13186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58" name="Freeform 31"/>
                  <p:cNvSpPr>
                    <a:spLocks/>
                  </p:cNvSpPr>
                  <p:nvPr/>
                </p:nvSpPr>
                <p:spPr bwMode="auto">
                  <a:xfrm>
                    <a:off x="9058" y="13186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59" name="Freeform 30"/>
                  <p:cNvSpPr>
                    <a:spLocks/>
                  </p:cNvSpPr>
                  <p:nvPr/>
                </p:nvSpPr>
                <p:spPr bwMode="auto">
                  <a:xfrm>
                    <a:off x="9346" y="13186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731" name="Group 18"/>
                <p:cNvGrpSpPr>
                  <a:grpSpLocks/>
                </p:cNvGrpSpPr>
                <p:nvPr/>
              </p:nvGrpSpPr>
              <p:grpSpPr bwMode="auto">
                <a:xfrm>
                  <a:off x="8674" y="12181"/>
                  <a:ext cx="2401" cy="2202"/>
                  <a:chOff x="8674" y="13186"/>
                  <a:chExt cx="2401" cy="2202"/>
                </a:xfrm>
              </p:grpSpPr>
              <p:sp>
                <p:nvSpPr>
                  <p:cNvPr id="30742" name="Freeform 27"/>
                  <p:cNvSpPr>
                    <a:spLocks/>
                  </p:cNvSpPr>
                  <p:nvPr/>
                </p:nvSpPr>
                <p:spPr bwMode="auto">
                  <a:xfrm>
                    <a:off x="10989" y="14788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43" name="Freeform 26"/>
                  <p:cNvSpPr>
                    <a:spLocks/>
                  </p:cNvSpPr>
                  <p:nvPr/>
                </p:nvSpPr>
                <p:spPr bwMode="auto">
                  <a:xfrm>
                    <a:off x="8866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44" name="Freeform 25"/>
                  <p:cNvSpPr>
                    <a:spLocks/>
                  </p:cNvSpPr>
                  <p:nvPr/>
                </p:nvSpPr>
                <p:spPr bwMode="auto">
                  <a:xfrm>
                    <a:off x="9154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45" name="Freeform 24"/>
                  <p:cNvSpPr>
                    <a:spLocks/>
                  </p:cNvSpPr>
                  <p:nvPr/>
                </p:nvSpPr>
                <p:spPr bwMode="auto">
                  <a:xfrm>
                    <a:off x="8674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46" name="Freeform 23"/>
                  <p:cNvSpPr>
                    <a:spLocks/>
                  </p:cNvSpPr>
                  <p:nvPr/>
                </p:nvSpPr>
                <p:spPr bwMode="auto">
                  <a:xfrm>
                    <a:off x="8962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47" name="Freeform 22"/>
                  <p:cNvSpPr>
                    <a:spLocks/>
                  </p:cNvSpPr>
                  <p:nvPr/>
                </p:nvSpPr>
                <p:spPr bwMode="auto">
                  <a:xfrm>
                    <a:off x="9250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48" name="Freeform 21"/>
                  <p:cNvSpPr>
                    <a:spLocks/>
                  </p:cNvSpPr>
                  <p:nvPr/>
                </p:nvSpPr>
                <p:spPr bwMode="auto">
                  <a:xfrm>
                    <a:off x="8770" y="13186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49" name="Freeform 20"/>
                  <p:cNvSpPr>
                    <a:spLocks/>
                  </p:cNvSpPr>
                  <p:nvPr/>
                </p:nvSpPr>
                <p:spPr bwMode="auto">
                  <a:xfrm>
                    <a:off x="9058" y="13186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50" name="Freeform 19"/>
                  <p:cNvSpPr>
                    <a:spLocks/>
                  </p:cNvSpPr>
                  <p:nvPr/>
                </p:nvSpPr>
                <p:spPr bwMode="auto">
                  <a:xfrm>
                    <a:off x="9346" y="13186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732" name="Group 7"/>
                <p:cNvGrpSpPr>
                  <a:grpSpLocks/>
                </p:cNvGrpSpPr>
                <p:nvPr/>
              </p:nvGrpSpPr>
              <p:grpSpPr bwMode="auto">
                <a:xfrm>
                  <a:off x="8579" y="14206"/>
                  <a:ext cx="853" cy="601"/>
                  <a:chOff x="8579" y="13186"/>
                  <a:chExt cx="853" cy="601"/>
                </a:xfrm>
              </p:grpSpPr>
              <p:sp>
                <p:nvSpPr>
                  <p:cNvPr id="30733" name="Freeform 16"/>
                  <p:cNvSpPr>
                    <a:spLocks/>
                  </p:cNvSpPr>
                  <p:nvPr/>
                </p:nvSpPr>
                <p:spPr bwMode="auto">
                  <a:xfrm>
                    <a:off x="8579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34" name="Freeform 15"/>
                  <p:cNvSpPr>
                    <a:spLocks/>
                  </p:cNvSpPr>
                  <p:nvPr/>
                </p:nvSpPr>
                <p:spPr bwMode="auto">
                  <a:xfrm>
                    <a:off x="8866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35" name="Freeform 14"/>
                  <p:cNvSpPr>
                    <a:spLocks/>
                  </p:cNvSpPr>
                  <p:nvPr/>
                </p:nvSpPr>
                <p:spPr bwMode="auto">
                  <a:xfrm>
                    <a:off x="9154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36" name="Freeform 13"/>
                  <p:cNvSpPr>
                    <a:spLocks/>
                  </p:cNvSpPr>
                  <p:nvPr/>
                </p:nvSpPr>
                <p:spPr bwMode="auto">
                  <a:xfrm>
                    <a:off x="8674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37" name="Freeform 12"/>
                  <p:cNvSpPr>
                    <a:spLocks/>
                  </p:cNvSpPr>
                  <p:nvPr/>
                </p:nvSpPr>
                <p:spPr bwMode="auto">
                  <a:xfrm>
                    <a:off x="8962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38" name="Freeform 11"/>
                  <p:cNvSpPr>
                    <a:spLocks/>
                  </p:cNvSpPr>
                  <p:nvPr/>
                </p:nvSpPr>
                <p:spPr bwMode="auto">
                  <a:xfrm>
                    <a:off x="9250" y="13187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39" name="Freeform 10"/>
                  <p:cNvSpPr>
                    <a:spLocks/>
                  </p:cNvSpPr>
                  <p:nvPr/>
                </p:nvSpPr>
                <p:spPr bwMode="auto">
                  <a:xfrm>
                    <a:off x="8770" y="13186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40" name="Freeform 9"/>
                  <p:cNvSpPr>
                    <a:spLocks/>
                  </p:cNvSpPr>
                  <p:nvPr/>
                </p:nvSpPr>
                <p:spPr bwMode="auto">
                  <a:xfrm>
                    <a:off x="9058" y="13186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41" name="Freeform 8"/>
                  <p:cNvSpPr>
                    <a:spLocks/>
                  </p:cNvSpPr>
                  <p:nvPr/>
                </p:nvSpPr>
                <p:spPr bwMode="auto">
                  <a:xfrm>
                    <a:off x="9346" y="13186"/>
                    <a:ext cx="86" cy="600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0727" name="Freeform 2"/>
            <p:cNvSpPr>
              <a:spLocks/>
            </p:cNvSpPr>
            <p:nvPr/>
          </p:nvSpPr>
          <p:spPr bwMode="auto">
            <a:xfrm>
              <a:off x="8129" y="4890"/>
              <a:ext cx="86" cy="600"/>
            </a:xfrm>
            <a:custGeom>
              <a:avLst/>
              <a:gdLst>
                <a:gd name="T0" fmla="*/ 0 w 208"/>
                <a:gd name="T1" fmla="*/ 0 h 1536"/>
                <a:gd name="T2" fmla="*/ 0 w 208"/>
                <a:gd name="T3" fmla="*/ 0 h 1536"/>
                <a:gd name="T4" fmla="*/ 0 w 208"/>
                <a:gd name="T5" fmla="*/ 0 h 1536"/>
                <a:gd name="T6" fmla="*/ 0 w 208"/>
                <a:gd name="T7" fmla="*/ 0 h 1536"/>
                <a:gd name="T8" fmla="*/ 0 w 208"/>
                <a:gd name="T9" fmla="*/ 0 h 1536"/>
                <a:gd name="T10" fmla="*/ 0 w 208"/>
                <a:gd name="T11" fmla="*/ 0 h 1536"/>
                <a:gd name="T12" fmla="*/ 0 w 208"/>
                <a:gd name="T13" fmla="*/ 0 h 1536"/>
                <a:gd name="T14" fmla="*/ 0 w 208"/>
                <a:gd name="T15" fmla="*/ 0 h 1536"/>
                <a:gd name="T16" fmla="*/ 0 w 208"/>
                <a:gd name="T17" fmla="*/ 0 h 1536"/>
                <a:gd name="T18" fmla="*/ 0 w 208"/>
                <a:gd name="T19" fmla="*/ 0 h 1536"/>
                <a:gd name="T20" fmla="*/ 0 w 208"/>
                <a:gd name="T21" fmla="*/ 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5145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IDs and Dimensions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>
                <a:solidFill>
                  <a:srgbClr val="FFC000"/>
                </a:solidFill>
              </a:rPr>
              <a:t>Threads:</a:t>
            </a:r>
          </a:p>
          <a:p>
            <a:pPr lvl="1" eaLnBrk="1" hangingPunct="1"/>
            <a:r>
              <a:rPr lang="en-US" dirty="0"/>
              <a:t>3D IDs, unique within a block</a:t>
            </a:r>
          </a:p>
          <a:p>
            <a:pPr eaLnBrk="1" hangingPunct="1"/>
            <a:r>
              <a:rPr lang="en-US" dirty="0">
                <a:solidFill>
                  <a:srgbClr val="FFC000"/>
                </a:solidFill>
              </a:rPr>
              <a:t>Blocks:</a:t>
            </a:r>
          </a:p>
          <a:p>
            <a:pPr lvl="1" eaLnBrk="1" hangingPunct="1"/>
            <a:r>
              <a:rPr lang="en-US" dirty="0"/>
              <a:t>3D IDs, unique within a grid</a:t>
            </a:r>
          </a:p>
          <a:p>
            <a:pPr eaLnBrk="1" hangingPunct="1"/>
            <a:r>
              <a:rPr lang="en-US" dirty="0">
                <a:solidFill>
                  <a:srgbClr val="FFC000"/>
                </a:solidFill>
              </a:rPr>
              <a:t>Built-in variables:</a:t>
            </a:r>
          </a:p>
          <a:p>
            <a:pPr lvl="1" eaLnBrk="1" hangingPunct="1"/>
            <a:r>
              <a:rPr lang="en-US" dirty="0" err="1"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within a block</a:t>
            </a:r>
            <a:endParaRPr lang="en-US" dirty="0">
              <a:cs typeface="Courier New" pitchFamily="49" charset="0"/>
            </a:endParaRPr>
          </a:p>
          <a:p>
            <a:pPr lvl="1" eaLnBrk="1" hangingPunct="1"/>
            <a:r>
              <a:rPr lang="en-US" dirty="0" err="1"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within the grid</a:t>
            </a:r>
          </a:p>
          <a:p>
            <a:pPr lvl="1" eaLnBrk="1" hangingPunct="1"/>
            <a:r>
              <a:rPr lang="en-US" dirty="0" err="1"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block dimension</a:t>
            </a:r>
            <a:endParaRPr lang="en-US" dirty="0">
              <a:cs typeface="Courier New" pitchFamily="49" charset="0"/>
            </a:endParaRPr>
          </a:p>
          <a:p>
            <a:pPr lvl="1" eaLnBrk="1" hangingPunct="1"/>
            <a:r>
              <a:rPr lang="en-US" dirty="0" err="1">
                <a:latin typeface="Courier New" pitchFamily="49" charset="0"/>
                <a:cs typeface="Courier New" pitchFamily="49" charset="0"/>
              </a:rPr>
              <a:t>gridDim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grid dimension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</p:txBody>
      </p:sp>
      <p:grpSp>
        <p:nvGrpSpPr>
          <p:cNvPr id="31748" name="Group 49"/>
          <p:cNvGrpSpPr>
            <a:grpSpLocks/>
          </p:cNvGrpSpPr>
          <p:nvPr/>
        </p:nvGrpSpPr>
        <p:grpSpPr bwMode="auto">
          <a:xfrm>
            <a:off x="6496991" y="1808334"/>
            <a:ext cx="4225901" cy="3862347"/>
            <a:chOff x="3410" y="1469"/>
            <a:chExt cx="2218" cy="2704"/>
          </a:xfrm>
        </p:grpSpPr>
        <p:sp>
          <p:nvSpPr>
            <p:cNvPr id="31749" name="Text Box 48"/>
            <p:cNvSpPr txBox="1">
              <a:spLocks noChangeArrowheads="1"/>
            </p:cNvSpPr>
            <p:nvPr/>
          </p:nvSpPr>
          <p:spPr bwMode="auto">
            <a:xfrm>
              <a:off x="3410" y="1469"/>
              <a:ext cx="2218" cy="209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</a:rPr>
                <a:t>Device</a:t>
              </a:r>
              <a:endParaRPr lang="en-US">
                <a:solidFill>
                  <a:srgbClr val="003300"/>
                </a:solidFill>
              </a:endParaRPr>
            </a:p>
          </p:txBody>
        </p:sp>
        <p:grpSp>
          <p:nvGrpSpPr>
            <p:cNvPr id="31750" name="Group 4"/>
            <p:cNvGrpSpPr>
              <a:grpSpLocks/>
            </p:cNvGrpSpPr>
            <p:nvPr/>
          </p:nvGrpSpPr>
          <p:grpSpPr bwMode="auto">
            <a:xfrm>
              <a:off x="4023" y="1647"/>
              <a:ext cx="1554" cy="1004"/>
              <a:chOff x="3820" y="4577"/>
              <a:chExt cx="4116" cy="2660"/>
            </a:xfrm>
          </p:grpSpPr>
          <p:sp>
            <p:nvSpPr>
              <p:cNvPr id="31784" name="Text Box 5"/>
              <p:cNvSpPr txBox="1">
                <a:spLocks noChangeArrowheads="1"/>
              </p:cNvSpPr>
              <p:nvPr/>
            </p:nvSpPr>
            <p:spPr bwMode="auto">
              <a:xfrm>
                <a:off x="3820" y="4577"/>
                <a:ext cx="4116" cy="2660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003300"/>
                    </a:solidFill>
                  </a:rPr>
                  <a:t>Grid 1</a:t>
                </a:r>
                <a:endParaRPr lang="en-US">
                  <a:solidFill>
                    <a:srgbClr val="003300"/>
                  </a:solidFill>
                </a:endParaRPr>
              </a:p>
            </p:txBody>
          </p:sp>
          <p:grpSp>
            <p:nvGrpSpPr>
              <p:cNvPr id="31785" name="Group 6"/>
              <p:cNvGrpSpPr>
                <a:grpSpLocks/>
              </p:cNvGrpSpPr>
              <p:nvPr/>
            </p:nvGrpSpPr>
            <p:grpSpPr bwMode="auto">
              <a:xfrm>
                <a:off x="3985" y="5169"/>
                <a:ext cx="3785" cy="864"/>
                <a:chOff x="3997" y="5169"/>
                <a:chExt cx="3785" cy="864"/>
              </a:xfrm>
            </p:grpSpPr>
            <p:sp>
              <p:nvSpPr>
                <p:cNvPr id="3179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997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solidFill>
                        <a:srgbClr val="003300"/>
                      </a:solidFill>
                    </a:rPr>
                    <a:t>Block</a:t>
                  </a:r>
                </a:p>
                <a:p>
                  <a:pPr algn="ctr" eaLnBrk="1" hangingPunct="1"/>
                  <a:r>
                    <a:rPr lang="en-US" sz="1200" b="1">
                      <a:solidFill>
                        <a:srgbClr val="003300"/>
                      </a:solidFill>
                    </a:rPr>
                    <a:t>(0, 0)</a:t>
                  </a:r>
                  <a:endParaRPr lang="en-US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3179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299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solidFill>
                        <a:srgbClr val="003300"/>
                      </a:solidFill>
                    </a:rPr>
                    <a:t>Block</a:t>
                  </a:r>
                </a:p>
                <a:p>
                  <a:pPr algn="ctr" eaLnBrk="1" hangingPunct="1"/>
                  <a:r>
                    <a:rPr lang="en-US" sz="1200" b="1">
                      <a:solidFill>
                        <a:srgbClr val="003300"/>
                      </a:solidFill>
                    </a:rPr>
                    <a:t>(1, 0)</a:t>
                  </a:r>
                  <a:endParaRPr lang="en-US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3179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601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solidFill>
                        <a:srgbClr val="003300"/>
                      </a:solidFill>
                    </a:rPr>
                    <a:t>Block</a:t>
                  </a:r>
                </a:p>
                <a:p>
                  <a:pPr algn="ctr" eaLnBrk="1" hangingPunct="1"/>
                  <a:r>
                    <a:rPr lang="en-US" sz="1200" b="1">
                      <a:solidFill>
                        <a:srgbClr val="003300"/>
                      </a:solidFill>
                    </a:rPr>
                    <a:t>(2, 0)</a:t>
                  </a:r>
                  <a:endParaRPr lang="en-US">
                    <a:solidFill>
                      <a:srgbClr val="003300"/>
                    </a:solidFill>
                  </a:endParaRPr>
                </a:p>
              </p:txBody>
            </p:sp>
          </p:grpSp>
          <p:grpSp>
            <p:nvGrpSpPr>
              <p:cNvPr id="31786" name="Group 10"/>
              <p:cNvGrpSpPr>
                <a:grpSpLocks/>
              </p:cNvGrpSpPr>
              <p:nvPr/>
            </p:nvGrpSpPr>
            <p:grpSpPr bwMode="auto">
              <a:xfrm>
                <a:off x="3985" y="6187"/>
                <a:ext cx="3785" cy="864"/>
                <a:chOff x="3997" y="5169"/>
                <a:chExt cx="3785" cy="864"/>
              </a:xfrm>
            </p:grpSpPr>
            <p:sp>
              <p:nvSpPr>
                <p:cNvPr id="3178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997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solidFill>
                        <a:srgbClr val="003300"/>
                      </a:solidFill>
                    </a:rPr>
                    <a:t>Block</a:t>
                  </a:r>
                </a:p>
                <a:p>
                  <a:pPr algn="ctr" eaLnBrk="1" hangingPunct="1"/>
                  <a:r>
                    <a:rPr lang="en-US" sz="1200" b="1">
                      <a:solidFill>
                        <a:srgbClr val="003300"/>
                      </a:solidFill>
                    </a:rPr>
                    <a:t>(0, 1)</a:t>
                  </a:r>
                  <a:endParaRPr lang="en-US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3178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299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solidFill>
                        <a:srgbClr val="003300"/>
                      </a:solidFill>
                    </a:rPr>
                    <a:t>Block</a:t>
                  </a:r>
                </a:p>
                <a:p>
                  <a:pPr algn="ctr" eaLnBrk="1" hangingPunct="1"/>
                  <a:r>
                    <a:rPr lang="en-US" sz="1200" b="1">
                      <a:solidFill>
                        <a:srgbClr val="003300"/>
                      </a:solidFill>
                    </a:rPr>
                    <a:t>(1, 1)</a:t>
                  </a:r>
                  <a:endParaRPr lang="en-US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3178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601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solidFill>
                        <a:srgbClr val="003300"/>
                      </a:solidFill>
                    </a:rPr>
                    <a:t>Block</a:t>
                  </a:r>
                </a:p>
                <a:p>
                  <a:pPr algn="ctr" eaLnBrk="1" hangingPunct="1"/>
                  <a:r>
                    <a:rPr lang="en-US" sz="1200" b="1">
                      <a:solidFill>
                        <a:srgbClr val="003300"/>
                      </a:solidFill>
                    </a:rPr>
                    <a:t>(2, 1)</a:t>
                  </a:r>
                  <a:endParaRPr lang="en-US">
                    <a:solidFill>
                      <a:srgbClr val="003300"/>
                    </a:solidFill>
                  </a:endParaRPr>
                </a:p>
              </p:txBody>
            </p:sp>
          </p:grpSp>
        </p:grpSp>
        <p:grpSp>
          <p:nvGrpSpPr>
            <p:cNvPr id="31751" name="Group 14"/>
            <p:cNvGrpSpPr>
              <a:grpSpLocks/>
            </p:cNvGrpSpPr>
            <p:nvPr/>
          </p:nvGrpSpPr>
          <p:grpSpPr bwMode="auto">
            <a:xfrm>
              <a:off x="3510" y="2878"/>
              <a:ext cx="1765" cy="1295"/>
              <a:chOff x="1972" y="8931"/>
              <a:chExt cx="4676" cy="3430"/>
            </a:xfrm>
          </p:grpSpPr>
          <p:sp>
            <p:nvSpPr>
              <p:cNvPr id="31756" name="Text Box 15"/>
              <p:cNvSpPr txBox="1">
                <a:spLocks noChangeArrowheads="1"/>
              </p:cNvSpPr>
              <p:nvPr/>
            </p:nvSpPr>
            <p:spPr bwMode="auto">
              <a:xfrm>
                <a:off x="1972" y="8931"/>
                <a:ext cx="4676" cy="34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003300"/>
                    </a:solidFill>
                  </a:rPr>
                  <a:t>Block (1, 1)</a:t>
                </a:r>
                <a:endParaRPr lang="en-US">
                  <a:solidFill>
                    <a:srgbClr val="003300"/>
                  </a:solidFill>
                </a:endParaRPr>
              </a:p>
            </p:txBody>
          </p:sp>
          <p:grpSp>
            <p:nvGrpSpPr>
              <p:cNvPr id="31757" name="Group 16"/>
              <p:cNvGrpSpPr>
                <a:grpSpLocks/>
              </p:cNvGrpSpPr>
              <p:nvPr/>
            </p:nvGrpSpPr>
            <p:grpSpPr bwMode="auto">
              <a:xfrm>
                <a:off x="2147" y="9559"/>
                <a:ext cx="4325" cy="2592"/>
                <a:chOff x="2630" y="11267"/>
                <a:chExt cx="4325" cy="2592"/>
              </a:xfrm>
            </p:grpSpPr>
            <p:grpSp>
              <p:nvGrpSpPr>
                <p:cNvPr id="31758" name="Group 17"/>
                <p:cNvGrpSpPr>
                  <a:grpSpLocks/>
                </p:cNvGrpSpPr>
                <p:nvPr/>
              </p:nvGrpSpPr>
              <p:grpSpPr bwMode="auto">
                <a:xfrm>
                  <a:off x="2630" y="11267"/>
                  <a:ext cx="4325" cy="2592"/>
                  <a:chOff x="2160" y="10769"/>
                  <a:chExt cx="4325" cy="2592"/>
                </a:xfrm>
              </p:grpSpPr>
              <p:sp>
                <p:nvSpPr>
                  <p:cNvPr id="31777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0769"/>
                    <a:ext cx="4320" cy="2592"/>
                  </a:xfrm>
                  <a:prstGeom prst="rect">
                    <a:avLst/>
                  </a:prstGeom>
                  <a:solidFill>
                    <a:srgbClr val="FF66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778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0" y="11631"/>
                    <a:ext cx="4325" cy="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779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161" y="12497"/>
                    <a:ext cx="4324" cy="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780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10769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781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888" y="10769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782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10769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783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5616" y="10769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1759" name="Group 25"/>
                <p:cNvGrpSpPr>
                  <a:grpSpLocks/>
                </p:cNvGrpSpPr>
                <p:nvPr/>
              </p:nvGrpSpPr>
              <p:grpSpPr bwMode="auto">
                <a:xfrm>
                  <a:off x="2756" y="12340"/>
                  <a:ext cx="4075" cy="448"/>
                  <a:chOff x="2364" y="10793"/>
                  <a:chExt cx="4075" cy="448"/>
                </a:xfrm>
              </p:grpSpPr>
              <p:sp>
                <p:nvSpPr>
                  <p:cNvPr id="31772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4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 eaLnBrk="1" hangingPunct="1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(0, 1)</a:t>
                    </a:r>
                    <a:endParaRPr 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31773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8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 eaLnBrk="1" hangingPunct="1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(1, 1)</a:t>
                    </a:r>
                    <a:endParaRPr 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31774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 eaLnBrk="1" hangingPunct="1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(2, 1)</a:t>
                    </a:r>
                    <a:endParaRPr 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31775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57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 eaLnBrk="1" hangingPunct="1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(3, 1)</a:t>
                    </a:r>
                    <a:endParaRPr 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31776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22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 eaLnBrk="1" hangingPunct="1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(4, 1)</a:t>
                    </a:r>
                    <a:endParaRPr lang="en-US">
                      <a:solidFill>
                        <a:srgbClr val="003300"/>
                      </a:solidFill>
                    </a:endParaRPr>
                  </a:p>
                </p:txBody>
              </p:sp>
            </p:grpSp>
            <p:grpSp>
              <p:nvGrpSpPr>
                <p:cNvPr id="31760" name="Group 31"/>
                <p:cNvGrpSpPr>
                  <a:grpSpLocks/>
                </p:cNvGrpSpPr>
                <p:nvPr/>
              </p:nvGrpSpPr>
              <p:grpSpPr bwMode="auto">
                <a:xfrm>
                  <a:off x="2756" y="13201"/>
                  <a:ext cx="4075" cy="448"/>
                  <a:chOff x="2364" y="10793"/>
                  <a:chExt cx="4075" cy="448"/>
                </a:xfrm>
              </p:grpSpPr>
              <p:sp>
                <p:nvSpPr>
                  <p:cNvPr id="31767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4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 eaLnBrk="1" hangingPunct="1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(0, 2)</a:t>
                    </a:r>
                    <a:endParaRPr 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31768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8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 eaLnBrk="1" hangingPunct="1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(1, 2)</a:t>
                    </a:r>
                    <a:endParaRPr 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31769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 eaLnBrk="1" hangingPunct="1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(2, 2)</a:t>
                    </a:r>
                    <a:endParaRPr 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31770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57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 eaLnBrk="1" hangingPunct="1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(3, 2)</a:t>
                    </a:r>
                    <a:endParaRPr 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31771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22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 eaLnBrk="1" hangingPunct="1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(4, 2)</a:t>
                    </a:r>
                    <a:endParaRPr lang="en-US">
                      <a:solidFill>
                        <a:srgbClr val="003300"/>
                      </a:solidFill>
                    </a:endParaRPr>
                  </a:p>
                </p:txBody>
              </p:sp>
            </p:grpSp>
            <p:grpSp>
              <p:nvGrpSpPr>
                <p:cNvPr id="31761" name="Group 37"/>
                <p:cNvGrpSpPr>
                  <a:grpSpLocks/>
                </p:cNvGrpSpPr>
                <p:nvPr/>
              </p:nvGrpSpPr>
              <p:grpSpPr bwMode="auto">
                <a:xfrm>
                  <a:off x="2755" y="11479"/>
                  <a:ext cx="4075" cy="448"/>
                  <a:chOff x="2364" y="10793"/>
                  <a:chExt cx="4075" cy="448"/>
                </a:xfrm>
              </p:grpSpPr>
              <p:sp>
                <p:nvSpPr>
                  <p:cNvPr id="31762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4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 eaLnBrk="1" hangingPunct="1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(0, 0)</a:t>
                    </a:r>
                    <a:endParaRPr 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31763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8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 eaLnBrk="1" hangingPunct="1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(1, 0)</a:t>
                    </a:r>
                    <a:endParaRPr 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31764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 eaLnBrk="1" hangingPunct="1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(2, 0)</a:t>
                    </a:r>
                    <a:endParaRPr 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31765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57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 eaLnBrk="1" hangingPunct="1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(3, 0)</a:t>
                    </a:r>
                    <a:endParaRPr 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31766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22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 eaLnBrk="1" hangingPunct="1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(4, 0)</a:t>
                    </a:r>
                    <a:endParaRPr lang="en-US">
                      <a:solidFill>
                        <a:srgbClr val="003300"/>
                      </a:solidFill>
                    </a:endParaRPr>
                  </a:p>
                </p:txBody>
              </p:sp>
            </p:grpSp>
          </p:grpSp>
        </p:grpSp>
        <p:sp>
          <p:nvSpPr>
            <p:cNvPr id="31752" name="Line 44"/>
            <p:cNvSpPr>
              <a:spLocks noChangeShapeType="1"/>
            </p:cNvSpPr>
            <p:nvPr/>
          </p:nvSpPr>
          <p:spPr bwMode="auto">
            <a:xfrm flipH="1">
              <a:off x="3510" y="2255"/>
              <a:ext cx="1067" cy="62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Line 45"/>
            <p:cNvSpPr>
              <a:spLocks noChangeShapeType="1"/>
            </p:cNvSpPr>
            <p:nvPr/>
          </p:nvSpPr>
          <p:spPr bwMode="auto">
            <a:xfrm>
              <a:off x="5022" y="2255"/>
              <a:ext cx="243" cy="61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Line 46"/>
            <p:cNvSpPr>
              <a:spLocks noChangeShapeType="1"/>
            </p:cNvSpPr>
            <p:nvPr/>
          </p:nvSpPr>
          <p:spPr bwMode="auto">
            <a:xfrm flipH="1">
              <a:off x="4144" y="2581"/>
              <a:ext cx="411" cy="2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Line 47"/>
            <p:cNvSpPr>
              <a:spLocks noChangeShapeType="1"/>
            </p:cNvSpPr>
            <p:nvPr/>
          </p:nvSpPr>
          <p:spPr bwMode="auto">
            <a:xfrm>
              <a:off x="5022" y="2581"/>
              <a:ext cx="100" cy="30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7348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79726" y="189978"/>
            <a:ext cx="1188892" cy="692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2292" name="Rectangle 3"/>
          <p:cNvSpPr>
            <a:spLocks/>
          </p:cNvSpPr>
          <p:nvPr/>
        </p:nvSpPr>
        <p:spPr bwMode="auto">
          <a:xfrm>
            <a:off x="548719" y="247112"/>
            <a:ext cx="8870964" cy="11926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sz="3200" b="1" dirty="0">
                <a:solidFill>
                  <a:srgbClr val="73B900"/>
                </a:solidFill>
                <a:latin typeface="Arial Bold" pitchFamily="-112" charset="0"/>
                <a:cs typeface="Arial Bold" pitchFamily="-112" charset="0"/>
                <a:sym typeface="Arial Bold" pitchFamily="-112" charset="0"/>
              </a:rPr>
              <a:t>GPU and Programming Model</a:t>
            </a:r>
          </a:p>
        </p:txBody>
      </p:sp>
      <p:sp>
        <p:nvSpPr>
          <p:cNvPr id="12293" name="Rectangle 4"/>
          <p:cNvSpPr>
            <a:spLocks/>
          </p:cNvSpPr>
          <p:nvPr/>
        </p:nvSpPr>
        <p:spPr bwMode="auto">
          <a:xfrm>
            <a:off x="30484" y="2456819"/>
            <a:ext cx="10943904" cy="1794049"/>
          </a:xfrm>
          <a:prstGeom prst="rect">
            <a:avLst/>
          </a:prstGeom>
          <a:solidFill>
            <a:srgbClr val="0F0F0F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4" name="Rectangle 5"/>
          <p:cNvSpPr>
            <a:spLocks/>
          </p:cNvSpPr>
          <p:nvPr/>
        </p:nvSpPr>
        <p:spPr bwMode="auto">
          <a:xfrm>
            <a:off x="579205" y="811321"/>
            <a:ext cx="1381668" cy="369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40" bIns="0">
            <a:spAutoFit/>
          </a:bodyPr>
          <a:lstStyle/>
          <a:p>
            <a:pPr marL="39688"/>
            <a:r>
              <a:rPr lang="en-US" sz="2400" b="1" dirty="0">
                <a:latin typeface="Arial Bold" pitchFamily="-112" charset="0"/>
                <a:cs typeface="Arial Bold" pitchFamily="-112" charset="0"/>
                <a:sym typeface="Arial Bold" pitchFamily="-112" charset="0"/>
              </a:rPr>
              <a:t>Software</a:t>
            </a:r>
            <a:endParaRPr lang="en-US" sz="2400" b="1" dirty="0">
              <a:solidFill>
                <a:schemeClr val="tx1"/>
              </a:solidFill>
              <a:latin typeface="Arial Bold" pitchFamily="-112" charset="0"/>
              <a:cs typeface="Arial Bold" pitchFamily="-112" charset="0"/>
              <a:sym typeface="Arial Bold" pitchFamily="-112" charset="0"/>
            </a:endParaRPr>
          </a:p>
        </p:txBody>
      </p:sp>
      <p:sp>
        <p:nvSpPr>
          <p:cNvPr id="12295" name="Rectangle 6"/>
          <p:cNvSpPr>
            <a:spLocks/>
          </p:cNvSpPr>
          <p:nvPr/>
        </p:nvSpPr>
        <p:spPr bwMode="auto">
          <a:xfrm>
            <a:off x="4035375" y="1566936"/>
            <a:ext cx="316276" cy="168550"/>
          </a:xfrm>
          <a:prstGeom prst="rect">
            <a:avLst/>
          </a:prstGeom>
          <a:solidFill>
            <a:srgbClr val="FE7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6" name="Rectangle 7"/>
          <p:cNvSpPr>
            <a:spLocks/>
          </p:cNvSpPr>
          <p:nvPr/>
        </p:nvSpPr>
        <p:spPr bwMode="auto">
          <a:xfrm>
            <a:off x="3819318" y="816798"/>
            <a:ext cx="748390" cy="369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40" bIns="0">
            <a:spAutoFit/>
          </a:bodyPr>
          <a:lstStyle/>
          <a:p>
            <a:pPr marL="39688"/>
            <a:r>
              <a:rPr lang="en-US" sz="2400" b="1" dirty="0">
                <a:solidFill>
                  <a:schemeClr val="tx1"/>
                </a:solidFill>
                <a:latin typeface="Arial Bold" pitchFamily="-112" charset="0"/>
                <a:cs typeface="Arial Bold" pitchFamily="-112" charset="0"/>
                <a:sym typeface="Arial Bold" pitchFamily="-112" charset="0"/>
              </a:rPr>
              <a:t>GPU</a:t>
            </a:r>
          </a:p>
        </p:txBody>
      </p:sp>
      <p:sp>
        <p:nvSpPr>
          <p:cNvPr id="12297" name="AutoShape 8"/>
          <p:cNvSpPr>
            <a:spLocks/>
          </p:cNvSpPr>
          <p:nvPr/>
        </p:nvSpPr>
        <p:spPr bwMode="auto">
          <a:xfrm>
            <a:off x="1345126" y="1405529"/>
            <a:ext cx="213391" cy="702764"/>
          </a:xfrm>
          <a:custGeom>
            <a:avLst/>
            <a:gdLst>
              <a:gd name="T0" fmla="*/ 0 w 21374"/>
              <a:gd name="T1" fmla="*/ 0 h 21600"/>
              <a:gd name="T2" fmla="*/ 21374 w 21374"/>
              <a:gd name="T3" fmla="*/ 21600 h 21600"/>
            </a:gdLst>
            <a:ahLst/>
            <a:cxnLst/>
            <a:rect l="T0" t="T1" r="T2" b="T3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8" name="Rectangle 9"/>
          <p:cNvSpPr>
            <a:spLocks/>
          </p:cNvSpPr>
          <p:nvPr/>
        </p:nvSpPr>
        <p:spPr bwMode="auto">
          <a:xfrm>
            <a:off x="5441467" y="1645498"/>
            <a:ext cx="5258561" cy="2856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40" bIns="0"/>
          <a:lstStyle/>
          <a:p>
            <a:pPr marL="39688"/>
            <a:r>
              <a:rPr lang="en-US" sz="1600" b="1" dirty="0">
                <a:cs typeface="Arial" charset="0"/>
              </a:rPr>
              <a:t>Threads are executed by scalar processors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14532" y="2879619"/>
            <a:ext cx="1036470" cy="777040"/>
            <a:chOff x="0" y="0"/>
            <a:chExt cx="544" cy="544"/>
          </a:xfrm>
        </p:grpSpPr>
        <p:sp>
          <p:nvSpPr>
            <p:cNvPr id="12514" name="Rectangle 11"/>
            <p:cNvSpPr>
              <a:spLocks/>
            </p:cNvSpPr>
            <p:nvPr/>
          </p:nvSpPr>
          <p:spPr bwMode="auto">
            <a:xfrm>
              <a:off x="0" y="0"/>
              <a:ext cx="544" cy="54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rgbClr val="FFCC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36" y="52"/>
              <a:ext cx="465" cy="432"/>
              <a:chOff x="0" y="0"/>
              <a:chExt cx="465" cy="432"/>
            </a:xfrm>
          </p:grpSpPr>
          <p:sp>
            <p:nvSpPr>
              <p:cNvPr id="12516" name="AutoShape 13"/>
              <p:cNvSpPr>
                <a:spLocks/>
              </p:cNvSpPr>
              <p:nvPr/>
            </p:nvSpPr>
            <p:spPr bwMode="auto">
              <a:xfrm>
                <a:off x="0" y="0"/>
                <a:ext cx="89" cy="432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517" name="AutoShape 14"/>
              <p:cNvSpPr>
                <a:spLocks/>
              </p:cNvSpPr>
              <p:nvPr/>
            </p:nvSpPr>
            <p:spPr bwMode="auto">
              <a:xfrm>
                <a:off x="53" y="0"/>
                <a:ext cx="90" cy="432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518" name="AutoShape 15"/>
              <p:cNvSpPr>
                <a:spLocks/>
              </p:cNvSpPr>
              <p:nvPr/>
            </p:nvSpPr>
            <p:spPr bwMode="auto">
              <a:xfrm>
                <a:off x="107" y="0"/>
                <a:ext cx="89" cy="432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519" name="AutoShape 16"/>
              <p:cNvSpPr>
                <a:spLocks/>
              </p:cNvSpPr>
              <p:nvPr/>
            </p:nvSpPr>
            <p:spPr bwMode="auto">
              <a:xfrm>
                <a:off x="160" y="0"/>
                <a:ext cx="90" cy="432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520" name="AutoShape 17"/>
              <p:cNvSpPr>
                <a:spLocks/>
              </p:cNvSpPr>
              <p:nvPr/>
            </p:nvSpPr>
            <p:spPr bwMode="auto">
              <a:xfrm>
                <a:off x="214" y="0"/>
                <a:ext cx="90" cy="432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521" name="AutoShape 18"/>
              <p:cNvSpPr>
                <a:spLocks/>
              </p:cNvSpPr>
              <p:nvPr/>
            </p:nvSpPr>
            <p:spPr bwMode="auto">
              <a:xfrm>
                <a:off x="268" y="0"/>
                <a:ext cx="89" cy="432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522" name="AutoShape 19"/>
              <p:cNvSpPr>
                <a:spLocks/>
              </p:cNvSpPr>
              <p:nvPr/>
            </p:nvSpPr>
            <p:spPr bwMode="auto">
              <a:xfrm>
                <a:off x="321" y="0"/>
                <a:ext cx="90" cy="432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523" name="AutoShape 20"/>
              <p:cNvSpPr>
                <a:spLocks/>
              </p:cNvSpPr>
              <p:nvPr/>
            </p:nvSpPr>
            <p:spPr bwMode="auto">
              <a:xfrm>
                <a:off x="375" y="0"/>
                <a:ext cx="90" cy="432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873427" y="2739638"/>
            <a:ext cx="609688" cy="1085571"/>
            <a:chOff x="0" y="0"/>
            <a:chExt cx="320" cy="760"/>
          </a:xfrm>
        </p:grpSpPr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0" y="0"/>
              <a:ext cx="320" cy="760"/>
              <a:chOff x="0" y="0"/>
              <a:chExt cx="320" cy="760"/>
            </a:xfrm>
          </p:grpSpPr>
          <p:sp>
            <p:nvSpPr>
              <p:cNvPr id="12512" name="Rectangle 23"/>
              <p:cNvSpPr>
                <a:spLocks/>
              </p:cNvSpPr>
              <p:nvPr/>
            </p:nvSpPr>
            <p:spPr bwMode="auto">
              <a:xfrm>
                <a:off x="0" y="0"/>
                <a:ext cx="320" cy="760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513" name="Rectangle 24"/>
              <p:cNvSpPr>
                <a:spLocks/>
              </p:cNvSpPr>
              <p:nvPr/>
            </p:nvSpPr>
            <p:spPr bwMode="auto">
              <a:xfrm>
                <a:off x="0" y="0"/>
                <a:ext cx="320" cy="7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2490" name="Rectangle 25"/>
            <p:cNvSpPr>
              <a:spLocks/>
            </p:cNvSpPr>
            <p:nvPr/>
          </p:nvSpPr>
          <p:spPr bwMode="auto">
            <a:xfrm>
              <a:off x="40" y="30"/>
              <a:ext cx="101" cy="70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91" name="Rectangle 26"/>
            <p:cNvSpPr>
              <a:spLocks/>
            </p:cNvSpPr>
            <p:nvPr/>
          </p:nvSpPr>
          <p:spPr bwMode="auto">
            <a:xfrm>
              <a:off x="40" y="30"/>
              <a:ext cx="101" cy="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92" name="Rectangle 27"/>
            <p:cNvSpPr>
              <a:spLocks/>
            </p:cNvSpPr>
            <p:nvPr/>
          </p:nvSpPr>
          <p:spPr bwMode="auto">
            <a:xfrm>
              <a:off x="40" y="120"/>
              <a:ext cx="101" cy="70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93" name="Rectangle 28"/>
            <p:cNvSpPr>
              <a:spLocks/>
            </p:cNvSpPr>
            <p:nvPr/>
          </p:nvSpPr>
          <p:spPr bwMode="auto">
            <a:xfrm>
              <a:off x="40" y="120"/>
              <a:ext cx="101" cy="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94" name="Rectangle 29"/>
            <p:cNvSpPr>
              <a:spLocks/>
            </p:cNvSpPr>
            <p:nvPr/>
          </p:nvSpPr>
          <p:spPr bwMode="auto">
            <a:xfrm>
              <a:off x="40" y="210"/>
              <a:ext cx="101" cy="70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95" name="Rectangle 30"/>
            <p:cNvSpPr>
              <a:spLocks/>
            </p:cNvSpPr>
            <p:nvPr/>
          </p:nvSpPr>
          <p:spPr bwMode="auto">
            <a:xfrm>
              <a:off x="40" y="210"/>
              <a:ext cx="101" cy="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96" name="Rectangle 31"/>
            <p:cNvSpPr>
              <a:spLocks/>
            </p:cNvSpPr>
            <p:nvPr/>
          </p:nvSpPr>
          <p:spPr bwMode="auto">
            <a:xfrm>
              <a:off x="40" y="300"/>
              <a:ext cx="101" cy="70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97" name="Rectangle 32"/>
            <p:cNvSpPr>
              <a:spLocks/>
            </p:cNvSpPr>
            <p:nvPr/>
          </p:nvSpPr>
          <p:spPr bwMode="auto">
            <a:xfrm>
              <a:off x="40" y="300"/>
              <a:ext cx="101" cy="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98" name="Rectangle 33"/>
            <p:cNvSpPr>
              <a:spLocks/>
            </p:cNvSpPr>
            <p:nvPr/>
          </p:nvSpPr>
          <p:spPr bwMode="auto">
            <a:xfrm>
              <a:off x="170" y="30"/>
              <a:ext cx="102" cy="70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99" name="Rectangle 34"/>
            <p:cNvSpPr>
              <a:spLocks/>
            </p:cNvSpPr>
            <p:nvPr/>
          </p:nvSpPr>
          <p:spPr bwMode="auto">
            <a:xfrm>
              <a:off x="170" y="30"/>
              <a:ext cx="102" cy="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500" name="Rectangle 35"/>
            <p:cNvSpPr>
              <a:spLocks/>
            </p:cNvSpPr>
            <p:nvPr/>
          </p:nvSpPr>
          <p:spPr bwMode="auto">
            <a:xfrm>
              <a:off x="170" y="120"/>
              <a:ext cx="102" cy="70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501" name="Rectangle 36"/>
            <p:cNvSpPr>
              <a:spLocks/>
            </p:cNvSpPr>
            <p:nvPr/>
          </p:nvSpPr>
          <p:spPr bwMode="auto">
            <a:xfrm>
              <a:off x="170" y="120"/>
              <a:ext cx="102" cy="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502" name="Rectangle 37"/>
            <p:cNvSpPr>
              <a:spLocks/>
            </p:cNvSpPr>
            <p:nvPr/>
          </p:nvSpPr>
          <p:spPr bwMode="auto">
            <a:xfrm>
              <a:off x="170" y="210"/>
              <a:ext cx="102" cy="70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503" name="Rectangle 38"/>
            <p:cNvSpPr>
              <a:spLocks/>
            </p:cNvSpPr>
            <p:nvPr/>
          </p:nvSpPr>
          <p:spPr bwMode="auto">
            <a:xfrm>
              <a:off x="170" y="210"/>
              <a:ext cx="102" cy="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504" name="Rectangle 39"/>
            <p:cNvSpPr>
              <a:spLocks/>
            </p:cNvSpPr>
            <p:nvPr/>
          </p:nvSpPr>
          <p:spPr bwMode="auto">
            <a:xfrm>
              <a:off x="170" y="300"/>
              <a:ext cx="102" cy="70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505" name="Rectangle 40"/>
            <p:cNvSpPr>
              <a:spLocks/>
            </p:cNvSpPr>
            <p:nvPr/>
          </p:nvSpPr>
          <p:spPr bwMode="auto">
            <a:xfrm>
              <a:off x="170" y="300"/>
              <a:ext cx="102" cy="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506" name="Rectangle 41"/>
            <p:cNvSpPr>
              <a:spLocks/>
            </p:cNvSpPr>
            <p:nvPr/>
          </p:nvSpPr>
          <p:spPr bwMode="auto">
            <a:xfrm>
              <a:off x="40" y="410"/>
              <a:ext cx="232" cy="70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6" name="Group 42"/>
            <p:cNvGrpSpPr>
              <a:grpSpLocks/>
            </p:cNvGrpSpPr>
            <p:nvPr/>
          </p:nvGrpSpPr>
          <p:grpSpPr bwMode="auto">
            <a:xfrm>
              <a:off x="43" y="525"/>
              <a:ext cx="233" cy="190"/>
              <a:chOff x="0" y="0"/>
              <a:chExt cx="232" cy="190"/>
            </a:xfrm>
          </p:grpSpPr>
          <p:grpSp>
            <p:nvGrpSpPr>
              <p:cNvPr id="7" name="Group 43"/>
              <p:cNvGrpSpPr>
                <a:grpSpLocks/>
              </p:cNvGrpSpPr>
              <p:nvPr/>
            </p:nvGrpSpPr>
            <p:grpSpPr bwMode="auto">
              <a:xfrm rot="5400000">
                <a:off x="21" y="-21"/>
                <a:ext cx="190" cy="232"/>
                <a:chOff x="0" y="0"/>
                <a:chExt cx="190" cy="232"/>
              </a:xfrm>
            </p:grpSpPr>
            <p:sp>
              <p:nvSpPr>
                <p:cNvPr id="12510" name="Rectangle 44"/>
                <p:cNvSpPr>
                  <a:spLocks/>
                </p:cNvSpPr>
                <p:nvPr/>
              </p:nvSpPr>
              <p:spPr bwMode="auto">
                <a:xfrm>
                  <a:off x="0" y="0"/>
                  <a:ext cx="190" cy="232"/>
                </a:xfrm>
                <a:prstGeom prst="rect">
                  <a:avLst/>
                </a:prstGeom>
                <a:solidFill>
                  <a:srgbClr val="99CC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2511" name="Rectangle 45"/>
                <p:cNvSpPr>
                  <a:spLocks/>
                </p:cNvSpPr>
                <p:nvPr/>
              </p:nvSpPr>
              <p:spPr bwMode="auto">
                <a:xfrm>
                  <a:off x="0" y="0"/>
                  <a:ext cx="190" cy="23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12509" name="Rectangle 46"/>
              <p:cNvSpPr>
                <a:spLocks/>
              </p:cNvSpPr>
              <p:nvPr/>
            </p:nvSpPr>
            <p:spPr bwMode="auto">
              <a:xfrm>
                <a:off x="2" y="0"/>
                <a:ext cx="229" cy="12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sp>
        <p:nvSpPr>
          <p:cNvPr id="12301" name="Rectangle 47"/>
          <p:cNvSpPr>
            <a:spLocks/>
          </p:cNvSpPr>
          <p:nvPr/>
        </p:nvSpPr>
        <p:spPr bwMode="auto">
          <a:xfrm>
            <a:off x="960260" y="2114008"/>
            <a:ext cx="665439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40" bIns="0">
            <a:spAutoFit/>
          </a:bodyPr>
          <a:lstStyle/>
          <a:p>
            <a:pPr marL="39688"/>
            <a:r>
              <a:rPr lang="en-US" sz="1600">
                <a:solidFill>
                  <a:schemeClr val="tx1"/>
                </a:solidFill>
                <a:cs typeface="Arial" charset="0"/>
              </a:rPr>
              <a:t>Thread</a:t>
            </a:r>
          </a:p>
        </p:txBody>
      </p:sp>
      <p:sp>
        <p:nvSpPr>
          <p:cNvPr id="12302" name="Rectangle 48"/>
          <p:cNvSpPr>
            <a:spLocks/>
          </p:cNvSpPr>
          <p:nvPr/>
        </p:nvSpPr>
        <p:spPr bwMode="auto">
          <a:xfrm>
            <a:off x="3676037" y="1748342"/>
            <a:ext cx="1000659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40" bIns="0">
            <a:spAutoFit/>
          </a:bodyPr>
          <a:lstStyle/>
          <a:p>
            <a:pPr marL="39688" algn="ctr"/>
            <a:r>
              <a:rPr lang="en-US" sz="1600" dirty="0">
                <a:solidFill>
                  <a:schemeClr val="tx1"/>
                </a:solidFill>
                <a:cs typeface="Arial" charset="0"/>
              </a:rPr>
              <a:t>CUDA Core</a:t>
            </a:r>
          </a:p>
        </p:txBody>
      </p:sp>
      <p:sp>
        <p:nvSpPr>
          <p:cNvPr id="12303" name="Rectangle 49"/>
          <p:cNvSpPr>
            <a:spLocks/>
          </p:cNvSpPr>
          <p:nvPr/>
        </p:nvSpPr>
        <p:spPr bwMode="auto">
          <a:xfrm>
            <a:off x="1086332" y="3656660"/>
            <a:ext cx="711926" cy="4924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40" bIns="0">
            <a:spAutoFit/>
          </a:bodyPr>
          <a:lstStyle/>
          <a:p>
            <a:pPr marL="39688" algn="ctr"/>
            <a:r>
              <a:rPr lang="en-US" sz="1600">
                <a:solidFill>
                  <a:schemeClr val="tx1"/>
                </a:solidFill>
                <a:cs typeface="Arial" charset="0"/>
              </a:rPr>
              <a:t>Thread </a:t>
            </a:r>
          </a:p>
          <a:p>
            <a:pPr marL="39688" algn="ctr"/>
            <a:r>
              <a:rPr lang="en-US" sz="1600">
                <a:solidFill>
                  <a:schemeClr val="tx1"/>
                </a:solidFill>
                <a:cs typeface="Arial" charset="0"/>
              </a:rPr>
              <a:t>Block</a:t>
            </a:r>
          </a:p>
        </p:txBody>
      </p:sp>
      <p:sp>
        <p:nvSpPr>
          <p:cNvPr id="12304" name="Rectangle 50"/>
          <p:cNvSpPr>
            <a:spLocks/>
          </p:cNvSpPr>
          <p:nvPr/>
        </p:nvSpPr>
        <p:spPr bwMode="auto">
          <a:xfrm>
            <a:off x="3307559" y="3839494"/>
            <a:ext cx="1341265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40" bIns="0">
            <a:spAutoFit/>
          </a:bodyPr>
          <a:lstStyle/>
          <a:p>
            <a:pPr marL="39688"/>
            <a:r>
              <a:rPr lang="en-US" sz="1600">
                <a:solidFill>
                  <a:schemeClr val="tx1"/>
                </a:solidFill>
                <a:cs typeface="Arial" charset="0"/>
              </a:rPr>
              <a:t>Multiprocessor</a:t>
            </a:r>
          </a:p>
        </p:txBody>
      </p:sp>
      <p:sp>
        <p:nvSpPr>
          <p:cNvPr id="12305" name="Rectangle 51"/>
          <p:cNvSpPr>
            <a:spLocks/>
          </p:cNvSpPr>
          <p:nvPr/>
        </p:nvSpPr>
        <p:spPr bwMode="auto">
          <a:xfrm>
            <a:off x="5380498" y="3092723"/>
            <a:ext cx="5380499" cy="15197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40" bIns="0"/>
          <a:lstStyle/>
          <a:p>
            <a:pPr marL="39688"/>
            <a:r>
              <a:rPr lang="en-US" sz="1600" b="1" dirty="0">
                <a:cs typeface="Arial" charset="0"/>
              </a:rPr>
              <a:t>Thread blocks are executed on multiprocessors</a:t>
            </a:r>
          </a:p>
          <a:p>
            <a:pPr marL="39688"/>
            <a:endParaRPr lang="en-US" sz="1600" b="1" dirty="0">
              <a:cs typeface="Arial" charset="0"/>
            </a:endParaRPr>
          </a:p>
        </p:txBody>
      </p: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3179906" y="4607963"/>
            <a:ext cx="1996729" cy="822748"/>
            <a:chOff x="0" y="0"/>
            <a:chExt cx="1048" cy="576"/>
          </a:xfrm>
        </p:grpSpPr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0" y="0"/>
              <a:ext cx="513" cy="576"/>
              <a:chOff x="0" y="0"/>
              <a:chExt cx="513" cy="576"/>
            </a:xfrm>
          </p:grpSpPr>
          <p:sp>
            <p:nvSpPr>
              <p:cNvPr id="12487" name="Rectangle 54"/>
              <p:cNvSpPr>
                <a:spLocks/>
              </p:cNvSpPr>
              <p:nvPr/>
            </p:nvSpPr>
            <p:spPr bwMode="auto">
              <a:xfrm>
                <a:off x="0" y="0"/>
                <a:ext cx="513" cy="576"/>
              </a:xfrm>
              <a:prstGeom prst="rect">
                <a:avLst/>
              </a:prstGeom>
              <a:solidFill>
                <a:srgbClr val="808080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488" name="Rectangle 55"/>
              <p:cNvSpPr>
                <a:spLocks/>
              </p:cNvSpPr>
              <p:nvPr/>
            </p:nvSpPr>
            <p:spPr bwMode="auto">
              <a:xfrm>
                <a:off x="0" y="0"/>
                <a:ext cx="513" cy="5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10" name="Group 56"/>
            <p:cNvGrpSpPr>
              <a:grpSpLocks/>
            </p:cNvGrpSpPr>
            <p:nvPr/>
          </p:nvGrpSpPr>
          <p:grpSpPr bwMode="auto">
            <a:xfrm>
              <a:off x="16" y="94"/>
              <a:ext cx="147" cy="461"/>
              <a:chOff x="0" y="0"/>
              <a:chExt cx="146" cy="460"/>
            </a:xfrm>
          </p:grpSpPr>
          <p:sp>
            <p:nvSpPr>
              <p:cNvPr id="12485" name="Rectangle 57"/>
              <p:cNvSpPr>
                <a:spLocks/>
              </p:cNvSpPr>
              <p:nvPr/>
            </p:nvSpPr>
            <p:spPr bwMode="auto">
              <a:xfrm>
                <a:off x="0" y="0"/>
                <a:ext cx="146" cy="460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486" name="Rectangle 58"/>
              <p:cNvSpPr>
                <a:spLocks/>
              </p:cNvSpPr>
              <p:nvPr/>
            </p:nvSpPr>
            <p:spPr bwMode="auto">
              <a:xfrm>
                <a:off x="0" y="0"/>
                <a:ext cx="146" cy="4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2336" name="Rectangle 59"/>
            <p:cNvSpPr>
              <a:spLocks/>
            </p:cNvSpPr>
            <p:nvPr/>
          </p:nvSpPr>
          <p:spPr bwMode="auto">
            <a:xfrm>
              <a:off x="35" y="112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37" name="Rectangle 60"/>
            <p:cNvSpPr>
              <a:spLocks/>
            </p:cNvSpPr>
            <p:nvPr/>
          </p:nvSpPr>
          <p:spPr bwMode="auto">
            <a:xfrm>
              <a:off x="35" y="112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38" name="Rectangle 61"/>
            <p:cNvSpPr>
              <a:spLocks/>
            </p:cNvSpPr>
            <p:nvPr/>
          </p:nvSpPr>
          <p:spPr bwMode="auto">
            <a:xfrm>
              <a:off x="35" y="167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39" name="Rectangle 62"/>
            <p:cNvSpPr>
              <a:spLocks/>
            </p:cNvSpPr>
            <p:nvPr/>
          </p:nvSpPr>
          <p:spPr bwMode="auto">
            <a:xfrm>
              <a:off x="35" y="167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40" name="Rectangle 63"/>
            <p:cNvSpPr>
              <a:spLocks/>
            </p:cNvSpPr>
            <p:nvPr/>
          </p:nvSpPr>
          <p:spPr bwMode="auto">
            <a:xfrm>
              <a:off x="35" y="221"/>
              <a:ext cx="46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41" name="Rectangle 64"/>
            <p:cNvSpPr>
              <a:spLocks/>
            </p:cNvSpPr>
            <p:nvPr/>
          </p:nvSpPr>
          <p:spPr bwMode="auto">
            <a:xfrm>
              <a:off x="35" y="221"/>
              <a:ext cx="46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42" name="Rectangle 65"/>
            <p:cNvSpPr>
              <a:spLocks/>
            </p:cNvSpPr>
            <p:nvPr/>
          </p:nvSpPr>
          <p:spPr bwMode="auto">
            <a:xfrm>
              <a:off x="35" y="276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43" name="Rectangle 66"/>
            <p:cNvSpPr>
              <a:spLocks/>
            </p:cNvSpPr>
            <p:nvPr/>
          </p:nvSpPr>
          <p:spPr bwMode="auto">
            <a:xfrm>
              <a:off x="35" y="276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44" name="Rectangle 67"/>
            <p:cNvSpPr>
              <a:spLocks/>
            </p:cNvSpPr>
            <p:nvPr/>
          </p:nvSpPr>
          <p:spPr bwMode="auto">
            <a:xfrm>
              <a:off x="95" y="112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45" name="Rectangle 68"/>
            <p:cNvSpPr>
              <a:spLocks/>
            </p:cNvSpPr>
            <p:nvPr/>
          </p:nvSpPr>
          <p:spPr bwMode="auto">
            <a:xfrm>
              <a:off x="95" y="112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46" name="Rectangle 69"/>
            <p:cNvSpPr>
              <a:spLocks/>
            </p:cNvSpPr>
            <p:nvPr/>
          </p:nvSpPr>
          <p:spPr bwMode="auto">
            <a:xfrm>
              <a:off x="95" y="167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47" name="Rectangle 70"/>
            <p:cNvSpPr>
              <a:spLocks/>
            </p:cNvSpPr>
            <p:nvPr/>
          </p:nvSpPr>
          <p:spPr bwMode="auto">
            <a:xfrm>
              <a:off x="95" y="167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48" name="Rectangle 71"/>
            <p:cNvSpPr>
              <a:spLocks/>
            </p:cNvSpPr>
            <p:nvPr/>
          </p:nvSpPr>
          <p:spPr bwMode="auto">
            <a:xfrm>
              <a:off x="95" y="221"/>
              <a:ext cx="46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49" name="Rectangle 72"/>
            <p:cNvSpPr>
              <a:spLocks/>
            </p:cNvSpPr>
            <p:nvPr/>
          </p:nvSpPr>
          <p:spPr bwMode="auto">
            <a:xfrm>
              <a:off x="95" y="221"/>
              <a:ext cx="46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50" name="Rectangle 73"/>
            <p:cNvSpPr>
              <a:spLocks/>
            </p:cNvSpPr>
            <p:nvPr/>
          </p:nvSpPr>
          <p:spPr bwMode="auto">
            <a:xfrm>
              <a:off x="95" y="276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51" name="Rectangle 74"/>
            <p:cNvSpPr>
              <a:spLocks/>
            </p:cNvSpPr>
            <p:nvPr/>
          </p:nvSpPr>
          <p:spPr bwMode="auto">
            <a:xfrm>
              <a:off x="95" y="276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52" name="Rectangle 75"/>
            <p:cNvSpPr>
              <a:spLocks/>
            </p:cNvSpPr>
            <p:nvPr/>
          </p:nvSpPr>
          <p:spPr bwMode="auto">
            <a:xfrm>
              <a:off x="35" y="342"/>
              <a:ext cx="106" cy="43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1" name="Group 76"/>
            <p:cNvGrpSpPr>
              <a:grpSpLocks/>
            </p:cNvGrpSpPr>
            <p:nvPr/>
          </p:nvGrpSpPr>
          <p:grpSpPr bwMode="auto">
            <a:xfrm>
              <a:off x="36" y="413"/>
              <a:ext cx="107" cy="115"/>
              <a:chOff x="0" y="0"/>
              <a:chExt cx="106" cy="115"/>
            </a:xfrm>
          </p:grpSpPr>
          <p:grpSp>
            <p:nvGrpSpPr>
              <p:cNvPr id="12" name="Group 77"/>
              <p:cNvGrpSpPr>
                <a:grpSpLocks/>
              </p:cNvGrpSpPr>
              <p:nvPr/>
            </p:nvGrpSpPr>
            <p:grpSpPr bwMode="auto">
              <a:xfrm rot="5400000">
                <a:off x="-4" y="4"/>
                <a:ext cx="115" cy="107"/>
                <a:chOff x="0" y="0"/>
                <a:chExt cx="115" cy="106"/>
              </a:xfrm>
            </p:grpSpPr>
            <p:sp>
              <p:nvSpPr>
                <p:cNvPr id="12483" name="Rectangle 78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solidFill>
                  <a:srgbClr val="99CC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2484" name="Rectangle 79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12482" name="Rectangle 80"/>
              <p:cNvSpPr>
                <a:spLocks/>
              </p:cNvSpPr>
              <p:nvPr/>
            </p:nvSpPr>
            <p:spPr bwMode="auto">
              <a:xfrm>
                <a:off x="1" y="0"/>
                <a:ext cx="105" cy="7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2354" name="Rectangle 81"/>
            <p:cNvSpPr>
              <a:spLocks/>
            </p:cNvSpPr>
            <p:nvPr/>
          </p:nvSpPr>
          <p:spPr bwMode="auto">
            <a:xfrm>
              <a:off x="183" y="94"/>
              <a:ext cx="147" cy="46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55" name="Rectangle 82"/>
            <p:cNvSpPr>
              <a:spLocks/>
            </p:cNvSpPr>
            <p:nvPr/>
          </p:nvSpPr>
          <p:spPr bwMode="auto">
            <a:xfrm>
              <a:off x="183" y="94"/>
              <a:ext cx="147" cy="46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56" name="Rectangle 83"/>
            <p:cNvSpPr>
              <a:spLocks/>
            </p:cNvSpPr>
            <p:nvPr/>
          </p:nvSpPr>
          <p:spPr bwMode="auto">
            <a:xfrm>
              <a:off x="201" y="112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57" name="Rectangle 84"/>
            <p:cNvSpPr>
              <a:spLocks/>
            </p:cNvSpPr>
            <p:nvPr/>
          </p:nvSpPr>
          <p:spPr bwMode="auto">
            <a:xfrm>
              <a:off x="201" y="112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58" name="Rectangle 85"/>
            <p:cNvSpPr>
              <a:spLocks/>
            </p:cNvSpPr>
            <p:nvPr/>
          </p:nvSpPr>
          <p:spPr bwMode="auto">
            <a:xfrm>
              <a:off x="201" y="167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59" name="Rectangle 86"/>
            <p:cNvSpPr>
              <a:spLocks/>
            </p:cNvSpPr>
            <p:nvPr/>
          </p:nvSpPr>
          <p:spPr bwMode="auto">
            <a:xfrm>
              <a:off x="201" y="167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0" name="Rectangle 87"/>
            <p:cNvSpPr>
              <a:spLocks/>
            </p:cNvSpPr>
            <p:nvPr/>
          </p:nvSpPr>
          <p:spPr bwMode="auto">
            <a:xfrm>
              <a:off x="201" y="221"/>
              <a:ext cx="47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1" name="Rectangle 88"/>
            <p:cNvSpPr>
              <a:spLocks/>
            </p:cNvSpPr>
            <p:nvPr/>
          </p:nvSpPr>
          <p:spPr bwMode="auto">
            <a:xfrm>
              <a:off x="201" y="221"/>
              <a:ext cx="47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2" name="Rectangle 89"/>
            <p:cNvSpPr>
              <a:spLocks/>
            </p:cNvSpPr>
            <p:nvPr/>
          </p:nvSpPr>
          <p:spPr bwMode="auto">
            <a:xfrm>
              <a:off x="201" y="276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3" name="Rectangle 90"/>
            <p:cNvSpPr>
              <a:spLocks/>
            </p:cNvSpPr>
            <p:nvPr/>
          </p:nvSpPr>
          <p:spPr bwMode="auto">
            <a:xfrm>
              <a:off x="201" y="276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4" name="Rectangle 91"/>
            <p:cNvSpPr>
              <a:spLocks/>
            </p:cNvSpPr>
            <p:nvPr/>
          </p:nvSpPr>
          <p:spPr bwMode="auto">
            <a:xfrm>
              <a:off x="262" y="112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5" name="Rectangle 92"/>
            <p:cNvSpPr>
              <a:spLocks/>
            </p:cNvSpPr>
            <p:nvPr/>
          </p:nvSpPr>
          <p:spPr bwMode="auto">
            <a:xfrm>
              <a:off x="262" y="112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6" name="Rectangle 93"/>
            <p:cNvSpPr>
              <a:spLocks/>
            </p:cNvSpPr>
            <p:nvPr/>
          </p:nvSpPr>
          <p:spPr bwMode="auto">
            <a:xfrm>
              <a:off x="262" y="167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7" name="Rectangle 94"/>
            <p:cNvSpPr>
              <a:spLocks/>
            </p:cNvSpPr>
            <p:nvPr/>
          </p:nvSpPr>
          <p:spPr bwMode="auto">
            <a:xfrm>
              <a:off x="262" y="167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8" name="Rectangle 95"/>
            <p:cNvSpPr>
              <a:spLocks/>
            </p:cNvSpPr>
            <p:nvPr/>
          </p:nvSpPr>
          <p:spPr bwMode="auto">
            <a:xfrm>
              <a:off x="262" y="221"/>
              <a:ext cx="46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9" name="Rectangle 96"/>
            <p:cNvSpPr>
              <a:spLocks/>
            </p:cNvSpPr>
            <p:nvPr/>
          </p:nvSpPr>
          <p:spPr bwMode="auto">
            <a:xfrm>
              <a:off x="262" y="221"/>
              <a:ext cx="46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70" name="Rectangle 97"/>
            <p:cNvSpPr>
              <a:spLocks/>
            </p:cNvSpPr>
            <p:nvPr/>
          </p:nvSpPr>
          <p:spPr bwMode="auto">
            <a:xfrm>
              <a:off x="262" y="276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71" name="Rectangle 98"/>
            <p:cNvSpPr>
              <a:spLocks/>
            </p:cNvSpPr>
            <p:nvPr/>
          </p:nvSpPr>
          <p:spPr bwMode="auto">
            <a:xfrm>
              <a:off x="262" y="276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72" name="Rectangle 99"/>
            <p:cNvSpPr>
              <a:spLocks/>
            </p:cNvSpPr>
            <p:nvPr/>
          </p:nvSpPr>
          <p:spPr bwMode="auto">
            <a:xfrm>
              <a:off x="201" y="342"/>
              <a:ext cx="107" cy="43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3" name="Group 100"/>
            <p:cNvGrpSpPr>
              <a:grpSpLocks/>
            </p:cNvGrpSpPr>
            <p:nvPr/>
          </p:nvGrpSpPr>
          <p:grpSpPr bwMode="auto">
            <a:xfrm>
              <a:off x="202" y="413"/>
              <a:ext cx="108" cy="115"/>
              <a:chOff x="0" y="0"/>
              <a:chExt cx="107" cy="115"/>
            </a:xfrm>
          </p:grpSpPr>
          <p:grpSp>
            <p:nvGrpSpPr>
              <p:cNvPr id="14" name="Group 101"/>
              <p:cNvGrpSpPr>
                <a:grpSpLocks/>
              </p:cNvGrpSpPr>
              <p:nvPr/>
            </p:nvGrpSpPr>
            <p:grpSpPr bwMode="auto">
              <a:xfrm rot="5400000">
                <a:off x="-3" y="3"/>
                <a:ext cx="114" cy="107"/>
                <a:chOff x="0" y="0"/>
                <a:chExt cx="115" cy="106"/>
              </a:xfrm>
            </p:grpSpPr>
            <p:sp>
              <p:nvSpPr>
                <p:cNvPr id="12479" name="Rectangle 102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solidFill>
                  <a:srgbClr val="99CC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2480" name="Rectangle 103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12478" name="Rectangle 104"/>
              <p:cNvSpPr>
                <a:spLocks/>
              </p:cNvSpPr>
              <p:nvPr/>
            </p:nvSpPr>
            <p:spPr bwMode="auto">
              <a:xfrm>
                <a:off x="0" y="0"/>
                <a:ext cx="105" cy="7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15" name="Group 105"/>
            <p:cNvGrpSpPr>
              <a:grpSpLocks/>
            </p:cNvGrpSpPr>
            <p:nvPr/>
          </p:nvGrpSpPr>
          <p:grpSpPr bwMode="auto">
            <a:xfrm>
              <a:off x="350" y="94"/>
              <a:ext cx="147" cy="461"/>
              <a:chOff x="0" y="0"/>
              <a:chExt cx="146" cy="460"/>
            </a:xfrm>
          </p:grpSpPr>
          <p:sp>
            <p:nvSpPr>
              <p:cNvPr id="12475" name="Rectangle 106"/>
              <p:cNvSpPr>
                <a:spLocks/>
              </p:cNvSpPr>
              <p:nvPr/>
            </p:nvSpPr>
            <p:spPr bwMode="auto">
              <a:xfrm>
                <a:off x="0" y="0"/>
                <a:ext cx="146" cy="460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476" name="Rectangle 107"/>
              <p:cNvSpPr>
                <a:spLocks/>
              </p:cNvSpPr>
              <p:nvPr/>
            </p:nvSpPr>
            <p:spPr bwMode="auto">
              <a:xfrm>
                <a:off x="0" y="0"/>
                <a:ext cx="146" cy="4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2375" name="Rectangle 108"/>
            <p:cNvSpPr>
              <a:spLocks/>
            </p:cNvSpPr>
            <p:nvPr/>
          </p:nvSpPr>
          <p:spPr bwMode="auto">
            <a:xfrm>
              <a:off x="368" y="112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76" name="Rectangle 109"/>
            <p:cNvSpPr>
              <a:spLocks/>
            </p:cNvSpPr>
            <p:nvPr/>
          </p:nvSpPr>
          <p:spPr bwMode="auto">
            <a:xfrm>
              <a:off x="368" y="112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77" name="Rectangle 110"/>
            <p:cNvSpPr>
              <a:spLocks/>
            </p:cNvSpPr>
            <p:nvPr/>
          </p:nvSpPr>
          <p:spPr bwMode="auto">
            <a:xfrm>
              <a:off x="368" y="167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78" name="Rectangle 111"/>
            <p:cNvSpPr>
              <a:spLocks/>
            </p:cNvSpPr>
            <p:nvPr/>
          </p:nvSpPr>
          <p:spPr bwMode="auto">
            <a:xfrm>
              <a:off x="368" y="167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79" name="Rectangle 112"/>
            <p:cNvSpPr>
              <a:spLocks/>
            </p:cNvSpPr>
            <p:nvPr/>
          </p:nvSpPr>
          <p:spPr bwMode="auto">
            <a:xfrm>
              <a:off x="368" y="221"/>
              <a:ext cx="47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80" name="Rectangle 113"/>
            <p:cNvSpPr>
              <a:spLocks/>
            </p:cNvSpPr>
            <p:nvPr/>
          </p:nvSpPr>
          <p:spPr bwMode="auto">
            <a:xfrm>
              <a:off x="368" y="221"/>
              <a:ext cx="47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81" name="Rectangle 114"/>
            <p:cNvSpPr>
              <a:spLocks/>
            </p:cNvSpPr>
            <p:nvPr/>
          </p:nvSpPr>
          <p:spPr bwMode="auto">
            <a:xfrm>
              <a:off x="368" y="276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82" name="Rectangle 115"/>
            <p:cNvSpPr>
              <a:spLocks/>
            </p:cNvSpPr>
            <p:nvPr/>
          </p:nvSpPr>
          <p:spPr bwMode="auto">
            <a:xfrm>
              <a:off x="368" y="276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83" name="Rectangle 116"/>
            <p:cNvSpPr>
              <a:spLocks/>
            </p:cNvSpPr>
            <p:nvPr/>
          </p:nvSpPr>
          <p:spPr bwMode="auto">
            <a:xfrm>
              <a:off x="428" y="112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84" name="Rectangle 117"/>
            <p:cNvSpPr>
              <a:spLocks/>
            </p:cNvSpPr>
            <p:nvPr/>
          </p:nvSpPr>
          <p:spPr bwMode="auto">
            <a:xfrm>
              <a:off x="428" y="112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85" name="Rectangle 118"/>
            <p:cNvSpPr>
              <a:spLocks/>
            </p:cNvSpPr>
            <p:nvPr/>
          </p:nvSpPr>
          <p:spPr bwMode="auto">
            <a:xfrm>
              <a:off x="428" y="167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86" name="Rectangle 119"/>
            <p:cNvSpPr>
              <a:spLocks/>
            </p:cNvSpPr>
            <p:nvPr/>
          </p:nvSpPr>
          <p:spPr bwMode="auto">
            <a:xfrm>
              <a:off x="428" y="167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87" name="Rectangle 120"/>
            <p:cNvSpPr>
              <a:spLocks/>
            </p:cNvSpPr>
            <p:nvPr/>
          </p:nvSpPr>
          <p:spPr bwMode="auto">
            <a:xfrm>
              <a:off x="428" y="221"/>
              <a:ext cx="47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88" name="Rectangle 121"/>
            <p:cNvSpPr>
              <a:spLocks/>
            </p:cNvSpPr>
            <p:nvPr/>
          </p:nvSpPr>
          <p:spPr bwMode="auto">
            <a:xfrm>
              <a:off x="428" y="221"/>
              <a:ext cx="47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89" name="Rectangle 122"/>
            <p:cNvSpPr>
              <a:spLocks/>
            </p:cNvSpPr>
            <p:nvPr/>
          </p:nvSpPr>
          <p:spPr bwMode="auto">
            <a:xfrm>
              <a:off x="428" y="276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90" name="Rectangle 123"/>
            <p:cNvSpPr>
              <a:spLocks/>
            </p:cNvSpPr>
            <p:nvPr/>
          </p:nvSpPr>
          <p:spPr bwMode="auto">
            <a:xfrm>
              <a:off x="428" y="276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91" name="Rectangle 124"/>
            <p:cNvSpPr>
              <a:spLocks/>
            </p:cNvSpPr>
            <p:nvPr/>
          </p:nvSpPr>
          <p:spPr bwMode="auto">
            <a:xfrm>
              <a:off x="368" y="342"/>
              <a:ext cx="107" cy="43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6" name="Group 125"/>
            <p:cNvGrpSpPr>
              <a:grpSpLocks/>
            </p:cNvGrpSpPr>
            <p:nvPr/>
          </p:nvGrpSpPr>
          <p:grpSpPr bwMode="auto">
            <a:xfrm>
              <a:off x="370" y="413"/>
              <a:ext cx="107" cy="115"/>
              <a:chOff x="0" y="0"/>
              <a:chExt cx="106" cy="115"/>
            </a:xfrm>
          </p:grpSpPr>
          <p:grpSp>
            <p:nvGrpSpPr>
              <p:cNvPr id="17" name="Group 126"/>
              <p:cNvGrpSpPr>
                <a:grpSpLocks/>
              </p:cNvGrpSpPr>
              <p:nvPr/>
            </p:nvGrpSpPr>
            <p:grpSpPr bwMode="auto">
              <a:xfrm rot="5400000">
                <a:off x="-4" y="4"/>
                <a:ext cx="115" cy="107"/>
                <a:chOff x="0" y="0"/>
                <a:chExt cx="115" cy="106"/>
              </a:xfrm>
            </p:grpSpPr>
            <p:sp>
              <p:nvSpPr>
                <p:cNvPr id="12473" name="Rectangle 127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solidFill>
                  <a:srgbClr val="99CC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2474" name="Rectangle 128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12472" name="Rectangle 129"/>
              <p:cNvSpPr>
                <a:spLocks/>
              </p:cNvSpPr>
              <p:nvPr/>
            </p:nvSpPr>
            <p:spPr bwMode="auto">
              <a:xfrm>
                <a:off x="1" y="0"/>
                <a:ext cx="105" cy="7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18" name="Group 130"/>
            <p:cNvGrpSpPr>
              <a:grpSpLocks/>
            </p:cNvGrpSpPr>
            <p:nvPr/>
          </p:nvGrpSpPr>
          <p:grpSpPr bwMode="auto">
            <a:xfrm>
              <a:off x="534" y="0"/>
              <a:ext cx="514" cy="576"/>
              <a:chOff x="0" y="0"/>
              <a:chExt cx="513" cy="576"/>
            </a:xfrm>
          </p:grpSpPr>
          <p:sp>
            <p:nvSpPr>
              <p:cNvPr id="12469" name="Rectangle 131"/>
              <p:cNvSpPr>
                <a:spLocks/>
              </p:cNvSpPr>
              <p:nvPr/>
            </p:nvSpPr>
            <p:spPr bwMode="auto">
              <a:xfrm>
                <a:off x="0" y="0"/>
                <a:ext cx="513" cy="576"/>
              </a:xfrm>
              <a:prstGeom prst="rect">
                <a:avLst/>
              </a:prstGeom>
              <a:solidFill>
                <a:srgbClr val="808080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470" name="Rectangle 132"/>
              <p:cNvSpPr>
                <a:spLocks/>
              </p:cNvSpPr>
              <p:nvPr/>
            </p:nvSpPr>
            <p:spPr bwMode="auto">
              <a:xfrm>
                <a:off x="0" y="0"/>
                <a:ext cx="513" cy="5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19" name="Group 133"/>
            <p:cNvGrpSpPr>
              <a:grpSpLocks/>
            </p:cNvGrpSpPr>
            <p:nvPr/>
          </p:nvGrpSpPr>
          <p:grpSpPr bwMode="auto">
            <a:xfrm>
              <a:off x="550" y="94"/>
              <a:ext cx="147" cy="461"/>
              <a:chOff x="0" y="0"/>
              <a:chExt cx="146" cy="460"/>
            </a:xfrm>
          </p:grpSpPr>
          <p:sp>
            <p:nvSpPr>
              <p:cNvPr id="12467" name="Rectangle 134"/>
              <p:cNvSpPr>
                <a:spLocks/>
              </p:cNvSpPr>
              <p:nvPr/>
            </p:nvSpPr>
            <p:spPr bwMode="auto">
              <a:xfrm>
                <a:off x="0" y="0"/>
                <a:ext cx="146" cy="460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468" name="Rectangle 135"/>
              <p:cNvSpPr>
                <a:spLocks/>
              </p:cNvSpPr>
              <p:nvPr/>
            </p:nvSpPr>
            <p:spPr bwMode="auto">
              <a:xfrm>
                <a:off x="0" y="0"/>
                <a:ext cx="146" cy="4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2395" name="Rectangle 136"/>
            <p:cNvSpPr>
              <a:spLocks/>
            </p:cNvSpPr>
            <p:nvPr/>
          </p:nvSpPr>
          <p:spPr bwMode="auto">
            <a:xfrm>
              <a:off x="569" y="112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96" name="Rectangle 137"/>
            <p:cNvSpPr>
              <a:spLocks/>
            </p:cNvSpPr>
            <p:nvPr/>
          </p:nvSpPr>
          <p:spPr bwMode="auto">
            <a:xfrm>
              <a:off x="569" y="112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97" name="Rectangle 138"/>
            <p:cNvSpPr>
              <a:spLocks/>
            </p:cNvSpPr>
            <p:nvPr/>
          </p:nvSpPr>
          <p:spPr bwMode="auto">
            <a:xfrm>
              <a:off x="569" y="167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98" name="Rectangle 139"/>
            <p:cNvSpPr>
              <a:spLocks/>
            </p:cNvSpPr>
            <p:nvPr/>
          </p:nvSpPr>
          <p:spPr bwMode="auto">
            <a:xfrm>
              <a:off x="569" y="167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99" name="Rectangle 140"/>
            <p:cNvSpPr>
              <a:spLocks/>
            </p:cNvSpPr>
            <p:nvPr/>
          </p:nvSpPr>
          <p:spPr bwMode="auto">
            <a:xfrm>
              <a:off x="569" y="221"/>
              <a:ext cx="46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00" name="Rectangle 141"/>
            <p:cNvSpPr>
              <a:spLocks/>
            </p:cNvSpPr>
            <p:nvPr/>
          </p:nvSpPr>
          <p:spPr bwMode="auto">
            <a:xfrm>
              <a:off x="569" y="221"/>
              <a:ext cx="46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01" name="Rectangle 142"/>
            <p:cNvSpPr>
              <a:spLocks/>
            </p:cNvSpPr>
            <p:nvPr/>
          </p:nvSpPr>
          <p:spPr bwMode="auto">
            <a:xfrm>
              <a:off x="569" y="276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02" name="Rectangle 143"/>
            <p:cNvSpPr>
              <a:spLocks/>
            </p:cNvSpPr>
            <p:nvPr/>
          </p:nvSpPr>
          <p:spPr bwMode="auto">
            <a:xfrm>
              <a:off x="569" y="276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03" name="Rectangle 144"/>
            <p:cNvSpPr>
              <a:spLocks/>
            </p:cNvSpPr>
            <p:nvPr/>
          </p:nvSpPr>
          <p:spPr bwMode="auto">
            <a:xfrm>
              <a:off x="629" y="112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04" name="Rectangle 145"/>
            <p:cNvSpPr>
              <a:spLocks/>
            </p:cNvSpPr>
            <p:nvPr/>
          </p:nvSpPr>
          <p:spPr bwMode="auto">
            <a:xfrm>
              <a:off x="629" y="112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05" name="Rectangle 146"/>
            <p:cNvSpPr>
              <a:spLocks/>
            </p:cNvSpPr>
            <p:nvPr/>
          </p:nvSpPr>
          <p:spPr bwMode="auto">
            <a:xfrm>
              <a:off x="629" y="167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06" name="Rectangle 147"/>
            <p:cNvSpPr>
              <a:spLocks/>
            </p:cNvSpPr>
            <p:nvPr/>
          </p:nvSpPr>
          <p:spPr bwMode="auto">
            <a:xfrm>
              <a:off x="629" y="167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07" name="Rectangle 148"/>
            <p:cNvSpPr>
              <a:spLocks/>
            </p:cNvSpPr>
            <p:nvPr/>
          </p:nvSpPr>
          <p:spPr bwMode="auto">
            <a:xfrm>
              <a:off x="629" y="221"/>
              <a:ext cx="46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08" name="Rectangle 149"/>
            <p:cNvSpPr>
              <a:spLocks/>
            </p:cNvSpPr>
            <p:nvPr/>
          </p:nvSpPr>
          <p:spPr bwMode="auto">
            <a:xfrm>
              <a:off x="629" y="221"/>
              <a:ext cx="46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09" name="Rectangle 150"/>
            <p:cNvSpPr>
              <a:spLocks/>
            </p:cNvSpPr>
            <p:nvPr/>
          </p:nvSpPr>
          <p:spPr bwMode="auto">
            <a:xfrm>
              <a:off x="629" y="276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10" name="Rectangle 151"/>
            <p:cNvSpPr>
              <a:spLocks/>
            </p:cNvSpPr>
            <p:nvPr/>
          </p:nvSpPr>
          <p:spPr bwMode="auto">
            <a:xfrm>
              <a:off x="629" y="276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11" name="Rectangle 152"/>
            <p:cNvSpPr>
              <a:spLocks/>
            </p:cNvSpPr>
            <p:nvPr/>
          </p:nvSpPr>
          <p:spPr bwMode="auto">
            <a:xfrm>
              <a:off x="569" y="342"/>
              <a:ext cx="106" cy="43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20" name="Group 153"/>
            <p:cNvGrpSpPr>
              <a:grpSpLocks/>
            </p:cNvGrpSpPr>
            <p:nvPr/>
          </p:nvGrpSpPr>
          <p:grpSpPr bwMode="auto">
            <a:xfrm>
              <a:off x="570" y="413"/>
              <a:ext cx="107" cy="115"/>
              <a:chOff x="0" y="0"/>
              <a:chExt cx="106" cy="115"/>
            </a:xfrm>
          </p:grpSpPr>
          <p:grpSp>
            <p:nvGrpSpPr>
              <p:cNvPr id="21" name="Group 154"/>
              <p:cNvGrpSpPr>
                <a:grpSpLocks/>
              </p:cNvGrpSpPr>
              <p:nvPr/>
            </p:nvGrpSpPr>
            <p:grpSpPr bwMode="auto">
              <a:xfrm rot="5400000">
                <a:off x="-4" y="4"/>
                <a:ext cx="115" cy="107"/>
                <a:chOff x="0" y="0"/>
                <a:chExt cx="115" cy="106"/>
              </a:xfrm>
            </p:grpSpPr>
            <p:sp>
              <p:nvSpPr>
                <p:cNvPr id="12465" name="Rectangle 155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solidFill>
                  <a:srgbClr val="99CC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2466" name="Rectangle 156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12464" name="Rectangle 157"/>
              <p:cNvSpPr>
                <a:spLocks/>
              </p:cNvSpPr>
              <p:nvPr/>
            </p:nvSpPr>
            <p:spPr bwMode="auto">
              <a:xfrm>
                <a:off x="1" y="0"/>
                <a:ext cx="105" cy="7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22" name="Group 158"/>
            <p:cNvGrpSpPr>
              <a:grpSpLocks/>
            </p:cNvGrpSpPr>
            <p:nvPr/>
          </p:nvGrpSpPr>
          <p:grpSpPr bwMode="auto">
            <a:xfrm>
              <a:off x="717" y="94"/>
              <a:ext cx="147" cy="461"/>
              <a:chOff x="0" y="0"/>
              <a:chExt cx="146" cy="460"/>
            </a:xfrm>
          </p:grpSpPr>
          <p:sp>
            <p:nvSpPr>
              <p:cNvPr id="12461" name="Rectangle 159"/>
              <p:cNvSpPr>
                <a:spLocks/>
              </p:cNvSpPr>
              <p:nvPr/>
            </p:nvSpPr>
            <p:spPr bwMode="auto">
              <a:xfrm>
                <a:off x="0" y="0"/>
                <a:ext cx="146" cy="460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462" name="Rectangle 160"/>
              <p:cNvSpPr>
                <a:spLocks/>
              </p:cNvSpPr>
              <p:nvPr/>
            </p:nvSpPr>
            <p:spPr bwMode="auto">
              <a:xfrm>
                <a:off x="0" y="0"/>
                <a:ext cx="146" cy="4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2414" name="Rectangle 161"/>
            <p:cNvSpPr>
              <a:spLocks/>
            </p:cNvSpPr>
            <p:nvPr/>
          </p:nvSpPr>
          <p:spPr bwMode="auto">
            <a:xfrm>
              <a:off x="735" y="112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15" name="Rectangle 162"/>
            <p:cNvSpPr>
              <a:spLocks/>
            </p:cNvSpPr>
            <p:nvPr/>
          </p:nvSpPr>
          <p:spPr bwMode="auto">
            <a:xfrm>
              <a:off x="735" y="112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16" name="Rectangle 163"/>
            <p:cNvSpPr>
              <a:spLocks/>
            </p:cNvSpPr>
            <p:nvPr/>
          </p:nvSpPr>
          <p:spPr bwMode="auto">
            <a:xfrm>
              <a:off x="735" y="167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17" name="Rectangle 164"/>
            <p:cNvSpPr>
              <a:spLocks/>
            </p:cNvSpPr>
            <p:nvPr/>
          </p:nvSpPr>
          <p:spPr bwMode="auto">
            <a:xfrm>
              <a:off x="735" y="167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18" name="Rectangle 165"/>
            <p:cNvSpPr>
              <a:spLocks/>
            </p:cNvSpPr>
            <p:nvPr/>
          </p:nvSpPr>
          <p:spPr bwMode="auto">
            <a:xfrm>
              <a:off x="735" y="221"/>
              <a:ext cx="47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19" name="Rectangle 166"/>
            <p:cNvSpPr>
              <a:spLocks/>
            </p:cNvSpPr>
            <p:nvPr/>
          </p:nvSpPr>
          <p:spPr bwMode="auto">
            <a:xfrm>
              <a:off x="735" y="221"/>
              <a:ext cx="47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20" name="Rectangle 167"/>
            <p:cNvSpPr>
              <a:spLocks/>
            </p:cNvSpPr>
            <p:nvPr/>
          </p:nvSpPr>
          <p:spPr bwMode="auto">
            <a:xfrm>
              <a:off x="735" y="276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21" name="Rectangle 168"/>
            <p:cNvSpPr>
              <a:spLocks/>
            </p:cNvSpPr>
            <p:nvPr/>
          </p:nvSpPr>
          <p:spPr bwMode="auto">
            <a:xfrm>
              <a:off x="735" y="276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22" name="Rectangle 169"/>
            <p:cNvSpPr>
              <a:spLocks/>
            </p:cNvSpPr>
            <p:nvPr/>
          </p:nvSpPr>
          <p:spPr bwMode="auto">
            <a:xfrm>
              <a:off x="796" y="112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23" name="Rectangle 170"/>
            <p:cNvSpPr>
              <a:spLocks/>
            </p:cNvSpPr>
            <p:nvPr/>
          </p:nvSpPr>
          <p:spPr bwMode="auto">
            <a:xfrm>
              <a:off x="796" y="112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24" name="Rectangle 171"/>
            <p:cNvSpPr>
              <a:spLocks/>
            </p:cNvSpPr>
            <p:nvPr/>
          </p:nvSpPr>
          <p:spPr bwMode="auto">
            <a:xfrm>
              <a:off x="796" y="167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25" name="Rectangle 172"/>
            <p:cNvSpPr>
              <a:spLocks/>
            </p:cNvSpPr>
            <p:nvPr/>
          </p:nvSpPr>
          <p:spPr bwMode="auto">
            <a:xfrm>
              <a:off x="796" y="167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26" name="Rectangle 173"/>
            <p:cNvSpPr>
              <a:spLocks/>
            </p:cNvSpPr>
            <p:nvPr/>
          </p:nvSpPr>
          <p:spPr bwMode="auto">
            <a:xfrm>
              <a:off x="796" y="221"/>
              <a:ext cx="46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27" name="Rectangle 174"/>
            <p:cNvSpPr>
              <a:spLocks/>
            </p:cNvSpPr>
            <p:nvPr/>
          </p:nvSpPr>
          <p:spPr bwMode="auto">
            <a:xfrm>
              <a:off x="796" y="221"/>
              <a:ext cx="46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28" name="Rectangle 175"/>
            <p:cNvSpPr>
              <a:spLocks/>
            </p:cNvSpPr>
            <p:nvPr/>
          </p:nvSpPr>
          <p:spPr bwMode="auto">
            <a:xfrm>
              <a:off x="796" y="276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29" name="Rectangle 176"/>
            <p:cNvSpPr>
              <a:spLocks/>
            </p:cNvSpPr>
            <p:nvPr/>
          </p:nvSpPr>
          <p:spPr bwMode="auto">
            <a:xfrm>
              <a:off x="796" y="276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30" name="Rectangle 177"/>
            <p:cNvSpPr>
              <a:spLocks/>
            </p:cNvSpPr>
            <p:nvPr/>
          </p:nvSpPr>
          <p:spPr bwMode="auto">
            <a:xfrm>
              <a:off x="735" y="342"/>
              <a:ext cx="107" cy="43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23" name="Group 178"/>
            <p:cNvGrpSpPr>
              <a:grpSpLocks/>
            </p:cNvGrpSpPr>
            <p:nvPr/>
          </p:nvGrpSpPr>
          <p:grpSpPr bwMode="auto">
            <a:xfrm>
              <a:off x="737" y="413"/>
              <a:ext cx="107" cy="115"/>
              <a:chOff x="0" y="0"/>
              <a:chExt cx="106" cy="115"/>
            </a:xfrm>
          </p:grpSpPr>
          <p:grpSp>
            <p:nvGrpSpPr>
              <p:cNvPr id="24" name="Group 179"/>
              <p:cNvGrpSpPr>
                <a:grpSpLocks/>
              </p:cNvGrpSpPr>
              <p:nvPr/>
            </p:nvGrpSpPr>
            <p:grpSpPr bwMode="auto">
              <a:xfrm rot="5400000">
                <a:off x="-4" y="4"/>
                <a:ext cx="115" cy="107"/>
                <a:chOff x="0" y="0"/>
                <a:chExt cx="115" cy="106"/>
              </a:xfrm>
            </p:grpSpPr>
            <p:sp>
              <p:nvSpPr>
                <p:cNvPr id="12459" name="Rectangle 180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solidFill>
                  <a:srgbClr val="99CC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2460" name="Rectangle 181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12458" name="Rectangle 182"/>
              <p:cNvSpPr>
                <a:spLocks/>
              </p:cNvSpPr>
              <p:nvPr/>
            </p:nvSpPr>
            <p:spPr bwMode="auto">
              <a:xfrm>
                <a:off x="1" y="0"/>
                <a:ext cx="105" cy="7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25" name="Group 183"/>
            <p:cNvGrpSpPr>
              <a:grpSpLocks/>
            </p:cNvGrpSpPr>
            <p:nvPr/>
          </p:nvGrpSpPr>
          <p:grpSpPr bwMode="auto">
            <a:xfrm>
              <a:off x="884" y="94"/>
              <a:ext cx="147" cy="461"/>
              <a:chOff x="0" y="0"/>
              <a:chExt cx="146" cy="460"/>
            </a:xfrm>
          </p:grpSpPr>
          <p:sp>
            <p:nvSpPr>
              <p:cNvPr id="12455" name="Rectangle 184"/>
              <p:cNvSpPr>
                <a:spLocks/>
              </p:cNvSpPr>
              <p:nvPr/>
            </p:nvSpPr>
            <p:spPr bwMode="auto">
              <a:xfrm>
                <a:off x="0" y="0"/>
                <a:ext cx="146" cy="460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456" name="Rectangle 185"/>
              <p:cNvSpPr>
                <a:spLocks/>
              </p:cNvSpPr>
              <p:nvPr/>
            </p:nvSpPr>
            <p:spPr bwMode="auto">
              <a:xfrm>
                <a:off x="0" y="0"/>
                <a:ext cx="146" cy="4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2433" name="Rectangle 186"/>
            <p:cNvSpPr>
              <a:spLocks/>
            </p:cNvSpPr>
            <p:nvPr/>
          </p:nvSpPr>
          <p:spPr bwMode="auto">
            <a:xfrm>
              <a:off x="902" y="112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34" name="Rectangle 187"/>
            <p:cNvSpPr>
              <a:spLocks/>
            </p:cNvSpPr>
            <p:nvPr/>
          </p:nvSpPr>
          <p:spPr bwMode="auto">
            <a:xfrm>
              <a:off x="902" y="112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35" name="Rectangle 188"/>
            <p:cNvSpPr>
              <a:spLocks/>
            </p:cNvSpPr>
            <p:nvPr/>
          </p:nvSpPr>
          <p:spPr bwMode="auto">
            <a:xfrm>
              <a:off x="902" y="167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36" name="Rectangle 189"/>
            <p:cNvSpPr>
              <a:spLocks/>
            </p:cNvSpPr>
            <p:nvPr/>
          </p:nvSpPr>
          <p:spPr bwMode="auto">
            <a:xfrm>
              <a:off x="902" y="167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37" name="Rectangle 190"/>
            <p:cNvSpPr>
              <a:spLocks/>
            </p:cNvSpPr>
            <p:nvPr/>
          </p:nvSpPr>
          <p:spPr bwMode="auto">
            <a:xfrm>
              <a:off x="902" y="221"/>
              <a:ext cx="47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38" name="Rectangle 191"/>
            <p:cNvSpPr>
              <a:spLocks/>
            </p:cNvSpPr>
            <p:nvPr/>
          </p:nvSpPr>
          <p:spPr bwMode="auto">
            <a:xfrm>
              <a:off x="902" y="221"/>
              <a:ext cx="47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39" name="Rectangle 192"/>
            <p:cNvSpPr>
              <a:spLocks/>
            </p:cNvSpPr>
            <p:nvPr/>
          </p:nvSpPr>
          <p:spPr bwMode="auto">
            <a:xfrm>
              <a:off x="902" y="276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40" name="Rectangle 193"/>
            <p:cNvSpPr>
              <a:spLocks/>
            </p:cNvSpPr>
            <p:nvPr/>
          </p:nvSpPr>
          <p:spPr bwMode="auto">
            <a:xfrm>
              <a:off x="902" y="276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41" name="Rectangle 194"/>
            <p:cNvSpPr>
              <a:spLocks/>
            </p:cNvSpPr>
            <p:nvPr/>
          </p:nvSpPr>
          <p:spPr bwMode="auto">
            <a:xfrm>
              <a:off x="962" y="112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42" name="Rectangle 195"/>
            <p:cNvSpPr>
              <a:spLocks/>
            </p:cNvSpPr>
            <p:nvPr/>
          </p:nvSpPr>
          <p:spPr bwMode="auto">
            <a:xfrm>
              <a:off x="962" y="112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43" name="Rectangle 196"/>
            <p:cNvSpPr>
              <a:spLocks/>
            </p:cNvSpPr>
            <p:nvPr/>
          </p:nvSpPr>
          <p:spPr bwMode="auto">
            <a:xfrm>
              <a:off x="962" y="167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44" name="Rectangle 197"/>
            <p:cNvSpPr>
              <a:spLocks/>
            </p:cNvSpPr>
            <p:nvPr/>
          </p:nvSpPr>
          <p:spPr bwMode="auto">
            <a:xfrm>
              <a:off x="962" y="167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45" name="Rectangle 198"/>
            <p:cNvSpPr>
              <a:spLocks/>
            </p:cNvSpPr>
            <p:nvPr/>
          </p:nvSpPr>
          <p:spPr bwMode="auto">
            <a:xfrm>
              <a:off x="962" y="221"/>
              <a:ext cx="47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46" name="Rectangle 199"/>
            <p:cNvSpPr>
              <a:spLocks/>
            </p:cNvSpPr>
            <p:nvPr/>
          </p:nvSpPr>
          <p:spPr bwMode="auto">
            <a:xfrm>
              <a:off x="962" y="221"/>
              <a:ext cx="47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47" name="Rectangle 200"/>
            <p:cNvSpPr>
              <a:spLocks/>
            </p:cNvSpPr>
            <p:nvPr/>
          </p:nvSpPr>
          <p:spPr bwMode="auto">
            <a:xfrm>
              <a:off x="962" y="276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48" name="Rectangle 201"/>
            <p:cNvSpPr>
              <a:spLocks/>
            </p:cNvSpPr>
            <p:nvPr/>
          </p:nvSpPr>
          <p:spPr bwMode="auto">
            <a:xfrm>
              <a:off x="962" y="276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49" name="Rectangle 202"/>
            <p:cNvSpPr>
              <a:spLocks/>
            </p:cNvSpPr>
            <p:nvPr/>
          </p:nvSpPr>
          <p:spPr bwMode="auto">
            <a:xfrm>
              <a:off x="902" y="342"/>
              <a:ext cx="107" cy="43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26" name="Group 203"/>
            <p:cNvGrpSpPr>
              <a:grpSpLocks/>
            </p:cNvGrpSpPr>
            <p:nvPr/>
          </p:nvGrpSpPr>
          <p:grpSpPr bwMode="auto">
            <a:xfrm>
              <a:off x="904" y="413"/>
              <a:ext cx="107" cy="115"/>
              <a:chOff x="0" y="0"/>
              <a:chExt cx="106" cy="115"/>
            </a:xfrm>
          </p:grpSpPr>
          <p:grpSp>
            <p:nvGrpSpPr>
              <p:cNvPr id="27" name="Group 204"/>
              <p:cNvGrpSpPr>
                <a:grpSpLocks/>
              </p:cNvGrpSpPr>
              <p:nvPr/>
            </p:nvGrpSpPr>
            <p:grpSpPr bwMode="auto">
              <a:xfrm rot="5400000">
                <a:off x="-4" y="4"/>
                <a:ext cx="115" cy="107"/>
                <a:chOff x="0" y="0"/>
                <a:chExt cx="115" cy="106"/>
              </a:xfrm>
            </p:grpSpPr>
            <p:sp>
              <p:nvSpPr>
                <p:cNvPr id="12453" name="Rectangle 205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solidFill>
                  <a:srgbClr val="99CC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2454" name="Rectangle 206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12452" name="Rectangle 207"/>
              <p:cNvSpPr>
                <a:spLocks/>
              </p:cNvSpPr>
              <p:nvPr/>
            </p:nvSpPr>
            <p:spPr bwMode="auto">
              <a:xfrm>
                <a:off x="1" y="0"/>
                <a:ext cx="105" cy="7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grpSp>
        <p:nvGrpSpPr>
          <p:cNvPr id="28" name="Group 208"/>
          <p:cNvGrpSpPr>
            <a:grpSpLocks/>
          </p:cNvGrpSpPr>
          <p:nvPr/>
        </p:nvGrpSpPr>
        <p:grpSpPr bwMode="auto">
          <a:xfrm>
            <a:off x="381056" y="4650815"/>
            <a:ext cx="2118667" cy="719905"/>
            <a:chOff x="0" y="0"/>
            <a:chExt cx="1112" cy="504"/>
          </a:xfrm>
        </p:grpSpPr>
        <p:sp>
          <p:nvSpPr>
            <p:cNvPr id="12311" name="Rectangle 209"/>
            <p:cNvSpPr>
              <a:spLocks/>
            </p:cNvSpPr>
            <p:nvPr/>
          </p:nvSpPr>
          <p:spPr bwMode="auto">
            <a:xfrm>
              <a:off x="0" y="0"/>
              <a:ext cx="1112" cy="504"/>
            </a:xfrm>
            <a:prstGeom prst="rect">
              <a:avLst/>
            </a:prstGeom>
            <a:solidFill>
              <a:srgbClr val="66FF66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29" name="Group 210"/>
            <p:cNvGrpSpPr>
              <a:grpSpLocks/>
            </p:cNvGrpSpPr>
            <p:nvPr/>
          </p:nvGrpSpPr>
          <p:grpSpPr bwMode="auto">
            <a:xfrm>
              <a:off x="51" y="44"/>
              <a:ext cx="256" cy="424"/>
              <a:chOff x="0" y="0"/>
              <a:chExt cx="256" cy="424"/>
            </a:xfrm>
          </p:grpSpPr>
          <p:sp>
            <p:nvSpPr>
              <p:cNvPr id="12328" name="Rectangle 211"/>
              <p:cNvSpPr>
                <a:spLocks/>
              </p:cNvSpPr>
              <p:nvPr/>
            </p:nvSpPr>
            <p:spPr bwMode="auto">
              <a:xfrm>
                <a:off x="0" y="0"/>
                <a:ext cx="256" cy="42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29" name="AutoShape 212"/>
              <p:cNvSpPr>
                <a:spLocks/>
              </p:cNvSpPr>
              <p:nvPr/>
            </p:nvSpPr>
            <p:spPr bwMode="auto">
              <a:xfrm>
                <a:off x="24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30" name="AutoShape 213"/>
              <p:cNvSpPr>
                <a:spLocks/>
              </p:cNvSpPr>
              <p:nvPr/>
            </p:nvSpPr>
            <p:spPr bwMode="auto">
              <a:xfrm>
                <a:off x="60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31" name="AutoShape 214"/>
              <p:cNvSpPr>
                <a:spLocks/>
              </p:cNvSpPr>
              <p:nvPr/>
            </p:nvSpPr>
            <p:spPr bwMode="auto">
              <a:xfrm>
                <a:off x="96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32" name="AutoShape 215"/>
              <p:cNvSpPr>
                <a:spLocks/>
              </p:cNvSpPr>
              <p:nvPr/>
            </p:nvSpPr>
            <p:spPr bwMode="auto">
              <a:xfrm>
                <a:off x="132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33" name="AutoShape 216"/>
              <p:cNvSpPr>
                <a:spLocks/>
              </p:cNvSpPr>
              <p:nvPr/>
            </p:nvSpPr>
            <p:spPr bwMode="auto">
              <a:xfrm>
                <a:off x="168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30" name="Group 217"/>
            <p:cNvGrpSpPr>
              <a:grpSpLocks/>
            </p:cNvGrpSpPr>
            <p:nvPr/>
          </p:nvGrpSpPr>
          <p:grpSpPr bwMode="auto">
            <a:xfrm>
              <a:off x="347" y="44"/>
              <a:ext cx="256" cy="424"/>
              <a:chOff x="0" y="0"/>
              <a:chExt cx="256" cy="424"/>
            </a:xfrm>
          </p:grpSpPr>
          <p:sp>
            <p:nvSpPr>
              <p:cNvPr id="12322" name="Rectangle 218"/>
              <p:cNvSpPr>
                <a:spLocks/>
              </p:cNvSpPr>
              <p:nvPr/>
            </p:nvSpPr>
            <p:spPr bwMode="auto">
              <a:xfrm>
                <a:off x="0" y="0"/>
                <a:ext cx="256" cy="42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23" name="AutoShape 219"/>
              <p:cNvSpPr>
                <a:spLocks/>
              </p:cNvSpPr>
              <p:nvPr/>
            </p:nvSpPr>
            <p:spPr bwMode="auto">
              <a:xfrm>
                <a:off x="24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24" name="AutoShape 220"/>
              <p:cNvSpPr>
                <a:spLocks/>
              </p:cNvSpPr>
              <p:nvPr/>
            </p:nvSpPr>
            <p:spPr bwMode="auto">
              <a:xfrm>
                <a:off x="60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25" name="AutoShape 221"/>
              <p:cNvSpPr>
                <a:spLocks/>
              </p:cNvSpPr>
              <p:nvPr/>
            </p:nvSpPr>
            <p:spPr bwMode="auto">
              <a:xfrm>
                <a:off x="96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26" name="AutoShape 222"/>
              <p:cNvSpPr>
                <a:spLocks/>
              </p:cNvSpPr>
              <p:nvPr/>
            </p:nvSpPr>
            <p:spPr bwMode="auto">
              <a:xfrm>
                <a:off x="132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27" name="AutoShape 223"/>
              <p:cNvSpPr>
                <a:spLocks/>
              </p:cNvSpPr>
              <p:nvPr/>
            </p:nvSpPr>
            <p:spPr bwMode="auto">
              <a:xfrm>
                <a:off x="168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31" name="Group 224"/>
            <p:cNvGrpSpPr>
              <a:grpSpLocks/>
            </p:cNvGrpSpPr>
            <p:nvPr/>
          </p:nvGrpSpPr>
          <p:grpSpPr bwMode="auto">
            <a:xfrm>
              <a:off x="803" y="44"/>
              <a:ext cx="256" cy="424"/>
              <a:chOff x="0" y="0"/>
              <a:chExt cx="256" cy="424"/>
            </a:xfrm>
          </p:grpSpPr>
          <p:sp>
            <p:nvSpPr>
              <p:cNvPr id="12316" name="Rectangle 225"/>
              <p:cNvSpPr>
                <a:spLocks/>
              </p:cNvSpPr>
              <p:nvPr/>
            </p:nvSpPr>
            <p:spPr bwMode="auto">
              <a:xfrm>
                <a:off x="0" y="0"/>
                <a:ext cx="256" cy="42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17" name="AutoShape 226"/>
              <p:cNvSpPr>
                <a:spLocks/>
              </p:cNvSpPr>
              <p:nvPr/>
            </p:nvSpPr>
            <p:spPr bwMode="auto">
              <a:xfrm>
                <a:off x="24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18" name="AutoShape 227"/>
              <p:cNvSpPr>
                <a:spLocks/>
              </p:cNvSpPr>
              <p:nvPr/>
            </p:nvSpPr>
            <p:spPr bwMode="auto">
              <a:xfrm>
                <a:off x="60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19" name="AutoShape 228"/>
              <p:cNvSpPr>
                <a:spLocks/>
              </p:cNvSpPr>
              <p:nvPr/>
            </p:nvSpPr>
            <p:spPr bwMode="auto">
              <a:xfrm>
                <a:off x="96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20" name="AutoShape 229"/>
              <p:cNvSpPr>
                <a:spLocks/>
              </p:cNvSpPr>
              <p:nvPr/>
            </p:nvSpPr>
            <p:spPr bwMode="auto">
              <a:xfrm>
                <a:off x="132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21" name="AutoShape 230"/>
              <p:cNvSpPr>
                <a:spLocks/>
              </p:cNvSpPr>
              <p:nvPr/>
            </p:nvSpPr>
            <p:spPr bwMode="auto">
              <a:xfrm>
                <a:off x="168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2315" name="Rectangle 231"/>
            <p:cNvSpPr>
              <a:spLocks/>
            </p:cNvSpPr>
            <p:nvPr/>
          </p:nvSpPr>
          <p:spPr bwMode="auto">
            <a:xfrm>
              <a:off x="584" y="128"/>
              <a:ext cx="144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40" bIns="0">
              <a:spAutoFit/>
            </a:bodyPr>
            <a:lstStyle/>
            <a:p>
              <a:pPr marL="39688"/>
              <a:r>
                <a:rPr lang="en-US">
                  <a:solidFill>
                    <a:srgbClr val="000000"/>
                  </a:solidFill>
                  <a:latin typeface="Arial Bold" pitchFamily="-112" charset="0"/>
                  <a:cs typeface="Arial Bold" pitchFamily="-112" charset="0"/>
                  <a:sym typeface="Arial Bold" pitchFamily="-112" charset="0"/>
                </a:rPr>
                <a:t>...</a:t>
              </a:r>
            </a:p>
          </p:txBody>
        </p:sp>
      </p:grpSp>
      <p:sp>
        <p:nvSpPr>
          <p:cNvPr id="12308" name="Rectangle 232"/>
          <p:cNvSpPr>
            <a:spLocks/>
          </p:cNvSpPr>
          <p:nvPr/>
        </p:nvSpPr>
        <p:spPr bwMode="auto">
          <a:xfrm>
            <a:off x="1223646" y="5393573"/>
            <a:ext cx="437299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40" bIns="0">
            <a:spAutoFit/>
          </a:bodyPr>
          <a:lstStyle/>
          <a:p>
            <a:pPr marL="39688" algn="ctr"/>
            <a:r>
              <a:rPr lang="en-US" sz="1600">
                <a:solidFill>
                  <a:schemeClr val="tx1"/>
                </a:solidFill>
                <a:cs typeface="Arial" charset="0"/>
              </a:rPr>
              <a:t>Grid</a:t>
            </a:r>
          </a:p>
        </p:txBody>
      </p:sp>
      <p:sp>
        <p:nvSpPr>
          <p:cNvPr id="12309" name="Rectangle 233"/>
          <p:cNvSpPr>
            <a:spLocks/>
          </p:cNvSpPr>
          <p:nvPr/>
        </p:nvSpPr>
        <p:spPr bwMode="auto">
          <a:xfrm>
            <a:off x="3865813" y="5439281"/>
            <a:ext cx="63825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40" bIns="0">
            <a:spAutoFit/>
          </a:bodyPr>
          <a:lstStyle/>
          <a:p>
            <a:pPr marL="39688" algn="ctr"/>
            <a:r>
              <a:rPr lang="en-US" sz="1600">
                <a:solidFill>
                  <a:schemeClr val="tx1"/>
                </a:solidFill>
                <a:cs typeface="Arial" charset="0"/>
              </a:rPr>
              <a:t>Device</a:t>
            </a:r>
          </a:p>
        </p:txBody>
      </p:sp>
      <p:sp>
        <p:nvSpPr>
          <p:cNvPr id="12310" name="Rectangle 234"/>
          <p:cNvSpPr>
            <a:spLocks/>
          </p:cNvSpPr>
          <p:nvPr/>
        </p:nvSpPr>
        <p:spPr bwMode="auto">
          <a:xfrm>
            <a:off x="5430416" y="4797938"/>
            <a:ext cx="5258561" cy="902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40" bIns="0"/>
          <a:lstStyle/>
          <a:p>
            <a:pPr marL="39688"/>
            <a:r>
              <a:rPr lang="en-US" sz="1600" b="1" dirty="0">
                <a:cs typeface="Arial" charset="0"/>
              </a:rPr>
              <a:t>A kernel is launched as a grid of thread blocks</a:t>
            </a:r>
          </a:p>
          <a:p>
            <a:pPr marL="39688"/>
            <a:endParaRPr lang="en-U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371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thread do I belong to?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397697" y="2915070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665157" y="2915070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932616" y="2919996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208479" y="2915070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651189" y="2915070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918648" y="2915070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186105" y="2919996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461968" y="2915070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559003" y="2915070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826462" y="2915070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093919" y="2919996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369782" y="2915070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472360" y="2915070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739817" y="2915070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007276" y="2919996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283139" y="2915070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919585" y="2825764"/>
            <a:ext cx="1179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threadIdx.x</a:t>
            </a:r>
            <a:r>
              <a:rPr lang="en-US" sz="1600" dirty="0"/>
              <a:t>: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075322" y="3410157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blockIdx.x</a:t>
            </a:r>
            <a:r>
              <a:rPr lang="en-US" sz="1600" dirty="0"/>
              <a:t>: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397697" y="3483479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665157" y="3483479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932616" y="3488405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208479" y="3483479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651189" y="3483479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918648" y="3483479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186105" y="3488405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461968" y="3483479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559003" y="3483479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826462" y="3483479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093919" y="3488405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369782" y="3483479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472360" y="3483479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739817" y="3483479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007276" y="3488405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283139" y="3483479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6" name="AutoShape 8"/>
          <p:cNvSpPr>
            <a:spLocks/>
          </p:cNvSpPr>
          <p:nvPr/>
        </p:nvSpPr>
        <p:spPr bwMode="auto">
          <a:xfrm>
            <a:off x="4495406" y="2534511"/>
            <a:ext cx="45726" cy="287454"/>
          </a:xfrm>
          <a:custGeom>
            <a:avLst/>
            <a:gdLst>
              <a:gd name="T0" fmla="*/ 2147483647 w 21374"/>
              <a:gd name="T1" fmla="*/ 0 h 21600"/>
              <a:gd name="T2" fmla="*/ 2147483647 w 21374"/>
              <a:gd name="T3" fmla="*/ 2147483647 h 21600"/>
              <a:gd name="T4" fmla="*/ 0 w 21374"/>
              <a:gd name="T5" fmla="*/ 2147483647 h 21600"/>
              <a:gd name="T6" fmla="*/ 2147483647 w 21374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374"/>
              <a:gd name="T13" fmla="*/ 0 h 21600"/>
              <a:gd name="T14" fmla="*/ 21374 w 21374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7" name="AutoShape 8"/>
          <p:cNvSpPr>
            <a:spLocks/>
          </p:cNvSpPr>
          <p:nvPr/>
        </p:nvSpPr>
        <p:spPr bwMode="auto">
          <a:xfrm>
            <a:off x="4776022" y="2543145"/>
            <a:ext cx="45726" cy="287454"/>
          </a:xfrm>
          <a:custGeom>
            <a:avLst/>
            <a:gdLst>
              <a:gd name="T0" fmla="*/ 2147483647 w 21374"/>
              <a:gd name="T1" fmla="*/ 0 h 21600"/>
              <a:gd name="T2" fmla="*/ 2147483647 w 21374"/>
              <a:gd name="T3" fmla="*/ 2147483647 h 21600"/>
              <a:gd name="T4" fmla="*/ 0 w 21374"/>
              <a:gd name="T5" fmla="*/ 2147483647 h 21600"/>
              <a:gd name="T6" fmla="*/ 2147483647 w 21374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374"/>
              <a:gd name="T13" fmla="*/ 0 h 21600"/>
              <a:gd name="T14" fmla="*/ 21374 w 21374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8" name="AutoShape 8"/>
          <p:cNvSpPr>
            <a:spLocks/>
          </p:cNvSpPr>
          <p:nvPr/>
        </p:nvSpPr>
        <p:spPr bwMode="auto">
          <a:xfrm>
            <a:off x="5043481" y="2543145"/>
            <a:ext cx="45726" cy="287454"/>
          </a:xfrm>
          <a:custGeom>
            <a:avLst/>
            <a:gdLst>
              <a:gd name="T0" fmla="*/ 2147483647 w 21374"/>
              <a:gd name="T1" fmla="*/ 0 h 21600"/>
              <a:gd name="T2" fmla="*/ 2147483647 w 21374"/>
              <a:gd name="T3" fmla="*/ 2147483647 h 21600"/>
              <a:gd name="T4" fmla="*/ 0 w 21374"/>
              <a:gd name="T5" fmla="*/ 2147483647 h 21600"/>
              <a:gd name="T6" fmla="*/ 2147483647 w 21374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374"/>
              <a:gd name="T13" fmla="*/ 0 h 21600"/>
              <a:gd name="T14" fmla="*/ 21374 w 21374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9" name="AutoShape 8"/>
          <p:cNvSpPr>
            <a:spLocks/>
          </p:cNvSpPr>
          <p:nvPr/>
        </p:nvSpPr>
        <p:spPr bwMode="auto">
          <a:xfrm>
            <a:off x="5319344" y="2534511"/>
            <a:ext cx="45726" cy="287454"/>
          </a:xfrm>
          <a:custGeom>
            <a:avLst/>
            <a:gdLst>
              <a:gd name="T0" fmla="*/ 2147483647 w 21374"/>
              <a:gd name="T1" fmla="*/ 0 h 21600"/>
              <a:gd name="T2" fmla="*/ 2147483647 w 21374"/>
              <a:gd name="T3" fmla="*/ 2147483647 h 21600"/>
              <a:gd name="T4" fmla="*/ 0 w 21374"/>
              <a:gd name="T5" fmla="*/ 2147483647 h 21600"/>
              <a:gd name="T6" fmla="*/ 2147483647 w 21374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374"/>
              <a:gd name="T13" fmla="*/ 0 h 21600"/>
              <a:gd name="T14" fmla="*/ 21374 w 21374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0" name="AutoShape 8"/>
          <p:cNvSpPr>
            <a:spLocks/>
          </p:cNvSpPr>
          <p:nvPr/>
        </p:nvSpPr>
        <p:spPr bwMode="auto">
          <a:xfrm>
            <a:off x="5547205" y="2534511"/>
            <a:ext cx="45726" cy="287454"/>
          </a:xfrm>
          <a:custGeom>
            <a:avLst/>
            <a:gdLst>
              <a:gd name="T0" fmla="*/ 2147483647 w 21374"/>
              <a:gd name="T1" fmla="*/ 0 h 21600"/>
              <a:gd name="T2" fmla="*/ 2147483647 w 21374"/>
              <a:gd name="T3" fmla="*/ 2147483647 h 21600"/>
              <a:gd name="T4" fmla="*/ 0 w 21374"/>
              <a:gd name="T5" fmla="*/ 2147483647 h 21600"/>
              <a:gd name="T6" fmla="*/ 2147483647 w 21374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374"/>
              <a:gd name="T13" fmla="*/ 0 h 21600"/>
              <a:gd name="T14" fmla="*/ 21374 w 21374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1" name="AutoShape 8"/>
          <p:cNvSpPr>
            <a:spLocks/>
          </p:cNvSpPr>
          <p:nvPr/>
        </p:nvSpPr>
        <p:spPr bwMode="auto">
          <a:xfrm>
            <a:off x="5827823" y="2543145"/>
            <a:ext cx="45726" cy="287454"/>
          </a:xfrm>
          <a:custGeom>
            <a:avLst/>
            <a:gdLst>
              <a:gd name="T0" fmla="*/ 2147483647 w 21374"/>
              <a:gd name="T1" fmla="*/ 0 h 21600"/>
              <a:gd name="T2" fmla="*/ 2147483647 w 21374"/>
              <a:gd name="T3" fmla="*/ 2147483647 h 21600"/>
              <a:gd name="T4" fmla="*/ 0 w 21374"/>
              <a:gd name="T5" fmla="*/ 2147483647 h 21600"/>
              <a:gd name="T6" fmla="*/ 2147483647 w 21374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374"/>
              <a:gd name="T13" fmla="*/ 0 h 21600"/>
              <a:gd name="T14" fmla="*/ 21374 w 21374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" name="AutoShape 8"/>
          <p:cNvSpPr>
            <a:spLocks/>
          </p:cNvSpPr>
          <p:nvPr/>
        </p:nvSpPr>
        <p:spPr bwMode="auto">
          <a:xfrm>
            <a:off x="6095280" y="2543145"/>
            <a:ext cx="45726" cy="287454"/>
          </a:xfrm>
          <a:custGeom>
            <a:avLst/>
            <a:gdLst>
              <a:gd name="T0" fmla="*/ 2147483647 w 21374"/>
              <a:gd name="T1" fmla="*/ 0 h 21600"/>
              <a:gd name="T2" fmla="*/ 2147483647 w 21374"/>
              <a:gd name="T3" fmla="*/ 2147483647 h 21600"/>
              <a:gd name="T4" fmla="*/ 0 w 21374"/>
              <a:gd name="T5" fmla="*/ 2147483647 h 21600"/>
              <a:gd name="T6" fmla="*/ 2147483647 w 21374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374"/>
              <a:gd name="T13" fmla="*/ 0 h 21600"/>
              <a:gd name="T14" fmla="*/ 21374 w 21374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3" name="AutoShape 8"/>
          <p:cNvSpPr>
            <a:spLocks/>
          </p:cNvSpPr>
          <p:nvPr/>
        </p:nvSpPr>
        <p:spPr bwMode="auto">
          <a:xfrm>
            <a:off x="6371143" y="2534511"/>
            <a:ext cx="45726" cy="287454"/>
          </a:xfrm>
          <a:custGeom>
            <a:avLst/>
            <a:gdLst>
              <a:gd name="T0" fmla="*/ 2147483647 w 21374"/>
              <a:gd name="T1" fmla="*/ 0 h 21600"/>
              <a:gd name="T2" fmla="*/ 2147483647 w 21374"/>
              <a:gd name="T3" fmla="*/ 2147483647 h 21600"/>
              <a:gd name="T4" fmla="*/ 0 w 21374"/>
              <a:gd name="T5" fmla="*/ 2147483647 h 21600"/>
              <a:gd name="T6" fmla="*/ 2147483647 w 21374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374"/>
              <a:gd name="T13" fmla="*/ 0 h 21600"/>
              <a:gd name="T14" fmla="*/ 21374 w 21374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4" name="AutoShape 8"/>
          <p:cNvSpPr>
            <a:spLocks/>
          </p:cNvSpPr>
          <p:nvPr/>
        </p:nvSpPr>
        <p:spPr bwMode="auto">
          <a:xfrm>
            <a:off x="6633847" y="2543145"/>
            <a:ext cx="45726" cy="287454"/>
          </a:xfrm>
          <a:custGeom>
            <a:avLst/>
            <a:gdLst>
              <a:gd name="T0" fmla="*/ 2147483647 w 21374"/>
              <a:gd name="T1" fmla="*/ 0 h 21600"/>
              <a:gd name="T2" fmla="*/ 2147483647 w 21374"/>
              <a:gd name="T3" fmla="*/ 2147483647 h 21600"/>
              <a:gd name="T4" fmla="*/ 0 w 21374"/>
              <a:gd name="T5" fmla="*/ 2147483647 h 21600"/>
              <a:gd name="T6" fmla="*/ 2147483647 w 21374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374"/>
              <a:gd name="T13" fmla="*/ 0 h 21600"/>
              <a:gd name="T14" fmla="*/ 21374 w 21374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5" name="AutoShape 8"/>
          <p:cNvSpPr>
            <a:spLocks/>
          </p:cNvSpPr>
          <p:nvPr/>
        </p:nvSpPr>
        <p:spPr bwMode="auto">
          <a:xfrm>
            <a:off x="6914466" y="2551779"/>
            <a:ext cx="45726" cy="287454"/>
          </a:xfrm>
          <a:custGeom>
            <a:avLst/>
            <a:gdLst>
              <a:gd name="T0" fmla="*/ 2147483647 w 21374"/>
              <a:gd name="T1" fmla="*/ 0 h 21600"/>
              <a:gd name="T2" fmla="*/ 2147483647 w 21374"/>
              <a:gd name="T3" fmla="*/ 2147483647 h 21600"/>
              <a:gd name="T4" fmla="*/ 0 w 21374"/>
              <a:gd name="T5" fmla="*/ 2147483647 h 21600"/>
              <a:gd name="T6" fmla="*/ 2147483647 w 21374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374"/>
              <a:gd name="T13" fmla="*/ 0 h 21600"/>
              <a:gd name="T14" fmla="*/ 21374 w 21374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6" name="AutoShape 8"/>
          <p:cNvSpPr>
            <a:spLocks/>
          </p:cNvSpPr>
          <p:nvPr/>
        </p:nvSpPr>
        <p:spPr bwMode="auto">
          <a:xfrm>
            <a:off x="7181925" y="2551779"/>
            <a:ext cx="45726" cy="287454"/>
          </a:xfrm>
          <a:custGeom>
            <a:avLst/>
            <a:gdLst>
              <a:gd name="T0" fmla="*/ 2147483647 w 21374"/>
              <a:gd name="T1" fmla="*/ 0 h 21600"/>
              <a:gd name="T2" fmla="*/ 2147483647 w 21374"/>
              <a:gd name="T3" fmla="*/ 2147483647 h 21600"/>
              <a:gd name="T4" fmla="*/ 0 w 21374"/>
              <a:gd name="T5" fmla="*/ 2147483647 h 21600"/>
              <a:gd name="T6" fmla="*/ 2147483647 w 21374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374"/>
              <a:gd name="T13" fmla="*/ 0 h 21600"/>
              <a:gd name="T14" fmla="*/ 21374 w 21374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7" name="AutoShape 8"/>
          <p:cNvSpPr>
            <a:spLocks/>
          </p:cNvSpPr>
          <p:nvPr/>
        </p:nvSpPr>
        <p:spPr bwMode="auto">
          <a:xfrm>
            <a:off x="7457786" y="2543145"/>
            <a:ext cx="45726" cy="287454"/>
          </a:xfrm>
          <a:custGeom>
            <a:avLst/>
            <a:gdLst>
              <a:gd name="T0" fmla="*/ 2147483647 w 21374"/>
              <a:gd name="T1" fmla="*/ 0 h 21600"/>
              <a:gd name="T2" fmla="*/ 2147483647 w 21374"/>
              <a:gd name="T3" fmla="*/ 2147483647 h 21600"/>
              <a:gd name="T4" fmla="*/ 0 w 21374"/>
              <a:gd name="T5" fmla="*/ 2147483647 h 21600"/>
              <a:gd name="T6" fmla="*/ 2147483647 w 21374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374"/>
              <a:gd name="T13" fmla="*/ 0 h 21600"/>
              <a:gd name="T14" fmla="*/ 21374 w 21374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8" name="AutoShape 8"/>
          <p:cNvSpPr>
            <a:spLocks/>
          </p:cNvSpPr>
          <p:nvPr/>
        </p:nvSpPr>
        <p:spPr bwMode="auto">
          <a:xfrm>
            <a:off x="7685646" y="2543145"/>
            <a:ext cx="45726" cy="287454"/>
          </a:xfrm>
          <a:custGeom>
            <a:avLst/>
            <a:gdLst>
              <a:gd name="T0" fmla="*/ 2147483647 w 21374"/>
              <a:gd name="T1" fmla="*/ 0 h 21600"/>
              <a:gd name="T2" fmla="*/ 2147483647 w 21374"/>
              <a:gd name="T3" fmla="*/ 2147483647 h 21600"/>
              <a:gd name="T4" fmla="*/ 0 w 21374"/>
              <a:gd name="T5" fmla="*/ 2147483647 h 21600"/>
              <a:gd name="T6" fmla="*/ 2147483647 w 21374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374"/>
              <a:gd name="T13" fmla="*/ 0 h 21600"/>
              <a:gd name="T14" fmla="*/ 21374 w 21374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9" name="AutoShape 8"/>
          <p:cNvSpPr>
            <a:spLocks/>
          </p:cNvSpPr>
          <p:nvPr/>
        </p:nvSpPr>
        <p:spPr bwMode="auto">
          <a:xfrm>
            <a:off x="7966264" y="2551779"/>
            <a:ext cx="45726" cy="287454"/>
          </a:xfrm>
          <a:custGeom>
            <a:avLst/>
            <a:gdLst>
              <a:gd name="T0" fmla="*/ 2147483647 w 21374"/>
              <a:gd name="T1" fmla="*/ 0 h 21600"/>
              <a:gd name="T2" fmla="*/ 2147483647 w 21374"/>
              <a:gd name="T3" fmla="*/ 2147483647 h 21600"/>
              <a:gd name="T4" fmla="*/ 0 w 21374"/>
              <a:gd name="T5" fmla="*/ 2147483647 h 21600"/>
              <a:gd name="T6" fmla="*/ 2147483647 w 21374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374"/>
              <a:gd name="T13" fmla="*/ 0 h 21600"/>
              <a:gd name="T14" fmla="*/ 21374 w 21374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0" name="AutoShape 8"/>
          <p:cNvSpPr>
            <a:spLocks/>
          </p:cNvSpPr>
          <p:nvPr/>
        </p:nvSpPr>
        <p:spPr bwMode="auto">
          <a:xfrm>
            <a:off x="8233724" y="2551779"/>
            <a:ext cx="45726" cy="287454"/>
          </a:xfrm>
          <a:custGeom>
            <a:avLst/>
            <a:gdLst>
              <a:gd name="T0" fmla="*/ 2147483647 w 21374"/>
              <a:gd name="T1" fmla="*/ 0 h 21600"/>
              <a:gd name="T2" fmla="*/ 2147483647 w 21374"/>
              <a:gd name="T3" fmla="*/ 2147483647 h 21600"/>
              <a:gd name="T4" fmla="*/ 0 w 21374"/>
              <a:gd name="T5" fmla="*/ 2147483647 h 21600"/>
              <a:gd name="T6" fmla="*/ 2147483647 w 21374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374"/>
              <a:gd name="T13" fmla="*/ 0 h 21600"/>
              <a:gd name="T14" fmla="*/ 21374 w 21374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1" name="AutoShape 8"/>
          <p:cNvSpPr>
            <a:spLocks/>
          </p:cNvSpPr>
          <p:nvPr/>
        </p:nvSpPr>
        <p:spPr bwMode="auto">
          <a:xfrm>
            <a:off x="8509587" y="2543145"/>
            <a:ext cx="45726" cy="287454"/>
          </a:xfrm>
          <a:custGeom>
            <a:avLst/>
            <a:gdLst>
              <a:gd name="T0" fmla="*/ 2147483647 w 21374"/>
              <a:gd name="T1" fmla="*/ 0 h 21600"/>
              <a:gd name="T2" fmla="*/ 2147483647 w 21374"/>
              <a:gd name="T3" fmla="*/ 2147483647 h 21600"/>
              <a:gd name="T4" fmla="*/ 0 w 21374"/>
              <a:gd name="T5" fmla="*/ 2147483647 h 21600"/>
              <a:gd name="T6" fmla="*/ 2147483647 w 21374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374"/>
              <a:gd name="T13" fmla="*/ 0 h 21600"/>
              <a:gd name="T14" fmla="*/ 21374 w 21374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2602518" y="1885826"/>
            <a:ext cx="2598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blockDim.x</a:t>
            </a:r>
            <a:r>
              <a:rPr lang="en-US" sz="1600" dirty="0"/>
              <a:t> = 4, </a:t>
            </a:r>
            <a:r>
              <a:rPr lang="en-US" sz="1600" dirty="0" err="1"/>
              <a:t>gridDim.x</a:t>
            </a:r>
            <a:r>
              <a:rPr lang="en-US" sz="1600" dirty="0"/>
              <a:t> = 4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416391" y="4050131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>
            <a:normAutofit fontScale="85000" lnSpcReduction="20000"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683850" y="4050131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>
            <a:normAutofit fontScale="85000" lnSpcReduction="20000"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951307" y="4055057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>
            <a:normAutofit fontScale="85000" lnSpcReduction="20000"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227170" y="4050131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>
            <a:normAutofit fontScale="85000" lnSpcReduction="20000"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7669882" y="4050131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>
            <a:normAutofit fontScale="85000" lnSpcReduction="20000"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937339" y="4050131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>
            <a:normAutofit fontScale="85000" lnSpcReduction="20000"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8204798" y="4055057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>
            <a:normAutofit fontScale="85000" lnSpcReduction="20000"/>
          </a:bodyPr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8480661" y="4050131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>
            <a:normAutofit fontScale="85000" lnSpcReduction="20000"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6577696" y="4050131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>
            <a:normAutofit fontScale="85000" lnSpcReduction="20000"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6845153" y="4050131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>
            <a:normAutofit fontScale="85000" lnSpcReduction="20000"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7112612" y="4055057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>
            <a:normAutofit fontScale="85000" lnSpcReduction="20000"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7388476" y="4050131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>
            <a:normAutofit fontScale="85000" lnSpcReduction="20000"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491051" y="4050131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>
            <a:normAutofit fontScale="85000" lnSpcReduction="20000"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5758510" y="4050131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>
            <a:normAutofit fontScale="85000" lnSpcReduction="20000"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025970" y="4055057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>
            <a:normAutofit fontScale="85000" lnSpcReduction="20000"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301833" y="4050131"/>
            <a:ext cx="267459" cy="28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>
            <a:normAutofit fontScale="85000" lnSpcReduction="20000"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301725" y="3995802"/>
            <a:ext cx="36620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idx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DEFF58"/>
                </a:solidFill>
              </a:rPr>
              <a:t>blockIdx.x</a:t>
            </a:r>
            <a:r>
              <a:rPr lang="en-US" sz="1600" dirty="0"/>
              <a:t>*</a:t>
            </a:r>
            <a:r>
              <a:rPr lang="en-US" sz="1600" dirty="0" err="1">
                <a:solidFill>
                  <a:srgbClr val="DEFF58"/>
                </a:solidFill>
              </a:rPr>
              <a:t>blockDim.x</a:t>
            </a:r>
            <a:r>
              <a:rPr lang="en-US" sz="1600" dirty="0"/>
              <a:t> + </a:t>
            </a:r>
            <a:r>
              <a:rPr lang="en-US" sz="1600" dirty="0" err="1">
                <a:solidFill>
                  <a:srgbClr val="DEFF58"/>
                </a:solidFill>
              </a:rPr>
              <a:t>threadIdx.x</a:t>
            </a:r>
            <a:r>
              <a:rPr lang="en-US" sz="1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40581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Walkthrough 2: Simple Kernel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Build on Walkthrough 1</a:t>
            </a:r>
          </a:p>
          <a:p>
            <a:r>
              <a:rPr lang="en-US">
                <a:solidFill>
                  <a:schemeClr val="accent2"/>
                </a:solidFill>
              </a:rPr>
              <a:t>Write a kernel to initialize integers</a:t>
            </a:r>
          </a:p>
          <a:p>
            <a:r>
              <a:rPr lang="en-US">
                <a:solidFill>
                  <a:schemeClr val="accent2"/>
                </a:solidFill>
              </a:rPr>
              <a:t>Copy the result back to CPU</a:t>
            </a:r>
          </a:p>
          <a:p>
            <a:r>
              <a:rPr lang="en-US">
                <a:solidFill>
                  <a:schemeClr val="accent2"/>
                </a:solidFill>
              </a:rPr>
              <a:t>Print the values</a:t>
            </a:r>
          </a:p>
        </p:txBody>
      </p:sp>
    </p:spTree>
    <p:extLst>
      <p:ext uri="{BB962C8B-B14F-4D97-AF65-F5344CB8AC3E}">
        <p14:creationId xmlns:p14="http://schemas.microsoft.com/office/powerpoint/2010/main" val="3420580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2194879" y="1302685"/>
            <a:ext cx="7041899" cy="212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z="1600" dirty="0"/>
          </a:p>
          <a:p>
            <a:r>
              <a:rPr lang="en-US" sz="2000" dirty="0">
                <a:solidFill>
                  <a:srgbClr val="DEFF58"/>
                </a:solidFill>
              </a:rPr>
              <a:t>__global__ </a:t>
            </a:r>
            <a:r>
              <a:rPr lang="en-US" sz="2000" dirty="0"/>
              <a:t>void kernel( </a:t>
            </a:r>
            <a:r>
              <a:rPr lang="en-US" sz="2000" dirty="0" err="1"/>
              <a:t>int</a:t>
            </a:r>
            <a:r>
              <a:rPr lang="en-US" sz="2000" dirty="0"/>
              <a:t> *a 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idx</a:t>
            </a:r>
            <a:r>
              <a:rPr lang="en-US" sz="2000" dirty="0"/>
              <a:t> = </a:t>
            </a:r>
            <a:r>
              <a:rPr lang="en-US" sz="2000" dirty="0" err="1">
                <a:solidFill>
                  <a:srgbClr val="DEFF58"/>
                </a:solidFill>
              </a:rPr>
              <a:t>blockIdx.x</a:t>
            </a:r>
            <a:r>
              <a:rPr lang="en-US" sz="2000" dirty="0"/>
              <a:t>*</a:t>
            </a:r>
            <a:r>
              <a:rPr lang="en-US" sz="2000" dirty="0" err="1">
                <a:solidFill>
                  <a:srgbClr val="DEFF58"/>
                </a:solidFill>
              </a:rPr>
              <a:t>blockDim.x</a:t>
            </a:r>
            <a:r>
              <a:rPr lang="en-US" sz="2000" dirty="0"/>
              <a:t> + </a:t>
            </a:r>
            <a:r>
              <a:rPr lang="en-US" sz="2000" dirty="0" err="1">
                <a:solidFill>
                  <a:srgbClr val="DEFF58"/>
                </a:solidFill>
              </a:rPr>
              <a:t>threadIdx.x</a:t>
            </a:r>
            <a:r>
              <a:rPr lang="en-US" sz="2000" dirty="0"/>
              <a:t>;</a:t>
            </a:r>
          </a:p>
          <a:p>
            <a:r>
              <a:rPr lang="en-US" sz="2000" dirty="0"/>
              <a:t>    a[</a:t>
            </a:r>
            <a:r>
              <a:rPr lang="en-US" sz="2000" dirty="0" err="1"/>
              <a:t>idx</a:t>
            </a:r>
            <a:r>
              <a:rPr lang="en-US" sz="2000" dirty="0"/>
              <a:t>] = 7;</a:t>
            </a:r>
          </a:p>
          <a:p>
            <a:r>
              <a:rPr lang="en-US" sz="2000" dirty="0"/>
              <a:t>}</a:t>
            </a:r>
          </a:p>
          <a:p>
            <a:endParaRPr lang="en-US" sz="1600" dirty="0"/>
          </a:p>
        </p:txBody>
      </p:sp>
      <p:sp>
        <p:nvSpPr>
          <p:cNvPr id="3686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Code (executed on GPU)</a:t>
            </a:r>
          </a:p>
        </p:txBody>
      </p:sp>
    </p:spTree>
    <p:extLst>
      <p:ext uri="{BB962C8B-B14F-4D97-AF65-F5344CB8AC3E}">
        <p14:creationId xmlns:p14="http://schemas.microsoft.com/office/powerpoint/2010/main" val="3178871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3200863" y="68564"/>
            <a:ext cx="5029928" cy="640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 dirty="0"/>
              <a:t>#include &lt;</a:t>
            </a:r>
            <a:r>
              <a:rPr lang="en-US" sz="900" dirty="0" err="1"/>
              <a:t>stdio.h</a:t>
            </a:r>
            <a:r>
              <a:rPr lang="en-US" sz="900" dirty="0"/>
              <a:t>&gt;</a:t>
            </a:r>
          </a:p>
          <a:p>
            <a:endParaRPr lang="en-US" sz="900" dirty="0"/>
          </a:p>
          <a:p>
            <a:r>
              <a:rPr lang="en-US" sz="900" dirty="0">
                <a:solidFill>
                  <a:srgbClr val="DEFF58"/>
                </a:solidFill>
              </a:rPr>
              <a:t>__global__ void kernel( </a:t>
            </a:r>
            <a:r>
              <a:rPr lang="en-US" sz="900" dirty="0" err="1">
                <a:solidFill>
                  <a:srgbClr val="DEFF58"/>
                </a:solidFill>
              </a:rPr>
              <a:t>int</a:t>
            </a:r>
            <a:r>
              <a:rPr lang="en-US" sz="900" dirty="0">
                <a:solidFill>
                  <a:srgbClr val="DEFF58"/>
                </a:solidFill>
              </a:rPr>
              <a:t> *a, </a:t>
            </a:r>
            <a:r>
              <a:rPr lang="en-US" sz="900" dirty="0" err="1">
                <a:solidFill>
                  <a:srgbClr val="DEFF58"/>
                </a:solidFill>
              </a:rPr>
              <a:t>int</a:t>
            </a:r>
            <a:r>
              <a:rPr lang="en-US" sz="900" dirty="0">
                <a:solidFill>
                  <a:srgbClr val="DEFF58"/>
                </a:solidFill>
              </a:rPr>
              <a:t> n )</a:t>
            </a:r>
          </a:p>
          <a:p>
            <a:r>
              <a:rPr lang="en-US" sz="900" dirty="0">
                <a:solidFill>
                  <a:srgbClr val="DEFF58"/>
                </a:solidFill>
              </a:rPr>
              <a:t>{</a:t>
            </a:r>
          </a:p>
          <a:p>
            <a:r>
              <a:rPr lang="en-US" sz="900" dirty="0">
                <a:solidFill>
                  <a:srgbClr val="DEFF58"/>
                </a:solidFill>
              </a:rPr>
              <a:t>    </a:t>
            </a:r>
            <a:r>
              <a:rPr lang="en-US" sz="900" dirty="0" err="1">
                <a:solidFill>
                  <a:srgbClr val="DEFF58"/>
                </a:solidFill>
              </a:rPr>
              <a:t>int</a:t>
            </a:r>
            <a:r>
              <a:rPr lang="en-US" sz="900" dirty="0">
                <a:solidFill>
                  <a:srgbClr val="DEFF58"/>
                </a:solidFill>
              </a:rPr>
              <a:t> </a:t>
            </a:r>
            <a:r>
              <a:rPr lang="en-US" sz="900" dirty="0" err="1">
                <a:solidFill>
                  <a:srgbClr val="DEFF58"/>
                </a:solidFill>
              </a:rPr>
              <a:t>idx</a:t>
            </a:r>
            <a:r>
              <a:rPr lang="en-US" sz="900" dirty="0">
                <a:solidFill>
                  <a:srgbClr val="DEFF58"/>
                </a:solidFill>
              </a:rPr>
              <a:t> = </a:t>
            </a:r>
            <a:r>
              <a:rPr lang="en-US" sz="900" dirty="0" err="1">
                <a:solidFill>
                  <a:srgbClr val="DEFF58"/>
                </a:solidFill>
              </a:rPr>
              <a:t>blockIdx.x</a:t>
            </a:r>
            <a:r>
              <a:rPr lang="en-US" sz="900" dirty="0">
                <a:solidFill>
                  <a:srgbClr val="DEFF58"/>
                </a:solidFill>
              </a:rPr>
              <a:t>*</a:t>
            </a:r>
            <a:r>
              <a:rPr lang="en-US" sz="900" dirty="0" err="1">
                <a:solidFill>
                  <a:srgbClr val="DEFF58"/>
                </a:solidFill>
              </a:rPr>
              <a:t>blockDim.x</a:t>
            </a:r>
            <a:r>
              <a:rPr lang="en-US" sz="900" dirty="0">
                <a:solidFill>
                  <a:srgbClr val="DEFF58"/>
                </a:solidFill>
              </a:rPr>
              <a:t> + </a:t>
            </a:r>
            <a:r>
              <a:rPr lang="en-US" sz="900" dirty="0" err="1">
                <a:solidFill>
                  <a:srgbClr val="DEFF58"/>
                </a:solidFill>
              </a:rPr>
              <a:t>threadIdx.x</a:t>
            </a:r>
            <a:r>
              <a:rPr lang="en-US" sz="900" dirty="0">
                <a:solidFill>
                  <a:srgbClr val="DEFF58"/>
                </a:solidFill>
              </a:rPr>
              <a:t>;</a:t>
            </a:r>
            <a:br>
              <a:rPr lang="en-US" sz="900" dirty="0">
                <a:solidFill>
                  <a:srgbClr val="DEFF58"/>
                </a:solidFill>
              </a:rPr>
            </a:br>
            <a:r>
              <a:rPr lang="en-US" sz="900" dirty="0">
                <a:solidFill>
                  <a:srgbClr val="DEFF58"/>
                </a:solidFill>
              </a:rPr>
              <a:t>    if (</a:t>
            </a:r>
            <a:r>
              <a:rPr lang="en-US" sz="900" dirty="0" err="1">
                <a:solidFill>
                  <a:srgbClr val="DEFF58"/>
                </a:solidFill>
              </a:rPr>
              <a:t>idx</a:t>
            </a:r>
            <a:r>
              <a:rPr lang="en-US" sz="900" dirty="0">
                <a:solidFill>
                  <a:srgbClr val="DEFF58"/>
                </a:solidFill>
              </a:rPr>
              <a:t> &lt; n)</a:t>
            </a:r>
          </a:p>
          <a:p>
            <a:r>
              <a:rPr lang="en-US" sz="900" dirty="0">
                <a:solidFill>
                  <a:srgbClr val="DEFF58"/>
                </a:solidFill>
              </a:rPr>
              <a:t>      a[</a:t>
            </a:r>
            <a:r>
              <a:rPr lang="en-US" sz="900" dirty="0" err="1">
                <a:solidFill>
                  <a:srgbClr val="DEFF58"/>
                </a:solidFill>
              </a:rPr>
              <a:t>idx</a:t>
            </a:r>
            <a:r>
              <a:rPr lang="en-US" sz="900" dirty="0">
                <a:solidFill>
                  <a:srgbClr val="DEFF58"/>
                </a:solidFill>
              </a:rPr>
              <a:t>] = 7;</a:t>
            </a:r>
          </a:p>
          <a:p>
            <a:r>
              <a:rPr lang="en-US" sz="900" dirty="0">
                <a:solidFill>
                  <a:srgbClr val="DEFF58"/>
                </a:solidFill>
              </a:rPr>
              <a:t>}</a:t>
            </a:r>
          </a:p>
          <a:p>
            <a:endParaRPr lang="en-US" sz="1000" dirty="0"/>
          </a:p>
          <a:p>
            <a:r>
              <a:rPr lang="en-US" sz="900" dirty="0" err="1"/>
              <a:t>int</a:t>
            </a:r>
            <a:r>
              <a:rPr lang="en-US" sz="900" dirty="0"/>
              <a:t> main()</a:t>
            </a:r>
          </a:p>
          <a:p>
            <a:r>
              <a:rPr lang="en-US" sz="900" dirty="0"/>
              <a:t>{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int</a:t>
            </a:r>
            <a:r>
              <a:rPr lang="en-US" sz="900" dirty="0"/>
              <a:t> </a:t>
            </a:r>
            <a:r>
              <a:rPr lang="en-US" sz="900" dirty="0" err="1"/>
              <a:t>dimx</a:t>
            </a:r>
            <a:r>
              <a:rPr lang="en-US" sz="900" dirty="0"/>
              <a:t> = 16;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int</a:t>
            </a:r>
            <a:r>
              <a:rPr lang="en-US" sz="900" dirty="0"/>
              <a:t> </a:t>
            </a:r>
            <a:r>
              <a:rPr lang="en-US" sz="900" dirty="0" err="1"/>
              <a:t>num_bytes</a:t>
            </a:r>
            <a:r>
              <a:rPr lang="en-US" sz="900" dirty="0"/>
              <a:t> = </a:t>
            </a:r>
            <a:r>
              <a:rPr lang="en-US" sz="900" dirty="0" err="1"/>
              <a:t>dimx</a:t>
            </a:r>
            <a:r>
              <a:rPr lang="en-US" sz="900" dirty="0"/>
              <a:t>*</a:t>
            </a:r>
            <a:r>
              <a:rPr lang="en-US" sz="900" dirty="0" err="1"/>
              <a:t>sizeof</a:t>
            </a:r>
            <a:r>
              <a:rPr lang="en-US" sz="900" dirty="0"/>
              <a:t>(</a:t>
            </a:r>
            <a:r>
              <a:rPr lang="en-US" sz="900" dirty="0" err="1"/>
              <a:t>int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int</a:t>
            </a:r>
            <a:r>
              <a:rPr lang="en-US" sz="900" dirty="0"/>
              <a:t> *</a:t>
            </a:r>
            <a:r>
              <a:rPr lang="en-US" sz="900" dirty="0" err="1"/>
              <a:t>d_a</a:t>
            </a:r>
            <a:r>
              <a:rPr lang="en-US" sz="900" dirty="0"/>
              <a:t>=0, *</a:t>
            </a:r>
            <a:r>
              <a:rPr lang="en-US" sz="900" dirty="0" err="1"/>
              <a:t>h_a</a:t>
            </a:r>
            <a:r>
              <a:rPr lang="en-US" sz="900" dirty="0"/>
              <a:t>=0; // device and host pointers</a:t>
            </a:r>
          </a:p>
          <a:p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h_a</a:t>
            </a:r>
            <a:r>
              <a:rPr lang="en-US" sz="900" dirty="0"/>
              <a:t> = (</a:t>
            </a:r>
            <a:r>
              <a:rPr lang="en-US" sz="900" dirty="0" err="1"/>
              <a:t>int</a:t>
            </a:r>
            <a:r>
              <a:rPr lang="en-US" sz="900" dirty="0"/>
              <a:t>*)</a:t>
            </a:r>
            <a:r>
              <a:rPr lang="en-US" sz="900" dirty="0" err="1"/>
              <a:t>malloc</a:t>
            </a:r>
            <a:r>
              <a:rPr lang="en-US" sz="900" dirty="0"/>
              <a:t>(</a:t>
            </a:r>
            <a:r>
              <a:rPr lang="en-US" sz="900" dirty="0" err="1"/>
              <a:t>num_bytes</a:t>
            </a:r>
            <a:r>
              <a:rPr lang="en-US" sz="900" dirty="0"/>
              <a:t>);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cudaMalloc</a:t>
            </a:r>
            <a:r>
              <a:rPr lang="en-US" sz="900" dirty="0"/>
              <a:t>( (void**)&amp;</a:t>
            </a:r>
            <a:r>
              <a:rPr lang="en-US" sz="900" dirty="0" err="1"/>
              <a:t>d_a</a:t>
            </a:r>
            <a:r>
              <a:rPr lang="en-US" sz="900" dirty="0"/>
              <a:t>, </a:t>
            </a:r>
            <a:r>
              <a:rPr lang="en-US" sz="900" dirty="0" err="1"/>
              <a:t>num_bytes</a:t>
            </a:r>
            <a:r>
              <a:rPr lang="en-US" sz="900" dirty="0"/>
              <a:t> );</a:t>
            </a:r>
          </a:p>
          <a:p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cudaMemset</a:t>
            </a:r>
            <a:r>
              <a:rPr lang="en-US" sz="900" dirty="0"/>
              <a:t>( </a:t>
            </a:r>
            <a:r>
              <a:rPr lang="en-US" sz="900" dirty="0" err="1"/>
              <a:t>d_a</a:t>
            </a:r>
            <a:r>
              <a:rPr lang="en-US" sz="900" dirty="0"/>
              <a:t>, 0, </a:t>
            </a:r>
            <a:r>
              <a:rPr lang="en-US" sz="900" dirty="0" err="1"/>
              <a:t>num_bytes</a:t>
            </a:r>
            <a:r>
              <a:rPr lang="en-US" sz="900" dirty="0"/>
              <a:t> );</a:t>
            </a:r>
          </a:p>
          <a:p>
            <a:endParaRPr lang="en-US" sz="1000" dirty="0"/>
          </a:p>
          <a:p>
            <a:r>
              <a:rPr lang="en-US" sz="2000" dirty="0">
                <a:solidFill>
                  <a:srgbClr val="DEFF58"/>
                </a:solidFill>
              </a:rPr>
              <a:t>    dim3 grid, block;</a:t>
            </a:r>
          </a:p>
          <a:p>
            <a:r>
              <a:rPr lang="en-US" sz="2000" dirty="0">
                <a:solidFill>
                  <a:srgbClr val="DEFF58"/>
                </a:solidFill>
              </a:rPr>
              <a:t>    </a:t>
            </a:r>
            <a:r>
              <a:rPr lang="en-US" sz="2000" dirty="0" err="1">
                <a:solidFill>
                  <a:srgbClr val="DEFF58"/>
                </a:solidFill>
              </a:rPr>
              <a:t>block.x</a:t>
            </a:r>
            <a:r>
              <a:rPr lang="en-US" sz="2000" dirty="0">
                <a:solidFill>
                  <a:srgbClr val="DEFF58"/>
                </a:solidFill>
              </a:rPr>
              <a:t> = 4;</a:t>
            </a:r>
          </a:p>
          <a:p>
            <a:r>
              <a:rPr lang="en-US" sz="2000" dirty="0">
                <a:solidFill>
                  <a:srgbClr val="DEFF58"/>
                </a:solidFill>
              </a:rPr>
              <a:t>    </a:t>
            </a:r>
            <a:r>
              <a:rPr lang="en-US" sz="2000" dirty="0" err="1">
                <a:solidFill>
                  <a:srgbClr val="DEFF58"/>
                </a:solidFill>
              </a:rPr>
              <a:t>grid.x</a:t>
            </a:r>
            <a:r>
              <a:rPr lang="en-US" sz="2000" dirty="0">
                <a:solidFill>
                  <a:srgbClr val="DEFF58"/>
                </a:solidFill>
              </a:rPr>
              <a:t>  = </a:t>
            </a:r>
            <a:r>
              <a:rPr lang="en-US" sz="2000" dirty="0" err="1">
                <a:solidFill>
                  <a:srgbClr val="DEFF58"/>
                </a:solidFill>
              </a:rPr>
              <a:t>dimx</a:t>
            </a:r>
            <a:r>
              <a:rPr lang="en-US" sz="2000" dirty="0">
                <a:solidFill>
                  <a:srgbClr val="DEFF58"/>
                </a:solidFill>
              </a:rPr>
              <a:t> / </a:t>
            </a:r>
            <a:r>
              <a:rPr lang="en-US" sz="2000" dirty="0" err="1">
                <a:solidFill>
                  <a:srgbClr val="DEFF58"/>
                </a:solidFill>
              </a:rPr>
              <a:t>block.x</a:t>
            </a:r>
            <a:r>
              <a:rPr lang="en-US" sz="2000" dirty="0">
                <a:solidFill>
                  <a:srgbClr val="DEFF58"/>
                </a:solidFill>
              </a:rPr>
              <a:t>;</a:t>
            </a:r>
          </a:p>
          <a:p>
            <a:endParaRPr lang="en-US" sz="2000" dirty="0">
              <a:solidFill>
                <a:srgbClr val="DEFF58"/>
              </a:solidFill>
            </a:endParaRPr>
          </a:p>
          <a:p>
            <a:r>
              <a:rPr lang="en-US" sz="2000" dirty="0">
                <a:solidFill>
                  <a:srgbClr val="DEFF58"/>
                </a:solidFill>
              </a:rPr>
              <a:t>    kernel&lt;&lt;&lt;grid, block&gt;&gt;&gt;( </a:t>
            </a:r>
            <a:r>
              <a:rPr lang="en-US" sz="2000" dirty="0" err="1">
                <a:solidFill>
                  <a:srgbClr val="DEFF58"/>
                </a:solidFill>
              </a:rPr>
              <a:t>d_a</a:t>
            </a:r>
            <a:r>
              <a:rPr lang="en-US" sz="2000" dirty="0">
                <a:solidFill>
                  <a:srgbClr val="DEFF58"/>
                </a:solidFill>
              </a:rPr>
              <a:t>, </a:t>
            </a:r>
            <a:r>
              <a:rPr lang="en-US" sz="2000" dirty="0" err="1">
                <a:solidFill>
                  <a:srgbClr val="DEFF58"/>
                </a:solidFill>
              </a:rPr>
              <a:t>dimx</a:t>
            </a:r>
            <a:r>
              <a:rPr lang="en-US" sz="2000" dirty="0">
                <a:solidFill>
                  <a:srgbClr val="DEFF58"/>
                </a:solidFill>
              </a:rPr>
              <a:t> );</a:t>
            </a:r>
          </a:p>
          <a:p>
            <a:endParaRPr lang="en-US" sz="2000" dirty="0"/>
          </a:p>
          <a:p>
            <a:r>
              <a:rPr lang="pt-BR" sz="900" dirty="0"/>
              <a:t>    cudaMemcpy( h_a, d_a, num_bytes, cudaMemcpyDeviceToHost );</a:t>
            </a:r>
          </a:p>
          <a:p>
            <a:endParaRPr lang="en-US" sz="900" dirty="0"/>
          </a:p>
          <a:p>
            <a:r>
              <a:rPr lang="en-US" sz="900" dirty="0"/>
              <a:t>    for(</a:t>
            </a:r>
            <a:r>
              <a:rPr lang="en-US" sz="900" dirty="0" err="1"/>
              <a:t>int</a:t>
            </a:r>
            <a:r>
              <a:rPr lang="en-US" sz="900" dirty="0"/>
              <a:t> i=0; i&lt;</a:t>
            </a:r>
            <a:r>
              <a:rPr lang="en-US" sz="900" dirty="0" err="1"/>
              <a:t>dimx</a:t>
            </a:r>
            <a:r>
              <a:rPr lang="en-US" sz="900" dirty="0"/>
              <a:t>; i++)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printf</a:t>
            </a:r>
            <a:r>
              <a:rPr lang="en-US" sz="900" dirty="0"/>
              <a:t>("%d ", </a:t>
            </a:r>
            <a:r>
              <a:rPr lang="en-US" sz="900" dirty="0" err="1"/>
              <a:t>h_a</a:t>
            </a:r>
            <a:r>
              <a:rPr lang="en-US" sz="900" dirty="0"/>
              <a:t>[i] );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printf</a:t>
            </a:r>
            <a:r>
              <a:rPr lang="en-US" sz="900" dirty="0"/>
              <a:t>("\n");</a:t>
            </a:r>
          </a:p>
          <a:p>
            <a:endParaRPr lang="en-US" sz="900" dirty="0"/>
          </a:p>
          <a:p>
            <a:r>
              <a:rPr lang="en-US" sz="900" dirty="0"/>
              <a:t>    free( </a:t>
            </a:r>
            <a:r>
              <a:rPr lang="en-US" sz="900" dirty="0" err="1"/>
              <a:t>h_a</a:t>
            </a:r>
            <a:r>
              <a:rPr lang="en-US" sz="900" dirty="0"/>
              <a:t> );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cudaFree</a:t>
            </a:r>
            <a:r>
              <a:rPr lang="en-US" sz="900" dirty="0"/>
              <a:t>( </a:t>
            </a:r>
            <a:r>
              <a:rPr lang="en-US" sz="900" dirty="0" err="1"/>
              <a:t>d_a</a:t>
            </a:r>
            <a:r>
              <a:rPr lang="en-US" sz="900" dirty="0"/>
              <a:t> );</a:t>
            </a:r>
          </a:p>
          <a:p>
            <a:endParaRPr lang="en-US" sz="900" dirty="0"/>
          </a:p>
          <a:p>
            <a:r>
              <a:rPr lang="en-US" sz="900" dirty="0"/>
              <a:t>    return 0;</a:t>
            </a:r>
          </a:p>
          <a:p>
            <a:r>
              <a:rPr lang="en-US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1459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731627" y="1028437"/>
            <a:ext cx="7041899" cy="480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z="1200"/>
          </a:p>
          <a:p>
            <a:r>
              <a:rPr lang="en-US" sz="1400"/>
              <a:t>__global__ void kernel( int *a )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int idx = blockIdx.x*blockDim.x + threadIdx.x;</a:t>
            </a:r>
          </a:p>
          <a:p>
            <a:r>
              <a:rPr lang="en-US" sz="1400"/>
              <a:t>    a[idx] = </a:t>
            </a:r>
            <a:r>
              <a:rPr lang="en-US" sz="1400">
                <a:solidFill>
                  <a:srgbClr val="DEFF58"/>
                </a:solidFill>
              </a:rPr>
              <a:t>7</a:t>
            </a:r>
            <a:r>
              <a:rPr lang="en-US" sz="1400"/>
              <a:t>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__global__ void kernel( int *a )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int idx = blockIdx.x*blockDim.x + threadIdx.x;</a:t>
            </a:r>
          </a:p>
          <a:p>
            <a:r>
              <a:rPr lang="en-US" sz="1400"/>
              <a:t>    a[idx] = </a:t>
            </a:r>
            <a:r>
              <a:rPr lang="en-US" sz="1400">
                <a:solidFill>
                  <a:schemeClr val="accent2"/>
                </a:solidFill>
              </a:rPr>
              <a:t>blockIdx.x</a:t>
            </a:r>
            <a:r>
              <a:rPr lang="en-US" sz="1400"/>
              <a:t>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__global__ void kernel( int *a )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int idx = blockIdx.x*blockDim.x + threadIdx.x;</a:t>
            </a:r>
          </a:p>
          <a:p>
            <a:r>
              <a:rPr lang="en-US" sz="1400"/>
              <a:t>    a[idx] = </a:t>
            </a:r>
            <a:r>
              <a:rPr lang="en-US" sz="1400">
                <a:solidFill>
                  <a:srgbClr val="FF0000"/>
                </a:solidFill>
              </a:rPr>
              <a:t>threadIdx.x</a:t>
            </a:r>
            <a:r>
              <a:rPr lang="en-US" sz="1400"/>
              <a:t>;</a:t>
            </a:r>
          </a:p>
          <a:p>
            <a:r>
              <a:rPr lang="en-US" sz="1400"/>
              <a:t>}</a:t>
            </a:r>
          </a:p>
        </p:txBody>
      </p:sp>
      <p:sp>
        <p:nvSpPr>
          <p:cNvPr id="38915" name="Title 5"/>
          <p:cNvSpPr>
            <a:spLocks noGrp="1"/>
          </p:cNvSpPr>
          <p:nvPr>
            <p:ph type="title"/>
          </p:nvPr>
        </p:nvSpPr>
        <p:spPr>
          <a:xfrm>
            <a:off x="548719" y="247112"/>
            <a:ext cx="8870964" cy="584625"/>
          </a:xfrm>
        </p:spPr>
        <p:txBody>
          <a:bodyPr>
            <a:normAutofit fontScale="90000"/>
          </a:bodyPr>
          <a:lstStyle/>
          <a:p>
            <a:r>
              <a:rPr lang="en-US"/>
              <a:t>Kernel Variations and Output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6192147" y="1821190"/>
            <a:ext cx="32464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Output: </a:t>
            </a:r>
            <a:r>
              <a:rPr lang="en-US" sz="1600">
                <a:solidFill>
                  <a:schemeClr val="tx2"/>
                </a:solidFill>
              </a:rPr>
              <a:t>7 7 7 7 7 7 7 7 7 7 7 7 7 7 7 7</a:t>
            </a:r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6192147" y="3260998"/>
            <a:ext cx="32464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Output: </a:t>
            </a:r>
            <a:r>
              <a:rPr lang="en-US" sz="1600">
                <a:solidFill>
                  <a:schemeClr val="accent2"/>
                </a:solidFill>
              </a:rPr>
              <a:t>0 0 0 0 1 1 1 1 2 2 2 2 3 3 3 3</a:t>
            </a:r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6192147" y="4837934"/>
            <a:ext cx="32464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Output: </a:t>
            </a:r>
            <a:r>
              <a:rPr lang="en-US" sz="1600">
                <a:solidFill>
                  <a:srgbClr val="FF0000"/>
                </a:solidFill>
              </a:rPr>
              <a:t>0 1 2 3 0 1 2 3 0 1 2 3 0 1 2 3</a:t>
            </a:r>
          </a:p>
        </p:txBody>
      </p:sp>
    </p:spTree>
    <p:extLst>
      <p:ext uri="{BB962C8B-B14F-4D97-AF65-F5344CB8AC3E}">
        <p14:creationId xmlns:p14="http://schemas.microsoft.com/office/powerpoint/2010/main" val="473250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Fortran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Kernels: add attributes(global) to subroutine</a:t>
            </a:r>
          </a:p>
          <a:p>
            <a:pPr lvl="1"/>
            <a:r>
              <a:rPr lang="en-US" dirty="0"/>
              <a:t>Kernels should be put into a module</a:t>
            </a:r>
          </a:p>
          <a:p>
            <a:r>
              <a:rPr lang="en-US" dirty="0"/>
              <a:t>Same built-in variables</a:t>
            </a:r>
          </a:p>
          <a:p>
            <a:pPr lvl="1"/>
            <a:r>
              <a:rPr lang="en-US" dirty="0" err="1"/>
              <a:t>threadIdx</a:t>
            </a:r>
            <a:r>
              <a:rPr lang="en-US" dirty="0"/>
              <a:t>, </a:t>
            </a:r>
            <a:r>
              <a:rPr lang="en-US" dirty="0" err="1"/>
              <a:t>blockIdx</a:t>
            </a:r>
            <a:r>
              <a:rPr lang="en-US" dirty="0"/>
              <a:t>, </a:t>
            </a:r>
            <a:r>
              <a:rPr lang="en-US" dirty="0" err="1"/>
              <a:t>blockDim</a:t>
            </a:r>
            <a:r>
              <a:rPr lang="en-US" dirty="0"/>
              <a:t>, </a:t>
            </a:r>
            <a:r>
              <a:rPr lang="en-US" dirty="0" err="1"/>
              <a:t>gridDim</a:t>
            </a:r>
            <a:endParaRPr lang="en-US" dirty="0"/>
          </a:p>
          <a:p>
            <a:pPr lvl="1"/>
            <a:r>
              <a:rPr lang="en-US" dirty="0"/>
              <a:t>Now starts from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98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289790" y="50553"/>
            <a:ext cx="6265777" cy="618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FFFF00"/>
                </a:solidFill>
              </a:rPr>
              <a:t>module </a:t>
            </a:r>
            <a:r>
              <a:rPr lang="en-US" sz="1200" dirty="0" err="1">
                <a:solidFill>
                  <a:srgbClr val="FFFF00"/>
                </a:solidFill>
              </a:rPr>
              <a:t>cuda_kernels</a:t>
            </a:r>
            <a:endParaRPr lang="en-US" sz="1200" dirty="0">
              <a:solidFill>
                <a:srgbClr val="FFFF00"/>
              </a:solidFill>
            </a:endParaRPr>
          </a:p>
          <a:p>
            <a:pPr eaLnBrk="1" hangingPunct="1"/>
            <a:r>
              <a:rPr lang="en-US" sz="1200" dirty="0">
                <a:solidFill>
                  <a:srgbClr val="FFFF00"/>
                </a:solidFill>
              </a:rPr>
              <a:t>contains</a:t>
            </a:r>
          </a:p>
          <a:p>
            <a:pPr eaLnBrk="1" hangingPunct="1"/>
            <a:r>
              <a:rPr lang="en-US" sz="1200" dirty="0">
                <a:solidFill>
                  <a:srgbClr val="FFFF00"/>
                </a:solidFill>
              </a:rPr>
              <a:t>attributes(global) subroutine kernel(</a:t>
            </a:r>
            <a:r>
              <a:rPr lang="en-US" sz="1200" dirty="0" err="1">
                <a:solidFill>
                  <a:srgbClr val="FFFF00"/>
                </a:solidFill>
              </a:rPr>
              <a:t>a,n</a:t>
            </a:r>
            <a:r>
              <a:rPr lang="en-US" sz="1200" dirty="0">
                <a:solidFill>
                  <a:srgbClr val="FFFF00"/>
                </a:solidFill>
              </a:rPr>
              <a:t>)</a:t>
            </a:r>
          </a:p>
          <a:p>
            <a:pPr eaLnBrk="1" hangingPunct="1"/>
            <a:r>
              <a:rPr lang="en-US" sz="1200" dirty="0">
                <a:solidFill>
                  <a:srgbClr val="FFFF00"/>
                </a:solidFill>
              </a:rPr>
              <a:t>implicit none</a:t>
            </a:r>
          </a:p>
          <a:p>
            <a:pPr eaLnBrk="1" hangingPunct="1"/>
            <a:r>
              <a:rPr lang="en-US" sz="1200" dirty="0">
                <a:solidFill>
                  <a:srgbClr val="FFFF00"/>
                </a:solidFill>
              </a:rPr>
              <a:t>integer, value :: n</a:t>
            </a:r>
          </a:p>
          <a:p>
            <a:pPr eaLnBrk="1" hangingPunct="1"/>
            <a:r>
              <a:rPr lang="en-US" sz="1200" dirty="0">
                <a:solidFill>
                  <a:srgbClr val="FFFF00"/>
                </a:solidFill>
              </a:rPr>
              <a:t>integer :: a(n)</a:t>
            </a:r>
          </a:p>
          <a:p>
            <a:pPr eaLnBrk="1" hangingPunct="1"/>
            <a:r>
              <a:rPr lang="en-US" sz="1200" dirty="0">
                <a:solidFill>
                  <a:srgbClr val="FFFF00"/>
                </a:solidFill>
              </a:rPr>
              <a:t>integer :: </a:t>
            </a:r>
            <a:r>
              <a:rPr lang="en-US" sz="1200" dirty="0" err="1">
                <a:solidFill>
                  <a:srgbClr val="FFFF00"/>
                </a:solidFill>
              </a:rPr>
              <a:t>idx</a:t>
            </a:r>
            <a:endParaRPr lang="en-US" sz="1200" dirty="0">
              <a:solidFill>
                <a:srgbClr val="FFFF00"/>
              </a:solidFill>
            </a:endParaRPr>
          </a:p>
          <a:p>
            <a:pPr eaLnBrk="1" hangingPunct="1"/>
            <a:r>
              <a:rPr lang="en-US" sz="1200" dirty="0" err="1">
                <a:solidFill>
                  <a:srgbClr val="FFFF00"/>
                </a:solidFill>
              </a:rPr>
              <a:t>idx</a:t>
            </a:r>
            <a:r>
              <a:rPr lang="en-US" sz="1200" dirty="0">
                <a:solidFill>
                  <a:srgbClr val="FFFF00"/>
                </a:solidFill>
              </a:rPr>
              <a:t> = (blockIdx%x-1)*</a:t>
            </a:r>
            <a:r>
              <a:rPr lang="en-US" sz="1200" dirty="0" err="1">
                <a:solidFill>
                  <a:srgbClr val="FFFF00"/>
                </a:solidFill>
              </a:rPr>
              <a:t>blockDim%x</a:t>
            </a:r>
            <a:r>
              <a:rPr lang="en-US" sz="1200" dirty="0">
                <a:solidFill>
                  <a:srgbClr val="FFFF00"/>
                </a:solidFill>
              </a:rPr>
              <a:t> + </a:t>
            </a:r>
            <a:r>
              <a:rPr lang="en-US" sz="1200" dirty="0" err="1">
                <a:solidFill>
                  <a:srgbClr val="FFFF00"/>
                </a:solidFill>
              </a:rPr>
              <a:t>threadIdx%x</a:t>
            </a:r>
            <a:endParaRPr lang="en-US" sz="1200" dirty="0">
              <a:solidFill>
                <a:srgbClr val="FFFF00"/>
              </a:solidFill>
            </a:endParaRPr>
          </a:p>
          <a:p>
            <a:pPr eaLnBrk="1" hangingPunct="1"/>
            <a:r>
              <a:rPr lang="en-US" sz="1200" dirty="0">
                <a:solidFill>
                  <a:srgbClr val="FFFF00"/>
                </a:solidFill>
              </a:rPr>
              <a:t>if (</a:t>
            </a:r>
            <a:r>
              <a:rPr lang="en-US" sz="1200" dirty="0" err="1">
                <a:solidFill>
                  <a:srgbClr val="FFFF00"/>
                </a:solidFill>
              </a:rPr>
              <a:t>idx</a:t>
            </a:r>
            <a:r>
              <a:rPr lang="en-US" sz="1200" dirty="0">
                <a:solidFill>
                  <a:srgbClr val="FFFF00"/>
                </a:solidFill>
              </a:rPr>
              <a:t> .le. N) a(</a:t>
            </a:r>
            <a:r>
              <a:rPr lang="en-US" sz="1200" dirty="0" err="1">
                <a:solidFill>
                  <a:srgbClr val="FFFF00"/>
                </a:solidFill>
              </a:rPr>
              <a:t>idx</a:t>
            </a:r>
            <a:r>
              <a:rPr lang="en-US" sz="1200" dirty="0">
                <a:solidFill>
                  <a:srgbClr val="FFFF00"/>
                </a:solidFill>
              </a:rPr>
              <a:t>) = 7</a:t>
            </a:r>
          </a:p>
          <a:p>
            <a:pPr eaLnBrk="1" hangingPunct="1"/>
            <a:r>
              <a:rPr lang="en-US" sz="1200" dirty="0">
                <a:solidFill>
                  <a:srgbClr val="FFFF00"/>
                </a:solidFill>
              </a:rPr>
              <a:t>end subroutine kernel</a:t>
            </a:r>
          </a:p>
          <a:p>
            <a:pPr eaLnBrk="1" hangingPunct="1"/>
            <a:r>
              <a:rPr lang="en-US" sz="1200" dirty="0">
                <a:solidFill>
                  <a:srgbClr val="FFFF00"/>
                </a:solidFill>
              </a:rPr>
              <a:t>end module </a:t>
            </a:r>
            <a:r>
              <a:rPr lang="en-US" sz="1200" dirty="0" err="1">
                <a:solidFill>
                  <a:srgbClr val="FFFF00"/>
                </a:solidFill>
              </a:rPr>
              <a:t>cuda_kernels</a:t>
            </a:r>
            <a:endParaRPr lang="en-US" sz="1200" dirty="0">
              <a:solidFill>
                <a:srgbClr val="FFFF00"/>
              </a:solidFill>
            </a:endParaRP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program main</a:t>
            </a:r>
          </a:p>
          <a:p>
            <a:pPr eaLnBrk="1" hangingPunct="1"/>
            <a:r>
              <a:rPr lang="en-US" sz="1200" dirty="0">
                <a:solidFill>
                  <a:srgbClr val="FFFF00"/>
                </a:solidFill>
              </a:rPr>
              <a:t>use </a:t>
            </a:r>
            <a:r>
              <a:rPr lang="en-US" sz="1200" dirty="0" err="1">
                <a:solidFill>
                  <a:srgbClr val="FFFF00"/>
                </a:solidFill>
              </a:rPr>
              <a:t>cuda_kernels</a:t>
            </a:r>
            <a:endParaRPr lang="en-US" sz="1200" dirty="0">
              <a:solidFill>
                <a:srgbClr val="FFFF00"/>
              </a:solidFill>
            </a:endParaRPr>
          </a:p>
          <a:p>
            <a:pPr eaLnBrk="1" hangingPunct="1"/>
            <a:r>
              <a:rPr lang="en-US" sz="1200" dirty="0"/>
              <a:t>implicit none</a:t>
            </a:r>
          </a:p>
          <a:p>
            <a:pPr eaLnBrk="1" hangingPunct="1"/>
            <a:r>
              <a:rPr lang="en-US" sz="1200" dirty="0"/>
              <a:t>integer, parameter :: </a:t>
            </a:r>
            <a:r>
              <a:rPr lang="en-US" sz="1200" dirty="0" err="1"/>
              <a:t>dimx</a:t>
            </a:r>
            <a:r>
              <a:rPr lang="en-US" sz="1200" dirty="0"/>
              <a:t> = 16</a:t>
            </a:r>
            <a:br>
              <a:rPr lang="en-US" sz="1200" dirty="0"/>
            </a:br>
            <a:r>
              <a:rPr lang="en-US" sz="1200" dirty="0"/>
              <a:t>integer, </a:t>
            </a:r>
            <a:r>
              <a:rPr lang="en-US" sz="1200" dirty="0" err="1"/>
              <a:t>allocatable</a:t>
            </a:r>
            <a:r>
              <a:rPr lang="en-US" sz="1200" dirty="0"/>
              <a:t> :: </a:t>
            </a:r>
            <a:r>
              <a:rPr lang="en-US" sz="1200" dirty="0" err="1"/>
              <a:t>h_a</a:t>
            </a:r>
            <a:r>
              <a:rPr lang="en-US" sz="1200" dirty="0"/>
              <a:t>(:</a:t>
            </a:r>
            <a:r>
              <a:rPr lang="en-US" sz="1200" dirty="0">
                <a:sym typeface="Wingdings" pitchFamily="2" charset="2"/>
              </a:rPr>
              <a:t>)</a:t>
            </a:r>
          </a:p>
          <a:p>
            <a:pPr eaLnBrk="1" hangingPunct="1"/>
            <a:r>
              <a:rPr lang="en-US" sz="1200" dirty="0">
                <a:sym typeface="Wingdings" pitchFamily="2" charset="2"/>
              </a:rPr>
              <a:t>integer, </a:t>
            </a:r>
            <a:r>
              <a:rPr lang="en-US" sz="1200" dirty="0" err="1">
                <a:sym typeface="Wingdings" pitchFamily="2" charset="2"/>
              </a:rPr>
              <a:t>allocatable</a:t>
            </a:r>
            <a:r>
              <a:rPr lang="en-US" sz="1200" dirty="0">
                <a:sym typeface="Wingdings" pitchFamily="2" charset="2"/>
              </a:rPr>
              <a:t>, device :: </a:t>
            </a:r>
            <a:r>
              <a:rPr lang="en-US" sz="1200" dirty="0" err="1">
                <a:sym typeface="Wingdings" pitchFamily="2" charset="2"/>
              </a:rPr>
              <a:t>d_a</a:t>
            </a:r>
            <a:r>
              <a:rPr lang="en-US" sz="1200" dirty="0">
                <a:sym typeface="Wingdings" pitchFamily="2" charset="2"/>
              </a:rPr>
              <a:t>(:)</a:t>
            </a:r>
            <a:br>
              <a:rPr lang="en-US" sz="1200" dirty="0">
                <a:sym typeface="Wingdings" pitchFamily="2" charset="2"/>
              </a:rPr>
            </a:br>
            <a:r>
              <a:rPr lang="en-US" sz="1200" dirty="0">
                <a:solidFill>
                  <a:srgbClr val="FFFF00"/>
                </a:solidFill>
                <a:sym typeface="Wingdings" pitchFamily="2" charset="2"/>
              </a:rPr>
              <a:t>type(dim3) grid, block</a:t>
            </a:r>
            <a:endParaRPr lang="en-US" sz="1200" dirty="0">
              <a:solidFill>
                <a:srgbClr val="FFFF00"/>
              </a:solidFill>
            </a:endParaRPr>
          </a:p>
          <a:p>
            <a:pPr eaLnBrk="1" hangingPunct="1"/>
            <a:r>
              <a:rPr lang="en-US" sz="1200" dirty="0"/>
              <a:t>allocate(</a:t>
            </a:r>
            <a:r>
              <a:rPr lang="en-US" sz="1200" dirty="0" err="1"/>
              <a:t>h_a</a:t>
            </a:r>
            <a:r>
              <a:rPr lang="en-US" sz="1200" dirty="0"/>
              <a:t>(</a:t>
            </a:r>
            <a:r>
              <a:rPr lang="en-US" sz="1200" dirty="0" err="1"/>
              <a:t>dimx</a:t>
            </a:r>
            <a:r>
              <a:rPr lang="en-US" sz="1200" dirty="0"/>
              <a:t>))</a:t>
            </a:r>
          </a:p>
          <a:p>
            <a:pPr eaLnBrk="1" hangingPunct="1"/>
            <a:r>
              <a:rPr lang="en-US" sz="1200" dirty="0"/>
              <a:t>allocate(</a:t>
            </a:r>
            <a:r>
              <a:rPr lang="en-US" sz="1200" dirty="0" err="1"/>
              <a:t>d_a</a:t>
            </a:r>
            <a:r>
              <a:rPr lang="en-US" sz="1200" dirty="0"/>
              <a:t>(</a:t>
            </a:r>
            <a:r>
              <a:rPr lang="en-US" sz="1200" dirty="0" err="1"/>
              <a:t>dimx</a:t>
            </a:r>
            <a:r>
              <a:rPr lang="en-US" sz="1200" dirty="0"/>
              <a:t>))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>
                <a:solidFill>
                  <a:srgbClr val="FFFF00"/>
                </a:solidFill>
              </a:rPr>
              <a:t>block=dim3(4,1,1)</a:t>
            </a:r>
          </a:p>
          <a:p>
            <a:pPr eaLnBrk="1" hangingPunct="1"/>
            <a:r>
              <a:rPr lang="en-US" sz="1200" dirty="0">
                <a:solidFill>
                  <a:srgbClr val="FFFF00"/>
                </a:solidFill>
              </a:rPr>
              <a:t>grid=dim3(</a:t>
            </a:r>
            <a:r>
              <a:rPr lang="en-US" sz="1200" dirty="0" err="1">
                <a:solidFill>
                  <a:srgbClr val="FFFF00"/>
                </a:solidFill>
              </a:rPr>
              <a:t>dimx</a:t>
            </a:r>
            <a:r>
              <a:rPr lang="en-US" sz="1200" dirty="0">
                <a:solidFill>
                  <a:srgbClr val="FFFF00"/>
                </a:solidFill>
              </a:rPr>
              <a:t>/block%x,1,1)</a:t>
            </a:r>
          </a:p>
          <a:p>
            <a:pPr eaLnBrk="1" hangingPunct="1"/>
            <a:r>
              <a:rPr lang="en-US" sz="1200" dirty="0">
                <a:solidFill>
                  <a:srgbClr val="FFFF00"/>
                </a:solidFill>
              </a:rPr>
              <a:t>call kernel&lt;&lt;&lt;</a:t>
            </a:r>
            <a:r>
              <a:rPr lang="en-US" sz="1200" dirty="0" err="1">
                <a:solidFill>
                  <a:srgbClr val="FFFF00"/>
                </a:solidFill>
              </a:rPr>
              <a:t>grid,block</a:t>
            </a:r>
            <a:r>
              <a:rPr lang="en-US" sz="1200" dirty="0">
                <a:solidFill>
                  <a:srgbClr val="FFFF00"/>
                </a:solidFill>
              </a:rPr>
              <a:t>&gt;&gt;&gt;(</a:t>
            </a:r>
            <a:r>
              <a:rPr lang="en-US" sz="1200" dirty="0" err="1">
                <a:solidFill>
                  <a:srgbClr val="FFFF00"/>
                </a:solidFill>
              </a:rPr>
              <a:t>d_a,dimx</a:t>
            </a:r>
            <a:r>
              <a:rPr lang="en-US" sz="1200" dirty="0">
                <a:solidFill>
                  <a:srgbClr val="FFFF00"/>
                </a:solidFill>
              </a:rPr>
              <a:t>)</a:t>
            </a:r>
          </a:p>
          <a:p>
            <a:pPr eaLnBrk="1" hangingPunct="1"/>
            <a:r>
              <a:rPr lang="en-US" sz="1200" dirty="0" err="1"/>
              <a:t>h_a</a:t>
            </a:r>
            <a:r>
              <a:rPr lang="en-US" sz="1200" dirty="0"/>
              <a:t> = </a:t>
            </a:r>
            <a:r>
              <a:rPr lang="en-US" sz="1200" dirty="0" err="1"/>
              <a:t>d_a</a:t>
            </a:r>
            <a:endParaRPr lang="en-US" sz="1200" dirty="0"/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print *, </a:t>
            </a:r>
            <a:r>
              <a:rPr lang="en-US" sz="1200" dirty="0" err="1"/>
              <a:t>h_a</a:t>
            </a:r>
            <a:endParaRPr lang="en-US" sz="1200" dirty="0"/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 err="1"/>
              <a:t>deallocate</a:t>
            </a:r>
            <a:r>
              <a:rPr lang="en-US" sz="1200" dirty="0"/>
              <a:t>(</a:t>
            </a:r>
            <a:r>
              <a:rPr lang="en-US" sz="1200" dirty="0" err="1"/>
              <a:t>h_a</a:t>
            </a:r>
            <a:r>
              <a:rPr lang="en-US" sz="1200" dirty="0"/>
              <a:t>)</a:t>
            </a:r>
          </a:p>
          <a:p>
            <a:pPr eaLnBrk="1" hangingPunct="1"/>
            <a:r>
              <a:rPr lang="en-US" sz="1200" dirty="0" err="1"/>
              <a:t>deallocate</a:t>
            </a:r>
            <a:r>
              <a:rPr lang="en-US" sz="1200" dirty="0"/>
              <a:t>(</a:t>
            </a:r>
            <a:r>
              <a:rPr lang="en-US" sz="1200" dirty="0" err="1"/>
              <a:t>d_a</a:t>
            </a:r>
            <a:r>
              <a:rPr lang="en-US" sz="1200" dirty="0"/>
              <a:t>)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end program main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41322" y="250557"/>
            <a:ext cx="5029928" cy="578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 dirty="0"/>
              <a:t>#include &lt;</a:t>
            </a:r>
            <a:r>
              <a:rPr lang="en-US" sz="900" dirty="0" err="1"/>
              <a:t>stdio.h</a:t>
            </a:r>
            <a:r>
              <a:rPr lang="en-US" sz="900" dirty="0"/>
              <a:t>&gt;</a:t>
            </a:r>
          </a:p>
          <a:p>
            <a:endParaRPr lang="en-US" sz="900" dirty="0"/>
          </a:p>
          <a:p>
            <a:r>
              <a:rPr lang="en-US" sz="900" dirty="0">
                <a:solidFill>
                  <a:srgbClr val="DEFF58"/>
                </a:solidFill>
              </a:rPr>
              <a:t>__global__ void kernel( </a:t>
            </a:r>
            <a:r>
              <a:rPr lang="en-US" sz="900" dirty="0" err="1">
                <a:solidFill>
                  <a:srgbClr val="DEFF58"/>
                </a:solidFill>
              </a:rPr>
              <a:t>int</a:t>
            </a:r>
            <a:r>
              <a:rPr lang="en-US" sz="900" dirty="0">
                <a:solidFill>
                  <a:srgbClr val="DEFF58"/>
                </a:solidFill>
              </a:rPr>
              <a:t> *a, </a:t>
            </a:r>
            <a:r>
              <a:rPr lang="en-US" sz="900" dirty="0" err="1">
                <a:solidFill>
                  <a:srgbClr val="DEFF58"/>
                </a:solidFill>
              </a:rPr>
              <a:t>int</a:t>
            </a:r>
            <a:r>
              <a:rPr lang="en-US" sz="900" dirty="0">
                <a:solidFill>
                  <a:srgbClr val="DEFF58"/>
                </a:solidFill>
              </a:rPr>
              <a:t> n )</a:t>
            </a:r>
          </a:p>
          <a:p>
            <a:r>
              <a:rPr lang="en-US" sz="900" dirty="0">
                <a:solidFill>
                  <a:srgbClr val="DEFF58"/>
                </a:solidFill>
              </a:rPr>
              <a:t>{</a:t>
            </a:r>
          </a:p>
          <a:p>
            <a:r>
              <a:rPr lang="en-US" sz="900" dirty="0">
                <a:solidFill>
                  <a:srgbClr val="DEFF58"/>
                </a:solidFill>
              </a:rPr>
              <a:t>    </a:t>
            </a:r>
            <a:r>
              <a:rPr lang="en-US" sz="900" dirty="0" err="1">
                <a:solidFill>
                  <a:srgbClr val="DEFF58"/>
                </a:solidFill>
              </a:rPr>
              <a:t>int</a:t>
            </a:r>
            <a:r>
              <a:rPr lang="en-US" sz="900" dirty="0">
                <a:solidFill>
                  <a:srgbClr val="DEFF58"/>
                </a:solidFill>
              </a:rPr>
              <a:t> </a:t>
            </a:r>
            <a:r>
              <a:rPr lang="en-US" sz="900" dirty="0" err="1">
                <a:solidFill>
                  <a:srgbClr val="DEFF58"/>
                </a:solidFill>
              </a:rPr>
              <a:t>idx</a:t>
            </a:r>
            <a:r>
              <a:rPr lang="en-US" sz="900" dirty="0">
                <a:solidFill>
                  <a:srgbClr val="DEFF58"/>
                </a:solidFill>
              </a:rPr>
              <a:t> = </a:t>
            </a:r>
            <a:r>
              <a:rPr lang="en-US" sz="900" dirty="0" err="1">
                <a:solidFill>
                  <a:srgbClr val="DEFF58"/>
                </a:solidFill>
              </a:rPr>
              <a:t>blockIdx.x</a:t>
            </a:r>
            <a:r>
              <a:rPr lang="en-US" sz="900" dirty="0">
                <a:solidFill>
                  <a:srgbClr val="DEFF58"/>
                </a:solidFill>
              </a:rPr>
              <a:t>*</a:t>
            </a:r>
            <a:r>
              <a:rPr lang="en-US" sz="900" dirty="0" err="1">
                <a:solidFill>
                  <a:srgbClr val="DEFF58"/>
                </a:solidFill>
              </a:rPr>
              <a:t>blockDim.x</a:t>
            </a:r>
            <a:r>
              <a:rPr lang="en-US" sz="900" dirty="0">
                <a:solidFill>
                  <a:srgbClr val="DEFF58"/>
                </a:solidFill>
              </a:rPr>
              <a:t> + </a:t>
            </a:r>
            <a:r>
              <a:rPr lang="en-US" sz="900" dirty="0" err="1">
                <a:solidFill>
                  <a:srgbClr val="DEFF58"/>
                </a:solidFill>
              </a:rPr>
              <a:t>threadIdx.x</a:t>
            </a:r>
            <a:r>
              <a:rPr lang="en-US" sz="900" dirty="0">
                <a:solidFill>
                  <a:srgbClr val="DEFF58"/>
                </a:solidFill>
              </a:rPr>
              <a:t>;</a:t>
            </a:r>
          </a:p>
          <a:p>
            <a:r>
              <a:rPr lang="en-US" sz="900" dirty="0">
                <a:solidFill>
                  <a:srgbClr val="DEFF58"/>
                </a:solidFill>
              </a:rPr>
              <a:t>    if (</a:t>
            </a:r>
            <a:r>
              <a:rPr lang="en-US" sz="900" dirty="0" err="1">
                <a:solidFill>
                  <a:srgbClr val="DEFF58"/>
                </a:solidFill>
              </a:rPr>
              <a:t>idx</a:t>
            </a:r>
            <a:r>
              <a:rPr lang="en-US" sz="900" dirty="0">
                <a:solidFill>
                  <a:srgbClr val="DEFF58"/>
                </a:solidFill>
              </a:rPr>
              <a:t> &lt; n)</a:t>
            </a:r>
          </a:p>
          <a:p>
            <a:r>
              <a:rPr lang="en-US" sz="900" dirty="0">
                <a:solidFill>
                  <a:srgbClr val="DEFF58"/>
                </a:solidFill>
              </a:rPr>
              <a:t>      a[</a:t>
            </a:r>
            <a:r>
              <a:rPr lang="en-US" sz="900" dirty="0" err="1">
                <a:solidFill>
                  <a:srgbClr val="DEFF58"/>
                </a:solidFill>
              </a:rPr>
              <a:t>idx</a:t>
            </a:r>
            <a:r>
              <a:rPr lang="en-US" sz="900" dirty="0">
                <a:solidFill>
                  <a:srgbClr val="DEFF58"/>
                </a:solidFill>
              </a:rPr>
              <a:t>] = 7;</a:t>
            </a:r>
          </a:p>
          <a:p>
            <a:r>
              <a:rPr lang="en-US" sz="900" dirty="0">
                <a:solidFill>
                  <a:srgbClr val="DEFF58"/>
                </a:solidFill>
              </a:rPr>
              <a:t>}</a:t>
            </a:r>
          </a:p>
          <a:p>
            <a:endParaRPr lang="en-US" sz="1000" dirty="0"/>
          </a:p>
          <a:p>
            <a:r>
              <a:rPr lang="en-US" sz="900" dirty="0" err="1"/>
              <a:t>int</a:t>
            </a:r>
            <a:r>
              <a:rPr lang="en-US" sz="900" dirty="0"/>
              <a:t> main()</a:t>
            </a:r>
          </a:p>
          <a:p>
            <a:r>
              <a:rPr lang="en-US" sz="900" dirty="0"/>
              <a:t>{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int</a:t>
            </a:r>
            <a:r>
              <a:rPr lang="en-US" sz="900" dirty="0"/>
              <a:t> </a:t>
            </a:r>
            <a:r>
              <a:rPr lang="en-US" sz="900" dirty="0" err="1"/>
              <a:t>dimx</a:t>
            </a:r>
            <a:r>
              <a:rPr lang="en-US" sz="900" dirty="0"/>
              <a:t> = 16;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int</a:t>
            </a:r>
            <a:r>
              <a:rPr lang="en-US" sz="900" dirty="0"/>
              <a:t> </a:t>
            </a:r>
            <a:r>
              <a:rPr lang="en-US" sz="900" dirty="0" err="1"/>
              <a:t>num_bytes</a:t>
            </a:r>
            <a:r>
              <a:rPr lang="en-US" sz="900" dirty="0"/>
              <a:t> = </a:t>
            </a:r>
            <a:r>
              <a:rPr lang="en-US" sz="900" dirty="0" err="1"/>
              <a:t>dimx</a:t>
            </a:r>
            <a:r>
              <a:rPr lang="en-US" sz="900" dirty="0"/>
              <a:t>*</a:t>
            </a:r>
            <a:r>
              <a:rPr lang="en-US" sz="900" dirty="0" err="1"/>
              <a:t>sizeof</a:t>
            </a:r>
            <a:r>
              <a:rPr lang="en-US" sz="900" dirty="0"/>
              <a:t>(</a:t>
            </a:r>
            <a:r>
              <a:rPr lang="en-US" sz="900" dirty="0" err="1"/>
              <a:t>int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int</a:t>
            </a:r>
            <a:r>
              <a:rPr lang="en-US" sz="900" dirty="0"/>
              <a:t> *</a:t>
            </a:r>
            <a:r>
              <a:rPr lang="en-US" sz="900" dirty="0" err="1"/>
              <a:t>d_a</a:t>
            </a:r>
            <a:r>
              <a:rPr lang="en-US" sz="900" dirty="0"/>
              <a:t>=0, *</a:t>
            </a:r>
            <a:r>
              <a:rPr lang="en-US" sz="900" dirty="0" err="1"/>
              <a:t>h_a</a:t>
            </a:r>
            <a:r>
              <a:rPr lang="en-US" sz="900" dirty="0"/>
              <a:t>=0; // device and host pointers</a:t>
            </a:r>
          </a:p>
          <a:p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h_a</a:t>
            </a:r>
            <a:r>
              <a:rPr lang="en-US" sz="900" dirty="0"/>
              <a:t> = (</a:t>
            </a:r>
            <a:r>
              <a:rPr lang="en-US" sz="900" dirty="0" err="1"/>
              <a:t>int</a:t>
            </a:r>
            <a:r>
              <a:rPr lang="en-US" sz="900" dirty="0"/>
              <a:t>*)</a:t>
            </a:r>
            <a:r>
              <a:rPr lang="en-US" sz="900" dirty="0" err="1"/>
              <a:t>malloc</a:t>
            </a:r>
            <a:r>
              <a:rPr lang="en-US" sz="900" dirty="0"/>
              <a:t>(</a:t>
            </a:r>
            <a:r>
              <a:rPr lang="en-US" sz="900" dirty="0" err="1"/>
              <a:t>num_bytes</a:t>
            </a:r>
            <a:r>
              <a:rPr lang="en-US" sz="900" dirty="0"/>
              <a:t>);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cudaMalloc</a:t>
            </a:r>
            <a:r>
              <a:rPr lang="en-US" sz="900" dirty="0"/>
              <a:t>( (void**)&amp;</a:t>
            </a:r>
            <a:r>
              <a:rPr lang="en-US" sz="900" dirty="0" err="1"/>
              <a:t>d_a</a:t>
            </a:r>
            <a:r>
              <a:rPr lang="en-US" sz="900" dirty="0"/>
              <a:t>, </a:t>
            </a:r>
            <a:r>
              <a:rPr lang="en-US" sz="900" dirty="0" err="1"/>
              <a:t>num_bytes</a:t>
            </a:r>
            <a:r>
              <a:rPr lang="en-US" sz="900" dirty="0"/>
              <a:t> );</a:t>
            </a:r>
          </a:p>
          <a:p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cudaMemset</a:t>
            </a:r>
            <a:r>
              <a:rPr lang="en-US" sz="900" dirty="0"/>
              <a:t>( </a:t>
            </a:r>
            <a:r>
              <a:rPr lang="en-US" sz="900" dirty="0" err="1"/>
              <a:t>d_a</a:t>
            </a:r>
            <a:r>
              <a:rPr lang="en-US" sz="900" dirty="0"/>
              <a:t>, 0, </a:t>
            </a:r>
            <a:r>
              <a:rPr lang="en-US" sz="900" dirty="0" err="1"/>
              <a:t>num_bytes</a:t>
            </a:r>
            <a:r>
              <a:rPr lang="en-US" sz="900" dirty="0"/>
              <a:t> );</a:t>
            </a:r>
          </a:p>
          <a:p>
            <a:endParaRPr lang="en-US" sz="1000" dirty="0"/>
          </a:p>
          <a:p>
            <a:r>
              <a:rPr lang="en-US" sz="1400" dirty="0">
                <a:solidFill>
                  <a:srgbClr val="DEFF58"/>
                </a:solidFill>
              </a:rPr>
              <a:t>    dim3 grid, block;</a:t>
            </a:r>
          </a:p>
          <a:p>
            <a:r>
              <a:rPr lang="en-US" sz="1400" dirty="0">
                <a:solidFill>
                  <a:srgbClr val="DEFF58"/>
                </a:solidFill>
              </a:rPr>
              <a:t>    </a:t>
            </a:r>
            <a:r>
              <a:rPr lang="en-US" sz="1400" dirty="0" err="1">
                <a:solidFill>
                  <a:srgbClr val="DEFF58"/>
                </a:solidFill>
              </a:rPr>
              <a:t>block.x</a:t>
            </a:r>
            <a:r>
              <a:rPr lang="en-US" sz="1400" dirty="0">
                <a:solidFill>
                  <a:srgbClr val="DEFF58"/>
                </a:solidFill>
              </a:rPr>
              <a:t> = 4;</a:t>
            </a:r>
          </a:p>
          <a:p>
            <a:r>
              <a:rPr lang="en-US" sz="1400" dirty="0">
                <a:solidFill>
                  <a:srgbClr val="DEFF58"/>
                </a:solidFill>
              </a:rPr>
              <a:t>    </a:t>
            </a:r>
            <a:r>
              <a:rPr lang="en-US" sz="1400" dirty="0" err="1">
                <a:solidFill>
                  <a:srgbClr val="DEFF58"/>
                </a:solidFill>
              </a:rPr>
              <a:t>grid.x</a:t>
            </a:r>
            <a:r>
              <a:rPr lang="en-US" sz="1400" dirty="0">
                <a:solidFill>
                  <a:srgbClr val="DEFF58"/>
                </a:solidFill>
              </a:rPr>
              <a:t>  = </a:t>
            </a:r>
            <a:r>
              <a:rPr lang="en-US" sz="1400" dirty="0" err="1">
                <a:solidFill>
                  <a:srgbClr val="DEFF58"/>
                </a:solidFill>
              </a:rPr>
              <a:t>dimx</a:t>
            </a:r>
            <a:r>
              <a:rPr lang="en-US" sz="1400" dirty="0">
                <a:solidFill>
                  <a:srgbClr val="DEFF58"/>
                </a:solidFill>
              </a:rPr>
              <a:t> / </a:t>
            </a:r>
            <a:r>
              <a:rPr lang="en-US" sz="1400" dirty="0" err="1">
                <a:solidFill>
                  <a:srgbClr val="DEFF58"/>
                </a:solidFill>
              </a:rPr>
              <a:t>block.x</a:t>
            </a:r>
            <a:r>
              <a:rPr lang="en-US" sz="1400" dirty="0">
                <a:solidFill>
                  <a:srgbClr val="DEFF58"/>
                </a:solidFill>
              </a:rPr>
              <a:t>;</a:t>
            </a:r>
          </a:p>
          <a:p>
            <a:endParaRPr lang="en-US" sz="1400" dirty="0">
              <a:solidFill>
                <a:srgbClr val="DEFF58"/>
              </a:solidFill>
            </a:endParaRPr>
          </a:p>
          <a:p>
            <a:r>
              <a:rPr lang="en-US" sz="1400" dirty="0">
                <a:solidFill>
                  <a:srgbClr val="DEFF58"/>
                </a:solidFill>
              </a:rPr>
              <a:t>    kernel&lt;&lt;&lt;grid, block&gt;&gt;&gt;( </a:t>
            </a:r>
            <a:r>
              <a:rPr lang="en-US" sz="1400" dirty="0" err="1">
                <a:solidFill>
                  <a:srgbClr val="DEFF58"/>
                </a:solidFill>
              </a:rPr>
              <a:t>d_a</a:t>
            </a:r>
            <a:r>
              <a:rPr lang="en-US" sz="1400" dirty="0">
                <a:solidFill>
                  <a:srgbClr val="DEFF58"/>
                </a:solidFill>
              </a:rPr>
              <a:t>, </a:t>
            </a:r>
            <a:r>
              <a:rPr lang="en-US" sz="1400" dirty="0" err="1">
                <a:solidFill>
                  <a:srgbClr val="DEFF58"/>
                </a:solidFill>
              </a:rPr>
              <a:t>dimx</a:t>
            </a:r>
            <a:r>
              <a:rPr lang="en-US" sz="1400" dirty="0">
                <a:solidFill>
                  <a:srgbClr val="DEFF58"/>
                </a:solidFill>
              </a:rPr>
              <a:t> );</a:t>
            </a:r>
          </a:p>
          <a:p>
            <a:endParaRPr lang="en-US" sz="1000" dirty="0"/>
          </a:p>
          <a:p>
            <a:r>
              <a:rPr lang="pt-BR" sz="900" dirty="0"/>
              <a:t>    cudaMemcpy( h_a, d_a, num_bytes, cudaMemcpyDeviceToHost );</a:t>
            </a:r>
          </a:p>
          <a:p>
            <a:endParaRPr lang="en-US" sz="900" dirty="0"/>
          </a:p>
          <a:p>
            <a:r>
              <a:rPr lang="en-US" sz="900" dirty="0"/>
              <a:t>    for(</a:t>
            </a:r>
            <a:r>
              <a:rPr lang="en-US" sz="900" dirty="0" err="1"/>
              <a:t>int</a:t>
            </a:r>
            <a:r>
              <a:rPr lang="en-US" sz="900" dirty="0"/>
              <a:t> i=0; i&lt;</a:t>
            </a:r>
            <a:r>
              <a:rPr lang="en-US" sz="900" dirty="0" err="1"/>
              <a:t>dimx</a:t>
            </a:r>
            <a:r>
              <a:rPr lang="en-US" sz="900" dirty="0"/>
              <a:t>; i++)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printf</a:t>
            </a:r>
            <a:r>
              <a:rPr lang="en-US" sz="900" dirty="0"/>
              <a:t>("%d ", </a:t>
            </a:r>
            <a:r>
              <a:rPr lang="en-US" sz="900" dirty="0" err="1"/>
              <a:t>h_a</a:t>
            </a:r>
            <a:r>
              <a:rPr lang="en-US" sz="900" dirty="0"/>
              <a:t>[i] );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printf</a:t>
            </a:r>
            <a:r>
              <a:rPr lang="en-US" sz="900" dirty="0"/>
              <a:t>("\n");</a:t>
            </a:r>
          </a:p>
          <a:p>
            <a:endParaRPr lang="en-US" sz="900" dirty="0"/>
          </a:p>
          <a:p>
            <a:r>
              <a:rPr lang="en-US" sz="900" dirty="0"/>
              <a:t>    free( </a:t>
            </a:r>
            <a:r>
              <a:rPr lang="en-US" sz="900" dirty="0" err="1"/>
              <a:t>h_a</a:t>
            </a:r>
            <a:r>
              <a:rPr lang="en-US" sz="900" dirty="0"/>
              <a:t> );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cudaFree</a:t>
            </a:r>
            <a:r>
              <a:rPr lang="en-US" sz="900" dirty="0"/>
              <a:t>( </a:t>
            </a:r>
            <a:r>
              <a:rPr lang="en-US" sz="900" dirty="0" err="1"/>
              <a:t>d_a</a:t>
            </a:r>
            <a:r>
              <a:rPr lang="en-US" sz="900" dirty="0"/>
              <a:t> );</a:t>
            </a:r>
          </a:p>
          <a:p>
            <a:endParaRPr lang="en-US" sz="900" dirty="0"/>
          </a:p>
          <a:p>
            <a:r>
              <a:rPr lang="en-US" sz="900" dirty="0"/>
              <a:t>    return 0;</a:t>
            </a:r>
          </a:p>
          <a:p>
            <a:r>
              <a:rPr lang="en-US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558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7907469" y="1289143"/>
            <a:ext cx="2186380" cy="1330806"/>
            <a:chOff x="7764085" y="2714203"/>
            <a:chExt cx="2186064" cy="1331148"/>
          </a:xfrm>
        </p:grpSpPr>
        <p:sp>
          <p:nvSpPr>
            <p:cNvPr id="14" name="Rounded Rectangle 13"/>
            <p:cNvSpPr/>
            <p:nvPr/>
          </p:nvSpPr>
          <p:spPr>
            <a:xfrm>
              <a:off x="7764085" y="2714203"/>
              <a:ext cx="2186064" cy="1314890"/>
            </a:xfrm>
            <a:prstGeom prst="roundRect">
              <a:avLst>
                <a:gd name="adj" fmla="val 7396"/>
              </a:avLst>
            </a:prstGeom>
            <a:solidFill>
              <a:schemeClr val="tx1"/>
            </a:solidFill>
            <a:ln w="12700">
              <a:gradFill>
                <a:gsLst>
                  <a:gs pos="0">
                    <a:schemeClr val="bg2"/>
                  </a:gs>
                  <a:gs pos="100000">
                    <a:schemeClr val="bg2">
                      <a:lumMod val="50000"/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dist="38100" dir="2700000" sx="101000" sy="101000" algn="tl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00" tIns="45642" rIns="91300" bIns="45642" rtlCol="0" anchor="ctr"/>
            <a:lstStyle/>
            <a:p>
              <a:pPr algn="ctr" defTabSz="914400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8" name="Picture 2" descr="http://developer.nvidia.com/sites/default/files/imagecache/250-250/akamai/cuda/images/cuff_ampchart.jp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156082" y="2770887"/>
              <a:ext cx="1402065" cy="79662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32" name="Rectangle 31"/>
            <p:cNvSpPr/>
            <p:nvPr/>
          </p:nvSpPr>
          <p:spPr>
            <a:xfrm>
              <a:off x="7941872" y="3756125"/>
              <a:ext cx="1830485" cy="2892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300" tIns="45642" rIns="91300" bIns="45642" anchor="ctr">
              <a:spAutoFit/>
            </a:bodyPr>
            <a:lstStyle/>
            <a:p>
              <a:pPr algn="ctr" defTabSz="912996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rebuchet MS" pitchFamily="34" charset="0"/>
                  <a:cs typeface="Arial" charset="0"/>
                </a:rPr>
                <a:t>NVIDIA </a:t>
              </a:r>
              <a:r>
                <a:rPr lang="en-US" sz="1600" kern="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Trebuchet MS" pitchFamily="34" charset="0"/>
                  <a:cs typeface="Arial" charset="0"/>
                </a:rPr>
                <a:t>cuFFT</a:t>
              </a:r>
              <a:endPara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Trebuchet MS" pitchFamily="34" charset="0"/>
                <a:cs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343750" y="1289141"/>
            <a:ext cx="2186380" cy="1322964"/>
            <a:chOff x="5484187" y="1299404"/>
            <a:chExt cx="2186064" cy="1323304"/>
          </a:xfrm>
        </p:grpSpPr>
        <p:sp>
          <p:nvSpPr>
            <p:cNvPr id="9" name="Rounded Rectangle 8"/>
            <p:cNvSpPr/>
            <p:nvPr/>
          </p:nvSpPr>
          <p:spPr>
            <a:xfrm>
              <a:off x="5484187" y="1299404"/>
              <a:ext cx="2186064" cy="1314890"/>
            </a:xfrm>
            <a:prstGeom prst="roundRect">
              <a:avLst>
                <a:gd name="adj" fmla="val 7396"/>
              </a:avLst>
            </a:prstGeom>
            <a:solidFill>
              <a:schemeClr val="tx1"/>
            </a:solidFill>
            <a:ln w="12700">
              <a:gradFill>
                <a:gsLst>
                  <a:gs pos="0">
                    <a:schemeClr val="bg2"/>
                  </a:gs>
                  <a:gs pos="100000">
                    <a:schemeClr val="bg2">
                      <a:lumMod val="50000"/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dist="38100" dir="2700000" sx="101000" sy="101000" algn="tl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00" tIns="45642" rIns="91300" bIns="45642" rtlCol="0" anchor="ctr"/>
            <a:lstStyle/>
            <a:p>
              <a:pPr algn="ctr" defTabSz="914400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1" name="Picture 6" descr="http://developer.nvidia.com/sites/default/files/akamai/cuda/images/cusparse_image.jpg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068213" y="1336948"/>
              <a:ext cx="1018006" cy="1007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Rectangle 24"/>
            <p:cNvSpPr/>
            <p:nvPr/>
          </p:nvSpPr>
          <p:spPr>
            <a:xfrm>
              <a:off x="5484187" y="2308933"/>
              <a:ext cx="1954781" cy="313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300" tIns="45642" rIns="91300" bIns="45642" anchor="ctr">
              <a:spAutoFit/>
            </a:bodyPr>
            <a:lstStyle/>
            <a:p>
              <a:pPr algn="ctr" defTabSz="912996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rebuchet MS" pitchFamily="34" charset="0"/>
                  <a:cs typeface="Arial" charset="0"/>
                </a:rPr>
                <a:t>NVIDIA </a:t>
              </a:r>
              <a:r>
                <a:rPr lang="en-US" sz="1600" kern="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Trebuchet MS" pitchFamily="34" charset="0"/>
                  <a:cs typeface="Arial" charset="0"/>
                </a:rPr>
                <a:t>cuSPARSE</a:t>
              </a:r>
              <a:endPara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Trebuchet MS" pitchFamily="34" charset="0"/>
                <a:cs typeface="Arial" charset="0"/>
              </a:endParaRPr>
            </a:p>
          </p:txBody>
        </p:sp>
      </p:grpSp>
      <p:sp>
        <p:nvSpPr>
          <p:cNvPr id="5" name="Title 3"/>
          <p:cNvSpPr txBox="1">
            <a:spLocks/>
          </p:cNvSpPr>
          <p:nvPr/>
        </p:nvSpPr>
        <p:spPr bwMode="auto">
          <a:xfrm>
            <a:off x="1865167" y="209641"/>
            <a:ext cx="7594403" cy="92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0" tIns="45642" rIns="91300" bIns="45642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algn="ctr" defTabSz="914400">
              <a:lnSpc>
                <a:spcPct val="9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GPU Accelerated Libraries</a:t>
            </a:r>
            <a:b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</a:b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“</a:t>
            </a:r>
            <a:r>
              <a:rPr lang="en-US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Drop-in” Acceleration for your Applications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61891" y="1289141"/>
            <a:ext cx="2186380" cy="1323004"/>
            <a:chOff x="924385" y="1299404"/>
            <a:chExt cx="2186064" cy="1323344"/>
          </a:xfrm>
        </p:grpSpPr>
        <p:sp>
          <p:nvSpPr>
            <p:cNvPr id="7" name="Rounded Rectangle 6"/>
            <p:cNvSpPr/>
            <p:nvPr/>
          </p:nvSpPr>
          <p:spPr>
            <a:xfrm>
              <a:off x="924385" y="1299404"/>
              <a:ext cx="2186064" cy="1314890"/>
            </a:xfrm>
            <a:prstGeom prst="roundRect">
              <a:avLst>
                <a:gd name="adj" fmla="val 7396"/>
              </a:avLst>
            </a:prstGeom>
            <a:solidFill>
              <a:schemeClr val="tx1"/>
            </a:solidFill>
            <a:ln w="12700">
              <a:gradFill>
                <a:gsLst>
                  <a:gs pos="0">
                    <a:schemeClr val="bg2"/>
                  </a:gs>
                  <a:gs pos="100000">
                    <a:schemeClr val="bg2">
                      <a:lumMod val="50000"/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dist="38100" dir="2700000" sx="101000" sy="101000" algn="tl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00" tIns="45642" rIns="91300" bIns="45642" rtlCol="0" anchor="ctr"/>
            <a:lstStyle/>
            <a:p>
              <a:pPr algn="ctr" defTabSz="914400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55664" y="2308892"/>
              <a:ext cx="1723504" cy="3138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300" tIns="45642" rIns="91300" bIns="45642" anchor="ctr">
              <a:spAutoFit/>
            </a:bodyPr>
            <a:lstStyle/>
            <a:p>
              <a:pPr algn="ctr" defTabSz="912996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rebuchet MS" pitchFamily="34" charset="0"/>
                  <a:cs typeface="Arial" charset="0"/>
                </a:rPr>
                <a:t>NVIDIA </a:t>
              </a:r>
              <a:r>
                <a:rPr lang="en-US" sz="1600" kern="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Trebuchet MS" pitchFamily="34" charset="0"/>
                  <a:cs typeface="Arial" charset="0"/>
                </a:rPr>
                <a:t>cuBLAS</a:t>
              </a:r>
              <a:endPara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Trebuchet MS" pitchFamily="34" charset="0"/>
                <a:cs typeface="Arial" charset="0"/>
              </a:endParaRPr>
            </a:p>
          </p:txBody>
        </p:sp>
        <p:pic>
          <p:nvPicPr>
            <p:cNvPr id="20" name="Picture 8" descr="http://developer.nvidia.com/sites/default/files/imagecache/250-250/akamai/cuda/images/HPC_SDK_220x125.jp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43304" y="1345956"/>
              <a:ext cx="1748225" cy="99331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grpSp>
        <p:nvGrpSpPr>
          <p:cNvPr id="3" name="Group 2"/>
          <p:cNvGrpSpPr/>
          <p:nvPr/>
        </p:nvGrpSpPr>
        <p:grpSpPr>
          <a:xfrm>
            <a:off x="7907469" y="2716581"/>
            <a:ext cx="2186380" cy="1323004"/>
            <a:chOff x="3204288" y="1299404"/>
            <a:chExt cx="2186064" cy="1323344"/>
          </a:xfrm>
        </p:grpSpPr>
        <p:sp>
          <p:nvSpPr>
            <p:cNvPr id="8" name="Rounded Rectangle 7"/>
            <p:cNvSpPr/>
            <p:nvPr/>
          </p:nvSpPr>
          <p:spPr>
            <a:xfrm>
              <a:off x="3204288" y="1299404"/>
              <a:ext cx="2186064" cy="1314890"/>
            </a:xfrm>
            <a:prstGeom prst="roundRect">
              <a:avLst>
                <a:gd name="adj" fmla="val 7396"/>
              </a:avLst>
            </a:prstGeom>
            <a:solidFill>
              <a:schemeClr val="tx1"/>
            </a:solidFill>
            <a:ln w="12700">
              <a:gradFill>
                <a:gsLst>
                  <a:gs pos="0">
                    <a:schemeClr val="bg2"/>
                  </a:gs>
                  <a:gs pos="100000">
                    <a:schemeClr val="bg2">
                      <a:lumMod val="50000"/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dist="38100" dir="2700000" sx="101000" sy="101000" algn="tl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00" tIns="45642" rIns="91300" bIns="45642" rtlCol="0" anchor="ctr"/>
            <a:lstStyle/>
            <a:p>
              <a:pPr algn="ctr" defTabSz="914400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10" descr="http://developer.nvidia.com/sites/default/files/akamai/cuda/images/cuRandImage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82034" y="1345959"/>
              <a:ext cx="1630563" cy="99799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24" name="Rectangle 23"/>
            <p:cNvSpPr/>
            <p:nvPr/>
          </p:nvSpPr>
          <p:spPr>
            <a:xfrm>
              <a:off x="3435563" y="2308892"/>
              <a:ext cx="1723504" cy="3138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300" tIns="45642" rIns="91300" bIns="45642" anchor="ctr">
              <a:spAutoFit/>
            </a:bodyPr>
            <a:lstStyle/>
            <a:p>
              <a:pPr algn="ctr" defTabSz="912996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rebuchet MS" pitchFamily="34" charset="0"/>
                  <a:cs typeface="Arial" charset="0"/>
                </a:rPr>
                <a:t>NVIDIA </a:t>
              </a:r>
              <a:r>
                <a:rPr lang="en-US" sz="1600" kern="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Trebuchet MS" pitchFamily="34" charset="0"/>
                  <a:cs typeface="Arial" charset="0"/>
                </a:rPr>
                <a:t>cuRAND</a:t>
              </a:r>
              <a:endPara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Trebuchet MS" pitchFamily="34" charset="0"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625609" y="1289141"/>
            <a:ext cx="2186380" cy="1323004"/>
            <a:chOff x="7764085" y="1299404"/>
            <a:chExt cx="2186064" cy="1323344"/>
          </a:xfrm>
        </p:grpSpPr>
        <p:sp>
          <p:nvSpPr>
            <p:cNvPr id="10" name="Rounded Rectangle 9"/>
            <p:cNvSpPr/>
            <p:nvPr/>
          </p:nvSpPr>
          <p:spPr>
            <a:xfrm>
              <a:off x="7764085" y="1299404"/>
              <a:ext cx="2186064" cy="1314890"/>
            </a:xfrm>
            <a:prstGeom prst="roundRect">
              <a:avLst>
                <a:gd name="adj" fmla="val 7396"/>
              </a:avLst>
            </a:prstGeom>
            <a:solidFill>
              <a:schemeClr val="tx1"/>
            </a:solidFill>
            <a:ln w="12700">
              <a:gradFill>
                <a:gsLst>
                  <a:gs pos="0">
                    <a:schemeClr val="bg2"/>
                  </a:gs>
                  <a:gs pos="100000">
                    <a:schemeClr val="bg2">
                      <a:lumMod val="50000"/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dist="38100" dir="2700000" sx="101000" sy="101000" algn="tl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00" tIns="45642" rIns="91300" bIns="45642" rtlCol="0" anchor="ctr"/>
            <a:lstStyle/>
            <a:p>
              <a:pPr algn="ctr" defTabSz="914400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3" name="Picture 12" descr="http://developer.nvidia.com/sites/default/files/akamai/cuda/images/nppeye.jp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059220" y="1345964"/>
              <a:ext cx="1595788" cy="98938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26" name="Rectangle 25"/>
            <p:cNvSpPr/>
            <p:nvPr/>
          </p:nvSpPr>
          <p:spPr>
            <a:xfrm>
              <a:off x="7995362" y="2308892"/>
              <a:ext cx="1723504" cy="3138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300" tIns="45642" rIns="91300" bIns="45642" anchor="ctr">
              <a:spAutoFit/>
            </a:bodyPr>
            <a:lstStyle/>
            <a:p>
              <a:pPr algn="ctr" defTabSz="912996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rebuchet MS" pitchFamily="34" charset="0"/>
                  <a:cs typeface="Arial" charset="0"/>
                </a:rPr>
                <a:t>NVIDIA NPP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25609" y="2715118"/>
            <a:ext cx="2186380" cy="1321668"/>
            <a:chOff x="924385" y="2714203"/>
            <a:chExt cx="2186064" cy="1322008"/>
          </a:xfrm>
        </p:grpSpPr>
        <p:sp>
          <p:nvSpPr>
            <p:cNvPr id="11" name="Rounded Rectangle 10"/>
            <p:cNvSpPr/>
            <p:nvPr/>
          </p:nvSpPr>
          <p:spPr>
            <a:xfrm>
              <a:off x="924385" y="2714203"/>
              <a:ext cx="2186064" cy="1314890"/>
            </a:xfrm>
            <a:prstGeom prst="roundRect">
              <a:avLst>
                <a:gd name="adj" fmla="val 7396"/>
              </a:avLst>
            </a:prstGeom>
            <a:solidFill>
              <a:schemeClr val="tx1"/>
            </a:solidFill>
            <a:ln w="12700">
              <a:gradFill>
                <a:gsLst>
                  <a:gs pos="0">
                    <a:schemeClr val="bg2"/>
                  </a:gs>
                  <a:gs pos="100000">
                    <a:schemeClr val="bg2">
                      <a:lumMod val="50000"/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dist="38100" dir="2700000" sx="101000" sy="101000" algn="tl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00" tIns="45642" rIns="91300" bIns="45642" rtlCol="0" anchor="ctr"/>
            <a:lstStyle/>
            <a:p>
              <a:pPr algn="ctr" defTabSz="914400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7" name="Picture 26" descr="GPU_VSIPL_logo.gif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614" y="2931681"/>
              <a:ext cx="2045605" cy="46727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30" name="Rectangle 29"/>
            <p:cNvSpPr/>
            <p:nvPr/>
          </p:nvSpPr>
          <p:spPr>
            <a:xfrm>
              <a:off x="1040026" y="3550082"/>
              <a:ext cx="1954783" cy="4861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300" tIns="45642" rIns="91300" bIns="45642" anchor="ctr">
              <a:spAutoFit/>
            </a:bodyPr>
            <a:lstStyle/>
            <a:p>
              <a:pPr algn="ctr" defTabSz="912996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rebuchet MS" pitchFamily="34" charset="0"/>
                  <a:cs typeface="Arial" charset="0"/>
                </a:rPr>
                <a:t>Vector Signal</a:t>
              </a:r>
              <a:br>
                <a:rPr lang="en-US" sz="1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rebuchet MS" pitchFamily="34" charset="0"/>
                  <a:cs typeface="Arial" charset="0"/>
                </a:rPr>
              </a:br>
              <a:r>
                <a:rPr lang="en-US" sz="1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rebuchet MS" pitchFamily="34" charset="0"/>
                  <a:cs typeface="Arial" charset="0"/>
                </a:rPr>
                <a:t>Image Processing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1891" y="2701777"/>
            <a:ext cx="2186380" cy="1337091"/>
            <a:chOff x="5484187" y="2714203"/>
            <a:chExt cx="2186064" cy="1337435"/>
          </a:xfrm>
        </p:grpSpPr>
        <p:sp>
          <p:nvSpPr>
            <p:cNvPr id="13" name="Rounded Rectangle 12"/>
            <p:cNvSpPr/>
            <p:nvPr/>
          </p:nvSpPr>
          <p:spPr>
            <a:xfrm>
              <a:off x="5484187" y="2714203"/>
              <a:ext cx="2186064" cy="1314890"/>
            </a:xfrm>
            <a:prstGeom prst="roundRect">
              <a:avLst>
                <a:gd name="adj" fmla="val 7396"/>
              </a:avLst>
            </a:prstGeom>
            <a:solidFill>
              <a:schemeClr val="tx1"/>
            </a:solidFill>
            <a:ln w="12700">
              <a:gradFill>
                <a:gsLst>
                  <a:gs pos="0">
                    <a:schemeClr val="bg2"/>
                  </a:gs>
                  <a:gs pos="100000">
                    <a:schemeClr val="bg2">
                      <a:lumMod val="50000"/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dist="38100" dir="2700000" sx="101000" sy="101000" algn="tl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00" tIns="45642" rIns="91300" bIns="45642" rtlCol="0" anchor="ctr"/>
            <a:lstStyle/>
            <a:p>
              <a:pPr algn="ctr" defTabSz="914400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9" name="Picture 4" descr="http://developer.nvidia.com/sites/default/files/imagecache/250-250/akamai/cuda/images/MAGMA-Logo.jpg"/>
            <p:cNvPicPr>
              <a:picLocks noChangeAspect="1" noChangeArrowheads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919382" y="2766429"/>
              <a:ext cx="1315673" cy="7977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31" name="Rectangle 30"/>
            <p:cNvSpPr/>
            <p:nvPr/>
          </p:nvSpPr>
          <p:spPr>
            <a:xfrm>
              <a:off x="5484187" y="3565509"/>
              <a:ext cx="2008271" cy="4861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300" tIns="45642" rIns="91300" bIns="45642" anchor="ctr">
              <a:spAutoFit/>
            </a:bodyPr>
            <a:lstStyle/>
            <a:p>
              <a:pPr algn="ctr" defTabSz="912996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rebuchet MS" pitchFamily="34" charset="0"/>
                  <a:cs typeface="Arial" charset="0"/>
                </a:rPr>
                <a:t>Matrix Algebra on GPU and Multicore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907469" y="4136949"/>
            <a:ext cx="2186380" cy="1337131"/>
            <a:chOff x="7764085" y="4138012"/>
            <a:chExt cx="2186064" cy="1337475"/>
          </a:xfrm>
        </p:grpSpPr>
        <p:sp>
          <p:nvSpPr>
            <p:cNvPr id="18" name="Rounded Rectangle 17"/>
            <p:cNvSpPr/>
            <p:nvPr/>
          </p:nvSpPr>
          <p:spPr>
            <a:xfrm>
              <a:off x="7764085" y="4138012"/>
              <a:ext cx="2186064" cy="1314890"/>
            </a:xfrm>
            <a:prstGeom prst="roundRect">
              <a:avLst>
                <a:gd name="adj" fmla="val 7396"/>
              </a:avLst>
            </a:prstGeom>
            <a:solidFill>
              <a:schemeClr val="tx1"/>
            </a:solidFill>
            <a:ln w="12700">
              <a:gradFill>
                <a:gsLst>
                  <a:gs pos="0">
                    <a:schemeClr val="bg2"/>
                  </a:gs>
                  <a:gs pos="100000">
                    <a:schemeClr val="bg2">
                      <a:lumMod val="50000"/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dist="38100" dir="2700000" sx="101000" sy="101000" algn="tl" rotWithShape="0">
                <a:prstClr val="black">
                  <a:alpha val="54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00" tIns="45642" rIns="91300" bIns="45642" rtlCol="0" anchor="ctr"/>
            <a:lstStyle/>
            <a:p>
              <a:pPr algn="ctr" defTabSz="914400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4" name="Picture 6" descr="thrust_logo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031428" y="4268568"/>
              <a:ext cx="1651379" cy="65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Rectangle 35"/>
            <p:cNvSpPr/>
            <p:nvPr/>
          </p:nvSpPr>
          <p:spPr>
            <a:xfrm>
              <a:off x="7764085" y="4989233"/>
              <a:ext cx="2181877" cy="4862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300" tIns="45642" rIns="91300" bIns="45642" anchor="ctr">
              <a:spAutoFit/>
            </a:bodyPr>
            <a:lstStyle/>
            <a:p>
              <a:pPr algn="ctr" defTabSz="912996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rebuchet MS" pitchFamily="34" charset="0"/>
                  <a:cs typeface="Arial" charset="0"/>
                </a:rPr>
                <a:t>C++ </a:t>
              </a:r>
              <a:r>
                <a:rPr lang="en-US" sz="1600" kern="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Trebuchet MS" pitchFamily="34" charset="0"/>
                  <a:cs typeface="Arial" charset="0"/>
                </a:rPr>
                <a:t>Templated</a:t>
              </a:r>
              <a:r>
                <a:rPr lang="en-US" sz="1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rebuchet MS" pitchFamily="34" charset="0"/>
                  <a:cs typeface="Arial" charset="0"/>
                </a:rPr>
                <a:t> </a:t>
              </a:r>
              <a:br>
                <a:rPr lang="en-US" sz="1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rebuchet MS" pitchFamily="34" charset="0"/>
                  <a:cs typeface="Arial" charset="0"/>
                </a:rPr>
              </a:br>
              <a:r>
                <a:rPr lang="en-US" sz="1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rebuchet MS" pitchFamily="34" charset="0"/>
                  <a:cs typeface="Arial" charset="0"/>
                </a:rPr>
                <a:t>Parallel Algorithms 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1891" y="4136950"/>
            <a:ext cx="2186380" cy="1330807"/>
            <a:chOff x="924385" y="4138012"/>
            <a:chExt cx="2186064" cy="1331149"/>
          </a:xfrm>
        </p:grpSpPr>
        <p:sp>
          <p:nvSpPr>
            <p:cNvPr id="15" name="Rounded Rectangle 14"/>
            <p:cNvSpPr/>
            <p:nvPr/>
          </p:nvSpPr>
          <p:spPr>
            <a:xfrm>
              <a:off x="924385" y="4138012"/>
              <a:ext cx="2186064" cy="1314890"/>
            </a:xfrm>
            <a:prstGeom prst="roundRect">
              <a:avLst>
                <a:gd name="adj" fmla="val 7396"/>
              </a:avLst>
            </a:prstGeom>
            <a:solidFill>
              <a:schemeClr val="tx1"/>
            </a:solidFill>
            <a:ln w="12700">
              <a:gradFill>
                <a:gsLst>
                  <a:gs pos="0">
                    <a:schemeClr val="bg2"/>
                  </a:gs>
                  <a:gs pos="100000">
                    <a:schemeClr val="bg2">
                      <a:lumMod val="50000"/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dist="38100" dir="2700000" sx="101000" sy="101000" algn="tl" rotWithShape="0">
                <a:prstClr val="black">
                  <a:alpha val="54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00" tIns="45642" rIns="91300" bIns="45642" rtlCol="0" anchor="ctr"/>
            <a:lstStyle/>
            <a:p>
              <a:pPr algn="ctr" defTabSz="914400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02176" y="5179935"/>
              <a:ext cx="1830485" cy="2892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300" tIns="45642" rIns="91300" bIns="45642" anchor="ctr">
              <a:spAutoFit/>
            </a:bodyPr>
            <a:lstStyle/>
            <a:p>
              <a:pPr algn="ctr" defTabSz="912996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rebuchet MS" pitchFamily="34" charset="0"/>
                  <a:cs typeface="Arial" charset="0"/>
                </a:rPr>
                <a:t>IMSL Library</a:t>
              </a:r>
            </a:p>
          </p:txBody>
        </p:sp>
        <p:pic>
          <p:nvPicPr>
            <p:cNvPr id="40" name="Picture 2" descr="C:\Documents and Settings\lbailey\Desktop\big_Rogue Wave Software01.gif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9" b="12435"/>
            <a:stretch/>
          </p:blipFill>
          <p:spPr bwMode="auto">
            <a:xfrm>
              <a:off x="1403809" y="4200306"/>
              <a:ext cx="1227214" cy="95521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oup 48"/>
          <p:cNvGrpSpPr/>
          <p:nvPr/>
        </p:nvGrpSpPr>
        <p:grpSpPr>
          <a:xfrm>
            <a:off x="3343750" y="2713694"/>
            <a:ext cx="2186380" cy="1337153"/>
            <a:chOff x="3204288" y="2714203"/>
            <a:chExt cx="2186064" cy="1337497"/>
          </a:xfrm>
        </p:grpSpPr>
        <p:sp>
          <p:nvSpPr>
            <p:cNvPr id="12" name="Rounded Rectangle 11"/>
            <p:cNvSpPr/>
            <p:nvPr/>
          </p:nvSpPr>
          <p:spPr>
            <a:xfrm>
              <a:off x="3204288" y="2714203"/>
              <a:ext cx="2186064" cy="1314890"/>
            </a:xfrm>
            <a:prstGeom prst="roundRect">
              <a:avLst>
                <a:gd name="adj" fmla="val 7396"/>
              </a:avLst>
            </a:prstGeom>
            <a:solidFill>
              <a:schemeClr val="tx1"/>
            </a:solidFill>
            <a:ln w="12700">
              <a:gradFill>
                <a:gsLst>
                  <a:gs pos="0">
                    <a:schemeClr val="bg2"/>
                  </a:gs>
                  <a:gs pos="100000">
                    <a:schemeClr val="bg2">
                      <a:lumMod val="50000"/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dist="38100" dir="2700000" sx="101000" sy="101000" algn="tl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00" tIns="45642" rIns="91300" bIns="45642" rtlCol="0" anchor="ctr"/>
            <a:lstStyle/>
            <a:p>
              <a:pPr algn="ctr" defTabSz="914400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6385" y="2784170"/>
              <a:ext cx="1961870" cy="1114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Rectangle 41"/>
            <p:cNvSpPr/>
            <p:nvPr/>
          </p:nvSpPr>
          <p:spPr>
            <a:xfrm>
              <a:off x="3435563" y="3565446"/>
              <a:ext cx="1723504" cy="4862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300" tIns="45642" rIns="91300" bIns="45642" anchor="ctr">
              <a:spAutoFit/>
            </a:bodyPr>
            <a:lstStyle/>
            <a:p>
              <a:pPr algn="ctr" defTabSz="912996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rebuchet MS" pitchFamily="34" charset="0"/>
                  <a:cs typeface="Arial" charset="0"/>
                </a:rPr>
                <a:t>GPU Accelerated</a:t>
              </a:r>
            </a:p>
            <a:p>
              <a:pPr algn="ctr" defTabSz="912996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rebuchet MS" pitchFamily="34" charset="0"/>
                  <a:cs typeface="Arial" charset="0"/>
                </a:rPr>
                <a:t>Linear Algebra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625609" y="4148210"/>
            <a:ext cx="2186380" cy="1314552"/>
            <a:chOff x="5484187" y="4149277"/>
            <a:chExt cx="2186064" cy="1314890"/>
          </a:xfrm>
        </p:grpSpPr>
        <p:sp>
          <p:nvSpPr>
            <p:cNvPr id="17" name="Rounded Rectangle 16"/>
            <p:cNvSpPr/>
            <p:nvPr/>
          </p:nvSpPr>
          <p:spPr>
            <a:xfrm>
              <a:off x="5484187" y="4149277"/>
              <a:ext cx="2186064" cy="1314890"/>
            </a:xfrm>
            <a:prstGeom prst="roundRect">
              <a:avLst>
                <a:gd name="adj" fmla="val 7396"/>
              </a:avLst>
            </a:prstGeom>
            <a:solidFill>
              <a:schemeClr val="tx1"/>
            </a:solidFill>
            <a:ln w="12700">
              <a:gradFill>
                <a:gsLst>
                  <a:gs pos="0">
                    <a:schemeClr val="bg2"/>
                  </a:gs>
                  <a:gs pos="100000">
                    <a:schemeClr val="bg2">
                      <a:lumMod val="50000"/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dist="38100" dir="2700000" sx="101000" sy="101000" algn="tl" rotWithShape="0">
                <a:prstClr val="black">
                  <a:alpha val="54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00" tIns="45642" rIns="91300" bIns="45642" rtlCol="0" anchor="ctr"/>
            <a:lstStyle/>
            <a:p>
              <a:pPr algn="ctr" defTabSz="914400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484187" y="5013918"/>
              <a:ext cx="2186064" cy="4368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300" tIns="45642" rIns="91300" bIns="45642" anchor="ctr">
              <a:spAutoFit/>
            </a:bodyPr>
            <a:lstStyle/>
            <a:p>
              <a:pPr algn="ctr" defTabSz="912996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rebuchet MS" pitchFamily="34" charset="0"/>
                  <a:cs typeface="Arial" charset="0"/>
                </a:rPr>
                <a:t>Building-block Algorithms</a:t>
              </a:r>
            </a:p>
          </p:txBody>
        </p:sp>
        <p:pic>
          <p:nvPicPr>
            <p:cNvPr id="1026" name="Picture 2" descr="ArrayFire Logo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136544" y="4167255"/>
              <a:ext cx="881350" cy="837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3343750" y="4136950"/>
            <a:ext cx="2186380" cy="1320775"/>
            <a:chOff x="3343266" y="4138012"/>
            <a:chExt cx="2186064" cy="1321115"/>
          </a:xfrm>
        </p:grpSpPr>
        <p:sp>
          <p:nvSpPr>
            <p:cNvPr id="16" name="Rounded Rectangle 15"/>
            <p:cNvSpPr/>
            <p:nvPr/>
          </p:nvSpPr>
          <p:spPr>
            <a:xfrm>
              <a:off x="3343266" y="4138012"/>
              <a:ext cx="2186064" cy="1314890"/>
            </a:xfrm>
            <a:prstGeom prst="roundRect">
              <a:avLst>
                <a:gd name="adj" fmla="val 7396"/>
              </a:avLst>
            </a:prstGeom>
            <a:solidFill>
              <a:schemeClr val="tx1"/>
            </a:solidFill>
            <a:ln w="12700">
              <a:gradFill>
                <a:gsLst>
                  <a:gs pos="0">
                    <a:schemeClr val="bg2"/>
                  </a:gs>
                  <a:gs pos="100000">
                    <a:schemeClr val="bg2">
                      <a:lumMod val="50000"/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dist="38100" dir="2700000" sx="101000" sy="101000" algn="tl" rotWithShape="0">
                <a:prstClr val="black">
                  <a:alpha val="54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00" tIns="45642" rIns="91300" bIns="45642" rtlCol="0" anchor="ctr"/>
            <a:lstStyle/>
            <a:p>
              <a:pPr algn="ctr" defTabSz="914400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43266" y="5169975"/>
              <a:ext cx="2186064" cy="2891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300" tIns="45642" rIns="91300" bIns="45642" anchor="ctr">
              <a:spAutoFit/>
            </a:bodyPr>
            <a:lstStyle/>
            <a:p>
              <a:pPr algn="ctr" defTabSz="912996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Trebuchet MS" pitchFamily="34" charset="0"/>
                  <a:cs typeface="Arial" charset="0"/>
                </a:rPr>
                <a:t>CenterSpace</a:t>
              </a:r>
              <a:r>
                <a:rPr lang="en-US" sz="1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rebuchet MS" pitchFamily="34" charset="0"/>
                  <a:cs typeface="Arial" charset="0"/>
                </a:rPr>
                <a:t> </a:t>
              </a:r>
              <a:r>
                <a:rPr lang="en-US" sz="1600" kern="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Trebuchet MS" pitchFamily="34" charset="0"/>
                  <a:cs typeface="Arial" charset="0"/>
                </a:rPr>
                <a:t>NMath</a:t>
              </a:r>
              <a:endPara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Trebuchet MS" pitchFamily="34" charset="0"/>
                <a:cs typeface="Arial" charset="0"/>
              </a:endParaRPr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1561" y="4298741"/>
              <a:ext cx="789473" cy="7820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22809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Fortran “</a:t>
            </a:r>
            <a:r>
              <a:rPr lang="en-US" dirty="0" err="1"/>
              <a:t>cuf</a:t>
            </a:r>
            <a:r>
              <a:rPr lang="en-US" dirty="0"/>
              <a:t>”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</a:t>
            </a:r>
            <a:r>
              <a:rPr lang="en-US" dirty="0" err="1"/>
              <a:t>OpenACC</a:t>
            </a:r>
            <a:r>
              <a:rPr lang="en-US" dirty="0"/>
              <a:t>, just add a directive to the loop.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!$</a:t>
            </a:r>
            <a:r>
              <a:rPr lang="en-US" dirty="0" err="1"/>
              <a:t>cuf</a:t>
            </a:r>
            <a:r>
              <a:rPr lang="en-US" dirty="0"/>
              <a:t> kernel do(1) &lt;&lt;&lt;*,128&gt;&gt;&gt;</a:t>
            </a:r>
            <a:br>
              <a:rPr lang="en-US" dirty="0"/>
            </a:br>
            <a:r>
              <a:rPr lang="en-US" dirty="0"/>
              <a:t>do I=1,n</a:t>
            </a:r>
            <a:br>
              <a:rPr lang="en-US" dirty="0"/>
            </a:br>
            <a:r>
              <a:rPr lang="en-US" dirty="0"/>
              <a:t>  a(i) = a(i)+b(i)</a:t>
            </a:r>
            <a:br>
              <a:rPr lang="en-US" dirty="0"/>
            </a:br>
            <a:r>
              <a:rPr lang="en-US" dirty="0" err="1"/>
              <a:t>enddo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574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Memory Hierarchy: 3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Register</a:t>
            </a:r>
          </a:p>
          <a:p>
            <a:endParaRPr lang="en-US" dirty="0"/>
          </a:p>
          <a:p>
            <a:r>
              <a:rPr lang="en-US" dirty="0"/>
              <a:t>Cache</a:t>
            </a:r>
          </a:p>
          <a:p>
            <a:pPr lvl="1"/>
            <a:r>
              <a:rPr lang="en-US" dirty="0"/>
              <a:t>L1/L2</a:t>
            </a:r>
          </a:p>
          <a:p>
            <a:pPr lvl="1"/>
            <a:r>
              <a:rPr lang="en-US" dirty="0"/>
              <a:t>Shared memory</a:t>
            </a:r>
          </a:p>
          <a:p>
            <a:pPr lvl="1"/>
            <a:r>
              <a:rPr lang="en-US" dirty="0"/>
              <a:t>Constant cache</a:t>
            </a:r>
          </a:p>
          <a:p>
            <a:pPr lvl="1"/>
            <a:r>
              <a:rPr lang="en-US" dirty="0"/>
              <a:t>Texture cache</a:t>
            </a:r>
          </a:p>
          <a:p>
            <a:endParaRPr lang="en-US" dirty="0"/>
          </a:p>
          <a:p>
            <a:r>
              <a:rPr lang="en-US" dirty="0"/>
              <a:t>DRAM/Global Memory</a:t>
            </a:r>
          </a:p>
        </p:txBody>
      </p:sp>
    </p:spTree>
    <p:extLst>
      <p:ext uri="{BB962C8B-B14F-4D97-AF65-F5344CB8AC3E}">
        <p14:creationId xmlns:p14="http://schemas.microsoft.com/office/powerpoint/2010/main" val="547224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GPU Memory Model Review</a:t>
            </a:r>
          </a:p>
        </p:txBody>
      </p:sp>
      <p:grpSp>
        <p:nvGrpSpPr>
          <p:cNvPr id="41987" name="Group 4"/>
          <p:cNvGrpSpPr>
            <a:grpSpLocks/>
          </p:cNvGrpSpPr>
          <p:nvPr/>
        </p:nvGrpSpPr>
        <p:grpSpPr bwMode="auto">
          <a:xfrm>
            <a:off x="5430038" y="828462"/>
            <a:ext cx="1413715" cy="1155562"/>
            <a:chOff x="343" y="623"/>
            <a:chExt cx="890" cy="787"/>
          </a:xfrm>
        </p:grpSpPr>
        <p:sp>
          <p:nvSpPr>
            <p:cNvPr id="42138" name="Freeform 5"/>
            <p:cNvSpPr>
              <a:spLocks noChangeAspect="1"/>
            </p:cNvSpPr>
            <p:nvPr/>
          </p:nvSpPr>
          <p:spPr bwMode="auto">
            <a:xfrm>
              <a:off x="600" y="885"/>
              <a:ext cx="81" cy="525"/>
            </a:xfrm>
            <a:custGeom>
              <a:avLst/>
              <a:gdLst>
                <a:gd name="T0" fmla="*/ 0 w 208"/>
                <a:gd name="T1" fmla="*/ 0 h 1536"/>
                <a:gd name="T2" fmla="*/ 0 w 208"/>
                <a:gd name="T3" fmla="*/ 0 h 1536"/>
                <a:gd name="T4" fmla="*/ 0 w 208"/>
                <a:gd name="T5" fmla="*/ 0 h 1536"/>
                <a:gd name="T6" fmla="*/ 0 w 208"/>
                <a:gd name="T7" fmla="*/ 0 h 1536"/>
                <a:gd name="T8" fmla="*/ 0 w 208"/>
                <a:gd name="T9" fmla="*/ 0 h 1536"/>
                <a:gd name="T10" fmla="*/ 0 w 208"/>
                <a:gd name="T11" fmla="*/ 0 h 1536"/>
                <a:gd name="T12" fmla="*/ 0 w 208"/>
                <a:gd name="T13" fmla="*/ 0 h 1536"/>
                <a:gd name="T14" fmla="*/ 0 w 208"/>
                <a:gd name="T15" fmla="*/ 0 h 1536"/>
                <a:gd name="T16" fmla="*/ 0 w 208"/>
                <a:gd name="T17" fmla="*/ 0 h 1536"/>
                <a:gd name="T18" fmla="*/ 0 w 208"/>
                <a:gd name="T19" fmla="*/ 0 h 1536"/>
                <a:gd name="T20" fmla="*/ 0 w 208"/>
                <a:gd name="T21" fmla="*/ 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39" name="Text Box 6"/>
            <p:cNvSpPr txBox="1">
              <a:spLocks noChangeArrowheads="1"/>
            </p:cNvSpPr>
            <p:nvPr/>
          </p:nvSpPr>
          <p:spPr bwMode="auto">
            <a:xfrm>
              <a:off x="343" y="623"/>
              <a:ext cx="890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b="1">
                  <a:solidFill>
                    <a:srgbClr val="FFC000"/>
                  </a:solidFill>
                </a:rPr>
                <a:t>Thread</a:t>
              </a:r>
            </a:p>
          </p:txBody>
        </p:sp>
      </p:grpSp>
      <p:sp>
        <p:nvSpPr>
          <p:cNvPr id="41988" name="Rectangle 7"/>
          <p:cNvSpPr>
            <a:spLocks noChangeArrowheads="1"/>
          </p:cNvSpPr>
          <p:nvPr/>
        </p:nvSpPr>
        <p:spPr bwMode="auto">
          <a:xfrm>
            <a:off x="6851371" y="1181273"/>
            <a:ext cx="1554705" cy="914165"/>
          </a:xfrm>
          <a:prstGeom prst="rect">
            <a:avLst/>
          </a:prstGeom>
          <a:solidFill>
            <a:srgbClr val="00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  <a:spcBef>
                <a:spcPct val="10000"/>
              </a:spcBef>
            </a:pPr>
            <a:r>
              <a:rPr lang="en-US" b="1"/>
              <a:t>Per-thread</a:t>
            </a:r>
          </a:p>
          <a:p>
            <a:pPr algn="ctr">
              <a:lnSpc>
                <a:spcPct val="85000"/>
              </a:lnSpc>
              <a:spcBef>
                <a:spcPct val="10000"/>
              </a:spcBef>
            </a:pPr>
            <a:r>
              <a:rPr lang="en-US" b="1"/>
              <a:t>Local</a:t>
            </a:r>
          </a:p>
          <a:p>
            <a:pPr algn="ctr">
              <a:lnSpc>
                <a:spcPct val="85000"/>
              </a:lnSpc>
              <a:spcBef>
                <a:spcPct val="10000"/>
              </a:spcBef>
            </a:pPr>
            <a:r>
              <a:rPr lang="en-US" b="1"/>
              <a:t>Memory</a:t>
            </a:r>
          </a:p>
        </p:txBody>
      </p:sp>
      <p:sp>
        <p:nvSpPr>
          <p:cNvPr id="41989" name="Line 8"/>
          <p:cNvSpPr>
            <a:spLocks noChangeShapeType="1"/>
          </p:cNvSpPr>
          <p:nvPr/>
        </p:nvSpPr>
        <p:spPr bwMode="auto">
          <a:xfrm>
            <a:off x="5938745" y="1618358"/>
            <a:ext cx="91072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990" name="Group 10"/>
          <p:cNvGrpSpPr>
            <a:grpSpLocks/>
          </p:cNvGrpSpPr>
          <p:nvPr/>
        </p:nvGrpSpPr>
        <p:grpSpPr bwMode="auto">
          <a:xfrm>
            <a:off x="4820347" y="2463960"/>
            <a:ext cx="1091724" cy="1021293"/>
            <a:chOff x="967" y="1678"/>
            <a:chExt cx="688" cy="700"/>
          </a:xfrm>
        </p:grpSpPr>
        <p:sp>
          <p:nvSpPr>
            <p:cNvPr id="42125" name="Text Box 11"/>
            <p:cNvSpPr txBox="1">
              <a:spLocks noChangeArrowheads="1"/>
            </p:cNvSpPr>
            <p:nvPr/>
          </p:nvSpPr>
          <p:spPr bwMode="auto">
            <a:xfrm>
              <a:off x="967" y="1678"/>
              <a:ext cx="688" cy="7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CC00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10000"/>
                </a:spcBef>
              </a:pPr>
              <a:endParaRPr lang="en-US" sz="1200" b="1"/>
            </a:p>
          </p:txBody>
        </p:sp>
        <p:grpSp>
          <p:nvGrpSpPr>
            <p:cNvPr id="42126" name="Group 12"/>
            <p:cNvGrpSpPr>
              <a:grpSpLocks/>
            </p:cNvGrpSpPr>
            <p:nvPr/>
          </p:nvGrpSpPr>
          <p:grpSpPr bwMode="auto">
            <a:xfrm>
              <a:off x="1037" y="1764"/>
              <a:ext cx="554" cy="529"/>
              <a:chOff x="1045" y="1780"/>
              <a:chExt cx="806" cy="773"/>
            </a:xfrm>
          </p:grpSpPr>
          <p:sp>
            <p:nvSpPr>
              <p:cNvPr id="42127" name="Freeform 13"/>
              <p:cNvSpPr>
                <a:spLocks/>
              </p:cNvSpPr>
              <p:nvPr/>
            </p:nvSpPr>
            <p:spPr bwMode="auto">
              <a:xfrm>
                <a:off x="1045" y="1780"/>
                <a:ext cx="147" cy="773"/>
              </a:xfrm>
              <a:custGeom>
                <a:avLst/>
                <a:gdLst>
                  <a:gd name="T0" fmla="*/ 2 w 208"/>
                  <a:gd name="T1" fmla="*/ 0 h 1536"/>
                  <a:gd name="T2" fmla="*/ 6 w 208"/>
                  <a:gd name="T3" fmla="*/ 1 h 1536"/>
                  <a:gd name="T4" fmla="*/ 1 w 208"/>
                  <a:gd name="T5" fmla="*/ 1 h 1536"/>
                  <a:gd name="T6" fmla="*/ 4 w 208"/>
                  <a:gd name="T7" fmla="*/ 1 h 1536"/>
                  <a:gd name="T8" fmla="*/ 1 w 208"/>
                  <a:gd name="T9" fmla="*/ 1 h 1536"/>
                  <a:gd name="T10" fmla="*/ 4 w 208"/>
                  <a:gd name="T11" fmla="*/ 1 h 1536"/>
                  <a:gd name="T12" fmla="*/ 2 w 208"/>
                  <a:gd name="T13" fmla="*/ 1 h 1536"/>
                  <a:gd name="T14" fmla="*/ 4 w 208"/>
                  <a:gd name="T15" fmla="*/ 2 h 1536"/>
                  <a:gd name="T16" fmla="*/ 1 w 208"/>
                  <a:gd name="T17" fmla="*/ 2 h 1536"/>
                  <a:gd name="T18" fmla="*/ 3 w 208"/>
                  <a:gd name="T19" fmla="*/ 2 h 1536"/>
                  <a:gd name="T20" fmla="*/ 2 w 208"/>
                  <a:gd name="T21" fmla="*/ 2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8" name="Freeform 14"/>
              <p:cNvSpPr>
                <a:spLocks/>
              </p:cNvSpPr>
              <p:nvPr/>
            </p:nvSpPr>
            <p:spPr bwMode="auto">
              <a:xfrm>
                <a:off x="1116" y="1780"/>
                <a:ext cx="147" cy="773"/>
              </a:xfrm>
              <a:custGeom>
                <a:avLst/>
                <a:gdLst>
                  <a:gd name="T0" fmla="*/ 2 w 208"/>
                  <a:gd name="T1" fmla="*/ 0 h 1536"/>
                  <a:gd name="T2" fmla="*/ 6 w 208"/>
                  <a:gd name="T3" fmla="*/ 1 h 1536"/>
                  <a:gd name="T4" fmla="*/ 1 w 208"/>
                  <a:gd name="T5" fmla="*/ 1 h 1536"/>
                  <a:gd name="T6" fmla="*/ 4 w 208"/>
                  <a:gd name="T7" fmla="*/ 1 h 1536"/>
                  <a:gd name="T8" fmla="*/ 1 w 208"/>
                  <a:gd name="T9" fmla="*/ 1 h 1536"/>
                  <a:gd name="T10" fmla="*/ 4 w 208"/>
                  <a:gd name="T11" fmla="*/ 1 h 1536"/>
                  <a:gd name="T12" fmla="*/ 2 w 208"/>
                  <a:gd name="T13" fmla="*/ 1 h 1536"/>
                  <a:gd name="T14" fmla="*/ 4 w 208"/>
                  <a:gd name="T15" fmla="*/ 2 h 1536"/>
                  <a:gd name="T16" fmla="*/ 1 w 208"/>
                  <a:gd name="T17" fmla="*/ 2 h 1536"/>
                  <a:gd name="T18" fmla="*/ 3 w 208"/>
                  <a:gd name="T19" fmla="*/ 2 h 1536"/>
                  <a:gd name="T20" fmla="*/ 2 w 208"/>
                  <a:gd name="T21" fmla="*/ 2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9" name="Freeform 15"/>
              <p:cNvSpPr>
                <a:spLocks/>
              </p:cNvSpPr>
              <p:nvPr/>
            </p:nvSpPr>
            <p:spPr bwMode="auto">
              <a:xfrm>
                <a:off x="1181" y="1780"/>
                <a:ext cx="147" cy="773"/>
              </a:xfrm>
              <a:custGeom>
                <a:avLst/>
                <a:gdLst>
                  <a:gd name="T0" fmla="*/ 2 w 208"/>
                  <a:gd name="T1" fmla="*/ 0 h 1536"/>
                  <a:gd name="T2" fmla="*/ 6 w 208"/>
                  <a:gd name="T3" fmla="*/ 1 h 1536"/>
                  <a:gd name="T4" fmla="*/ 1 w 208"/>
                  <a:gd name="T5" fmla="*/ 1 h 1536"/>
                  <a:gd name="T6" fmla="*/ 4 w 208"/>
                  <a:gd name="T7" fmla="*/ 1 h 1536"/>
                  <a:gd name="T8" fmla="*/ 1 w 208"/>
                  <a:gd name="T9" fmla="*/ 1 h 1536"/>
                  <a:gd name="T10" fmla="*/ 4 w 208"/>
                  <a:gd name="T11" fmla="*/ 1 h 1536"/>
                  <a:gd name="T12" fmla="*/ 2 w 208"/>
                  <a:gd name="T13" fmla="*/ 1 h 1536"/>
                  <a:gd name="T14" fmla="*/ 4 w 208"/>
                  <a:gd name="T15" fmla="*/ 2 h 1536"/>
                  <a:gd name="T16" fmla="*/ 1 w 208"/>
                  <a:gd name="T17" fmla="*/ 2 h 1536"/>
                  <a:gd name="T18" fmla="*/ 3 w 208"/>
                  <a:gd name="T19" fmla="*/ 2 h 1536"/>
                  <a:gd name="T20" fmla="*/ 2 w 208"/>
                  <a:gd name="T21" fmla="*/ 2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30" name="Freeform 16"/>
              <p:cNvSpPr>
                <a:spLocks/>
              </p:cNvSpPr>
              <p:nvPr/>
            </p:nvSpPr>
            <p:spPr bwMode="auto">
              <a:xfrm>
                <a:off x="1247" y="1780"/>
                <a:ext cx="147" cy="773"/>
              </a:xfrm>
              <a:custGeom>
                <a:avLst/>
                <a:gdLst>
                  <a:gd name="T0" fmla="*/ 2 w 208"/>
                  <a:gd name="T1" fmla="*/ 0 h 1536"/>
                  <a:gd name="T2" fmla="*/ 6 w 208"/>
                  <a:gd name="T3" fmla="*/ 1 h 1536"/>
                  <a:gd name="T4" fmla="*/ 1 w 208"/>
                  <a:gd name="T5" fmla="*/ 1 h 1536"/>
                  <a:gd name="T6" fmla="*/ 4 w 208"/>
                  <a:gd name="T7" fmla="*/ 1 h 1536"/>
                  <a:gd name="T8" fmla="*/ 1 w 208"/>
                  <a:gd name="T9" fmla="*/ 1 h 1536"/>
                  <a:gd name="T10" fmla="*/ 4 w 208"/>
                  <a:gd name="T11" fmla="*/ 1 h 1536"/>
                  <a:gd name="T12" fmla="*/ 2 w 208"/>
                  <a:gd name="T13" fmla="*/ 1 h 1536"/>
                  <a:gd name="T14" fmla="*/ 4 w 208"/>
                  <a:gd name="T15" fmla="*/ 2 h 1536"/>
                  <a:gd name="T16" fmla="*/ 1 w 208"/>
                  <a:gd name="T17" fmla="*/ 2 h 1536"/>
                  <a:gd name="T18" fmla="*/ 3 w 208"/>
                  <a:gd name="T19" fmla="*/ 2 h 1536"/>
                  <a:gd name="T20" fmla="*/ 2 w 208"/>
                  <a:gd name="T21" fmla="*/ 2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31" name="Freeform 17"/>
              <p:cNvSpPr>
                <a:spLocks/>
              </p:cNvSpPr>
              <p:nvPr/>
            </p:nvSpPr>
            <p:spPr bwMode="auto">
              <a:xfrm>
                <a:off x="1312" y="1780"/>
                <a:ext cx="146" cy="773"/>
              </a:xfrm>
              <a:custGeom>
                <a:avLst/>
                <a:gdLst>
                  <a:gd name="T0" fmla="*/ 1 w 208"/>
                  <a:gd name="T1" fmla="*/ 0 h 1536"/>
                  <a:gd name="T2" fmla="*/ 6 w 208"/>
                  <a:gd name="T3" fmla="*/ 1 h 1536"/>
                  <a:gd name="T4" fmla="*/ 1 w 208"/>
                  <a:gd name="T5" fmla="*/ 1 h 1536"/>
                  <a:gd name="T6" fmla="*/ 4 w 208"/>
                  <a:gd name="T7" fmla="*/ 1 h 1536"/>
                  <a:gd name="T8" fmla="*/ 1 w 208"/>
                  <a:gd name="T9" fmla="*/ 1 h 1536"/>
                  <a:gd name="T10" fmla="*/ 4 w 208"/>
                  <a:gd name="T11" fmla="*/ 1 h 1536"/>
                  <a:gd name="T12" fmla="*/ 1 w 208"/>
                  <a:gd name="T13" fmla="*/ 1 h 1536"/>
                  <a:gd name="T14" fmla="*/ 4 w 208"/>
                  <a:gd name="T15" fmla="*/ 2 h 1536"/>
                  <a:gd name="T16" fmla="*/ 1 w 208"/>
                  <a:gd name="T17" fmla="*/ 2 h 1536"/>
                  <a:gd name="T18" fmla="*/ 3 w 208"/>
                  <a:gd name="T19" fmla="*/ 2 h 1536"/>
                  <a:gd name="T20" fmla="*/ 1 w 208"/>
                  <a:gd name="T21" fmla="*/ 2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32" name="Freeform 18"/>
              <p:cNvSpPr>
                <a:spLocks/>
              </p:cNvSpPr>
              <p:nvPr/>
            </p:nvSpPr>
            <p:spPr bwMode="auto">
              <a:xfrm>
                <a:off x="1378" y="1780"/>
                <a:ext cx="146" cy="773"/>
              </a:xfrm>
              <a:custGeom>
                <a:avLst/>
                <a:gdLst>
                  <a:gd name="T0" fmla="*/ 1 w 208"/>
                  <a:gd name="T1" fmla="*/ 0 h 1536"/>
                  <a:gd name="T2" fmla="*/ 6 w 208"/>
                  <a:gd name="T3" fmla="*/ 1 h 1536"/>
                  <a:gd name="T4" fmla="*/ 1 w 208"/>
                  <a:gd name="T5" fmla="*/ 1 h 1536"/>
                  <a:gd name="T6" fmla="*/ 4 w 208"/>
                  <a:gd name="T7" fmla="*/ 1 h 1536"/>
                  <a:gd name="T8" fmla="*/ 1 w 208"/>
                  <a:gd name="T9" fmla="*/ 1 h 1536"/>
                  <a:gd name="T10" fmla="*/ 4 w 208"/>
                  <a:gd name="T11" fmla="*/ 1 h 1536"/>
                  <a:gd name="T12" fmla="*/ 1 w 208"/>
                  <a:gd name="T13" fmla="*/ 1 h 1536"/>
                  <a:gd name="T14" fmla="*/ 4 w 208"/>
                  <a:gd name="T15" fmla="*/ 2 h 1536"/>
                  <a:gd name="T16" fmla="*/ 1 w 208"/>
                  <a:gd name="T17" fmla="*/ 2 h 1536"/>
                  <a:gd name="T18" fmla="*/ 3 w 208"/>
                  <a:gd name="T19" fmla="*/ 2 h 1536"/>
                  <a:gd name="T20" fmla="*/ 1 w 208"/>
                  <a:gd name="T21" fmla="*/ 2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33" name="Freeform 19"/>
              <p:cNvSpPr>
                <a:spLocks/>
              </p:cNvSpPr>
              <p:nvPr/>
            </p:nvSpPr>
            <p:spPr bwMode="auto">
              <a:xfrm>
                <a:off x="1443" y="1780"/>
                <a:ext cx="146" cy="773"/>
              </a:xfrm>
              <a:custGeom>
                <a:avLst/>
                <a:gdLst>
                  <a:gd name="T0" fmla="*/ 1 w 208"/>
                  <a:gd name="T1" fmla="*/ 0 h 1536"/>
                  <a:gd name="T2" fmla="*/ 6 w 208"/>
                  <a:gd name="T3" fmla="*/ 1 h 1536"/>
                  <a:gd name="T4" fmla="*/ 1 w 208"/>
                  <a:gd name="T5" fmla="*/ 1 h 1536"/>
                  <a:gd name="T6" fmla="*/ 4 w 208"/>
                  <a:gd name="T7" fmla="*/ 1 h 1536"/>
                  <a:gd name="T8" fmla="*/ 1 w 208"/>
                  <a:gd name="T9" fmla="*/ 1 h 1536"/>
                  <a:gd name="T10" fmla="*/ 4 w 208"/>
                  <a:gd name="T11" fmla="*/ 1 h 1536"/>
                  <a:gd name="T12" fmla="*/ 1 w 208"/>
                  <a:gd name="T13" fmla="*/ 1 h 1536"/>
                  <a:gd name="T14" fmla="*/ 4 w 208"/>
                  <a:gd name="T15" fmla="*/ 2 h 1536"/>
                  <a:gd name="T16" fmla="*/ 1 w 208"/>
                  <a:gd name="T17" fmla="*/ 2 h 1536"/>
                  <a:gd name="T18" fmla="*/ 3 w 208"/>
                  <a:gd name="T19" fmla="*/ 2 h 1536"/>
                  <a:gd name="T20" fmla="*/ 1 w 208"/>
                  <a:gd name="T21" fmla="*/ 2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34" name="Freeform 20"/>
              <p:cNvSpPr>
                <a:spLocks/>
              </p:cNvSpPr>
              <p:nvPr/>
            </p:nvSpPr>
            <p:spPr bwMode="auto">
              <a:xfrm>
                <a:off x="1509" y="1780"/>
                <a:ext cx="146" cy="773"/>
              </a:xfrm>
              <a:custGeom>
                <a:avLst/>
                <a:gdLst>
                  <a:gd name="T0" fmla="*/ 1 w 208"/>
                  <a:gd name="T1" fmla="*/ 0 h 1536"/>
                  <a:gd name="T2" fmla="*/ 6 w 208"/>
                  <a:gd name="T3" fmla="*/ 1 h 1536"/>
                  <a:gd name="T4" fmla="*/ 1 w 208"/>
                  <a:gd name="T5" fmla="*/ 1 h 1536"/>
                  <a:gd name="T6" fmla="*/ 4 w 208"/>
                  <a:gd name="T7" fmla="*/ 1 h 1536"/>
                  <a:gd name="T8" fmla="*/ 1 w 208"/>
                  <a:gd name="T9" fmla="*/ 1 h 1536"/>
                  <a:gd name="T10" fmla="*/ 4 w 208"/>
                  <a:gd name="T11" fmla="*/ 1 h 1536"/>
                  <a:gd name="T12" fmla="*/ 1 w 208"/>
                  <a:gd name="T13" fmla="*/ 1 h 1536"/>
                  <a:gd name="T14" fmla="*/ 4 w 208"/>
                  <a:gd name="T15" fmla="*/ 2 h 1536"/>
                  <a:gd name="T16" fmla="*/ 1 w 208"/>
                  <a:gd name="T17" fmla="*/ 2 h 1536"/>
                  <a:gd name="T18" fmla="*/ 3 w 208"/>
                  <a:gd name="T19" fmla="*/ 2 h 1536"/>
                  <a:gd name="T20" fmla="*/ 1 w 208"/>
                  <a:gd name="T21" fmla="*/ 2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35" name="Freeform 21"/>
              <p:cNvSpPr>
                <a:spLocks/>
              </p:cNvSpPr>
              <p:nvPr/>
            </p:nvSpPr>
            <p:spPr bwMode="auto">
              <a:xfrm>
                <a:off x="1574" y="1780"/>
                <a:ext cx="146" cy="773"/>
              </a:xfrm>
              <a:custGeom>
                <a:avLst/>
                <a:gdLst>
                  <a:gd name="T0" fmla="*/ 1 w 208"/>
                  <a:gd name="T1" fmla="*/ 0 h 1536"/>
                  <a:gd name="T2" fmla="*/ 6 w 208"/>
                  <a:gd name="T3" fmla="*/ 1 h 1536"/>
                  <a:gd name="T4" fmla="*/ 1 w 208"/>
                  <a:gd name="T5" fmla="*/ 1 h 1536"/>
                  <a:gd name="T6" fmla="*/ 4 w 208"/>
                  <a:gd name="T7" fmla="*/ 1 h 1536"/>
                  <a:gd name="T8" fmla="*/ 1 w 208"/>
                  <a:gd name="T9" fmla="*/ 1 h 1536"/>
                  <a:gd name="T10" fmla="*/ 4 w 208"/>
                  <a:gd name="T11" fmla="*/ 1 h 1536"/>
                  <a:gd name="T12" fmla="*/ 1 w 208"/>
                  <a:gd name="T13" fmla="*/ 1 h 1536"/>
                  <a:gd name="T14" fmla="*/ 4 w 208"/>
                  <a:gd name="T15" fmla="*/ 2 h 1536"/>
                  <a:gd name="T16" fmla="*/ 1 w 208"/>
                  <a:gd name="T17" fmla="*/ 2 h 1536"/>
                  <a:gd name="T18" fmla="*/ 3 w 208"/>
                  <a:gd name="T19" fmla="*/ 2 h 1536"/>
                  <a:gd name="T20" fmla="*/ 1 w 208"/>
                  <a:gd name="T21" fmla="*/ 2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36" name="Freeform 22"/>
              <p:cNvSpPr>
                <a:spLocks/>
              </p:cNvSpPr>
              <p:nvPr/>
            </p:nvSpPr>
            <p:spPr bwMode="auto">
              <a:xfrm>
                <a:off x="1640" y="1780"/>
                <a:ext cx="145" cy="773"/>
              </a:xfrm>
              <a:custGeom>
                <a:avLst/>
                <a:gdLst>
                  <a:gd name="T0" fmla="*/ 1 w 208"/>
                  <a:gd name="T1" fmla="*/ 0 h 1536"/>
                  <a:gd name="T2" fmla="*/ 6 w 208"/>
                  <a:gd name="T3" fmla="*/ 1 h 1536"/>
                  <a:gd name="T4" fmla="*/ 1 w 208"/>
                  <a:gd name="T5" fmla="*/ 1 h 1536"/>
                  <a:gd name="T6" fmla="*/ 4 w 208"/>
                  <a:gd name="T7" fmla="*/ 1 h 1536"/>
                  <a:gd name="T8" fmla="*/ 1 w 208"/>
                  <a:gd name="T9" fmla="*/ 1 h 1536"/>
                  <a:gd name="T10" fmla="*/ 4 w 208"/>
                  <a:gd name="T11" fmla="*/ 1 h 1536"/>
                  <a:gd name="T12" fmla="*/ 1 w 208"/>
                  <a:gd name="T13" fmla="*/ 1 h 1536"/>
                  <a:gd name="T14" fmla="*/ 4 w 208"/>
                  <a:gd name="T15" fmla="*/ 2 h 1536"/>
                  <a:gd name="T16" fmla="*/ 1 w 208"/>
                  <a:gd name="T17" fmla="*/ 2 h 1536"/>
                  <a:gd name="T18" fmla="*/ 3 w 208"/>
                  <a:gd name="T19" fmla="*/ 2 h 1536"/>
                  <a:gd name="T20" fmla="*/ 1 w 208"/>
                  <a:gd name="T21" fmla="*/ 2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37" name="Freeform 23"/>
              <p:cNvSpPr>
                <a:spLocks/>
              </p:cNvSpPr>
              <p:nvPr/>
            </p:nvSpPr>
            <p:spPr bwMode="auto">
              <a:xfrm>
                <a:off x="1705" y="1780"/>
                <a:ext cx="146" cy="773"/>
              </a:xfrm>
              <a:custGeom>
                <a:avLst/>
                <a:gdLst>
                  <a:gd name="T0" fmla="*/ 1 w 208"/>
                  <a:gd name="T1" fmla="*/ 0 h 1536"/>
                  <a:gd name="T2" fmla="*/ 6 w 208"/>
                  <a:gd name="T3" fmla="*/ 1 h 1536"/>
                  <a:gd name="T4" fmla="*/ 1 w 208"/>
                  <a:gd name="T5" fmla="*/ 1 h 1536"/>
                  <a:gd name="T6" fmla="*/ 4 w 208"/>
                  <a:gd name="T7" fmla="*/ 1 h 1536"/>
                  <a:gd name="T8" fmla="*/ 1 w 208"/>
                  <a:gd name="T9" fmla="*/ 1 h 1536"/>
                  <a:gd name="T10" fmla="*/ 4 w 208"/>
                  <a:gd name="T11" fmla="*/ 1 h 1536"/>
                  <a:gd name="T12" fmla="*/ 1 w 208"/>
                  <a:gd name="T13" fmla="*/ 1 h 1536"/>
                  <a:gd name="T14" fmla="*/ 4 w 208"/>
                  <a:gd name="T15" fmla="*/ 2 h 1536"/>
                  <a:gd name="T16" fmla="*/ 1 w 208"/>
                  <a:gd name="T17" fmla="*/ 2 h 1536"/>
                  <a:gd name="T18" fmla="*/ 3 w 208"/>
                  <a:gd name="T19" fmla="*/ 2 h 1536"/>
                  <a:gd name="T20" fmla="*/ 1 w 208"/>
                  <a:gd name="T21" fmla="*/ 2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991" name="Text Box 24"/>
          <p:cNvSpPr txBox="1">
            <a:spLocks noChangeArrowheads="1"/>
          </p:cNvSpPr>
          <p:nvPr/>
        </p:nvSpPr>
        <p:spPr bwMode="auto">
          <a:xfrm>
            <a:off x="4979636" y="2091152"/>
            <a:ext cx="813161" cy="36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>
                <a:solidFill>
                  <a:srgbClr val="FFC000"/>
                </a:solidFill>
              </a:rPr>
              <a:t>Block</a:t>
            </a:r>
          </a:p>
        </p:txBody>
      </p:sp>
      <p:sp>
        <p:nvSpPr>
          <p:cNvPr id="41992" name="Rectangle 25"/>
          <p:cNvSpPr>
            <a:spLocks noChangeArrowheads="1"/>
          </p:cNvSpPr>
          <p:nvPr/>
        </p:nvSpPr>
        <p:spPr bwMode="auto">
          <a:xfrm>
            <a:off x="6851371" y="2495385"/>
            <a:ext cx="1554705" cy="914165"/>
          </a:xfrm>
          <a:prstGeom prst="rect">
            <a:avLst/>
          </a:prstGeom>
          <a:solidFill>
            <a:srgbClr val="00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  <a:spcBef>
                <a:spcPct val="10000"/>
              </a:spcBef>
            </a:pPr>
            <a:r>
              <a:rPr lang="en-US" b="1"/>
              <a:t>Per-block</a:t>
            </a:r>
            <a:br>
              <a:rPr lang="en-US" b="1"/>
            </a:br>
            <a:r>
              <a:rPr lang="en-US" b="1"/>
              <a:t>Shared</a:t>
            </a:r>
          </a:p>
          <a:p>
            <a:pPr algn="ctr">
              <a:lnSpc>
                <a:spcPct val="85000"/>
              </a:lnSpc>
              <a:spcBef>
                <a:spcPct val="10000"/>
              </a:spcBef>
            </a:pPr>
            <a:r>
              <a:rPr lang="en-US" b="1"/>
              <a:t>Memory</a:t>
            </a:r>
          </a:p>
        </p:txBody>
      </p:sp>
      <p:sp>
        <p:nvSpPr>
          <p:cNvPr id="41993" name="Line 27"/>
          <p:cNvSpPr>
            <a:spLocks noChangeShapeType="1"/>
          </p:cNvSpPr>
          <p:nvPr/>
        </p:nvSpPr>
        <p:spPr bwMode="auto">
          <a:xfrm>
            <a:off x="5936839" y="2965322"/>
            <a:ext cx="91453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Line 28"/>
          <p:cNvSpPr>
            <a:spLocks noChangeShapeType="1"/>
          </p:cNvSpPr>
          <p:nvPr/>
        </p:nvSpPr>
        <p:spPr bwMode="auto">
          <a:xfrm>
            <a:off x="5936839" y="2843911"/>
            <a:ext cx="91453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Line 29"/>
          <p:cNvSpPr>
            <a:spLocks noChangeShapeType="1"/>
          </p:cNvSpPr>
          <p:nvPr/>
        </p:nvSpPr>
        <p:spPr bwMode="auto">
          <a:xfrm>
            <a:off x="5936839" y="2722498"/>
            <a:ext cx="91453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Line 30"/>
          <p:cNvSpPr>
            <a:spLocks noChangeShapeType="1"/>
          </p:cNvSpPr>
          <p:nvPr/>
        </p:nvSpPr>
        <p:spPr bwMode="auto">
          <a:xfrm>
            <a:off x="5936839" y="3085307"/>
            <a:ext cx="91453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Line 31"/>
          <p:cNvSpPr>
            <a:spLocks noChangeShapeType="1"/>
          </p:cNvSpPr>
          <p:nvPr/>
        </p:nvSpPr>
        <p:spPr bwMode="auto">
          <a:xfrm>
            <a:off x="5936839" y="3206719"/>
            <a:ext cx="91453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Line 32"/>
          <p:cNvSpPr>
            <a:spLocks noChangeShapeType="1"/>
          </p:cNvSpPr>
          <p:nvPr/>
        </p:nvSpPr>
        <p:spPr bwMode="auto">
          <a:xfrm>
            <a:off x="5936839" y="2602514"/>
            <a:ext cx="91453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Line 33"/>
          <p:cNvSpPr>
            <a:spLocks noChangeShapeType="1"/>
          </p:cNvSpPr>
          <p:nvPr/>
        </p:nvSpPr>
        <p:spPr bwMode="auto">
          <a:xfrm>
            <a:off x="5936839" y="3328132"/>
            <a:ext cx="91453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Text Box 35"/>
          <p:cNvSpPr txBox="1">
            <a:spLocks noChangeArrowheads="1"/>
          </p:cNvSpPr>
          <p:nvPr/>
        </p:nvSpPr>
        <p:spPr bwMode="auto">
          <a:xfrm>
            <a:off x="2048172" y="3360987"/>
            <a:ext cx="1505168" cy="36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>
                <a:solidFill>
                  <a:srgbClr val="FFC000"/>
                </a:solidFill>
              </a:rPr>
              <a:t>Kernel 0</a:t>
            </a:r>
          </a:p>
        </p:txBody>
      </p:sp>
      <p:grpSp>
        <p:nvGrpSpPr>
          <p:cNvPr id="42001" name="Group 36"/>
          <p:cNvGrpSpPr>
            <a:grpSpLocks/>
          </p:cNvGrpSpPr>
          <p:nvPr/>
        </p:nvGrpSpPr>
        <p:grpSpPr bwMode="auto">
          <a:xfrm>
            <a:off x="1981488" y="3750931"/>
            <a:ext cx="3928678" cy="783295"/>
            <a:chOff x="258" y="2682"/>
            <a:chExt cx="2474" cy="592"/>
          </a:xfrm>
        </p:grpSpPr>
        <p:sp>
          <p:nvSpPr>
            <p:cNvPr id="42067" name="Rectangle 37"/>
            <p:cNvSpPr>
              <a:spLocks noChangeArrowheads="1"/>
            </p:cNvSpPr>
            <p:nvPr/>
          </p:nvSpPr>
          <p:spPr bwMode="auto">
            <a:xfrm>
              <a:off x="258" y="2682"/>
              <a:ext cx="2474" cy="592"/>
            </a:xfrm>
            <a:prstGeom prst="rect">
              <a:avLst/>
            </a:prstGeom>
            <a:noFill/>
            <a:ln w="28575" algn="ctr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8" name="Text Box 38"/>
            <p:cNvSpPr txBox="1">
              <a:spLocks noChangeArrowheads="1"/>
            </p:cNvSpPr>
            <p:nvPr/>
          </p:nvSpPr>
          <p:spPr bwMode="auto">
            <a:xfrm>
              <a:off x="1872" y="2908"/>
              <a:ext cx="31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b="1"/>
                <a:t>. . .</a:t>
              </a:r>
            </a:p>
          </p:txBody>
        </p:sp>
        <p:grpSp>
          <p:nvGrpSpPr>
            <p:cNvPr id="42069" name="Group 39"/>
            <p:cNvGrpSpPr>
              <a:grpSpLocks/>
            </p:cNvGrpSpPr>
            <p:nvPr/>
          </p:nvGrpSpPr>
          <p:grpSpPr bwMode="auto">
            <a:xfrm>
              <a:off x="313" y="2730"/>
              <a:ext cx="490" cy="497"/>
              <a:chOff x="967" y="1678"/>
              <a:chExt cx="688" cy="700"/>
            </a:xfrm>
          </p:grpSpPr>
          <p:sp>
            <p:nvSpPr>
              <p:cNvPr id="42112" name="Text Box 40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CC00"/>
                </a:solidFill>
                <a:miter lim="800000"/>
                <a:headEnd/>
                <a:tailEnd/>
              </a:ln>
            </p:spPr>
            <p:txBody>
              <a:bodyPr lIns="0" r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10000"/>
                  </a:spcBef>
                </a:pPr>
                <a:endParaRPr lang="en-US" sz="1200" b="1"/>
              </a:p>
            </p:txBody>
          </p:sp>
          <p:grpSp>
            <p:nvGrpSpPr>
              <p:cNvPr id="42113" name="Group 41"/>
              <p:cNvGrpSpPr>
                <a:grpSpLocks/>
              </p:cNvGrpSpPr>
              <p:nvPr/>
            </p:nvGrpSpPr>
            <p:grpSpPr bwMode="auto">
              <a:xfrm>
                <a:off x="1037" y="1764"/>
                <a:ext cx="554" cy="529"/>
                <a:chOff x="1045" y="1780"/>
                <a:chExt cx="806" cy="773"/>
              </a:xfrm>
            </p:grpSpPr>
            <p:sp>
              <p:nvSpPr>
                <p:cNvPr id="42114" name="Freeform 42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>
                    <a:gd name="T0" fmla="*/ 2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2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2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15" name="Freeform 43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>
                    <a:gd name="T0" fmla="*/ 2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2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2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16" name="Freeform 44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>
                    <a:gd name="T0" fmla="*/ 2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2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2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17" name="Freeform 45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>
                    <a:gd name="T0" fmla="*/ 2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2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2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18" name="Freeform 46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19" name="Freeform 47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20" name="Freeform 48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21" name="Freeform 49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22" name="Freeform 50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23" name="Freeform 51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24" name="Freeform 52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2070" name="Group 53"/>
            <p:cNvGrpSpPr>
              <a:grpSpLocks/>
            </p:cNvGrpSpPr>
            <p:nvPr/>
          </p:nvGrpSpPr>
          <p:grpSpPr bwMode="auto">
            <a:xfrm>
              <a:off x="847" y="2730"/>
              <a:ext cx="490" cy="497"/>
              <a:chOff x="967" y="1678"/>
              <a:chExt cx="688" cy="700"/>
            </a:xfrm>
          </p:grpSpPr>
          <p:sp>
            <p:nvSpPr>
              <p:cNvPr id="42099" name="Text Box 54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CC00"/>
                </a:solidFill>
                <a:miter lim="800000"/>
                <a:headEnd/>
                <a:tailEnd/>
              </a:ln>
            </p:spPr>
            <p:txBody>
              <a:bodyPr lIns="0" r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10000"/>
                  </a:spcBef>
                </a:pPr>
                <a:endParaRPr lang="en-US" sz="1200" b="1"/>
              </a:p>
            </p:txBody>
          </p:sp>
          <p:grpSp>
            <p:nvGrpSpPr>
              <p:cNvPr id="42100" name="Group 55"/>
              <p:cNvGrpSpPr>
                <a:grpSpLocks/>
              </p:cNvGrpSpPr>
              <p:nvPr/>
            </p:nvGrpSpPr>
            <p:grpSpPr bwMode="auto">
              <a:xfrm>
                <a:off x="1037" y="1764"/>
                <a:ext cx="554" cy="529"/>
                <a:chOff x="1045" y="1780"/>
                <a:chExt cx="806" cy="773"/>
              </a:xfrm>
            </p:grpSpPr>
            <p:sp>
              <p:nvSpPr>
                <p:cNvPr id="42101" name="Freeform 56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>
                    <a:gd name="T0" fmla="*/ 2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2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2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02" name="Freeform 57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>
                    <a:gd name="T0" fmla="*/ 2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2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2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03" name="Freeform 58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>
                    <a:gd name="T0" fmla="*/ 2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2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2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04" name="Freeform 59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>
                    <a:gd name="T0" fmla="*/ 2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2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2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05" name="Freeform 60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06" name="Freeform 61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07" name="Freeform 62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08" name="Freeform 63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09" name="Freeform 64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10" name="Freeform 65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11" name="Freeform 66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2071" name="Group 67"/>
            <p:cNvGrpSpPr>
              <a:grpSpLocks/>
            </p:cNvGrpSpPr>
            <p:nvPr/>
          </p:nvGrpSpPr>
          <p:grpSpPr bwMode="auto">
            <a:xfrm>
              <a:off x="2187" y="2730"/>
              <a:ext cx="490" cy="497"/>
              <a:chOff x="967" y="1678"/>
              <a:chExt cx="688" cy="700"/>
            </a:xfrm>
          </p:grpSpPr>
          <p:sp>
            <p:nvSpPr>
              <p:cNvPr id="42086" name="Text Box 68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CC00"/>
                </a:solidFill>
                <a:miter lim="800000"/>
                <a:headEnd/>
                <a:tailEnd/>
              </a:ln>
            </p:spPr>
            <p:txBody>
              <a:bodyPr lIns="0" r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10000"/>
                  </a:spcBef>
                </a:pPr>
                <a:endParaRPr lang="en-US" sz="1200" b="1"/>
              </a:p>
            </p:txBody>
          </p:sp>
          <p:grpSp>
            <p:nvGrpSpPr>
              <p:cNvPr id="42087" name="Group 69"/>
              <p:cNvGrpSpPr>
                <a:grpSpLocks/>
              </p:cNvGrpSpPr>
              <p:nvPr/>
            </p:nvGrpSpPr>
            <p:grpSpPr bwMode="auto">
              <a:xfrm>
                <a:off x="1037" y="1764"/>
                <a:ext cx="554" cy="529"/>
                <a:chOff x="1045" y="1780"/>
                <a:chExt cx="806" cy="773"/>
              </a:xfrm>
            </p:grpSpPr>
            <p:sp>
              <p:nvSpPr>
                <p:cNvPr id="42088" name="Freeform 70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>
                    <a:gd name="T0" fmla="*/ 2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2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2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89" name="Freeform 71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>
                    <a:gd name="T0" fmla="*/ 2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2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2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90" name="Freeform 72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>
                    <a:gd name="T0" fmla="*/ 2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2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2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91" name="Freeform 73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>
                    <a:gd name="T0" fmla="*/ 2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2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2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92" name="Freeform 74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93" name="Freeform 75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94" name="Freeform 76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95" name="Freeform 77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96" name="Freeform 78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97" name="Freeform 79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98" name="Freeform 80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2072" name="Group 81"/>
            <p:cNvGrpSpPr>
              <a:grpSpLocks/>
            </p:cNvGrpSpPr>
            <p:nvPr/>
          </p:nvGrpSpPr>
          <p:grpSpPr bwMode="auto">
            <a:xfrm>
              <a:off x="1383" y="2730"/>
              <a:ext cx="489" cy="497"/>
              <a:chOff x="967" y="1678"/>
              <a:chExt cx="688" cy="700"/>
            </a:xfrm>
          </p:grpSpPr>
          <p:sp>
            <p:nvSpPr>
              <p:cNvPr id="42073" name="Text Box 82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CC00"/>
                </a:solidFill>
                <a:miter lim="800000"/>
                <a:headEnd/>
                <a:tailEnd/>
              </a:ln>
            </p:spPr>
            <p:txBody>
              <a:bodyPr lIns="0" r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10000"/>
                  </a:spcBef>
                </a:pPr>
                <a:endParaRPr lang="en-US" sz="1200" b="1"/>
              </a:p>
            </p:txBody>
          </p:sp>
          <p:grpSp>
            <p:nvGrpSpPr>
              <p:cNvPr id="42074" name="Group 83"/>
              <p:cNvGrpSpPr>
                <a:grpSpLocks/>
              </p:cNvGrpSpPr>
              <p:nvPr/>
            </p:nvGrpSpPr>
            <p:grpSpPr bwMode="auto">
              <a:xfrm>
                <a:off x="1037" y="1764"/>
                <a:ext cx="554" cy="529"/>
                <a:chOff x="1045" y="1780"/>
                <a:chExt cx="806" cy="773"/>
              </a:xfrm>
            </p:grpSpPr>
            <p:sp>
              <p:nvSpPr>
                <p:cNvPr id="42075" name="Freeform 84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>
                    <a:gd name="T0" fmla="*/ 2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2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2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76" name="Freeform 85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>
                    <a:gd name="T0" fmla="*/ 2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2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2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77" name="Freeform 86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>
                    <a:gd name="T0" fmla="*/ 2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2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2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78" name="Freeform 87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>
                    <a:gd name="T0" fmla="*/ 2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2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2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79" name="Freeform 88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80" name="Freeform 89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81" name="Freeform 90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82" name="Freeform 91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83" name="Freeform 92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84" name="Freeform 93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85" name="Freeform 94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2002" name="Rectangle 95"/>
          <p:cNvSpPr>
            <a:spLocks noChangeArrowheads="1"/>
          </p:cNvSpPr>
          <p:nvPr/>
        </p:nvSpPr>
        <p:spPr bwMode="auto">
          <a:xfrm>
            <a:off x="6851371" y="3828065"/>
            <a:ext cx="1554705" cy="1828330"/>
          </a:xfrm>
          <a:prstGeom prst="rect">
            <a:avLst/>
          </a:prstGeom>
          <a:solidFill>
            <a:srgbClr val="00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  <a:spcBef>
                <a:spcPct val="10000"/>
              </a:spcBef>
            </a:pPr>
            <a:r>
              <a:rPr lang="en-US" b="1"/>
              <a:t>Per-device</a:t>
            </a:r>
          </a:p>
          <a:p>
            <a:pPr algn="ctr">
              <a:lnSpc>
                <a:spcPct val="85000"/>
              </a:lnSpc>
              <a:spcBef>
                <a:spcPct val="10000"/>
              </a:spcBef>
            </a:pPr>
            <a:r>
              <a:rPr lang="en-US" b="1"/>
              <a:t>Global</a:t>
            </a:r>
          </a:p>
          <a:p>
            <a:pPr algn="ctr">
              <a:lnSpc>
                <a:spcPct val="85000"/>
              </a:lnSpc>
              <a:spcBef>
                <a:spcPct val="10000"/>
              </a:spcBef>
            </a:pPr>
            <a:r>
              <a:rPr lang="en-US" b="1"/>
              <a:t>Memory</a:t>
            </a:r>
          </a:p>
        </p:txBody>
      </p:sp>
      <p:grpSp>
        <p:nvGrpSpPr>
          <p:cNvPr id="42003" name="Group 96"/>
          <p:cNvGrpSpPr>
            <a:grpSpLocks/>
          </p:cNvGrpSpPr>
          <p:nvPr/>
        </p:nvGrpSpPr>
        <p:grpSpPr bwMode="auto">
          <a:xfrm>
            <a:off x="1981488" y="4980771"/>
            <a:ext cx="3928678" cy="781325"/>
            <a:chOff x="258" y="2682"/>
            <a:chExt cx="2474" cy="592"/>
          </a:xfrm>
        </p:grpSpPr>
        <p:sp>
          <p:nvSpPr>
            <p:cNvPr id="42009" name="Rectangle 97"/>
            <p:cNvSpPr>
              <a:spLocks noChangeArrowheads="1"/>
            </p:cNvSpPr>
            <p:nvPr/>
          </p:nvSpPr>
          <p:spPr bwMode="auto">
            <a:xfrm>
              <a:off x="258" y="2682"/>
              <a:ext cx="2474" cy="592"/>
            </a:xfrm>
            <a:prstGeom prst="rect">
              <a:avLst/>
            </a:prstGeom>
            <a:noFill/>
            <a:ln w="28575" algn="ctr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0" name="Text Box 98"/>
            <p:cNvSpPr txBox="1">
              <a:spLocks noChangeArrowheads="1"/>
            </p:cNvSpPr>
            <p:nvPr/>
          </p:nvSpPr>
          <p:spPr bwMode="auto">
            <a:xfrm>
              <a:off x="1871" y="2910"/>
              <a:ext cx="31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b="1"/>
                <a:t>. . .</a:t>
              </a:r>
            </a:p>
          </p:txBody>
        </p:sp>
        <p:grpSp>
          <p:nvGrpSpPr>
            <p:cNvPr id="42011" name="Group 99"/>
            <p:cNvGrpSpPr>
              <a:grpSpLocks/>
            </p:cNvGrpSpPr>
            <p:nvPr/>
          </p:nvGrpSpPr>
          <p:grpSpPr bwMode="auto">
            <a:xfrm>
              <a:off x="313" y="2730"/>
              <a:ext cx="490" cy="497"/>
              <a:chOff x="967" y="1678"/>
              <a:chExt cx="688" cy="700"/>
            </a:xfrm>
          </p:grpSpPr>
          <p:sp>
            <p:nvSpPr>
              <p:cNvPr id="42054" name="Text Box 100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CC00"/>
                </a:solidFill>
                <a:miter lim="800000"/>
                <a:headEnd/>
                <a:tailEnd/>
              </a:ln>
            </p:spPr>
            <p:txBody>
              <a:bodyPr lIns="0" r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10000"/>
                  </a:spcBef>
                </a:pPr>
                <a:endParaRPr lang="en-US" sz="1200" b="1"/>
              </a:p>
            </p:txBody>
          </p:sp>
          <p:grpSp>
            <p:nvGrpSpPr>
              <p:cNvPr id="42055" name="Group 101"/>
              <p:cNvGrpSpPr>
                <a:grpSpLocks/>
              </p:cNvGrpSpPr>
              <p:nvPr/>
            </p:nvGrpSpPr>
            <p:grpSpPr bwMode="auto">
              <a:xfrm>
                <a:off x="1037" y="1764"/>
                <a:ext cx="554" cy="529"/>
                <a:chOff x="1045" y="1780"/>
                <a:chExt cx="806" cy="773"/>
              </a:xfrm>
            </p:grpSpPr>
            <p:sp>
              <p:nvSpPr>
                <p:cNvPr id="42056" name="Freeform 102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>
                    <a:gd name="T0" fmla="*/ 2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2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2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57" name="Freeform 103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>
                    <a:gd name="T0" fmla="*/ 2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2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2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58" name="Freeform 104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>
                    <a:gd name="T0" fmla="*/ 2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2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2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59" name="Freeform 105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>
                    <a:gd name="T0" fmla="*/ 2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2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2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60" name="Freeform 106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61" name="Freeform 107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62" name="Freeform 108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63" name="Freeform 109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64" name="Freeform 110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65" name="Freeform 111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66" name="Freeform 112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2012" name="Group 113"/>
            <p:cNvGrpSpPr>
              <a:grpSpLocks/>
            </p:cNvGrpSpPr>
            <p:nvPr/>
          </p:nvGrpSpPr>
          <p:grpSpPr bwMode="auto">
            <a:xfrm>
              <a:off x="847" y="2730"/>
              <a:ext cx="490" cy="497"/>
              <a:chOff x="967" y="1678"/>
              <a:chExt cx="688" cy="700"/>
            </a:xfrm>
          </p:grpSpPr>
          <p:sp>
            <p:nvSpPr>
              <p:cNvPr id="42041" name="Text Box 114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CC00"/>
                </a:solidFill>
                <a:miter lim="800000"/>
                <a:headEnd/>
                <a:tailEnd/>
              </a:ln>
            </p:spPr>
            <p:txBody>
              <a:bodyPr lIns="0" r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10000"/>
                  </a:spcBef>
                </a:pPr>
                <a:endParaRPr lang="en-US" sz="1200" b="1"/>
              </a:p>
            </p:txBody>
          </p:sp>
          <p:grpSp>
            <p:nvGrpSpPr>
              <p:cNvPr id="42042" name="Group 115"/>
              <p:cNvGrpSpPr>
                <a:grpSpLocks/>
              </p:cNvGrpSpPr>
              <p:nvPr/>
            </p:nvGrpSpPr>
            <p:grpSpPr bwMode="auto">
              <a:xfrm>
                <a:off x="1037" y="1764"/>
                <a:ext cx="554" cy="529"/>
                <a:chOff x="1045" y="1780"/>
                <a:chExt cx="806" cy="773"/>
              </a:xfrm>
            </p:grpSpPr>
            <p:sp>
              <p:nvSpPr>
                <p:cNvPr id="42043" name="Freeform 116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>
                    <a:gd name="T0" fmla="*/ 2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2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2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44" name="Freeform 117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>
                    <a:gd name="T0" fmla="*/ 2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2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2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45" name="Freeform 118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>
                    <a:gd name="T0" fmla="*/ 2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2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2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46" name="Freeform 119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>
                    <a:gd name="T0" fmla="*/ 2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2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2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47" name="Freeform 120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48" name="Freeform 121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49" name="Freeform 122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50" name="Freeform 123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51" name="Freeform 124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52" name="Freeform 125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53" name="Freeform 126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2013" name="Group 127"/>
            <p:cNvGrpSpPr>
              <a:grpSpLocks/>
            </p:cNvGrpSpPr>
            <p:nvPr/>
          </p:nvGrpSpPr>
          <p:grpSpPr bwMode="auto">
            <a:xfrm>
              <a:off x="2187" y="2730"/>
              <a:ext cx="490" cy="497"/>
              <a:chOff x="967" y="1678"/>
              <a:chExt cx="688" cy="700"/>
            </a:xfrm>
          </p:grpSpPr>
          <p:sp>
            <p:nvSpPr>
              <p:cNvPr id="42028" name="Text Box 128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CC00"/>
                </a:solidFill>
                <a:miter lim="800000"/>
                <a:headEnd/>
                <a:tailEnd/>
              </a:ln>
            </p:spPr>
            <p:txBody>
              <a:bodyPr lIns="0" r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10000"/>
                  </a:spcBef>
                </a:pPr>
                <a:endParaRPr lang="en-US" sz="1200" b="1"/>
              </a:p>
            </p:txBody>
          </p:sp>
          <p:grpSp>
            <p:nvGrpSpPr>
              <p:cNvPr id="42029" name="Group 129"/>
              <p:cNvGrpSpPr>
                <a:grpSpLocks/>
              </p:cNvGrpSpPr>
              <p:nvPr/>
            </p:nvGrpSpPr>
            <p:grpSpPr bwMode="auto">
              <a:xfrm>
                <a:off x="1037" y="1764"/>
                <a:ext cx="554" cy="529"/>
                <a:chOff x="1045" y="1780"/>
                <a:chExt cx="806" cy="773"/>
              </a:xfrm>
            </p:grpSpPr>
            <p:sp>
              <p:nvSpPr>
                <p:cNvPr id="42030" name="Freeform 130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>
                    <a:gd name="T0" fmla="*/ 2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2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2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31" name="Freeform 131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>
                    <a:gd name="T0" fmla="*/ 2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2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2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32" name="Freeform 132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>
                    <a:gd name="T0" fmla="*/ 2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2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2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33" name="Freeform 133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>
                    <a:gd name="T0" fmla="*/ 2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2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2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34" name="Freeform 134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35" name="Freeform 135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36" name="Freeform 136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37" name="Freeform 137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38" name="Freeform 138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39" name="Freeform 139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40" name="Freeform 140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2014" name="Group 141"/>
            <p:cNvGrpSpPr>
              <a:grpSpLocks/>
            </p:cNvGrpSpPr>
            <p:nvPr/>
          </p:nvGrpSpPr>
          <p:grpSpPr bwMode="auto">
            <a:xfrm>
              <a:off x="1383" y="2730"/>
              <a:ext cx="489" cy="497"/>
              <a:chOff x="967" y="1678"/>
              <a:chExt cx="688" cy="700"/>
            </a:xfrm>
          </p:grpSpPr>
          <p:sp>
            <p:nvSpPr>
              <p:cNvPr id="42015" name="Text Box 142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CC00"/>
                </a:solidFill>
                <a:miter lim="800000"/>
                <a:headEnd/>
                <a:tailEnd/>
              </a:ln>
            </p:spPr>
            <p:txBody>
              <a:bodyPr lIns="0" r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10000"/>
                  </a:spcBef>
                </a:pPr>
                <a:endParaRPr lang="en-US" sz="1200" b="1"/>
              </a:p>
            </p:txBody>
          </p:sp>
          <p:grpSp>
            <p:nvGrpSpPr>
              <p:cNvPr id="42016" name="Group 143"/>
              <p:cNvGrpSpPr>
                <a:grpSpLocks/>
              </p:cNvGrpSpPr>
              <p:nvPr/>
            </p:nvGrpSpPr>
            <p:grpSpPr bwMode="auto">
              <a:xfrm>
                <a:off x="1037" y="1764"/>
                <a:ext cx="554" cy="529"/>
                <a:chOff x="1045" y="1780"/>
                <a:chExt cx="806" cy="773"/>
              </a:xfrm>
            </p:grpSpPr>
            <p:sp>
              <p:nvSpPr>
                <p:cNvPr id="42017" name="Freeform 144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>
                    <a:gd name="T0" fmla="*/ 2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2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2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18" name="Freeform 145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>
                    <a:gd name="T0" fmla="*/ 2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2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2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19" name="Freeform 146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>
                    <a:gd name="T0" fmla="*/ 2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2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2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20" name="Freeform 147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>
                    <a:gd name="T0" fmla="*/ 2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2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2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21" name="Freeform 148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22" name="Freeform 149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23" name="Freeform 150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24" name="Freeform 151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25" name="Freeform 152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26" name="Freeform 153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27" name="Freeform 154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6 w 208"/>
                    <a:gd name="T3" fmla="*/ 1 h 1536"/>
                    <a:gd name="T4" fmla="*/ 1 w 208"/>
                    <a:gd name="T5" fmla="*/ 1 h 1536"/>
                    <a:gd name="T6" fmla="*/ 4 w 208"/>
                    <a:gd name="T7" fmla="*/ 1 h 1536"/>
                    <a:gd name="T8" fmla="*/ 1 w 208"/>
                    <a:gd name="T9" fmla="*/ 1 h 1536"/>
                    <a:gd name="T10" fmla="*/ 4 w 208"/>
                    <a:gd name="T11" fmla="*/ 1 h 1536"/>
                    <a:gd name="T12" fmla="*/ 1 w 208"/>
                    <a:gd name="T13" fmla="*/ 1 h 1536"/>
                    <a:gd name="T14" fmla="*/ 4 w 208"/>
                    <a:gd name="T15" fmla="*/ 2 h 1536"/>
                    <a:gd name="T16" fmla="*/ 1 w 208"/>
                    <a:gd name="T17" fmla="*/ 2 h 1536"/>
                    <a:gd name="T18" fmla="*/ 3 w 208"/>
                    <a:gd name="T19" fmla="*/ 2 h 1536"/>
                    <a:gd name="T20" fmla="*/ 1 w 208"/>
                    <a:gd name="T21" fmla="*/ 2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2004" name="Text Box 155"/>
          <p:cNvSpPr txBox="1">
            <a:spLocks noChangeArrowheads="1"/>
          </p:cNvSpPr>
          <p:nvPr/>
        </p:nvSpPr>
        <p:spPr bwMode="auto">
          <a:xfrm>
            <a:off x="2116762" y="4603678"/>
            <a:ext cx="1505168" cy="36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>
                <a:solidFill>
                  <a:srgbClr val="FFC000"/>
                </a:solidFill>
              </a:rPr>
              <a:t>Kernel 1</a:t>
            </a:r>
          </a:p>
        </p:txBody>
      </p:sp>
      <p:sp>
        <p:nvSpPr>
          <p:cNvPr id="42005" name="Line 156"/>
          <p:cNvSpPr>
            <a:spLocks noChangeShapeType="1"/>
          </p:cNvSpPr>
          <p:nvPr/>
        </p:nvSpPr>
        <p:spPr bwMode="auto">
          <a:xfrm>
            <a:off x="5929218" y="4142310"/>
            <a:ext cx="914532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6" name="Line 157"/>
          <p:cNvSpPr>
            <a:spLocks noChangeShapeType="1"/>
          </p:cNvSpPr>
          <p:nvPr/>
        </p:nvSpPr>
        <p:spPr bwMode="auto">
          <a:xfrm>
            <a:off x="5929218" y="5276446"/>
            <a:ext cx="914532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Line 158"/>
          <p:cNvSpPr>
            <a:spLocks noChangeShapeType="1"/>
          </p:cNvSpPr>
          <p:nvPr/>
        </p:nvSpPr>
        <p:spPr bwMode="auto">
          <a:xfrm>
            <a:off x="1716654" y="3736649"/>
            <a:ext cx="0" cy="2072584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8" name="Text Box 159"/>
          <p:cNvSpPr txBox="1">
            <a:spLocks noChangeArrowheads="1"/>
          </p:cNvSpPr>
          <p:nvPr/>
        </p:nvSpPr>
        <p:spPr bwMode="auto">
          <a:xfrm>
            <a:off x="272455" y="3742364"/>
            <a:ext cx="1351848" cy="64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C000"/>
                </a:solidFill>
              </a:rPr>
              <a:t>Sequential</a:t>
            </a:r>
          </a:p>
          <a:p>
            <a:pPr eaLnBrk="1" hangingPunct="1"/>
            <a:r>
              <a:rPr lang="en-US" b="1">
                <a:solidFill>
                  <a:srgbClr val="FFC000"/>
                </a:solidFill>
              </a:rPr>
              <a:t>Kernels</a:t>
            </a:r>
          </a:p>
        </p:txBody>
      </p:sp>
    </p:spTree>
    <p:extLst>
      <p:ext uri="{BB962C8B-B14F-4D97-AF65-F5344CB8AC3E}">
        <p14:creationId xmlns:p14="http://schemas.microsoft.com/office/powerpoint/2010/main" val="8643711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Global Memory</a:t>
            </a:r>
          </a:p>
        </p:txBody>
      </p:sp>
      <p:grpSp>
        <p:nvGrpSpPr>
          <p:cNvPr id="43011" name="Group 289"/>
          <p:cNvGrpSpPr>
            <a:grpSpLocks/>
          </p:cNvGrpSpPr>
          <p:nvPr/>
        </p:nvGrpSpPr>
        <p:grpSpPr bwMode="auto">
          <a:xfrm>
            <a:off x="640172" y="891311"/>
            <a:ext cx="9894098" cy="2121148"/>
            <a:chOff x="375" y="771"/>
            <a:chExt cx="5193" cy="1485"/>
          </a:xfrm>
        </p:grpSpPr>
        <p:sp>
          <p:nvSpPr>
            <p:cNvPr id="43013" name="Text Box 10"/>
            <p:cNvSpPr txBox="1">
              <a:spLocks noChangeArrowheads="1"/>
            </p:cNvSpPr>
            <p:nvPr/>
          </p:nvSpPr>
          <p:spPr bwMode="auto">
            <a:xfrm>
              <a:off x="460" y="771"/>
              <a:ext cx="713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FFFF00"/>
                  </a:solidFill>
                </a:rPr>
                <a:t>Kernel 0</a:t>
              </a:r>
            </a:p>
          </p:txBody>
        </p:sp>
        <p:grpSp>
          <p:nvGrpSpPr>
            <p:cNvPr id="43014" name="Group 11"/>
            <p:cNvGrpSpPr>
              <a:grpSpLocks/>
            </p:cNvGrpSpPr>
            <p:nvPr/>
          </p:nvGrpSpPr>
          <p:grpSpPr bwMode="auto">
            <a:xfrm>
              <a:off x="375" y="965"/>
              <a:ext cx="2474" cy="526"/>
              <a:chOff x="258" y="2682"/>
              <a:chExt cx="2474" cy="592"/>
            </a:xfrm>
          </p:grpSpPr>
          <p:sp>
            <p:nvSpPr>
              <p:cNvPr id="43080" name="Rectangle 12"/>
              <p:cNvSpPr>
                <a:spLocks noChangeArrowheads="1"/>
              </p:cNvSpPr>
              <p:nvPr/>
            </p:nvSpPr>
            <p:spPr bwMode="auto">
              <a:xfrm>
                <a:off x="258" y="2682"/>
                <a:ext cx="2474" cy="592"/>
              </a:xfrm>
              <a:prstGeom prst="rect">
                <a:avLst/>
              </a:prstGeom>
              <a:noFill/>
              <a:ln w="28575" algn="ctr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81" name="Text Box 13"/>
              <p:cNvSpPr txBox="1">
                <a:spLocks noChangeArrowheads="1"/>
              </p:cNvSpPr>
              <p:nvPr/>
            </p:nvSpPr>
            <p:spPr bwMode="auto">
              <a:xfrm>
                <a:off x="1872" y="2909"/>
                <a:ext cx="31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. . .</a:t>
                </a:r>
              </a:p>
            </p:txBody>
          </p:sp>
          <p:grpSp>
            <p:nvGrpSpPr>
              <p:cNvPr id="43082" name="Group 14"/>
              <p:cNvGrpSpPr>
                <a:grpSpLocks/>
              </p:cNvGrpSpPr>
              <p:nvPr/>
            </p:nvGrpSpPr>
            <p:grpSpPr bwMode="auto">
              <a:xfrm>
                <a:off x="313" y="2730"/>
                <a:ext cx="490" cy="497"/>
                <a:chOff x="967" y="1678"/>
                <a:chExt cx="688" cy="700"/>
              </a:xfrm>
            </p:grpSpPr>
            <p:sp>
              <p:nvSpPr>
                <p:cNvPr id="4312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967" y="1678"/>
                  <a:ext cx="688" cy="7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CC0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lnSpc>
                      <a:spcPct val="85000"/>
                    </a:lnSpc>
                    <a:spcBef>
                      <a:spcPct val="10000"/>
                    </a:spcBef>
                  </a:pPr>
                  <a:endParaRPr lang="en-US" sz="1200"/>
                </a:p>
              </p:txBody>
            </p:sp>
            <p:grpSp>
              <p:nvGrpSpPr>
                <p:cNvPr id="43126" name="Group 16"/>
                <p:cNvGrpSpPr>
                  <a:grpSpLocks/>
                </p:cNvGrpSpPr>
                <p:nvPr/>
              </p:nvGrpSpPr>
              <p:grpSpPr bwMode="auto">
                <a:xfrm>
                  <a:off x="1035" y="1764"/>
                  <a:ext cx="552" cy="529"/>
                  <a:chOff x="1045" y="1780"/>
                  <a:chExt cx="806" cy="773"/>
                </a:xfrm>
              </p:grpSpPr>
              <p:sp>
                <p:nvSpPr>
                  <p:cNvPr id="43127" name="Freeform 17"/>
                  <p:cNvSpPr>
                    <a:spLocks/>
                  </p:cNvSpPr>
                  <p:nvPr/>
                </p:nvSpPr>
                <p:spPr bwMode="auto">
                  <a:xfrm>
                    <a:off x="1045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28" name="Freeform 18"/>
                  <p:cNvSpPr>
                    <a:spLocks/>
                  </p:cNvSpPr>
                  <p:nvPr/>
                </p:nvSpPr>
                <p:spPr bwMode="auto">
                  <a:xfrm>
                    <a:off x="1116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29" name="Freeform 19"/>
                  <p:cNvSpPr>
                    <a:spLocks/>
                  </p:cNvSpPr>
                  <p:nvPr/>
                </p:nvSpPr>
                <p:spPr bwMode="auto">
                  <a:xfrm>
                    <a:off x="1181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30" name="Freeform 20"/>
                  <p:cNvSpPr>
                    <a:spLocks/>
                  </p:cNvSpPr>
                  <p:nvPr/>
                </p:nvSpPr>
                <p:spPr bwMode="auto">
                  <a:xfrm>
                    <a:off x="1247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31" name="Freeform 21"/>
                  <p:cNvSpPr>
                    <a:spLocks/>
                  </p:cNvSpPr>
                  <p:nvPr/>
                </p:nvSpPr>
                <p:spPr bwMode="auto">
                  <a:xfrm>
                    <a:off x="1312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32" name="Freeform 22"/>
                  <p:cNvSpPr>
                    <a:spLocks/>
                  </p:cNvSpPr>
                  <p:nvPr/>
                </p:nvSpPr>
                <p:spPr bwMode="auto">
                  <a:xfrm>
                    <a:off x="1378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33" name="Freeform 23"/>
                  <p:cNvSpPr>
                    <a:spLocks/>
                  </p:cNvSpPr>
                  <p:nvPr/>
                </p:nvSpPr>
                <p:spPr bwMode="auto">
                  <a:xfrm>
                    <a:off x="1443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34" name="Freeform 24"/>
                  <p:cNvSpPr>
                    <a:spLocks/>
                  </p:cNvSpPr>
                  <p:nvPr/>
                </p:nvSpPr>
                <p:spPr bwMode="auto">
                  <a:xfrm>
                    <a:off x="1509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35" name="Freeform 25"/>
                  <p:cNvSpPr>
                    <a:spLocks/>
                  </p:cNvSpPr>
                  <p:nvPr/>
                </p:nvSpPr>
                <p:spPr bwMode="auto">
                  <a:xfrm>
                    <a:off x="1574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36" name="Freeform 26"/>
                  <p:cNvSpPr>
                    <a:spLocks/>
                  </p:cNvSpPr>
                  <p:nvPr/>
                </p:nvSpPr>
                <p:spPr bwMode="auto">
                  <a:xfrm>
                    <a:off x="1640" y="1780"/>
                    <a:ext cx="145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37" name="Freeform 27"/>
                  <p:cNvSpPr>
                    <a:spLocks/>
                  </p:cNvSpPr>
                  <p:nvPr/>
                </p:nvSpPr>
                <p:spPr bwMode="auto">
                  <a:xfrm>
                    <a:off x="1705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3083" name="Group 28"/>
              <p:cNvGrpSpPr>
                <a:grpSpLocks/>
              </p:cNvGrpSpPr>
              <p:nvPr/>
            </p:nvGrpSpPr>
            <p:grpSpPr bwMode="auto">
              <a:xfrm>
                <a:off x="847" y="2730"/>
                <a:ext cx="490" cy="497"/>
                <a:chOff x="967" y="1678"/>
                <a:chExt cx="688" cy="700"/>
              </a:xfrm>
            </p:grpSpPr>
            <p:sp>
              <p:nvSpPr>
                <p:cNvPr id="4311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967" y="1678"/>
                  <a:ext cx="688" cy="7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CC0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lnSpc>
                      <a:spcPct val="85000"/>
                    </a:lnSpc>
                    <a:spcBef>
                      <a:spcPct val="10000"/>
                    </a:spcBef>
                  </a:pPr>
                  <a:endParaRPr lang="en-US" sz="1200"/>
                </a:p>
              </p:txBody>
            </p:sp>
            <p:grpSp>
              <p:nvGrpSpPr>
                <p:cNvPr id="43113" name="Group 30"/>
                <p:cNvGrpSpPr>
                  <a:grpSpLocks/>
                </p:cNvGrpSpPr>
                <p:nvPr/>
              </p:nvGrpSpPr>
              <p:grpSpPr bwMode="auto">
                <a:xfrm>
                  <a:off x="1035" y="1764"/>
                  <a:ext cx="552" cy="529"/>
                  <a:chOff x="1045" y="1780"/>
                  <a:chExt cx="806" cy="773"/>
                </a:xfrm>
              </p:grpSpPr>
              <p:sp>
                <p:nvSpPr>
                  <p:cNvPr id="43114" name="Freeform 31"/>
                  <p:cNvSpPr>
                    <a:spLocks/>
                  </p:cNvSpPr>
                  <p:nvPr/>
                </p:nvSpPr>
                <p:spPr bwMode="auto">
                  <a:xfrm>
                    <a:off x="1045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15" name="Freeform 32"/>
                  <p:cNvSpPr>
                    <a:spLocks/>
                  </p:cNvSpPr>
                  <p:nvPr/>
                </p:nvSpPr>
                <p:spPr bwMode="auto">
                  <a:xfrm>
                    <a:off x="1116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16" name="Freeform 33"/>
                  <p:cNvSpPr>
                    <a:spLocks/>
                  </p:cNvSpPr>
                  <p:nvPr/>
                </p:nvSpPr>
                <p:spPr bwMode="auto">
                  <a:xfrm>
                    <a:off x="1181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17" name="Freeform 34"/>
                  <p:cNvSpPr>
                    <a:spLocks/>
                  </p:cNvSpPr>
                  <p:nvPr/>
                </p:nvSpPr>
                <p:spPr bwMode="auto">
                  <a:xfrm>
                    <a:off x="1247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18" name="Freeform 35"/>
                  <p:cNvSpPr>
                    <a:spLocks/>
                  </p:cNvSpPr>
                  <p:nvPr/>
                </p:nvSpPr>
                <p:spPr bwMode="auto">
                  <a:xfrm>
                    <a:off x="1312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19" name="Freeform 36"/>
                  <p:cNvSpPr>
                    <a:spLocks/>
                  </p:cNvSpPr>
                  <p:nvPr/>
                </p:nvSpPr>
                <p:spPr bwMode="auto">
                  <a:xfrm>
                    <a:off x="1378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20" name="Freeform 37"/>
                  <p:cNvSpPr>
                    <a:spLocks/>
                  </p:cNvSpPr>
                  <p:nvPr/>
                </p:nvSpPr>
                <p:spPr bwMode="auto">
                  <a:xfrm>
                    <a:off x="1443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21" name="Freeform 38"/>
                  <p:cNvSpPr>
                    <a:spLocks/>
                  </p:cNvSpPr>
                  <p:nvPr/>
                </p:nvSpPr>
                <p:spPr bwMode="auto">
                  <a:xfrm>
                    <a:off x="1509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22" name="Freeform 39"/>
                  <p:cNvSpPr>
                    <a:spLocks/>
                  </p:cNvSpPr>
                  <p:nvPr/>
                </p:nvSpPr>
                <p:spPr bwMode="auto">
                  <a:xfrm>
                    <a:off x="1574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23" name="Freeform 40"/>
                  <p:cNvSpPr>
                    <a:spLocks/>
                  </p:cNvSpPr>
                  <p:nvPr/>
                </p:nvSpPr>
                <p:spPr bwMode="auto">
                  <a:xfrm>
                    <a:off x="1640" y="1780"/>
                    <a:ext cx="145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24" name="Freeform 41"/>
                  <p:cNvSpPr>
                    <a:spLocks/>
                  </p:cNvSpPr>
                  <p:nvPr/>
                </p:nvSpPr>
                <p:spPr bwMode="auto">
                  <a:xfrm>
                    <a:off x="1705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3084" name="Group 42"/>
              <p:cNvGrpSpPr>
                <a:grpSpLocks/>
              </p:cNvGrpSpPr>
              <p:nvPr/>
            </p:nvGrpSpPr>
            <p:grpSpPr bwMode="auto">
              <a:xfrm>
                <a:off x="2187" y="2730"/>
                <a:ext cx="490" cy="497"/>
                <a:chOff x="967" y="1678"/>
                <a:chExt cx="688" cy="700"/>
              </a:xfrm>
            </p:grpSpPr>
            <p:sp>
              <p:nvSpPr>
                <p:cNvPr id="4309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967" y="1678"/>
                  <a:ext cx="688" cy="7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CC0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lnSpc>
                      <a:spcPct val="85000"/>
                    </a:lnSpc>
                    <a:spcBef>
                      <a:spcPct val="10000"/>
                    </a:spcBef>
                  </a:pPr>
                  <a:endParaRPr lang="en-US" sz="1200"/>
                </a:p>
              </p:txBody>
            </p:sp>
            <p:grpSp>
              <p:nvGrpSpPr>
                <p:cNvPr id="43100" name="Group 44"/>
                <p:cNvGrpSpPr>
                  <a:grpSpLocks/>
                </p:cNvGrpSpPr>
                <p:nvPr/>
              </p:nvGrpSpPr>
              <p:grpSpPr bwMode="auto">
                <a:xfrm>
                  <a:off x="1035" y="1764"/>
                  <a:ext cx="552" cy="529"/>
                  <a:chOff x="1045" y="1780"/>
                  <a:chExt cx="806" cy="773"/>
                </a:xfrm>
              </p:grpSpPr>
              <p:sp>
                <p:nvSpPr>
                  <p:cNvPr id="43101" name="Freeform 45"/>
                  <p:cNvSpPr>
                    <a:spLocks/>
                  </p:cNvSpPr>
                  <p:nvPr/>
                </p:nvSpPr>
                <p:spPr bwMode="auto">
                  <a:xfrm>
                    <a:off x="1045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02" name="Freeform 46"/>
                  <p:cNvSpPr>
                    <a:spLocks/>
                  </p:cNvSpPr>
                  <p:nvPr/>
                </p:nvSpPr>
                <p:spPr bwMode="auto">
                  <a:xfrm>
                    <a:off x="1116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03" name="Freeform 47"/>
                  <p:cNvSpPr>
                    <a:spLocks/>
                  </p:cNvSpPr>
                  <p:nvPr/>
                </p:nvSpPr>
                <p:spPr bwMode="auto">
                  <a:xfrm>
                    <a:off x="1181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04" name="Freeform 48"/>
                  <p:cNvSpPr>
                    <a:spLocks/>
                  </p:cNvSpPr>
                  <p:nvPr/>
                </p:nvSpPr>
                <p:spPr bwMode="auto">
                  <a:xfrm>
                    <a:off x="1247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05" name="Freeform 49"/>
                  <p:cNvSpPr>
                    <a:spLocks/>
                  </p:cNvSpPr>
                  <p:nvPr/>
                </p:nvSpPr>
                <p:spPr bwMode="auto">
                  <a:xfrm>
                    <a:off x="1312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06" name="Freeform 50"/>
                  <p:cNvSpPr>
                    <a:spLocks/>
                  </p:cNvSpPr>
                  <p:nvPr/>
                </p:nvSpPr>
                <p:spPr bwMode="auto">
                  <a:xfrm>
                    <a:off x="1378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07" name="Freeform 51"/>
                  <p:cNvSpPr>
                    <a:spLocks/>
                  </p:cNvSpPr>
                  <p:nvPr/>
                </p:nvSpPr>
                <p:spPr bwMode="auto">
                  <a:xfrm>
                    <a:off x="1443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08" name="Freeform 52"/>
                  <p:cNvSpPr>
                    <a:spLocks/>
                  </p:cNvSpPr>
                  <p:nvPr/>
                </p:nvSpPr>
                <p:spPr bwMode="auto">
                  <a:xfrm>
                    <a:off x="1509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09" name="Freeform 53"/>
                  <p:cNvSpPr>
                    <a:spLocks/>
                  </p:cNvSpPr>
                  <p:nvPr/>
                </p:nvSpPr>
                <p:spPr bwMode="auto">
                  <a:xfrm>
                    <a:off x="1574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10" name="Freeform 54"/>
                  <p:cNvSpPr>
                    <a:spLocks/>
                  </p:cNvSpPr>
                  <p:nvPr/>
                </p:nvSpPr>
                <p:spPr bwMode="auto">
                  <a:xfrm>
                    <a:off x="1640" y="1780"/>
                    <a:ext cx="145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11" name="Freeform 55"/>
                  <p:cNvSpPr>
                    <a:spLocks/>
                  </p:cNvSpPr>
                  <p:nvPr/>
                </p:nvSpPr>
                <p:spPr bwMode="auto">
                  <a:xfrm>
                    <a:off x="1705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3085" name="Group 56"/>
              <p:cNvGrpSpPr>
                <a:grpSpLocks/>
              </p:cNvGrpSpPr>
              <p:nvPr/>
            </p:nvGrpSpPr>
            <p:grpSpPr bwMode="auto">
              <a:xfrm>
                <a:off x="1383" y="2730"/>
                <a:ext cx="489" cy="497"/>
                <a:chOff x="967" y="1678"/>
                <a:chExt cx="688" cy="700"/>
              </a:xfrm>
            </p:grpSpPr>
            <p:sp>
              <p:nvSpPr>
                <p:cNvPr id="43086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967" y="1678"/>
                  <a:ext cx="688" cy="7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CC0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lnSpc>
                      <a:spcPct val="85000"/>
                    </a:lnSpc>
                    <a:spcBef>
                      <a:spcPct val="10000"/>
                    </a:spcBef>
                  </a:pPr>
                  <a:endParaRPr lang="en-US" sz="1200"/>
                </a:p>
              </p:txBody>
            </p:sp>
            <p:grpSp>
              <p:nvGrpSpPr>
                <p:cNvPr id="43087" name="Group 58"/>
                <p:cNvGrpSpPr>
                  <a:grpSpLocks/>
                </p:cNvGrpSpPr>
                <p:nvPr/>
              </p:nvGrpSpPr>
              <p:grpSpPr bwMode="auto">
                <a:xfrm>
                  <a:off x="1035" y="1764"/>
                  <a:ext cx="552" cy="529"/>
                  <a:chOff x="1045" y="1780"/>
                  <a:chExt cx="806" cy="773"/>
                </a:xfrm>
              </p:grpSpPr>
              <p:sp>
                <p:nvSpPr>
                  <p:cNvPr id="43088" name="Freeform 59"/>
                  <p:cNvSpPr>
                    <a:spLocks/>
                  </p:cNvSpPr>
                  <p:nvPr/>
                </p:nvSpPr>
                <p:spPr bwMode="auto">
                  <a:xfrm>
                    <a:off x="1045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89" name="Freeform 60"/>
                  <p:cNvSpPr>
                    <a:spLocks/>
                  </p:cNvSpPr>
                  <p:nvPr/>
                </p:nvSpPr>
                <p:spPr bwMode="auto">
                  <a:xfrm>
                    <a:off x="1116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90" name="Freeform 61"/>
                  <p:cNvSpPr>
                    <a:spLocks/>
                  </p:cNvSpPr>
                  <p:nvPr/>
                </p:nvSpPr>
                <p:spPr bwMode="auto">
                  <a:xfrm>
                    <a:off x="1181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91" name="Freeform 62"/>
                  <p:cNvSpPr>
                    <a:spLocks/>
                  </p:cNvSpPr>
                  <p:nvPr/>
                </p:nvSpPr>
                <p:spPr bwMode="auto">
                  <a:xfrm>
                    <a:off x="1247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92" name="Freeform 63"/>
                  <p:cNvSpPr>
                    <a:spLocks/>
                  </p:cNvSpPr>
                  <p:nvPr/>
                </p:nvSpPr>
                <p:spPr bwMode="auto">
                  <a:xfrm>
                    <a:off x="1312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93" name="Freeform 64"/>
                  <p:cNvSpPr>
                    <a:spLocks/>
                  </p:cNvSpPr>
                  <p:nvPr/>
                </p:nvSpPr>
                <p:spPr bwMode="auto">
                  <a:xfrm>
                    <a:off x="1378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94" name="Freeform 65"/>
                  <p:cNvSpPr>
                    <a:spLocks/>
                  </p:cNvSpPr>
                  <p:nvPr/>
                </p:nvSpPr>
                <p:spPr bwMode="auto">
                  <a:xfrm>
                    <a:off x="1443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95" name="Freeform 66"/>
                  <p:cNvSpPr>
                    <a:spLocks/>
                  </p:cNvSpPr>
                  <p:nvPr/>
                </p:nvSpPr>
                <p:spPr bwMode="auto">
                  <a:xfrm>
                    <a:off x="1509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96" name="Freeform 67"/>
                  <p:cNvSpPr>
                    <a:spLocks/>
                  </p:cNvSpPr>
                  <p:nvPr/>
                </p:nvSpPr>
                <p:spPr bwMode="auto">
                  <a:xfrm>
                    <a:off x="1574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97" name="Freeform 68"/>
                  <p:cNvSpPr>
                    <a:spLocks/>
                  </p:cNvSpPr>
                  <p:nvPr/>
                </p:nvSpPr>
                <p:spPr bwMode="auto">
                  <a:xfrm>
                    <a:off x="1640" y="1780"/>
                    <a:ext cx="145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98" name="Freeform 69"/>
                  <p:cNvSpPr>
                    <a:spLocks/>
                  </p:cNvSpPr>
                  <p:nvPr/>
                </p:nvSpPr>
                <p:spPr bwMode="auto">
                  <a:xfrm>
                    <a:off x="1705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3015" name="Rectangle 70"/>
            <p:cNvSpPr>
              <a:spLocks noChangeArrowheads="1"/>
            </p:cNvSpPr>
            <p:nvPr/>
          </p:nvSpPr>
          <p:spPr bwMode="auto">
            <a:xfrm>
              <a:off x="3235" y="947"/>
              <a:ext cx="1056" cy="1309"/>
            </a:xfrm>
            <a:prstGeom prst="rect">
              <a:avLst/>
            </a:prstGeom>
            <a:solidFill>
              <a:srgbClr val="0000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10000"/>
                </a:spcBef>
              </a:pPr>
              <a:r>
                <a:rPr lang="en-US"/>
                <a:t>Per-device</a:t>
              </a:r>
              <a:br>
                <a:rPr lang="en-US"/>
              </a:br>
              <a:r>
                <a:rPr lang="en-US"/>
                <a:t>Global</a:t>
              </a:r>
            </a:p>
            <a:p>
              <a:pPr algn="ctr">
                <a:lnSpc>
                  <a:spcPct val="85000"/>
                </a:lnSpc>
                <a:spcBef>
                  <a:spcPct val="10000"/>
                </a:spcBef>
              </a:pPr>
              <a:r>
                <a:rPr lang="en-US"/>
                <a:t>Memory</a:t>
              </a:r>
            </a:p>
          </p:txBody>
        </p:sp>
        <p:grpSp>
          <p:nvGrpSpPr>
            <p:cNvPr id="43016" name="Group 71"/>
            <p:cNvGrpSpPr>
              <a:grpSpLocks/>
            </p:cNvGrpSpPr>
            <p:nvPr/>
          </p:nvGrpSpPr>
          <p:grpSpPr bwMode="auto">
            <a:xfrm>
              <a:off x="375" y="1727"/>
              <a:ext cx="2474" cy="525"/>
              <a:chOff x="258" y="2682"/>
              <a:chExt cx="2474" cy="592"/>
            </a:xfrm>
          </p:grpSpPr>
          <p:sp>
            <p:nvSpPr>
              <p:cNvPr id="43022" name="Rectangle 72"/>
              <p:cNvSpPr>
                <a:spLocks noChangeArrowheads="1"/>
              </p:cNvSpPr>
              <p:nvPr/>
            </p:nvSpPr>
            <p:spPr bwMode="auto">
              <a:xfrm>
                <a:off x="258" y="2682"/>
                <a:ext cx="2474" cy="592"/>
              </a:xfrm>
              <a:prstGeom prst="rect">
                <a:avLst/>
              </a:prstGeom>
              <a:noFill/>
              <a:ln w="28575" algn="ctr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23" name="Text Box 73"/>
              <p:cNvSpPr txBox="1">
                <a:spLocks noChangeArrowheads="1"/>
              </p:cNvSpPr>
              <p:nvPr/>
            </p:nvSpPr>
            <p:spPr bwMode="auto">
              <a:xfrm>
                <a:off x="1897" y="2910"/>
                <a:ext cx="26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. . .</a:t>
                </a:r>
              </a:p>
            </p:txBody>
          </p:sp>
          <p:grpSp>
            <p:nvGrpSpPr>
              <p:cNvPr id="43024" name="Group 74"/>
              <p:cNvGrpSpPr>
                <a:grpSpLocks/>
              </p:cNvGrpSpPr>
              <p:nvPr/>
            </p:nvGrpSpPr>
            <p:grpSpPr bwMode="auto">
              <a:xfrm>
                <a:off x="313" y="2730"/>
                <a:ext cx="490" cy="497"/>
                <a:chOff x="967" y="1678"/>
                <a:chExt cx="688" cy="700"/>
              </a:xfrm>
            </p:grpSpPr>
            <p:sp>
              <p:nvSpPr>
                <p:cNvPr id="43067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967" y="1678"/>
                  <a:ext cx="688" cy="7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CC0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lnSpc>
                      <a:spcPct val="85000"/>
                    </a:lnSpc>
                    <a:spcBef>
                      <a:spcPct val="10000"/>
                    </a:spcBef>
                  </a:pPr>
                  <a:endParaRPr lang="en-US" sz="1200"/>
                </a:p>
              </p:txBody>
            </p:sp>
            <p:grpSp>
              <p:nvGrpSpPr>
                <p:cNvPr id="43068" name="Group 76"/>
                <p:cNvGrpSpPr>
                  <a:grpSpLocks/>
                </p:cNvGrpSpPr>
                <p:nvPr/>
              </p:nvGrpSpPr>
              <p:grpSpPr bwMode="auto">
                <a:xfrm>
                  <a:off x="1035" y="1764"/>
                  <a:ext cx="552" cy="529"/>
                  <a:chOff x="1045" y="1780"/>
                  <a:chExt cx="806" cy="773"/>
                </a:xfrm>
              </p:grpSpPr>
              <p:sp>
                <p:nvSpPr>
                  <p:cNvPr id="43069" name="Freeform 77"/>
                  <p:cNvSpPr>
                    <a:spLocks/>
                  </p:cNvSpPr>
                  <p:nvPr/>
                </p:nvSpPr>
                <p:spPr bwMode="auto">
                  <a:xfrm>
                    <a:off x="1045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70" name="Freeform 78"/>
                  <p:cNvSpPr>
                    <a:spLocks/>
                  </p:cNvSpPr>
                  <p:nvPr/>
                </p:nvSpPr>
                <p:spPr bwMode="auto">
                  <a:xfrm>
                    <a:off x="1116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71" name="Freeform 79"/>
                  <p:cNvSpPr>
                    <a:spLocks/>
                  </p:cNvSpPr>
                  <p:nvPr/>
                </p:nvSpPr>
                <p:spPr bwMode="auto">
                  <a:xfrm>
                    <a:off x="1181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72" name="Freeform 80"/>
                  <p:cNvSpPr>
                    <a:spLocks/>
                  </p:cNvSpPr>
                  <p:nvPr/>
                </p:nvSpPr>
                <p:spPr bwMode="auto">
                  <a:xfrm>
                    <a:off x="1247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73" name="Freeform 81"/>
                  <p:cNvSpPr>
                    <a:spLocks/>
                  </p:cNvSpPr>
                  <p:nvPr/>
                </p:nvSpPr>
                <p:spPr bwMode="auto">
                  <a:xfrm>
                    <a:off x="1312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74" name="Freeform 82"/>
                  <p:cNvSpPr>
                    <a:spLocks/>
                  </p:cNvSpPr>
                  <p:nvPr/>
                </p:nvSpPr>
                <p:spPr bwMode="auto">
                  <a:xfrm>
                    <a:off x="1378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75" name="Freeform 83"/>
                  <p:cNvSpPr>
                    <a:spLocks/>
                  </p:cNvSpPr>
                  <p:nvPr/>
                </p:nvSpPr>
                <p:spPr bwMode="auto">
                  <a:xfrm>
                    <a:off x="1443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76" name="Freeform 84"/>
                  <p:cNvSpPr>
                    <a:spLocks/>
                  </p:cNvSpPr>
                  <p:nvPr/>
                </p:nvSpPr>
                <p:spPr bwMode="auto">
                  <a:xfrm>
                    <a:off x="1509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77" name="Freeform 85"/>
                  <p:cNvSpPr>
                    <a:spLocks/>
                  </p:cNvSpPr>
                  <p:nvPr/>
                </p:nvSpPr>
                <p:spPr bwMode="auto">
                  <a:xfrm>
                    <a:off x="1574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78" name="Freeform 86"/>
                  <p:cNvSpPr>
                    <a:spLocks/>
                  </p:cNvSpPr>
                  <p:nvPr/>
                </p:nvSpPr>
                <p:spPr bwMode="auto">
                  <a:xfrm>
                    <a:off x="1640" y="1780"/>
                    <a:ext cx="145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79" name="Freeform 87"/>
                  <p:cNvSpPr>
                    <a:spLocks/>
                  </p:cNvSpPr>
                  <p:nvPr/>
                </p:nvSpPr>
                <p:spPr bwMode="auto">
                  <a:xfrm>
                    <a:off x="1705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3025" name="Group 88"/>
              <p:cNvGrpSpPr>
                <a:grpSpLocks/>
              </p:cNvGrpSpPr>
              <p:nvPr/>
            </p:nvGrpSpPr>
            <p:grpSpPr bwMode="auto">
              <a:xfrm>
                <a:off x="847" y="2730"/>
                <a:ext cx="490" cy="497"/>
                <a:chOff x="967" y="1678"/>
                <a:chExt cx="688" cy="700"/>
              </a:xfrm>
            </p:grpSpPr>
            <p:sp>
              <p:nvSpPr>
                <p:cNvPr id="43054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967" y="1678"/>
                  <a:ext cx="688" cy="7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CC0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lnSpc>
                      <a:spcPct val="85000"/>
                    </a:lnSpc>
                    <a:spcBef>
                      <a:spcPct val="10000"/>
                    </a:spcBef>
                  </a:pPr>
                  <a:endParaRPr lang="en-US" sz="1200"/>
                </a:p>
              </p:txBody>
            </p:sp>
            <p:grpSp>
              <p:nvGrpSpPr>
                <p:cNvPr id="43055" name="Group 90"/>
                <p:cNvGrpSpPr>
                  <a:grpSpLocks/>
                </p:cNvGrpSpPr>
                <p:nvPr/>
              </p:nvGrpSpPr>
              <p:grpSpPr bwMode="auto">
                <a:xfrm>
                  <a:off x="1035" y="1764"/>
                  <a:ext cx="552" cy="529"/>
                  <a:chOff x="1045" y="1780"/>
                  <a:chExt cx="806" cy="773"/>
                </a:xfrm>
              </p:grpSpPr>
              <p:sp>
                <p:nvSpPr>
                  <p:cNvPr id="43056" name="Freeform 91"/>
                  <p:cNvSpPr>
                    <a:spLocks/>
                  </p:cNvSpPr>
                  <p:nvPr/>
                </p:nvSpPr>
                <p:spPr bwMode="auto">
                  <a:xfrm>
                    <a:off x="1045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57" name="Freeform 92"/>
                  <p:cNvSpPr>
                    <a:spLocks/>
                  </p:cNvSpPr>
                  <p:nvPr/>
                </p:nvSpPr>
                <p:spPr bwMode="auto">
                  <a:xfrm>
                    <a:off x="1116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58" name="Freeform 93"/>
                  <p:cNvSpPr>
                    <a:spLocks/>
                  </p:cNvSpPr>
                  <p:nvPr/>
                </p:nvSpPr>
                <p:spPr bwMode="auto">
                  <a:xfrm>
                    <a:off x="1181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59" name="Freeform 94"/>
                  <p:cNvSpPr>
                    <a:spLocks/>
                  </p:cNvSpPr>
                  <p:nvPr/>
                </p:nvSpPr>
                <p:spPr bwMode="auto">
                  <a:xfrm>
                    <a:off x="1247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60" name="Freeform 95"/>
                  <p:cNvSpPr>
                    <a:spLocks/>
                  </p:cNvSpPr>
                  <p:nvPr/>
                </p:nvSpPr>
                <p:spPr bwMode="auto">
                  <a:xfrm>
                    <a:off x="1312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61" name="Freeform 96"/>
                  <p:cNvSpPr>
                    <a:spLocks/>
                  </p:cNvSpPr>
                  <p:nvPr/>
                </p:nvSpPr>
                <p:spPr bwMode="auto">
                  <a:xfrm>
                    <a:off x="1378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62" name="Freeform 97"/>
                  <p:cNvSpPr>
                    <a:spLocks/>
                  </p:cNvSpPr>
                  <p:nvPr/>
                </p:nvSpPr>
                <p:spPr bwMode="auto">
                  <a:xfrm>
                    <a:off x="1443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63" name="Freeform 98"/>
                  <p:cNvSpPr>
                    <a:spLocks/>
                  </p:cNvSpPr>
                  <p:nvPr/>
                </p:nvSpPr>
                <p:spPr bwMode="auto">
                  <a:xfrm>
                    <a:off x="1509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64" name="Freeform 99"/>
                  <p:cNvSpPr>
                    <a:spLocks/>
                  </p:cNvSpPr>
                  <p:nvPr/>
                </p:nvSpPr>
                <p:spPr bwMode="auto">
                  <a:xfrm>
                    <a:off x="1574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65" name="Freeform 100"/>
                  <p:cNvSpPr>
                    <a:spLocks/>
                  </p:cNvSpPr>
                  <p:nvPr/>
                </p:nvSpPr>
                <p:spPr bwMode="auto">
                  <a:xfrm>
                    <a:off x="1640" y="1780"/>
                    <a:ext cx="145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66" name="Freeform 101"/>
                  <p:cNvSpPr>
                    <a:spLocks/>
                  </p:cNvSpPr>
                  <p:nvPr/>
                </p:nvSpPr>
                <p:spPr bwMode="auto">
                  <a:xfrm>
                    <a:off x="1705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3026" name="Group 102"/>
              <p:cNvGrpSpPr>
                <a:grpSpLocks/>
              </p:cNvGrpSpPr>
              <p:nvPr/>
            </p:nvGrpSpPr>
            <p:grpSpPr bwMode="auto">
              <a:xfrm>
                <a:off x="2187" y="2730"/>
                <a:ext cx="490" cy="497"/>
                <a:chOff x="967" y="1678"/>
                <a:chExt cx="688" cy="700"/>
              </a:xfrm>
            </p:grpSpPr>
            <p:sp>
              <p:nvSpPr>
                <p:cNvPr id="43041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967" y="1678"/>
                  <a:ext cx="688" cy="7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CC0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lnSpc>
                      <a:spcPct val="85000"/>
                    </a:lnSpc>
                    <a:spcBef>
                      <a:spcPct val="10000"/>
                    </a:spcBef>
                  </a:pPr>
                  <a:endParaRPr lang="en-US" sz="1200"/>
                </a:p>
              </p:txBody>
            </p:sp>
            <p:grpSp>
              <p:nvGrpSpPr>
                <p:cNvPr id="43042" name="Group 104"/>
                <p:cNvGrpSpPr>
                  <a:grpSpLocks/>
                </p:cNvGrpSpPr>
                <p:nvPr/>
              </p:nvGrpSpPr>
              <p:grpSpPr bwMode="auto">
                <a:xfrm>
                  <a:off x="1035" y="1764"/>
                  <a:ext cx="552" cy="529"/>
                  <a:chOff x="1045" y="1780"/>
                  <a:chExt cx="806" cy="773"/>
                </a:xfrm>
              </p:grpSpPr>
              <p:sp>
                <p:nvSpPr>
                  <p:cNvPr id="43043" name="Freeform 105"/>
                  <p:cNvSpPr>
                    <a:spLocks/>
                  </p:cNvSpPr>
                  <p:nvPr/>
                </p:nvSpPr>
                <p:spPr bwMode="auto">
                  <a:xfrm>
                    <a:off x="1045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44" name="Freeform 106"/>
                  <p:cNvSpPr>
                    <a:spLocks/>
                  </p:cNvSpPr>
                  <p:nvPr/>
                </p:nvSpPr>
                <p:spPr bwMode="auto">
                  <a:xfrm>
                    <a:off x="1116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45" name="Freeform 107"/>
                  <p:cNvSpPr>
                    <a:spLocks/>
                  </p:cNvSpPr>
                  <p:nvPr/>
                </p:nvSpPr>
                <p:spPr bwMode="auto">
                  <a:xfrm>
                    <a:off x="1181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46" name="Freeform 108"/>
                  <p:cNvSpPr>
                    <a:spLocks/>
                  </p:cNvSpPr>
                  <p:nvPr/>
                </p:nvSpPr>
                <p:spPr bwMode="auto">
                  <a:xfrm>
                    <a:off x="1247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47" name="Freeform 109"/>
                  <p:cNvSpPr>
                    <a:spLocks/>
                  </p:cNvSpPr>
                  <p:nvPr/>
                </p:nvSpPr>
                <p:spPr bwMode="auto">
                  <a:xfrm>
                    <a:off x="1312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48" name="Freeform 110"/>
                  <p:cNvSpPr>
                    <a:spLocks/>
                  </p:cNvSpPr>
                  <p:nvPr/>
                </p:nvSpPr>
                <p:spPr bwMode="auto">
                  <a:xfrm>
                    <a:off x="1378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49" name="Freeform 111"/>
                  <p:cNvSpPr>
                    <a:spLocks/>
                  </p:cNvSpPr>
                  <p:nvPr/>
                </p:nvSpPr>
                <p:spPr bwMode="auto">
                  <a:xfrm>
                    <a:off x="1443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50" name="Freeform 112"/>
                  <p:cNvSpPr>
                    <a:spLocks/>
                  </p:cNvSpPr>
                  <p:nvPr/>
                </p:nvSpPr>
                <p:spPr bwMode="auto">
                  <a:xfrm>
                    <a:off x="1509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51" name="Freeform 113"/>
                  <p:cNvSpPr>
                    <a:spLocks/>
                  </p:cNvSpPr>
                  <p:nvPr/>
                </p:nvSpPr>
                <p:spPr bwMode="auto">
                  <a:xfrm>
                    <a:off x="1574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52" name="Freeform 114"/>
                  <p:cNvSpPr>
                    <a:spLocks/>
                  </p:cNvSpPr>
                  <p:nvPr/>
                </p:nvSpPr>
                <p:spPr bwMode="auto">
                  <a:xfrm>
                    <a:off x="1640" y="1780"/>
                    <a:ext cx="145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53" name="Freeform 115"/>
                  <p:cNvSpPr>
                    <a:spLocks/>
                  </p:cNvSpPr>
                  <p:nvPr/>
                </p:nvSpPr>
                <p:spPr bwMode="auto">
                  <a:xfrm>
                    <a:off x="1705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3027" name="Group 116"/>
              <p:cNvGrpSpPr>
                <a:grpSpLocks/>
              </p:cNvGrpSpPr>
              <p:nvPr/>
            </p:nvGrpSpPr>
            <p:grpSpPr bwMode="auto">
              <a:xfrm>
                <a:off x="1383" y="2730"/>
                <a:ext cx="489" cy="497"/>
                <a:chOff x="967" y="1678"/>
                <a:chExt cx="688" cy="700"/>
              </a:xfrm>
            </p:grpSpPr>
            <p:sp>
              <p:nvSpPr>
                <p:cNvPr id="43028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967" y="1678"/>
                  <a:ext cx="688" cy="7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CC0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lnSpc>
                      <a:spcPct val="85000"/>
                    </a:lnSpc>
                    <a:spcBef>
                      <a:spcPct val="10000"/>
                    </a:spcBef>
                  </a:pPr>
                  <a:endParaRPr lang="en-US" sz="1200"/>
                </a:p>
              </p:txBody>
            </p:sp>
            <p:grpSp>
              <p:nvGrpSpPr>
                <p:cNvPr id="43029" name="Group 118"/>
                <p:cNvGrpSpPr>
                  <a:grpSpLocks/>
                </p:cNvGrpSpPr>
                <p:nvPr/>
              </p:nvGrpSpPr>
              <p:grpSpPr bwMode="auto">
                <a:xfrm>
                  <a:off x="1035" y="1764"/>
                  <a:ext cx="552" cy="529"/>
                  <a:chOff x="1045" y="1780"/>
                  <a:chExt cx="806" cy="773"/>
                </a:xfrm>
              </p:grpSpPr>
              <p:sp>
                <p:nvSpPr>
                  <p:cNvPr id="43030" name="Freeform 119"/>
                  <p:cNvSpPr>
                    <a:spLocks/>
                  </p:cNvSpPr>
                  <p:nvPr/>
                </p:nvSpPr>
                <p:spPr bwMode="auto">
                  <a:xfrm>
                    <a:off x="1045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31" name="Freeform 120"/>
                  <p:cNvSpPr>
                    <a:spLocks/>
                  </p:cNvSpPr>
                  <p:nvPr/>
                </p:nvSpPr>
                <p:spPr bwMode="auto">
                  <a:xfrm>
                    <a:off x="1116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32" name="Freeform 121"/>
                  <p:cNvSpPr>
                    <a:spLocks/>
                  </p:cNvSpPr>
                  <p:nvPr/>
                </p:nvSpPr>
                <p:spPr bwMode="auto">
                  <a:xfrm>
                    <a:off x="1181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33" name="Freeform 122"/>
                  <p:cNvSpPr>
                    <a:spLocks/>
                  </p:cNvSpPr>
                  <p:nvPr/>
                </p:nvSpPr>
                <p:spPr bwMode="auto">
                  <a:xfrm>
                    <a:off x="1247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34" name="Freeform 123"/>
                  <p:cNvSpPr>
                    <a:spLocks/>
                  </p:cNvSpPr>
                  <p:nvPr/>
                </p:nvSpPr>
                <p:spPr bwMode="auto">
                  <a:xfrm>
                    <a:off x="1312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35" name="Freeform 124"/>
                  <p:cNvSpPr>
                    <a:spLocks/>
                  </p:cNvSpPr>
                  <p:nvPr/>
                </p:nvSpPr>
                <p:spPr bwMode="auto">
                  <a:xfrm>
                    <a:off x="1378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36" name="Freeform 125"/>
                  <p:cNvSpPr>
                    <a:spLocks/>
                  </p:cNvSpPr>
                  <p:nvPr/>
                </p:nvSpPr>
                <p:spPr bwMode="auto">
                  <a:xfrm>
                    <a:off x="1443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37" name="Freeform 126"/>
                  <p:cNvSpPr>
                    <a:spLocks/>
                  </p:cNvSpPr>
                  <p:nvPr/>
                </p:nvSpPr>
                <p:spPr bwMode="auto">
                  <a:xfrm>
                    <a:off x="1509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38" name="Freeform 127"/>
                  <p:cNvSpPr>
                    <a:spLocks/>
                  </p:cNvSpPr>
                  <p:nvPr/>
                </p:nvSpPr>
                <p:spPr bwMode="auto">
                  <a:xfrm>
                    <a:off x="1574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39" name="Freeform 128"/>
                  <p:cNvSpPr>
                    <a:spLocks/>
                  </p:cNvSpPr>
                  <p:nvPr/>
                </p:nvSpPr>
                <p:spPr bwMode="auto">
                  <a:xfrm>
                    <a:off x="1640" y="1780"/>
                    <a:ext cx="145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40" name="Freeform 129"/>
                  <p:cNvSpPr>
                    <a:spLocks/>
                  </p:cNvSpPr>
                  <p:nvPr/>
                </p:nvSpPr>
                <p:spPr bwMode="auto">
                  <a:xfrm>
                    <a:off x="1705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3017" name="Text Box 130"/>
            <p:cNvSpPr txBox="1">
              <a:spLocks noChangeArrowheads="1"/>
            </p:cNvSpPr>
            <p:nvPr/>
          </p:nvSpPr>
          <p:spPr bwMode="auto">
            <a:xfrm>
              <a:off x="460" y="1541"/>
              <a:ext cx="713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FFFF00"/>
                  </a:solidFill>
                </a:rPr>
                <a:t>Kernel 1</a:t>
              </a:r>
            </a:p>
          </p:txBody>
        </p:sp>
        <p:sp>
          <p:nvSpPr>
            <p:cNvPr id="43018" name="Line 131"/>
            <p:cNvSpPr>
              <a:spLocks noChangeShapeType="1"/>
            </p:cNvSpPr>
            <p:nvPr/>
          </p:nvSpPr>
          <p:spPr bwMode="auto">
            <a:xfrm>
              <a:off x="2861" y="1228"/>
              <a:ext cx="369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Line 132"/>
            <p:cNvSpPr>
              <a:spLocks noChangeShapeType="1"/>
            </p:cNvSpPr>
            <p:nvPr/>
          </p:nvSpPr>
          <p:spPr bwMode="auto">
            <a:xfrm>
              <a:off x="2861" y="1990"/>
              <a:ext cx="369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Line 133"/>
            <p:cNvSpPr>
              <a:spLocks noChangeShapeType="1"/>
            </p:cNvSpPr>
            <p:nvPr/>
          </p:nvSpPr>
          <p:spPr bwMode="auto">
            <a:xfrm>
              <a:off x="4460" y="965"/>
              <a:ext cx="0" cy="128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Text Box 134"/>
            <p:cNvSpPr txBox="1">
              <a:spLocks noChangeArrowheads="1"/>
            </p:cNvSpPr>
            <p:nvPr/>
          </p:nvSpPr>
          <p:spPr bwMode="auto">
            <a:xfrm>
              <a:off x="4492" y="980"/>
              <a:ext cx="1076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FF00"/>
                  </a:solidFill>
                </a:rPr>
                <a:t>Sequential</a:t>
              </a:r>
            </a:p>
            <a:p>
              <a:pPr eaLnBrk="1" hangingPunct="1"/>
              <a:r>
                <a:rPr lang="en-US">
                  <a:solidFill>
                    <a:srgbClr val="FFFF00"/>
                  </a:solidFill>
                </a:rPr>
                <a:t>Kernels</a:t>
              </a:r>
            </a:p>
          </p:txBody>
        </p:sp>
      </p:grpSp>
      <p:sp>
        <p:nvSpPr>
          <p:cNvPr id="129" name="Rectangle 4"/>
          <p:cNvSpPr txBox="1">
            <a:spLocks noChangeArrowheads="1"/>
          </p:cNvSpPr>
          <p:nvPr/>
        </p:nvSpPr>
        <p:spPr>
          <a:xfrm>
            <a:off x="640174" y="3565244"/>
            <a:ext cx="9876949" cy="4056607"/>
          </a:xfrm>
          <a:prstGeom prst="rect">
            <a:avLst/>
          </a:prstGeom>
        </p:spPr>
        <p:txBody>
          <a:bodyPr rIns="132080"/>
          <a:lstStyle/>
          <a:p>
            <a:pPr marL="457200" indent="-457200">
              <a:spcBef>
                <a:spcPct val="20000"/>
              </a:spcBef>
              <a:buSzPct val="180000"/>
              <a:buFontTx/>
              <a:buBlip>
                <a:blip r:embed="rId3"/>
              </a:buBlip>
              <a:defRPr/>
            </a:pPr>
            <a:r>
              <a:rPr lang="en-US" sz="2400" b="1" kern="0" dirty="0">
                <a:solidFill>
                  <a:schemeClr val="accent6"/>
                </a:solidFill>
                <a:latin typeface="Arial" pitchFamily="34" charset="0"/>
              </a:rPr>
              <a:t>Accessible by all threads as well as host (CPU)</a:t>
            </a:r>
          </a:p>
          <a:p>
            <a:pPr marL="457200" indent="-457200">
              <a:spcBef>
                <a:spcPct val="20000"/>
              </a:spcBef>
              <a:buSzPct val="180000"/>
              <a:buFontTx/>
              <a:buBlip>
                <a:blip r:embed="rId3"/>
              </a:buBlip>
              <a:defRPr/>
            </a:pPr>
            <a:r>
              <a:rPr lang="en-US" sz="2400" b="1" kern="0" dirty="0">
                <a:solidFill>
                  <a:schemeClr val="accent6"/>
                </a:solidFill>
                <a:latin typeface="Arial" pitchFamily="34" charset="0"/>
              </a:rPr>
              <a:t>Data lifetime = from allocation to </a:t>
            </a:r>
            <a:r>
              <a:rPr lang="en-US" sz="2400" b="1" kern="0" dirty="0" err="1">
                <a:solidFill>
                  <a:schemeClr val="accent6"/>
                </a:solidFill>
                <a:latin typeface="Arial" pitchFamily="34" charset="0"/>
              </a:rPr>
              <a:t>deallocation</a:t>
            </a:r>
            <a:endParaRPr lang="en-US" sz="2400" b="1" kern="0" dirty="0">
              <a:solidFill>
                <a:schemeClr val="accent6"/>
              </a:solidFill>
              <a:latin typeface="+mn-lt"/>
            </a:endParaRPr>
          </a:p>
          <a:p>
            <a:pPr marL="1014413" lvl="1" indent="-403225">
              <a:spcBef>
                <a:spcPct val="20000"/>
              </a:spcBef>
              <a:buSzPct val="180000"/>
              <a:buFontTx/>
              <a:buBlip>
                <a:blip r:embed="rId3"/>
              </a:buBlip>
              <a:defRPr/>
            </a:pPr>
            <a:endParaRPr lang="en-US" sz="2400" b="1" kern="0" dirty="0">
              <a:latin typeface="+mn-lt"/>
            </a:endParaRPr>
          </a:p>
          <a:p>
            <a:pPr marL="1014413" lvl="1" indent="-403225">
              <a:spcBef>
                <a:spcPct val="20000"/>
              </a:spcBef>
              <a:buSzPct val="180000"/>
              <a:buFontTx/>
              <a:buBlip>
                <a:blip r:embed="rId3"/>
              </a:buBlip>
              <a:defRPr/>
            </a:pPr>
            <a:endParaRPr lang="en-US" sz="2000" b="1" kern="0" dirty="0">
              <a:latin typeface="+mn-lt"/>
            </a:endParaRPr>
          </a:p>
          <a:p>
            <a:pPr marL="1014413" lvl="1" indent="-403225">
              <a:spcBef>
                <a:spcPct val="20000"/>
              </a:spcBef>
              <a:buSzPct val="180000"/>
              <a:defRPr/>
            </a:pPr>
            <a:endParaRPr lang="en-US" sz="2000" b="1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84973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66" y="1331252"/>
            <a:ext cx="9876949" cy="425086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</a:rPr>
              <a:t>C/C++: __shared__ </a:t>
            </a:r>
            <a:r>
              <a:rPr lang="en-US" dirty="0" err="1">
                <a:solidFill>
                  <a:schemeClr val="accent2"/>
                </a:solidFill>
              </a:rPr>
              <a:t>int</a:t>
            </a:r>
            <a:r>
              <a:rPr lang="en-US" dirty="0">
                <a:solidFill>
                  <a:schemeClr val="accent2"/>
                </a:solidFill>
              </a:rPr>
              <a:t> a[SIZE];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Fortran: shared</a:t>
            </a:r>
          </a:p>
          <a:p>
            <a:pPr>
              <a:defRPr/>
            </a:pPr>
            <a:endParaRPr lang="en-US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</a:rPr>
              <a:t>Allocated per </a:t>
            </a:r>
            <a:r>
              <a:rPr lang="en-US" dirty="0" err="1">
                <a:solidFill>
                  <a:schemeClr val="accent2"/>
                </a:solidFill>
              </a:rPr>
              <a:t>threadblock</a:t>
            </a:r>
            <a:endParaRPr lang="en-US" dirty="0">
              <a:solidFill>
                <a:schemeClr val="accent2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chemeClr val="accent6"/>
                </a:solidFill>
              </a:rPr>
              <a:t>Data lifetime = block lifetime</a:t>
            </a:r>
          </a:p>
          <a:p>
            <a:pPr marL="457200" lvl="1" indent="-457200">
              <a:defRPr/>
            </a:pPr>
            <a:endParaRPr lang="en-US" sz="2400" dirty="0">
              <a:solidFill>
                <a:schemeClr val="accent6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</a:rPr>
              <a:t>Accessible by any thread in the </a:t>
            </a:r>
            <a:r>
              <a:rPr lang="en-US" dirty="0" err="1">
                <a:solidFill>
                  <a:schemeClr val="accent2"/>
                </a:solidFill>
              </a:rPr>
              <a:t>threadblock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defRPr/>
            </a:pPr>
            <a:r>
              <a:rPr lang="en-US" dirty="0"/>
              <a:t>Not accessible to other </a:t>
            </a:r>
            <a:r>
              <a:rPr lang="en-US" dirty="0" err="1"/>
              <a:t>threadblocks</a:t>
            </a:r>
            <a:endParaRPr lang="en-US" dirty="0"/>
          </a:p>
        </p:txBody>
      </p:sp>
      <p:grpSp>
        <p:nvGrpSpPr>
          <p:cNvPr id="44036" name="Group 163"/>
          <p:cNvGrpSpPr>
            <a:grpSpLocks/>
          </p:cNvGrpSpPr>
          <p:nvPr/>
        </p:nvGrpSpPr>
        <p:grpSpPr bwMode="auto">
          <a:xfrm>
            <a:off x="6950447" y="1176987"/>
            <a:ext cx="3795309" cy="1298400"/>
            <a:chOff x="286" y="1480"/>
            <a:chExt cx="1992" cy="909"/>
          </a:xfrm>
        </p:grpSpPr>
        <p:grpSp>
          <p:nvGrpSpPr>
            <p:cNvPr id="44037" name="Group 138"/>
            <p:cNvGrpSpPr>
              <a:grpSpLocks/>
            </p:cNvGrpSpPr>
            <p:nvPr/>
          </p:nvGrpSpPr>
          <p:grpSpPr bwMode="auto">
            <a:xfrm>
              <a:off x="286" y="1689"/>
              <a:ext cx="688" cy="700"/>
              <a:chOff x="967" y="1678"/>
              <a:chExt cx="688" cy="700"/>
            </a:xfrm>
          </p:grpSpPr>
          <p:sp>
            <p:nvSpPr>
              <p:cNvPr id="44048" name="Text Box 139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CC00"/>
                </a:solidFill>
                <a:miter lim="800000"/>
                <a:headEnd/>
                <a:tailEnd/>
              </a:ln>
            </p:spPr>
            <p:txBody>
              <a:bodyPr lIns="0" r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10000"/>
                  </a:spcBef>
                </a:pPr>
                <a:endParaRPr lang="en-US" sz="1200"/>
              </a:p>
            </p:txBody>
          </p:sp>
          <p:grpSp>
            <p:nvGrpSpPr>
              <p:cNvPr id="44049" name="Group 140"/>
              <p:cNvGrpSpPr>
                <a:grpSpLocks/>
              </p:cNvGrpSpPr>
              <p:nvPr/>
            </p:nvGrpSpPr>
            <p:grpSpPr bwMode="auto">
              <a:xfrm>
                <a:off x="1037" y="1764"/>
                <a:ext cx="554" cy="529"/>
                <a:chOff x="1045" y="1780"/>
                <a:chExt cx="806" cy="773"/>
              </a:xfrm>
            </p:grpSpPr>
            <p:sp>
              <p:nvSpPr>
                <p:cNvPr id="44050" name="Freeform 141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1 w 208"/>
                    <a:gd name="T3" fmla="*/ 1 h 1536"/>
                    <a:gd name="T4" fmla="*/ 1 w 208"/>
                    <a:gd name="T5" fmla="*/ 1 h 1536"/>
                    <a:gd name="T6" fmla="*/ 1 w 208"/>
                    <a:gd name="T7" fmla="*/ 1 h 1536"/>
                    <a:gd name="T8" fmla="*/ 1 w 208"/>
                    <a:gd name="T9" fmla="*/ 1 h 1536"/>
                    <a:gd name="T10" fmla="*/ 1 w 208"/>
                    <a:gd name="T11" fmla="*/ 1 h 1536"/>
                    <a:gd name="T12" fmla="*/ 1 w 208"/>
                    <a:gd name="T13" fmla="*/ 1 h 1536"/>
                    <a:gd name="T14" fmla="*/ 1 w 208"/>
                    <a:gd name="T15" fmla="*/ 1 h 1536"/>
                    <a:gd name="T16" fmla="*/ 1 w 208"/>
                    <a:gd name="T17" fmla="*/ 1 h 1536"/>
                    <a:gd name="T18" fmla="*/ 1 w 208"/>
                    <a:gd name="T19" fmla="*/ 1 h 1536"/>
                    <a:gd name="T20" fmla="*/ 1 w 208"/>
                    <a:gd name="T21" fmla="*/ 1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51" name="Freeform 142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1 w 208"/>
                    <a:gd name="T3" fmla="*/ 1 h 1536"/>
                    <a:gd name="T4" fmla="*/ 1 w 208"/>
                    <a:gd name="T5" fmla="*/ 1 h 1536"/>
                    <a:gd name="T6" fmla="*/ 1 w 208"/>
                    <a:gd name="T7" fmla="*/ 1 h 1536"/>
                    <a:gd name="T8" fmla="*/ 1 w 208"/>
                    <a:gd name="T9" fmla="*/ 1 h 1536"/>
                    <a:gd name="T10" fmla="*/ 1 w 208"/>
                    <a:gd name="T11" fmla="*/ 1 h 1536"/>
                    <a:gd name="T12" fmla="*/ 1 w 208"/>
                    <a:gd name="T13" fmla="*/ 1 h 1536"/>
                    <a:gd name="T14" fmla="*/ 1 w 208"/>
                    <a:gd name="T15" fmla="*/ 1 h 1536"/>
                    <a:gd name="T16" fmla="*/ 1 w 208"/>
                    <a:gd name="T17" fmla="*/ 1 h 1536"/>
                    <a:gd name="T18" fmla="*/ 1 w 208"/>
                    <a:gd name="T19" fmla="*/ 1 h 1536"/>
                    <a:gd name="T20" fmla="*/ 1 w 208"/>
                    <a:gd name="T21" fmla="*/ 1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52" name="Freeform 143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1 w 208"/>
                    <a:gd name="T3" fmla="*/ 1 h 1536"/>
                    <a:gd name="T4" fmla="*/ 1 w 208"/>
                    <a:gd name="T5" fmla="*/ 1 h 1536"/>
                    <a:gd name="T6" fmla="*/ 1 w 208"/>
                    <a:gd name="T7" fmla="*/ 1 h 1536"/>
                    <a:gd name="T8" fmla="*/ 1 w 208"/>
                    <a:gd name="T9" fmla="*/ 1 h 1536"/>
                    <a:gd name="T10" fmla="*/ 1 w 208"/>
                    <a:gd name="T11" fmla="*/ 1 h 1536"/>
                    <a:gd name="T12" fmla="*/ 1 w 208"/>
                    <a:gd name="T13" fmla="*/ 1 h 1536"/>
                    <a:gd name="T14" fmla="*/ 1 w 208"/>
                    <a:gd name="T15" fmla="*/ 1 h 1536"/>
                    <a:gd name="T16" fmla="*/ 1 w 208"/>
                    <a:gd name="T17" fmla="*/ 1 h 1536"/>
                    <a:gd name="T18" fmla="*/ 1 w 208"/>
                    <a:gd name="T19" fmla="*/ 1 h 1536"/>
                    <a:gd name="T20" fmla="*/ 1 w 208"/>
                    <a:gd name="T21" fmla="*/ 1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53" name="Freeform 144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1 w 208"/>
                    <a:gd name="T3" fmla="*/ 1 h 1536"/>
                    <a:gd name="T4" fmla="*/ 1 w 208"/>
                    <a:gd name="T5" fmla="*/ 1 h 1536"/>
                    <a:gd name="T6" fmla="*/ 1 w 208"/>
                    <a:gd name="T7" fmla="*/ 1 h 1536"/>
                    <a:gd name="T8" fmla="*/ 1 w 208"/>
                    <a:gd name="T9" fmla="*/ 1 h 1536"/>
                    <a:gd name="T10" fmla="*/ 1 w 208"/>
                    <a:gd name="T11" fmla="*/ 1 h 1536"/>
                    <a:gd name="T12" fmla="*/ 1 w 208"/>
                    <a:gd name="T13" fmla="*/ 1 h 1536"/>
                    <a:gd name="T14" fmla="*/ 1 w 208"/>
                    <a:gd name="T15" fmla="*/ 1 h 1536"/>
                    <a:gd name="T16" fmla="*/ 1 w 208"/>
                    <a:gd name="T17" fmla="*/ 1 h 1536"/>
                    <a:gd name="T18" fmla="*/ 1 w 208"/>
                    <a:gd name="T19" fmla="*/ 1 h 1536"/>
                    <a:gd name="T20" fmla="*/ 1 w 208"/>
                    <a:gd name="T21" fmla="*/ 1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54" name="Freeform 145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1 w 208"/>
                    <a:gd name="T3" fmla="*/ 1 h 1536"/>
                    <a:gd name="T4" fmla="*/ 1 w 208"/>
                    <a:gd name="T5" fmla="*/ 1 h 1536"/>
                    <a:gd name="T6" fmla="*/ 1 w 208"/>
                    <a:gd name="T7" fmla="*/ 1 h 1536"/>
                    <a:gd name="T8" fmla="*/ 1 w 208"/>
                    <a:gd name="T9" fmla="*/ 1 h 1536"/>
                    <a:gd name="T10" fmla="*/ 1 w 208"/>
                    <a:gd name="T11" fmla="*/ 1 h 1536"/>
                    <a:gd name="T12" fmla="*/ 1 w 208"/>
                    <a:gd name="T13" fmla="*/ 1 h 1536"/>
                    <a:gd name="T14" fmla="*/ 1 w 208"/>
                    <a:gd name="T15" fmla="*/ 1 h 1536"/>
                    <a:gd name="T16" fmla="*/ 1 w 208"/>
                    <a:gd name="T17" fmla="*/ 1 h 1536"/>
                    <a:gd name="T18" fmla="*/ 1 w 208"/>
                    <a:gd name="T19" fmla="*/ 1 h 1536"/>
                    <a:gd name="T20" fmla="*/ 1 w 208"/>
                    <a:gd name="T21" fmla="*/ 1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55" name="Freeform 146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1 w 208"/>
                    <a:gd name="T3" fmla="*/ 1 h 1536"/>
                    <a:gd name="T4" fmla="*/ 1 w 208"/>
                    <a:gd name="T5" fmla="*/ 1 h 1536"/>
                    <a:gd name="T6" fmla="*/ 1 w 208"/>
                    <a:gd name="T7" fmla="*/ 1 h 1536"/>
                    <a:gd name="T8" fmla="*/ 1 w 208"/>
                    <a:gd name="T9" fmla="*/ 1 h 1536"/>
                    <a:gd name="T10" fmla="*/ 1 w 208"/>
                    <a:gd name="T11" fmla="*/ 1 h 1536"/>
                    <a:gd name="T12" fmla="*/ 1 w 208"/>
                    <a:gd name="T13" fmla="*/ 1 h 1536"/>
                    <a:gd name="T14" fmla="*/ 1 w 208"/>
                    <a:gd name="T15" fmla="*/ 1 h 1536"/>
                    <a:gd name="T16" fmla="*/ 1 w 208"/>
                    <a:gd name="T17" fmla="*/ 1 h 1536"/>
                    <a:gd name="T18" fmla="*/ 1 w 208"/>
                    <a:gd name="T19" fmla="*/ 1 h 1536"/>
                    <a:gd name="T20" fmla="*/ 1 w 208"/>
                    <a:gd name="T21" fmla="*/ 1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56" name="Freeform 147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1 w 208"/>
                    <a:gd name="T3" fmla="*/ 1 h 1536"/>
                    <a:gd name="T4" fmla="*/ 1 w 208"/>
                    <a:gd name="T5" fmla="*/ 1 h 1536"/>
                    <a:gd name="T6" fmla="*/ 1 w 208"/>
                    <a:gd name="T7" fmla="*/ 1 h 1536"/>
                    <a:gd name="T8" fmla="*/ 1 w 208"/>
                    <a:gd name="T9" fmla="*/ 1 h 1536"/>
                    <a:gd name="T10" fmla="*/ 1 w 208"/>
                    <a:gd name="T11" fmla="*/ 1 h 1536"/>
                    <a:gd name="T12" fmla="*/ 1 w 208"/>
                    <a:gd name="T13" fmla="*/ 1 h 1536"/>
                    <a:gd name="T14" fmla="*/ 1 w 208"/>
                    <a:gd name="T15" fmla="*/ 1 h 1536"/>
                    <a:gd name="T16" fmla="*/ 1 w 208"/>
                    <a:gd name="T17" fmla="*/ 1 h 1536"/>
                    <a:gd name="T18" fmla="*/ 1 w 208"/>
                    <a:gd name="T19" fmla="*/ 1 h 1536"/>
                    <a:gd name="T20" fmla="*/ 1 w 208"/>
                    <a:gd name="T21" fmla="*/ 1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57" name="Freeform 148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1 w 208"/>
                    <a:gd name="T3" fmla="*/ 1 h 1536"/>
                    <a:gd name="T4" fmla="*/ 1 w 208"/>
                    <a:gd name="T5" fmla="*/ 1 h 1536"/>
                    <a:gd name="T6" fmla="*/ 1 w 208"/>
                    <a:gd name="T7" fmla="*/ 1 h 1536"/>
                    <a:gd name="T8" fmla="*/ 1 w 208"/>
                    <a:gd name="T9" fmla="*/ 1 h 1536"/>
                    <a:gd name="T10" fmla="*/ 1 w 208"/>
                    <a:gd name="T11" fmla="*/ 1 h 1536"/>
                    <a:gd name="T12" fmla="*/ 1 w 208"/>
                    <a:gd name="T13" fmla="*/ 1 h 1536"/>
                    <a:gd name="T14" fmla="*/ 1 w 208"/>
                    <a:gd name="T15" fmla="*/ 1 h 1536"/>
                    <a:gd name="T16" fmla="*/ 1 w 208"/>
                    <a:gd name="T17" fmla="*/ 1 h 1536"/>
                    <a:gd name="T18" fmla="*/ 1 w 208"/>
                    <a:gd name="T19" fmla="*/ 1 h 1536"/>
                    <a:gd name="T20" fmla="*/ 1 w 208"/>
                    <a:gd name="T21" fmla="*/ 1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58" name="Freeform 149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1 w 208"/>
                    <a:gd name="T3" fmla="*/ 1 h 1536"/>
                    <a:gd name="T4" fmla="*/ 1 w 208"/>
                    <a:gd name="T5" fmla="*/ 1 h 1536"/>
                    <a:gd name="T6" fmla="*/ 1 w 208"/>
                    <a:gd name="T7" fmla="*/ 1 h 1536"/>
                    <a:gd name="T8" fmla="*/ 1 w 208"/>
                    <a:gd name="T9" fmla="*/ 1 h 1536"/>
                    <a:gd name="T10" fmla="*/ 1 w 208"/>
                    <a:gd name="T11" fmla="*/ 1 h 1536"/>
                    <a:gd name="T12" fmla="*/ 1 w 208"/>
                    <a:gd name="T13" fmla="*/ 1 h 1536"/>
                    <a:gd name="T14" fmla="*/ 1 w 208"/>
                    <a:gd name="T15" fmla="*/ 1 h 1536"/>
                    <a:gd name="T16" fmla="*/ 1 w 208"/>
                    <a:gd name="T17" fmla="*/ 1 h 1536"/>
                    <a:gd name="T18" fmla="*/ 1 w 208"/>
                    <a:gd name="T19" fmla="*/ 1 h 1536"/>
                    <a:gd name="T20" fmla="*/ 1 w 208"/>
                    <a:gd name="T21" fmla="*/ 1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59" name="Freeform 150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1 w 208"/>
                    <a:gd name="T3" fmla="*/ 1 h 1536"/>
                    <a:gd name="T4" fmla="*/ 1 w 208"/>
                    <a:gd name="T5" fmla="*/ 1 h 1536"/>
                    <a:gd name="T6" fmla="*/ 1 w 208"/>
                    <a:gd name="T7" fmla="*/ 1 h 1536"/>
                    <a:gd name="T8" fmla="*/ 1 w 208"/>
                    <a:gd name="T9" fmla="*/ 1 h 1536"/>
                    <a:gd name="T10" fmla="*/ 1 w 208"/>
                    <a:gd name="T11" fmla="*/ 1 h 1536"/>
                    <a:gd name="T12" fmla="*/ 1 w 208"/>
                    <a:gd name="T13" fmla="*/ 1 h 1536"/>
                    <a:gd name="T14" fmla="*/ 1 w 208"/>
                    <a:gd name="T15" fmla="*/ 1 h 1536"/>
                    <a:gd name="T16" fmla="*/ 1 w 208"/>
                    <a:gd name="T17" fmla="*/ 1 h 1536"/>
                    <a:gd name="T18" fmla="*/ 1 w 208"/>
                    <a:gd name="T19" fmla="*/ 1 h 1536"/>
                    <a:gd name="T20" fmla="*/ 1 w 208"/>
                    <a:gd name="T21" fmla="*/ 1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60" name="Freeform 151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1 w 208"/>
                    <a:gd name="T3" fmla="*/ 1 h 1536"/>
                    <a:gd name="T4" fmla="*/ 1 w 208"/>
                    <a:gd name="T5" fmla="*/ 1 h 1536"/>
                    <a:gd name="T6" fmla="*/ 1 w 208"/>
                    <a:gd name="T7" fmla="*/ 1 h 1536"/>
                    <a:gd name="T8" fmla="*/ 1 w 208"/>
                    <a:gd name="T9" fmla="*/ 1 h 1536"/>
                    <a:gd name="T10" fmla="*/ 1 w 208"/>
                    <a:gd name="T11" fmla="*/ 1 h 1536"/>
                    <a:gd name="T12" fmla="*/ 1 w 208"/>
                    <a:gd name="T13" fmla="*/ 1 h 1536"/>
                    <a:gd name="T14" fmla="*/ 1 w 208"/>
                    <a:gd name="T15" fmla="*/ 1 h 1536"/>
                    <a:gd name="T16" fmla="*/ 1 w 208"/>
                    <a:gd name="T17" fmla="*/ 1 h 1536"/>
                    <a:gd name="T18" fmla="*/ 1 w 208"/>
                    <a:gd name="T19" fmla="*/ 1 h 1536"/>
                    <a:gd name="T20" fmla="*/ 1 w 208"/>
                    <a:gd name="T21" fmla="*/ 1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4038" name="Text Box 152"/>
            <p:cNvSpPr txBox="1">
              <a:spLocks noChangeArrowheads="1"/>
            </p:cNvSpPr>
            <p:nvPr/>
          </p:nvSpPr>
          <p:spPr bwMode="auto">
            <a:xfrm>
              <a:off x="433" y="1480"/>
              <a:ext cx="393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FFFF00"/>
                  </a:solidFill>
                </a:rPr>
                <a:t>Block</a:t>
              </a:r>
            </a:p>
          </p:txBody>
        </p:sp>
        <p:sp>
          <p:nvSpPr>
            <p:cNvPr id="44039" name="Rectangle 153"/>
            <p:cNvSpPr>
              <a:spLocks noChangeArrowheads="1"/>
            </p:cNvSpPr>
            <p:nvPr/>
          </p:nvSpPr>
          <p:spPr bwMode="auto">
            <a:xfrm>
              <a:off x="1355" y="1774"/>
              <a:ext cx="923" cy="530"/>
            </a:xfrm>
            <a:prstGeom prst="rect">
              <a:avLst/>
            </a:prstGeom>
            <a:solidFill>
              <a:srgbClr val="0000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10000"/>
                </a:spcBef>
              </a:pPr>
              <a:r>
                <a:rPr lang="en-US"/>
                <a:t>Per-block</a:t>
              </a:r>
              <a:br>
                <a:rPr lang="en-US"/>
              </a:br>
              <a:r>
                <a:rPr lang="en-US"/>
                <a:t>Shared</a:t>
              </a:r>
            </a:p>
            <a:p>
              <a:pPr algn="ctr">
                <a:lnSpc>
                  <a:spcPct val="85000"/>
                </a:lnSpc>
                <a:spcBef>
                  <a:spcPct val="10000"/>
                </a:spcBef>
              </a:pPr>
              <a:r>
                <a:rPr lang="en-US"/>
                <a:t>Memory</a:t>
              </a:r>
            </a:p>
          </p:txBody>
        </p:sp>
        <p:grpSp>
          <p:nvGrpSpPr>
            <p:cNvPr id="44040" name="Group 162"/>
            <p:cNvGrpSpPr>
              <a:grpSpLocks/>
            </p:cNvGrpSpPr>
            <p:nvPr/>
          </p:nvGrpSpPr>
          <p:grpSpPr bwMode="auto">
            <a:xfrm>
              <a:off x="977" y="1849"/>
              <a:ext cx="369" cy="380"/>
              <a:chOff x="977" y="1849"/>
              <a:chExt cx="369" cy="380"/>
            </a:xfrm>
          </p:grpSpPr>
          <p:sp>
            <p:nvSpPr>
              <p:cNvPr id="44041" name="Line 155"/>
              <p:cNvSpPr>
                <a:spLocks noChangeShapeType="1"/>
              </p:cNvSpPr>
              <p:nvPr/>
            </p:nvSpPr>
            <p:spPr bwMode="auto">
              <a:xfrm>
                <a:off x="977" y="2039"/>
                <a:ext cx="369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2" name="Line 156"/>
              <p:cNvSpPr>
                <a:spLocks noChangeShapeType="1"/>
              </p:cNvSpPr>
              <p:nvPr/>
            </p:nvSpPr>
            <p:spPr bwMode="auto">
              <a:xfrm>
                <a:off x="977" y="1975"/>
                <a:ext cx="369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3" name="Line 157"/>
              <p:cNvSpPr>
                <a:spLocks noChangeShapeType="1"/>
              </p:cNvSpPr>
              <p:nvPr/>
            </p:nvSpPr>
            <p:spPr bwMode="auto">
              <a:xfrm>
                <a:off x="977" y="1912"/>
                <a:ext cx="369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4" name="Line 158"/>
              <p:cNvSpPr>
                <a:spLocks noChangeShapeType="1"/>
              </p:cNvSpPr>
              <p:nvPr/>
            </p:nvSpPr>
            <p:spPr bwMode="auto">
              <a:xfrm>
                <a:off x="977" y="2102"/>
                <a:ext cx="369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5" name="Line 159"/>
              <p:cNvSpPr>
                <a:spLocks noChangeShapeType="1"/>
              </p:cNvSpPr>
              <p:nvPr/>
            </p:nvSpPr>
            <p:spPr bwMode="auto">
              <a:xfrm>
                <a:off x="977" y="2165"/>
                <a:ext cx="369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6" name="Line 160"/>
              <p:cNvSpPr>
                <a:spLocks noChangeShapeType="1"/>
              </p:cNvSpPr>
              <p:nvPr/>
            </p:nvSpPr>
            <p:spPr bwMode="auto">
              <a:xfrm>
                <a:off x="977" y="1849"/>
                <a:ext cx="369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7" name="Line 161"/>
              <p:cNvSpPr>
                <a:spLocks noChangeShapeType="1"/>
              </p:cNvSpPr>
              <p:nvPr/>
            </p:nvSpPr>
            <p:spPr bwMode="auto">
              <a:xfrm>
                <a:off x="977" y="2229"/>
                <a:ext cx="369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63071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Registers and Local Memory</a:t>
            </a:r>
          </a:p>
        </p:txBody>
      </p:sp>
      <p:grpSp>
        <p:nvGrpSpPr>
          <p:cNvPr id="45059" name="Group 165"/>
          <p:cNvGrpSpPr>
            <a:grpSpLocks/>
          </p:cNvGrpSpPr>
          <p:nvPr/>
        </p:nvGrpSpPr>
        <p:grpSpPr bwMode="auto">
          <a:xfrm>
            <a:off x="3037009" y="1439811"/>
            <a:ext cx="3522856" cy="1041291"/>
            <a:chOff x="390" y="681"/>
            <a:chExt cx="1849" cy="729"/>
          </a:xfrm>
        </p:grpSpPr>
        <p:grpSp>
          <p:nvGrpSpPr>
            <p:cNvPr id="45061" name="Group 5"/>
            <p:cNvGrpSpPr>
              <a:grpSpLocks/>
            </p:cNvGrpSpPr>
            <p:nvPr/>
          </p:nvGrpSpPr>
          <p:grpSpPr bwMode="auto">
            <a:xfrm>
              <a:off x="390" y="681"/>
              <a:ext cx="481" cy="729"/>
              <a:chOff x="401" y="681"/>
              <a:chExt cx="481" cy="729"/>
            </a:xfrm>
          </p:grpSpPr>
          <p:sp>
            <p:nvSpPr>
              <p:cNvPr id="45064" name="Freeform 6"/>
              <p:cNvSpPr>
                <a:spLocks noChangeAspect="1"/>
              </p:cNvSpPr>
              <p:nvPr/>
            </p:nvSpPr>
            <p:spPr bwMode="auto">
              <a:xfrm>
                <a:off x="600" y="885"/>
                <a:ext cx="81" cy="525"/>
              </a:xfrm>
              <a:custGeom>
                <a:avLst/>
                <a:gdLst>
                  <a:gd name="T0" fmla="*/ 0 w 208"/>
                  <a:gd name="T1" fmla="*/ 0 h 1536"/>
                  <a:gd name="T2" fmla="*/ 0 w 208"/>
                  <a:gd name="T3" fmla="*/ 0 h 1536"/>
                  <a:gd name="T4" fmla="*/ 0 w 208"/>
                  <a:gd name="T5" fmla="*/ 0 h 1536"/>
                  <a:gd name="T6" fmla="*/ 0 w 208"/>
                  <a:gd name="T7" fmla="*/ 0 h 1536"/>
                  <a:gd name="T8" fmla="*/ 0 w 208"/>
                  <a:gd name="T9" fmla="*/ 0 h 1536"/>
                  <a:gd name="T10" fmla="*/ 0 w 208"/>
                  <a:gd name="T11" fmla="*/ 0 h 1536"/>
                  <a:gd name="T12" fmla="*/ 0 w 208"/>
                  <a:gd name="T13" fmla="*/ 0 h 1536"/>
                  <a:gd name="T14" fmla="*/ 0 w 208"/>
                  <a:gd name="T15" fmla="*/ 0 h 1536"/>
                  <a:gd name="T16" fmla="*/ 0 w 208"/>
                  <a:gd name="T17" fmla="*/ 0 h 1536"/>
                  <a:gd name="T18" fmla="*/ 0 w 208"/>
                  <a:gd name="T19" fmla="*/ 0 h 1536"/>
                  <a:gd name="T20" fmla="*/ 0 w 208"/>
                  <a:gd name="T21" fmla="*/ 0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8"/>
                  <a:gd name="T34" fmla="*/ 0 h 1536"/>
                  <a:gd name="T35" fmla="*/ 208 w 208"/>
                  <a:gd name="T36" fmla="*/ 1536 h 1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65" name="Text Box 7"/>
              <p:cNvSpPr txBox="1">
                <a:spLocks noChangeArrowheads="1"/>
              </p:cNvSpPr>
              <p:nvPr/>
            </p:nvSpPr>
            <p:spPr bwMode="auto">
              <a:xfrm>
                <a:off x="401" y="681"/>
                <a:ext cx="481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>
                    <a:solidFill>
                      <a:srgbClr val="FFFF00"/>
                    </a:solidFill>
                  </a:rPr>
                  <a:t>Thread</a:t>
                </a:r>
              </a:p>
            </p:txBody>
          </p:sp>
        </p:grpSp>
        <p:sp>
          <p:nvSpPr>
            <p:cNvPr id="45062" name="Rectangle 8"/>
            <p:cNvSpPr>
              <a:spLocks noChangeArrowheads="1"/>
            </p:cNvSpPr>
            <p:nvPr/>
          </p:nvSpPr>
          <p:spPr bwMode="auto">
            <a:xfrm>
              <a:off x="1020" y="978"/>
              <a:ext cx="1219" cy="366"/>
            </a:xfrm>
            <a:prstGeom prst="rect">
              <a:avLst/>
            </a:prstGeom>
            <a:solidFill>
              <a:srgbClr val="0000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10000"/>
                </a:spcBef>
              </a:pPr>
              <a:r>
                <a:rPr lang="en-US"/>
                <a:t>Per-thread</a:t>
              </a:r>
              <a:br>
                <a:rPr lang="en-US"/>
              </a:br>
              <a:r>
                <a:rPr lang="en-US"/>
                <a:t>Local Storage</a:t>
              </a:r>
            </a:p>
          </p:txBody>
        </p:sp>
        <p:sp>
          <p:nvSpPr>
            <p:cNvPr id="45063" name="Line 9"/>
            <p:cNvSpPr>
              <a:spLocks noChangeShapeType="1"/>
            </p:cNvSpPr>
            <p:nvPr/>
          </p:nvSpPr>
          <p:spPr bwMode="auto">
            <a:xfrm>
              <a:off x="653" y="1161"/>
              <a:ext cx="36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640174" y="3016745"/>
            <a:ext cx="9876949" cy="4056607"/>
          </a:xfrm>
          <a:prstGeom prst="rect">
            <a:avLst/>
          </a:prstGeom>
        </p:spPr>
        <p:txBody>
          <a:bodyPr rIns="132080"/>
          <a:lstStyle/>
          <a:p>
            <a:pPr marL="457200" indent="-457200">
              <a:spcBef>
                <a:spcPct val="20000"/>
              </a:spcBef>
              <a:buSzPct val="180000"/>
              <a:buFontTx/>
              <a:buBlip>
                <a:blip r:embed="rId3"/>
              </a:buBlip>
              <a:defRPr/>
            </a:pPr>
            <a:r>
              <a:rPr lang="en-US" sz="2400" b="1" kern="0" dirty="0">
                <a:solidFill>
                  <a:schemeClr val="accent6"/>
                </a:solidFill>
                <a:latin typeface="+mn-lt"/>
              </a:rPr>
              <a:t>Automatic variables (scalar/array) inside kernels</a:t>
            </a:r>
          </a:p>
          <a:p>
            <a:pPr marL="457200" indent="-457200">
              <a:spcBef>
                <a:spcPct val="20000"/>
              </a:spcBef>
              <a:buSzPct val="180000"/>
              <a:buFontTx/>
              <a:buBlip>
                <a:blip r:embed="rId3"/>
              </a:buBlip>
              <a:defRPr/>
            </a:pPr>
            <a:r>
              <a:rPr lang="en-US" sz="2400" b="1" kern="0" dirty="0">
                <a:solidFill>
                  <a:schemeClr val="accent6"/>
                </a:solidFill>
                <a:latin typeface="+mn-lt"/>
              </a:rPr>
              <a:t>Spills to local memory</a:t>
            </a:r>
          </a:p>
          <a:p>
            <a:pPr marL="457200" indent="-457200">
              <a:spcBef>
                <a:spcPct val="20000"/>
              </a:spcBef>
              <a:buSzPct val="180000"/>
              <a:buFontTx/>
              <a:buBlip>
                <a:blip r:embed="rId3"/>
              </a:buBlip>
              <a:defRPr/>
            </a:pPr>
            <a:r>
              <a:rPr lang="en-US" sz="2400" dirty="0">
                <a:solidFill>
                  <a:schemeClr val="accent6"/>
                </a:solidFill>
                <a:latin typeface="Arial" pitchFamily="34" charset="0"/>
              </a:rPr>
              <a:t>Data lifetime = thread lifetime</a:t>
            </a:r>
          </a:p>
          <a:p>
            <a:pPr marL="457200" indent="-457200">
              <a:spcBef>
                <a:spcPct val="20000"/>
              </a:spcBef>
              <a:buSzPct val="180000"/>
              <a:buFontTx/>
              <a:buBlip>
                <a:blip r:embed="rId3"/>
              </a:buBlip>
              <a:defRPr/>
            </a:pPr>
            <a:endParaRPr lang="en-US" sz="2400" b="1" kern="0" dirty="0">
              <a:solidFill>
                <a:schemeClr val="accent6"/>
              </a:solidFill>
              <a:latin typeface="+mn-lt"/>
            </a:endParaRPr>
          </a:p>
          <a:p>
            <a:pPr marL="457200" indent="-457200">
              <a:spcBef>
                <a:spcPct val="20000"/>
              </a:spcBef>
              <a:buSzPct val="180000"/>
              <a:buFontTx/>
              <a:buBlip>
                <a:blip r:embed="rId3"/>
              </a:buBlip>
              <a:defRPr/>
            </a:pPr>
            <a:endParaRPr lang="en-US" sz="2000" b="1" kern="0" dirty="0">
              <a:latin typeface="+mn-lt"/>
            </a:endParaRPr>
          </a:p>
          <a:p>
            <a:pPr marL="1014413" lvl="1" indent="-403225">
              <a:spcBef>
                <a:spcPct val="20000"/>
              </a:spcBef>
              <a:buSzPct val="180000"/>
              <a:buFontTx/>
              <a:buBlip>
                <a:blip r:embed="rId3"/>
              </a:buBlip>
              <a:defRPr/>
            </a:pPr>
            <a:endParaRPr lang="en-US" sz="2000" b="1" kern="0" dirty="0">
              <a:latin typeface="+mn-lt"/>
            </a:endParaRPr>
          </a:p>
          <a:p>
            <a:pPr marL="1014413" lvl="1" indent="-403225">
              <a:spcBef>
                <a:spcPct val="20000"/>
              </a:spcBef>
              <a:buSzPct val="180000"/>
              <a:buFontTx/>
              <a:buBlip>
                <a:blip r:embed="rId3"/>
              </a:buBlip>
              <a:defRPr/>
            </a:pPr>
            <a:endParaRPr lang="en-US" sz="2000" b="1" kern="0" dirty="0">
              <a:latin typeface="+mn-lt"/>
            </a:endParaRPr>
          </a:p>
          <a:p>
            <a:pPr marL="1014413" lvl="1" indent="-403225">
              <a:spcBef>
                <a:spcPct val="20000"/>
              </a:spcBef>
              <a:buSzPct val="180000"/>
              <a:buFontTx/>
              <a:buBlip>
                <a:blip r:embed="rId3"/>
              </a:buBlip>
              <a:defRPr/>
            </a:pPr>
            <a:endParaRPr lang="en-US" sz="2000" b="1" kern="0" dirty="0">
              <a:latin typeface="+mn-lt"/>
            </a:endParaRPr>
          </a:p>
          <a:p>
            <a:pPr marL="1014413" lvl="1" indent="-403225">
              <a:spcBef>
                <a:spcPct val="20000"/>
              </a:spcBef>
              <a:buSzPct val="180000"/>
              <a:defRPr/>
            </a:pPr>
            <a:endParaRPr lang="en-US" sz="2000" b="1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07290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Using Shared Memory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548721" y="1439810"/>
            <a:ext cx="9876949" cy="2193996"/>
          </a:xfrm>
        </p:spPr>
        <p:txBody>
          <a:bodyPr>
            <a:normAutofit fontScale="92500"/>
          </a:bodyPr>
          <a:lstStyle/>
          <a:p>
            <a:r>
              <a:rPr lang="en-US"/>
              <a:t>Applying a 1D stencil to a 1D array of elements:</a:t>
            </a:r>
          </a:p>
          <a:p>
            <a:pPr lvl="1"/>
            <a:r>
              <a:rPr lang="en-US"/>
              <a:t>Each output element is the sum of all elements within a radius</a:t>
            </a:r>
          </a:p>
          <a:p>
            <a:r>
              <a:rPr lang="en-US"/>
              <a:t>For example, for radius = 3, each output element is the sum of 7 input elements:</a:t>
            </a:r>
          </a:p>
        </p:txBody>
      </p:sp>
      <p:sp>
        <p:nvSpPr>
          <p:cNvPr id="16" name="Cube 15"/>
          <p:cNvSpPr/>
          <p:nvPr/>
        </p:nvSpPr>
        <p:spPr>
          <a:xfrm>
            <a:off x="3557152" y="3653803"/>
            <a:ext cx="381055" cy="357096"/>
          </a:xfrm>
          <a:prstGeom prst="cube">
            <a:avLst/>
          </a:prstGeom>
          <a:solidFill>
            <a:srgbClr val="92D050"/>
          </a:solidFill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938207" y="3653803"/>
            <a:ext cx="381055" cy="357096"/>
          </a:xfrm>
          <a:prstGeom prst="cube">
            <a:avLst/>
          </a:prstGeom>
          <a:solidFill>
            <a:srgbClr val="92D050"/>
          </a:solidFill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4319261" y="3653803"/>
            <a:ext cx="381055" cy="357096"/>
          </a:xfrm>
          <a:prstGeom prst="cube">
            <a:avLst/>
          </a:prstGeom>
          <a:solidFill>
            <a:srgbClr val="92D050"/>
          </a:solidFill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4700316" y="3653803"/>
            <a:ext cx="381055" cy="357096"/>
          </a:xfrm>
          <a:prstGeom prst="cube">
            <a:avLst/>
          </a:prstGeom>
          <a:solidFill>
            <a:srgbClr val="FFC000"/>
          </a:solidFill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3937792" y="3674539"/>
            <a:ext cx="305674" cy="1066954"/>
          </a:xfrm>
          <a:prstGeom prst="rightBrace">
            <a:avLst>
              <a:gd name="adj1" fmla="val 63718"/>
              <a:gd name="adj2" fmla="val 50000"/>
            </a:avLst>
          </a:prstGeom>
          <a:ln w="28575">
            <a:solidFill>
              <a:srgbClr val="76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3557151" y="4436558"/>
            <a:ext cx="1093628" cy="36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92D050"/>
                </a:solidFill>
                <a:latin typeface="+mn-lt"/>
              </a:rPr>
              <a:t>radius</a:t>
            </a:r>
          </a:p>
        </p:txBody>
      </p:sp>
      <p:sp>
        <p:nvSpPr>
          <p:cNvPr id="22" name="Cube 21"/>
          <p:cNvSpPr/>
          <p:nvPr/>
        </p:nvSpPr>
        <p:spPr>
          <a:xfrm>
            <a:off x="5085183" y="3653803"/>
            <a:ext cx="381055" cy="357096"/>
          </a:xfrm>
          <a:prstGeom prst="cube">
            <a:avLst/>
          </a:prstGeom>
          <a:solidFill>
            <a:srgbClr val="92D050"/>
          </a:solidFill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5466237" y="3653803"/>
            <a:ext cx="381055" cy="357096"/>
          </a:xfrm>
          <a:prstGeom prst="cube">
            <a:avLst/>
          </a:prstGeom>
          <a:solidFill>
            <a:srgbClr val="92D050"/>
          </a:solidFill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5847292" y="3653803"/>
            <a:ext cx="381055" cy="357096"/>
          </a:xfrm>
          <a:prstGeom prst="cube">
            <a:avLst/>
          </a:prstGeom>
          <a:solidFill>
            <a:srgbClr val="92D050"/>
          </a:solidFill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ight Brace 24"/>
          <p:cNvSpPr/>
          <p:nvPr/>
        </p:nvSpPr>
        <p:spPr>
          <a:xfrm rot="5400000">
            <a:off x="5462011" y="3674539"/>
            <a:ext cx="305674" cy="1066954"/>
          </a:xfrm>
          <a:prstGeom prst="rightBrace">
            <a:avLst>
              <a:gd name="adj1" fmla="val 63718"/>
              <a:gd name="adj2" fmla="val 50000"/>
            </a:avLst>
          </a:prstGeom>
          <a:ln w="28575">
            <a:solidFill>
              <a:srgbClr val="76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TextBox 31"/>
          <p:cNvSpPr txBox="1">
            <a:spLocks noChangeArrowheads="1"/>
          </p:cNvSpPr>
          <p:nvPr/>
        </p:nvSpPr>
        <p:spPr bwMode="auto">
          <a:xfrm>
            <a:off x="5134719" y="4436558"/>
            <a:ext cx="1093628" cy="36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92D050"/>
                </a:solidFill>
                <a:latin typeface="+mn-lt"/>
              </a:rPr>
              <a:t>radius</a:t>
            </a:r>
          </a:p>
        </p:txBody>
      </p:sp>
    </p:spTree>
    <p:extLst>
      <p:ext uri="{BB962C8B-B14F-4D97-AF65-F5344CB8AC3E}">
        <p14:creationId xmlns:p14="http://schemas.microsoft.com/office/powerpoint/2010/main" val="42366872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731626" y="2125433"/>
            <a:ext cx="9145323" cy="4173735"/>
          </a:xfrm>
        </p:spPr>
        <p:txBody>
          <a:bodyPr/>
          <a:lstStyle/>
          <a:p>
            <a:pPr>
              <a:buFontTx/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__global__ void stencil(int* in, int* out) {</a:t>
            </a:r>
          </a:p>
          <a:p>
            <a:pPr>
              <a:buFontTx/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int globIdx = blockIdx.x * blockDim.x + threadIdx.x;</a:t>
            </a:r>
          </a:p>
          <a:p>
            <a:pPr>
              <a:buFontTx/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int value = 0;</a:t>
            </a:r>
          </a:p>
          <a:p>
            <a:pPr>
              <a:buFontTx/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for (offset = - RADIUS; offset &lt;= RADIUS; offset++)</a:t>
            </a:r>
          </a:p>
          <a:p>
            <a:pPr>
              <a:buFontTx/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value += in[globIdx + offset];</a:t>
            </a:r>
          </a:p>
          <a:p>
            <a:pPr>
              <a:buFontTx/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out[globIdx] = value;</a:t>
            </a:r>
          </a:p>
          <a:p>
            <a:pPr>
              <a:buFontTx/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400"/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Code Using Global Memory</a:t>
            </a:r>
          </a:p>
        </p:txBody>
      </p:sp>
      <p:sp>
        <p:nvSpPr>
          <p:cNvPr id="47108" name="Rectangle 1"/>
          <p:cNvSpPr>
            <a:spLocks noChangeArrowheads="1"/>
          </p:cNvSpPr>
          <p:nvPr/>
        </p:nvSpPr>
        <p:spPr bwMode="auto">
          <a:xfrm>
            <a:off x="790692" y="1371247"/>
            <a:ext cx="24541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One element per thread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0692" y="4772468"/>
            <a:ext cx="669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lot of redundant read in neighboring threads: not an optimized way</a:t>
            </a:r>
          </a:p>
        </p:txBody>
      </p:sp>
    </p:spTree>
    <p:extLst>
      <p:ext uri="{BB962C8B-B14F-4D97-AF65-F5344CB8AC3E}">
        <p14:creationId xmlns:p14="http://schemas.microsoft.com/office/powerpoint/2010/main" val="28691019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with Shared Memory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198149" y="1439810"/>
            <a:ext cx="10517122" cy="2715356"/>
          </a:xfrm>
        </p:spPr>
        <p:txBody>
          <a:bodyPr/>
          <a:lstStyle/>
          <a:p>
            <a:r>
              <a:rPr lang="en-US"/>
              <a:t>One element per thread</a:t>
            </a:r>
          </a:p>
          <a:p>
            <a:pPr lvl="1"/>
            <a:r>
              <a:rPr lang="en-US"/>
              <a:t>Read (BLOCK_SIZE + 2 * RADIUS) elements from global memory to shared memory</a:t>
            </a:r>
          </a:p>
          <a:p>
            <a:pPr lvl="1"/>
            <a:r>
              <a:rPr lang="en-US"/>
              <a:t>Compute BLOCK_SIZE output elements in shared memory</a:t>
            </a:r>
          </a:p>
          <a:p>
            <a:pPr lvl="1"/>
            <a:r>
              <a:rPr lang="en-US"/>
              <a:t>Write BLOCK_SIZE output elements to global memory</a:t>
            </a:r>
          </a:p>
        </p:txBody>
      </p:sp>
      <p:grpSp>
        <p:nvGrpSpPr>
          <p:cNvPr id="48132" name="Group 32"/>
          <p:cNvGrpSpPr>
            <a:grpSpLocks/>
          </p:cNvGrpSpPr>
          <p:nvPr/>
        </p:nvGrpSpPr>
        <p:grpSpPr bwMode="auto">
          <a:xfrm>
            <a:off x="493467" y="3646664"/>
            <a:ext cx="9528283" cy="1717273"/>
            <a:chOff x="493328" y="4229294"/>
            <a:chExt cx="9527752" cy="1717295"/>
          </a:xfrm>
        </p:grpSpPr>
        <p:sp>
          <p:nvSpPr>
            <p:cNvPr id="34" name="Cube 33"/>
            <p:cNvSpPr/>
            <p:nvPr/>
          </p:nvSpPr>
          <p:spPr>
            <a:xfrm>
              <a:off x="1015344" y="4229294"/>
              <a:ext cx="381034" cy="357100"/>
            </a:xfrm>
            <a:prstGeom prst="cube">
              <a:avLst/>
            </a:prstGeom>
            <a:solidFill>
              <a:srgbClr val="92D05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Cube 34"/>
            <p:cNvSpPr/>
            <p:nvPr/>
          </p:nvSpPr>
          <p:spPr>
            <a:xfrm>
              <a:off x="1396378" y="4229294"/>
              <a:ext cx="381034" cy="357100"/>
            </a:xfrm>
            <a:prstGeom prst="cube">
              <a:avLst/>
            </a:prstGeom>
            <a:solidFill>
              <a:srgbClr val="92D05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Cube 35"/>
            <p:cNvSpPr/>
            <p:nvPr/>
          </p:nvSpPr>
          <p:spPr>
            <a:xfrm>
              <a:off x="1777412" y="4229294"/>
              <a:ext cx="381034" cy="357100"/>
            </a:xfrm>
            <a:prstGeom prst="cube">
              <a:avLst/>
            </a:prstGeom>
            <a:solidFill>
              <a:srgbClr val="92D05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Cube 36"/>
            <p:cNvSpPr/>
            <p:nvPr/>
          </p:nvSpPr>
          <p:spPr>
            <a:xfrm>
              <a:off x="2158446" y="4229294"/>
              <a:ext cx="381034" cy="357100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Cube 37"/>
            <p:cNvSpPr/>
            <p:nvPr/>
          </p:nvSpPr>
          <p:spPr>
            <a:xfrm>
              <a:off x="2539480" y="4229294"/>
              <a:ext cx="381034" cy="357100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Cube 38"/>
            <p:cNvSpPr/>
            <p:nvPr/>
          </p:nvSpPr>
          <p:spPr>
            <a:xfrm>
              <a:off x="2920514" y="4229294"/>
              <a:ext cx="381034" cy="357100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Right Brace 39"/>
            <p:cNvSpPr/>
            <p:nvPr/>
          </p:nvSpPr>
          <p:spPr>
            <a:xfrm rot="5400000">
              <a:off x="1395952" y="4250066"/>
              <a:ext cx="305678" cy="1066895"/>
            </a:xfrm>
            <a:prstGeom prst="rightBrace">
              <a:avLst>
                <a:gd name="adj1" fmla="val 63718"/>
                <a:gd name="adj2" fmla="val 50000"/>
              </a:avLst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rgbClr val="92D050"/>
                  </a:solidFill>
                </a:ln>
              </a:endParaRPr>
            </a:p>
          </p:txBody>
        </p:sp>
        <p:sp>
          <p:nvSpPr>
            <p:cNvPr id="41" name="TextBox 11"/>
            <p:cNvSpPr txBox="1">
              <a:spLocks noChangeArrowheads="1"/>
            </p:cNvSpPr>
            <p:nvPr/>
          </p:nvSpPr>
          <p:spPr bwMode="auto">
            <a:xfrm>
              <a:off x="493328" y="5023485"/>
              <a:ext cx="2371935" cy="923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dirty="0">
                  <a:solidFill>
                    <a:srgbClr val="92D050"/>
                  </a:solidFill>
                  <a:latin typeface="+mn-lt"/>
                </a:rPr>
                <a:t>“halo”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92D050"/>
                  </a:solidFill>
                  <a:latin typeface="+mn-lt"/>
                </a:rPr>
                <a:t>= RADIUS elements on the left </a:t>
              </a:r>
            </a:p>
          </p:txBody>
        </p:sp>
        <p:sp>
          <p:nvSpPr>
            <p:cNvPr id="42" name="Cube 41"/>
            <p:cNvSpPr/>
            <p:nvPr/>
          </p:nvSpPr>
          <p:spPr>
            <a:xfrm>
              <a:off x="3301548" y="4229294"/>
              <a:ext cx="381034" cy="357100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3682582" y="4229294"/>
              <a:ext cx="381034" cy="357100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Cube 43"/>
            <p:cNvSpPr/>
            <p:nvPr/>
          </p:nvSpPr>
          <p:spPr>
            <a:xfrm>
              <a:off x="4063616" y="4229294"/>
              <a:ext cx="381034" cy="357100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4444650" y="4229294"/>
              <a:ext cx="381034" cy="357100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Cube 45"/>
            <p:cNvSpPr/>
            <p:nvPr/>
          </p:nvSpPr>
          <p:spPr>
            <a:xfrm>
              <a:off x="4825683" y="4229294"/>
              <a:ext cx="381034" cy="357100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5206717" y="4229294"/>
              <a:ext cx="381034" cy="357100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" name="Cube 47"/>
            <p:cNvSpPr/>
            <p:nvPr/>
          </p:nvSpPr>
          <p:spPr>
            <a:xfrm>
              <a:off x="5587751" y="4229294"/>
              <a:ext cx="381034" cy="357100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Cube 48"/>
            <p:cNvSpPr/>
            <p:nvPr/>
          </p:nvSpPr>
          <p:spPr>
            <a:xfrm>
              <a:off x="5968785" y="4229294"/>
              <a:ext cx="381034" cy="357100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6349819" y="4229294"/>
              <a:ext cx="381034" cy="357100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6730853" y="4229294"/>
              <a:ext cx="381034" cy="357100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Cube 51"/>
            <p:cNvSpPr/>
            <p:nvPr/>
          </p:nvSpPr>
          <p:spPr>
            <a:xfrm>
              <a:off x="7111887" y="4229294"/>
              <a:ext cx="381034" cy="357100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" name="Cube 52"/>
            <p:cNvSpPr/>
            <p:nvPr/>
          </p:nvSpPr>
          <p:spPr>
            <a:xfrm>
              <a:off x="7492921" y="4229294"/>
              <a:ext cx="381034" cy="357100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Cube 53"/>
            <p:cNvSpPr/>
            <p:nvPr/>
          </p:nvSpPr>
          <p:spPr>
            <a:xfrm>
              <a:off x="7873955" y="4229294"/>
              <a:ext cx="381034" cy="357100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" name="Cube 54"/>
            <p:cNvSpPr/>
            <p:nvPr/>
          </p:nvSpPr>
          <p:spPr>
            <a:xfrm>
              <a:off x="8254988" y="4229294"/>
              <a:ext cx="381034" cy="357100"/>
            </a:xfrm>
            <a:prstGeom prst="cube">
              <a:avLst/>
            </a:prstGeom>
            <a:solidFill>
              <a:srgbClr val="92D05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Cube 55"/>
            <p:cNvSpPr/>
            <p:nvPr/>
          </p:nvSpPr>
          <p:spPr>
            <a:xfrm>
              <a:off x="8636022" y="4229294"/>
              <a:ext cx="381034" cy="357100"/>
            </a:xfrm>
            <a:prstGeom prst="cube">
              <a:avLst/>
            </a:prstGeom>
            <a:solidFill>
              <a:srgbClr val="92D05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>
              <a:off x="9017056" y="4229294"/>
              <a:ext cx="379128" cy="357100"/>
            </a:xfrm>
            <a:prstGeom prst="cube">
              <a:avLst/>
            </a:prstGeom>
            <a:solidFill>
              <a:srgbClr val="92D05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Right Brace 57"/>
            <p:cNvSpPr/>
            <p:nvPr/>
          </p:nvSpPr>
          <p:spPr>
            <a:xfrm rot="5400000">
              <a:off x="8631786" y="4250066"/>
              <a:ext cx="305678" cy="1066895"/>
            </a:xfrm>
            <a:prstGeom prst="rightBrace">
              <a:avLst>
                <a:gd name="adj1" fmla="val 63718"/>
                <a:gd name="adj2" fmla="val 50000"/>
              </a:avLst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rgbClr val="92D050"/>
                  </a:solidFill>
                </a:ln>
              </a:endParaRPr>
            </a:p>
          </p:txBody>
        </p:sp>
        <p:sp>
          <p:nvSpPr>
            <p:cNvPr id="59" name="TextBox 31"/>
            <p:cNvSpPr txBox="1">
              <a:spLocks noChangeArrowheads="1"/>
            </p:cNvSpPr>
            <p:nvPr/>
          </p:nvSpPr>
          <p:spPr bwMode="auto">
            <a:xfrm>
              <a:off x="7561507" y="5023485"/>
              <a:ext cx="2459573" cy="923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dirty="0">
                  <a:solidFill>
                    <a:srgbClr val="92D050"/>
                  </a:solidFill>
                  <a:latin typeface="+mn-lt"/>
                </a:rPr>
                <a:t>“halo”</a:t>
              </a:r>
              <a:endParaRPr lang="en-US" b="1" dirty="0">
                <a:solidFill>
                  <a:srgbClr val="92D050"/>
                </a:solidFill>
                <a:latin typeface="Arial" pitchFamily="34" charset="0"/>
              </a:endParaRPr>
            </a:p>
            <a:p>
              <a:pPr algn="ctr">
                <a:defRPr/>
              </a:pPr>
              <a:r>
                <a:rPr lang="en-US" b="1" dirty="0">
                  <a:solidFill>
                    <a:srgbClr val="92D050"/>
                  </a:solidFill>
                  <a:latin typeface="Arial" pitchFamily="34" charset="0"/>
                </a:rPr>
                <a:t>= RADIUS elements on the right</a:t>
              </a:r>
            </a:p>
          </p:txBody>
        </p:sp>
        <p:sp>
          <p:nvSpPr>
            <p:cNvPr id="60" name="Right Brace 59"/>
            <p:cNvSpPr/>
            <p:nvPr/>
          </p:nvSpPr>
          <p:spPr>
            <a:xfrm rot="5400000">
              <a:off x="5008154" y="1780966"/>
              <a:ext cx="305678" cy="6005094"/>
            </a:xfrm>
            <a:prstGeom prst="rightBrace">
              <a:avLst>
                <a:gd name="adj1" fmla="val 63718"/>
                <a:gd name="adj2" fmla="val 50000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rgbClr val="92D050"/>
                  </a:solidFill>
                </a:ln>
              </a:endParaRPr>
            </a:p>
          </p:txBody>
        </p:sp>
        <p:sp>
          <p:nvSpPr>
            <p:cNvPr id="61" name="TextBox 33"/>
            <p:cNvSpPr txBox="1">
              <a:spLocks noChangeArrowheads="1"/>
            </p:cNvSpPr>
            <p:nvPr/>
          </p:nvSpPr>
          <p:spPr bwMode="auto">
            <a:xfrm>
              <a:off x="2850022" y="5023485"/>
              <a:ext cx="4646709" cy="646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dirty="0">
                  <a:solidFill>
                    <a:srgbClr val="FFC000"/>
                  </a:solidFill>
                  <a:latin typeface="+mn-lt"/>
                </a:rPr>
                <a:t>The </a:t>
              </a:r>
              <a:r>
                <a:rPr lang="en-US" b="1" dirty="0">
                  <a:solidFill>
                    <a:srgbClr val="FFC000"/>
                  </a:solidFill>
                  <a:latin typeface="Arial" pitchFamily="34" charset="0"/>
                </a:rPr>
                <a:t>BLOCK_SIZE i</a:t>
              </a:r>
              <a:r>
                <a:rPr lang="en-US" b="1" dirty="0">
                  <a:solidFill>
                    <a:srgbClr val="FFC000"/>
                  </a:solidFill>
                  <a:latin typeface="+mn-lt"/>
                </a:rPr>
                <a:t>nput elements corresponding to the output elements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13640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38106" y="1666923"/>
            <a:ext cx="6620834" cy="4173735"/>
          </a:xfrm>
        </p:spPr>
        <p:txBody>
          <a:bodyPr/>
          <a:lstStyle/>
          <a:p>
            <a:pPr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__global__ void stencil(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 in,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 out) {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__shared__ </a:t>
            </a:r>
            <a:r>
              <a:rPr lang="en-US" sz="1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shared[BLOCK_SIZE + 2 * RADIUS];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globIdx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locIdx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RADIUS;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shared[</a:t>
            </a:r>
            <a:r>
              <a:rPr lang="en-US" sz="1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locIdx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 = in[</a:t>
            </a:r>
            <a:r>
              <a:rPr lang="en-US" sz="1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globIdx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 RADIUS) {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shared[</a:t>
            </a:r>
            <a:r>
              <a:rPr lang="en-US" sz="1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locIdx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– RADIUS] = in[</a:t>
            </a:r>
            <a:r>
              <a:rPr lang="en-US" sz="1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globIdx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– RADIUS];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shared[</a:t>
            </a:r>
            <a:r>
              <a:rPr lang="en-US" sz="1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locIdx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+ BLOCK_DIMX] = in[</a:t>
            </a:r>
            <a:r>
              <a:rPr lang="en-US" sz="1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globIdx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+ BLOCK_SIZE];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value = 0;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for (offset = - RADIUS; offset &lt;= RADIUS; offset++)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value += shared[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locIdx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offset];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out[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globIdx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= value;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400" dirty="0"/>
          </a:p>
        </p:txBody>
      </p:sp>
      <p:sp>
        <p:nvSpPr>
          <p:cNvPr id="491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Code</a:t>
            </a:r>
          </a:p>
        </p:txBody>
      </p:sp>
      <p:grpSp>
        <p:nvGrpSpPr>
          <p:cNvPr id="49156" name="Group 26"/>
          <p:cNvGrpSpPr>
            <a:grpSpLocks/>
          </p:cNvGrpSpPr>
          <p:nvPr/>
        </p:nvGrpSpPr>
        <p:grpSpPr bwMode="auto">
          <a:xfrm>
            <a:off x="6923773" y="3692371"/>
            <a:ext cx="3932489" cy="191404"/>
            <a:chOff x="6981706" y="3291837"/>
            <a:chExt cx="3931920" cy="192024"/>
          </a:xfrm>
        </p:grpSpPr>
        <p:sp>
          <p:nvSpPr>
            <p:cNvPr id="6" name="Cube 5"/>
            <p:cNvSpPr/>
            <p:nvPr/>
          </p:nvSpPr>
          <p:spPr>
            <a:xfrm>
              <a:off x="6981706" y="3291837"/>
              <a:ext cx="179070" cy="192024"/>
            </a:xfrm>
            <a:prstGeom prst="cube">
              <a:avLst/>
            </a:prstGeom>
            <a:solidFill>
              <a:srgbClr val="92D05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7" name="Cube 6"/>
            <p:cNvSpPr/>
            <p:nvPr/>
          </p:nvSpPr>
          <p:spPr>
            <a:xfrm>
              <a:off x="7160776" y="3291837"/>
              <a:ext cx="179070" cy="192024"/>
            </a:xfrm>
            <a:prstGeom prst="cube">
              <a:avLst/>
            </a:prstGeom>
            <a:solidFill>
              <a:srgbClr val="92D05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8" name="Cube 7"/>
            <p:cNvSpPr/>
            <p:nvPr/>
          </p:nvSpPr>
          <p:spPr>
            <a:xfrm>
              <a:off x="7339846" y="3291837"/>
              <a:ext cx="177166" cy="192024"/>
            </a:xfrm>
            <a:prstGeom prst="cube">
              <a:avLst/>
            </a:prstGeom>
            <a:solidFill>
              <a:srgbClr val="92D05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9" name="Cube 8"/>
            <p:cNvSpPr/>
            <p:nvPr/>
          </p:nvSpPr>
          <p:spPr>
            <a:xfrm>
              <a:off x="7517012" y="3291837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0" name="Cube 9"/>
            <p:cNvSpPr/>
            <p:nvPr/>
          </p:nvSpPr>
          <p:spPr>
            <a:xfrm>
              <a:off x="7696082" y="3291837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1" name="Cube 10"/>
            <p:cNvSpPr/>
            <p:nvPr/>
          </p:nvSpPr>
          <p:spPr>
            <a:xfrm>
              <a:off x="7875152" y="3291837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2" name="Cube 11"/>
            <p:cNvSpPr/>
            <p:nvPr/>
          </p:nvSpPr>
          <p:spPr>
            <a:xfrm>
              <a:off x="8054222" y="3291837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3" name="Cube 12"/>
            <p:cNvSpPr/>
            <p:nvPr/>
          </p:nvSpPr>
          <p:spPr>
            <a:xfrm>
              <a:off x="8233292" y="3291837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4" name="Cube 13"/>
            <p:cNvSpPr/>
            <p:nvPr/>
          </p:nvSpPr>
          <p:spPr>
            <a:xfrm>
              <a:off x="8412362" y="3291837"/>
              <a:ext cx="177164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5" name="Cube 14"/>
            <p:cNvSpPr/>
            <p:nvPr/>
          </p:nvSpPr>
          <p:spPr>
            <a:xfrm>
              <a:off x="8589526" y="3291837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6" name="Cube 15"/>
            <p:cNvSpPr/>
            <p:nvPr/>
          </p:nvSpPr>
          <p:spPr>
            <a:xfrm>
              <a:off x="8768596" y="3291837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7" name="Cube 16"/>
            <p:cNvSpPr/>
            <p:nvPr/>
          </p:nvSpPr>
          <p:spPr>
            <a:xfrm>
              <a:off x="8947666" y="3291837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8" name="Cube 17"/>
            <p:cNvSpPr/>
            <p:nvPr/>
          </p:nvSpPr>
          <p:spPr>
            <a:xfrm>
              <a:off x="9126736" y="3291837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9" name="Cube 18"/>
            <p:cNvSpPr/>
            <p:nvPr/>
          </p:nvSpPr>
          <p:spPr>
            <a:xfrm>
              <a:off x="9305806" y="3291837"/>
              <a:ext cx="177166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0" name="Cube 19"/>
            <p:cNvSpPr/>
            <p:nvPr/>
          </p:nvSpPr>
          <p:spPr>
            <a:xfrm>
              <a:off x="9482972" y="3291837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1" name="Cube 20"/>
            <p:cNvSpPr/>
            <p:nvPr/>
          </p:nvSpPr>
          <p:spPr>
            <a:xfrm>
              <a:off x="9662042" y="3291837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2" name="Cube 21"/>
            <p:cNvSpPr/>
            <p:nvPr/>
          </p:nvSpPr>
          <p:spPr>
            <a:xfrm>
              <a:off x="9841112" y="3291837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3" name="Cube 22"/>
            <p:cNvSpPr/>
            <p:nvPr/>
          </p:nvSpPr>
          <p:spPr>
            <a:xfrm>
              <a:off x="10020182" y="3291837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4" name="Cube 23"/>
            <p:cNvSpPr/>
            <p:nvPr/>
          </p:nvSpPr>
          <p:spPr>
            <a:xfrm>
              <a:off x="10199252" y="3291837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5" name="Cube 24"/>
            <p:cNvSpPr/>
            <p:nvPr/>
          </p:nvSpPr>
          <p:spPr>
            <a:xfrm>
              <a:off x="10378322" y="3291837"/>
              <a:ext cx="177164" cy="192024"/>
            </a:xfrm>
            <a:prstGeom prst="cube">
              <a:avLst/>
            </a:prstGeom>
            <a:solidFill>
              <a:srgbClr val="92D05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6" name="Cube 25"/>
            <p:cNvSpPr/>
            <p:nvPr/>
          </p:nvSpPr>
          <p:spPr>
            <a:xfrm>
              <a:off x="10555486" y="3291837"/>
              <a:ext cx="179070" cy="192024"/>
            </a:xfrm>
            <a:prstGeom prst="cube">
              <a:avLst/>
            </a:prstGeom>
            <a:solidFill>
              <a:srgbClr val="92D05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7" name="Cube 26"/>
            <p:cNvSpPr/>
            <p:nvPr/>
          </p:nvSpPr>
          <p:spPr>
            <a:xfrm>
              <a:off x="10734556" y="3291837"/>
              <a:ext cx="179070" cy="192024"/>
            </a:xfrm>
            <a:prstGeom prst="cube">
              <a:avLst/>
            </a:prstGeom>
            <a:solidFill>
              <a:srgbClr val="92D05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49157" name="Group 27"/>
          <p:cNvGrpSpPr>
            <a:grpSpLocks/>
          </p:cNvGrpSpPr>
          <p:nvPr/>
        </p:nvGrpSpPr>
        <p:grpSpPr bwMode="auto">
          <a:xfrm>
            <a:off x="6923773" y="1972598"/>
            <a:ext cx="3932489" cy="192831"/>
            <a:chOff x="6972154" y="1809085"/>
            <a:chExt cx="3931920" cy="192024"/>
          </a:xfrm>
        </p:grpSpPr>
        <p:sp>
          <p:nvSpPr>
            <p:cNvPr id="29" name="Cube 28"/>
            <p:cNvSpPr/>
            <p:nvPr/>
          </p:nvSpPr>
          <p:spPr>
            <a:xfrm>
              <a:off x="6972154" y="1809085"/>
              <a:ext cx="179070" cy="192024"/>
            </a:xfrm>
            <a:prstGeom prst="cub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0" name="Cube 29"/>
            <p:cNvSpPr/>
            <p:nvPr/>
          </p:nvSpPr>
          <p:spPr>
            <a:xfrm>
              <a:off x="7151224" y="1809085"/>
              <a:ext cx="179070" cy="192024"/>
            </a:xfrm>
            <a:prstGeom prst="cub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1" name="Cube 30"/>
            <p:cNvSpPr/>
            <p:nvPr/>
          </p:nvSpPr>
          <p:spPr>
            <a:xfrm>
              <a:off x="7330294" y="1809085"/>
              <a:ext cx="177166" cy="192024"/>
            </a:xfrm>
            <a:prstGeom prst="cub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2" name="Cube 31"/>
            <p:cNvSpPr/>
            <p:nvPr/>
          </p:nvSpPr>
          <p:spPr>
            <a:xfrm>
              <a:off x="7507460" y="1809085"/>
              <a:ext cx="179070" cy="192024"/>
            </a:xfrm>
            <a:prstGeom prst="cub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3" name="Cube 32"/>
            <p:cNvSpPr/>
            <p:nvPr/>
          </p:nvSpPr>
          <p:spPr>
            <a:xfrm>
              <a:off x="7686530" y="1809085"/>
              <a:ext cx="179070" cy="192024"/>
            </a:xfrm>
            <a:prstGeom prst="cub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4" name="Cube 33"/>
            <p:cNvSpPr/>
            <p:nvPr/>
          </p:nvSpPr>
          <p:spPr>
            <a:xfrm>
              <a:off x="7865600" y="1809085"/>
              <a:ext cx="179070" cy="192024"/>
            </a:xfrm>
            <a:prstGeom prst="cub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5" name="Cube 34"/>
            <p:cNvSpPr/>
            <p:nvPr/>
          </p:nvSpPr>
          <p:spPr>
            <a:xfrm>
              <a:off x="8044670" y="1809085"/>
              <a:ext cx="179070" cy="192024"/>
            </a:xfrm>
            <a:prstGeom prst="cub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6" name="Cube 35"/>
            <p:cNvSpPr/>
            <p:nvPr/>
          </p:nvSpPr>
          <p:spPr>
            <a:xfrm>
              <a:off x="8223740" y="1809085"/>
              <a:ext cx="179070" cy="192024"/>
            </a:xfrm>
            <a:prstGeom prst="cub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7" name="Cube 36"/>
            <p:cNvSpPr/>
            <p:nvPr/>
          </p:nvSpPr>
          <p:spPr>
            <a:xfrm>
              <a:off x="8402810" y="1809085"/>
              <a:ext cx="177164" cy="192024"/>
            </a:xfrm>
            <a:prstGeom prst="cub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8" name="Cube 37"/>
            <p:cNvSpPr/>
            <p:nvPr/>
          </p:nvSpPr>
          <p:spPr>
            <a:xfrm>
              <a:off x="8579974" y="1809085"/>
              <a:ext cx="179070" cy="192024"/>
            </a:xfrm>
            <a:prstGeom prst="cub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9" name="Cube 38"/>
            <p:cNvSpPr/>
            <p:nvPr/>
          </p:nvSpPr>
          <p:spPr>
            <a:xfrm>
              <a:off x="8759044" y="1809085"/>
              <a:ext cx="179070" cy="192024"/>
            </a:xfrm>
            <a:prstGeom prst="cub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0" name="Cube 39"/>
            <p:cNvSpPr/>
            <p:nvPr/>
          </p:nvSpPr>
          <p:spPr>
            <a:xfrm>
              <a:off x="8938114" y="1809085"/>
              <a:ext cx="179070" cy="192024"/>
            </a:xfrm>
            <a:prstGeom prst="cub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1" name="Cube 40"/>
            <p:cNvSpPr/>
            <p:nvPr/>
          </p:nvSpPr>
          <p:spPr>
            <a:xfrm>
              <a:off x="9117184" y="1809085"/>
              <a:ext cx="179070" cy="192024"/>
            </a:xfrm>
            <a:prstGeom prst="cub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2" name="Cube 41"/>
            <p:cNvSpPr/>
            <p:nvPr/>
          </p:nvSpPr>
          <p:spPr>
            <a:xfrm>
              <a:off x="9296254" y="1809085"/>
              <a:ext cx="177166" cy="192024"/>
            </a:xfrm>
            <a:prstGeom prst="cub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3" name="Cube 42"/>
            <p:cNvSpPr/>
            <p:nvPr/>
          </p:nvSpPr>
          <p:spPr>
            <a:xfrm>
              <a:off x="9473420" y="1809085"/>
              <a:ext cx="179070" cy="192024"/>
            </a:xfrm>
            <a:prstGeom prst="cub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4" name="Cube 43"/>
            <p:cNvSpPr/>
            <p:nvPr/>
          </p:nvSpPr>
          <p:spPr>
            <a:xfrm>
              <a:off x="9652490" y="1809085"/>
              <a:ext cx="179070" cy="192024"/>
            </a:xfrm>
            <a:prstGeom prst="cub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5" name="Cube 44"/>
            <p:cNvSpPr/>
            <p:nvPr/>
          </p:nvSpPr>
          <p:spPr>
            <a:xfrm>
              <a:off x="9831560" y="1809085"/>
              <a:ext cx="179070" cy="192024"/>
            </a:xfrm>
            <a:prstGeom prst="cub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6" name="Cube 45"/>
            <p:cNvSpPr/>
            <p:nvPr/>
          </p:nvSpPr>
          <p:spPr>
            <a:xfrm>
              <a:off x="10010630" y="1809085"/>
              <a:ext cx="179070" cy="192024"/>
            </a:xfrm>
            <a:prstGeom prst="cub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7" name="Cube 46"/>
            <p:cNvSpPr/>
            <p:nvPr/>
          </p:nvSpPr>
          <p:spPr>
            <a:xfrm>
              <a:off x="10189700" y="1809085"/>
              <a:ext cx="179070" cy="192024"/>
            </a:xfrm>
            <a:prstGeom prst="cub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8" name="Cube 47"/>
            <p:cNvSpPr/>
            <p:nvPr/>
          </p:nvSpPr>
          <p:spPr>
            <a:xfrm>
              <a:off x="10368770" y="1809085"/>
              <a:ext cx="177164" cy="192024"/>
            </a:xfrm>
            <a:prstGeom prst="cub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9" name="Cube 48"/>
            <p:cNvSpPr/>
            <p:nvPr/>
          </p:nvSpPr>
          <p:spPr>
            <a:xfrm>
              <a:off x="10545934" y="1809085"/>
              <a:ext cx="179070" cy="192024"/>
            </a:xfrm>
            <a:prstGeom prst="cub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50" name="Cube 49"/>
            <p:cNvSpPr/>
            <p:nvPr/>
          </p:nvSpPr>
          <p:spPr>
            <a:xfrm>
              <a:off x="10725004" y="1809085"/>
              <a:ext cx="179070" cy="192024"/>
            </a:xfrm>
            <a:prstGeom prst="cub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49158" name="Group 50"/>
          <p:cNvGrpSpPr>
            <a:grpSpLocks/>
          </p:cNvGrpSpPr>
          <p:nvPr/>
        </p:nvGrpSpPr>
        <p:grpSpPr bwMode="auto">
          <a:xfrm>
            <a:off x="6923773" y="2765349"/>
            <a:ext cx="3932489" cy="191404"/>
            <a:chOff x="6972154" y="2562122"/>
            <a:chExt cx="3931920" cy="192024"/>
          </a:xfrm>
        </p:grpSpPr>
        <p:sp>
          <p:nvSpPr>
            <p:cNvPr id="52" name="Cube 51"/>
            <p:cNvSpPr/>
            <p:nvPr/>
          </p:nvSpPr>
          <p:spPr>
            <a:xfrm>
              <a:off x="6972154" y="2562122"/>
              <a:ext cx="179070" cy="192024"/>
            </a:xfrm>
            <a:prstGeom prst="cub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53" name="Cube 52"/>
            <p:cNvSpPr/>
            <p:nvPr/>
          </p:nvSpPr>
          <p:spPr>
            <a:xfrm>
              <a:off x="7151224" y="2562122"/>
              <a:ext cx="179070" cy="192024"/>
            </a:xfrm>
            <a:prstGeom prst="cub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54" name="Cube 53"/>
            <p:cNvSpPr/>
            <p:nvPr/>
          </p:nvSpPr>
          <p:spPr>
            <a:xfrm>
              <a:off x="7330294" y="2562122"/>
              <a:ext cx="177166" cy="192024"/>
            </a:xfrm>
            <a:prstGeom prst="cub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55" name="Cube 54"/>
            <p:cNvSpPr/>
            <p:nvPr/>
          </p:nvSpPr>
          <p:spPr>
            <a:xfrm>
              <a:off x="7507460" y="2562122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56" name="Cube 55"/>
            <p:cNvSpPr/>
            <p:nvPr/>
          </p:nvSpPr>
          <p:spPr>
            <a:xfrm>
              <a:off x="7686530" y="2562122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57" name="Cube 56"/>
            <p:cNvSpPr/>
            <p:nvPr/>
          </p:nvSpPr>
          <p:spPr>
            <a:xfrm>
              <a:off x="7865600" y="2562122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58" name="Cube 57"/>
            <p:cNvSpPr/>
            <p:nvPr/>
          </p:nvSpPr>
          <p:spPr>
            <a:xfrm>
              <a:off x="8044670" y="2562122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59" name="Cube 58"/>
            <p:cNvSpPr/>
            <p:nvPr/>
          </p:nvSpPr>
          <p:spPr>
            <a:xfrm>
              <a:off x="8223740" y="2562122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60" name="Cube 59"/>
            <p:cNvSpPr/>
            <p:nvPr/>
          </p:nvSpPr>
          <p:spPr>
            <a:xfrm>
              <a:off x="8402810" y="2562122"/>
              <a:ext cx="177164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61" name="Cube 60"/>
            <p:cNvSpPr/>
            <p:nvPr/>
          </p:nvSpPr>
          <p:spPr>
            <a:xfrm>
              <a:off x="8579974" y="2562122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62" name="Cube 61"/>
            <p:cNvSpPr/>
            <p:nvPr/>
          </p:nvSpPr>
          <p:spPr>
            <a:xfrm>
              <a:off x="8759044" y="2562122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63" name="Cube 62"/>
            <p:cNvSpPr/>
            <p:nvPr/>
          </p:nvSpPr>
          <p:spPr>
            <a:xfrm>
              <a:off x="8938114" y="2562122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64" name="Cube 63"/>
            <p:cNvSpPr/>
            <p:nvPr/>
          </p:nvSpPr>
          <p:spPr>
            <a:xfrm>
              <a:off x="9117184" y="2562122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65" name="Cube 64"/>
            <p:cNvSpPr/>
            <p:nvPr/>
          </p:nvSpPr>
          <p:spPr>
            <a:xfrm>
              <a:off x="9296254" y="2562122"/>
              <a:ext cx="177166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66" name="Cube 65"/>
            <p:cNvSpPr/>
            <p:nvPr/>
          </p:nvSpPr>
          <p:spPr>
            <a:xfrm>
              <a:off x="9473420" y="2562122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67" name="Cube 66"/>
            <p:cNvSpPr/>
            <p:nvPr/>
          </p:nvSpPr>
          <p:spPr>
            <a:xfrm>
              <a:off x="9652490" y="2562122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68" name="Cube 67"/>
            <p:cNvSpPr/>
            <p:nvPr/>
          </p:nvSpPr>
          <p:spPr>
            <a:xfrm>
              <a:off x="9831560" y="2562122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69" name="Cube 68"/>
            <p:cNvSpPr/>
            <p:nvPr/>
          </p:nvSpPr>
          <p:spPr>
            <a:xfrm>
              <a:off x="10010630" y="2562122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70" name="Cube 69"/>
            <p:cNvSpPr/>
            <p:nvPr/>
          </p:nvSpPr>
          <p:spPr>
            <a:xfrm>
              <a:off x="10189700" y="2562122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71" name="Cube 70"/>
            <p:cNvSpPr/>
            <p:nvPr/>
          </p:nvSpPr>
          <p:spPr>
            <a:xfrm>
              <a:off x="10368770" y="2562122"/>
              <a:ext cx="177164" cy="192024"/>
            </a:xfrm>
            <a:prstGeom prst="cub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72" name="Cube 71"/>
            <p:cNvSpPr/>
            <p:nvPr/>
          </p:nvSpPr>
          <p:spPr>
            <a:xfrm>
              <a:off x="10545934" y="2562122"/>
              <a:ext cx="179070" cy="192024"/>
            </a:xfrm>
            <a:prstGeom prst="cub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73" name="Cube 72"/>
            <p:cNvSpPr/>
            <p:nvPr/>
          </p:nvSpPr>
          <p:spPr>
            <a:xfrm>
              <a:off x="10725004" y="2562122"/>
              <a:ext cx="179070" cy="192024"/>
            </a:xfrm>
            <a:prstGeom prst="cub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49159" name="Group 73"/>
          <p:cNvGrpSpPr>
            <a:grpSpLocks/>
          </p:cNvGrpSpPr>
          <p:nvPr/>
        </p:nvGrpSpPr>
        <p:grpSpPr bwMode="auto">
          <a:xfrm>
            <a:off x="6923773" y="3253856"/>
            <a:ext cx="3932489" cy="192832"/>
            <a:chOff x="6972154" y="3081283"/>
            <a:chExt cx="3931920" cy="192024"/>
          </a:xfrm>
        </p:grpSpPr>
        <p:sp>
          <p:nvSpPr>
            <p:cNvPr id="75" name="Cube 74"/>
            <p:cNvSpPr/>
            <p:nvPr/>
          </p:nvSpPr>
          <p:spPr>
            <a:xfrm>
              <a:off x="6972154" y="3081283"/>
              <a:ext cx="179070" cy="192024"/>
            </a:xfrm>
            <a:prstGeom prst="cube">
              <a:avLst/>
            </a:prstGeom>
            <a:solidFill>
              <a:srgbClr val="92D05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76" name="Cube 75"/>
            <p:cNvSpPr/>
            <p:nvPr/>
          </p:nvSpPr>
          <p:spPr>
            <a:xfrm>
              <a:off x="7151224" y="3081283"/>
              <a:ext cx="179070" cy="192024"/>
            </a:xfrm>
            <a:prstGeom prst="cube">
              <a:avLst/>
            </a:prstGeom>
            <a:solidFill>
              <a:srgbClr val="92D05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77" name="Cube 76"/>
            <p:cNvSpPr/>
            <p:nvPr/>
          </p:nvSpPr>
          <p:spPr>
            <a:xfrm>
              <a:off x="7330294" y="3081283"/>
              <a:ext cx="177166" cy="192024"/>
            </a:xfrm>
            <a:prstGeom prst="cube">
              <a:avLst/>
            </a:prstGeom>
            <a:solidFill>
              <a:srgbClr val="92D05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78" name="Cube 77"/>
            <p:cNvSpPr/>
            <p:nvPr/>
          </p:nvSpPr>
          <p:spPr>
            <a:xfrm>
              <a:off x="7507460" y="3081283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79" name="Cube 78"/>
            <p:cNvSpPr/>
            <p:nvPr/>
          </p:nvSpPr>
          <p:spPr>
            <a:xfrm>
              <a:off x="7686530" y="3081283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80" name="Cube 79"/>
            <p:cNvSpPr/>
            <p:nvPr/>
          </p:nvSpPr>
          <p:spPr>
            <a:xfrm>
              <a:off x="7865600" y="3081283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81" name="Cube 80"/>
            <p:cNvSpPr/>
            <p:nvPr/>
          </p:nvSpPr>
          <p:spPr>
            <a:xfrm>
              <a:off x="8044670" y="3081283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82" name="Cube 81"/>
            <p:cNvSpPr/>
            <p:nvPr/>
          </p:nvSpPr>
          <p:spPr>
            <a:xfrm>
              <a:off x="8223740" y="3081283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83" name="Cube 82"/>
            <p:cNvSpPr/>
            <p:nvPr/>
          </p:nvSpPr>
          <p:spPr>
            <a:xfrm>
              <a:off x="8402810" y="3081283"/>
              <a:ext cx="177164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84" name="Cube 83"/>
            <p:cNvSpPr/>
            <p:nvPr/>
          </p:nvSpPr>
          <p:spPr>
            <a:xfrm>
              <a:off x="8579974" y="3081283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85" name="Cube 84"/>
            <p:cNvSpPr/>
            <p:nvPr/>
          </p:nvSpPr>
          <p:spPr>
            <a:xfrm>
              <a:off x="8759044" y="3081283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86" name="Cube 85"/>
            <p:cNvSpPr/>
            <p:nvPr/>
          </p:nvSpPr>
          <p:spPr>
            <a:xfrm>
              <a:off x="8938114" y="3081283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87" name="Cube 86"/>
            <p:cNvSpPr/>
            <p:nvPr/>
          </p:nvSpPr>
          <p:spPr>
            <a:xfrm>
              <a:off x="9117184" y="3081283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88" name="Cube 87"/>
            <p:cNvSpPr/>
            <p:nvPr/>
          </p:nvSpPr>
          <p:spPr>
            <a:xfrm>
              <a:off x="9296254" y="3081283"/>
              <a:ext cx="177166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89" name="Cube 88"/>
            <p:cNvSpPr/>
            <p:nvPr/>
          </p:nvSpPr>
          <p:spPr>
            <a:xfrm>
              <a:off x="9473420" y="3081283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90" name="Cube 89"/>
            <p:cNvSpPr/>
            <p:nvPr/>
          </p:nvSpPr>
          <p:spPr>
            <a:xfrm>
              <a:off x="9652490" y="3081283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91" name="Cube 90"/>
            <p:cNvSpPr/>
            <p:nvPr/>
          </p:nvSpPr>
          <p:spPr>
            <a:xfrm>
              <a:off x="9831560" y="3081283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92" name="Cube 91"/>
            <p:cNvSpPr/>
            <p:nvPr/>
          </p:nvSpPr>
          <p:spPr>
            <a:xfrm>
              <a:off x="10010630" y="3081283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93" name="Cube 92"/>
            <p:cNvSpPr/>
            <p:nvPr/>
          </p:nvSpPr>
          <p:spPr>
            <a:xfrm>
              <a:off x="10189700" y="3081283"/>
              <a:ext cx="179070" cy="192024"/>
            </a:xfrm>
            <a:prstGeom prst="cube">
              <a:avLst/>
            </a:prstGeom>
            <a:solidFill>
              <a:srgbClr val="FFC000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94" name="Cube 93"/>
            <p:cNvSpPr/>
            <p:nvPr/>
          </p:nvSpPr>
          <p:spPr>
            <a:xfrm>
              <a:off x="10368770" y="3081283"/>
              <a:ext cx="177164" cy="192024"/>
            </a:xfrm>
            <a:prstGeom prst="cub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95" name="Cube 94"/>
            <p:cNvSpPr/>
            <p:nvPr/>
          </p:nvSpPr>
          <p:spPr>
            <a:xfrm>
              <a:off x="10545934" y="3081283"/>
              <a:ext cx="179070" cy="192024"/>
            </a:xfrm>
            <a:prstGeom prst="cub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96" name="Cube 95"/>
            <p:cNvSpPr/>
            <p:nvPr/>
          </p:nvSpPr>
          <p:spPr>
            <a:xfrm>
              <a:off x="10725004" y="3081283"/>
              <a:ext cx="179070" cy="192024"/>
            </a:xfrm>
            <a:prstGeom prst="cub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49160" name="TextBox 151"/>
          <p:cNvSpPr txBox="1">
            <a:spLocks noChangeArrowheads="1"/>
          </p:cNvSpPr>
          <p:nvPr/>
        </p:nvSpPr>
        <p:spPr bwMode="auto">
          <a:xfrm>
            <a:off x="7102869" y="1124139"/>
            <a:ext cx="2604513" cy="36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RADIUS = 3</a:t>
            </a:r>
          </a:p>
        </p:txBody>
      </p:sp>
      <p:sp>
        <p:nvSpPr>
          <p:cNvPr id="49161" name="TextBox 152"/>
          <p:cNvSpPr txBox="1">
            <a:spLocks noChangeArrowheads="1"/>
          </p:cNvSpPr>
          <p:nvPr/>
        </p:nvSpPr>
        <p:spPr bwMode="auto">
          <a:xfrm>
            <a:off x="6923772" y="1399815"/>
            <a:ext cx="2897925" cy="36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BLOCK_SIZE = 16</a:t>
            </a:r>
          </a:p>
        </p:txBody>
      </p:sp>
      <p:cxnSp>
        <p:nvCxnSpPr>
          <p:cNvPr id="156" name="Straight Arrow Connector 155"/>
          <p:cNvCxnSpPr/>
          <p:nvPr/>
        </p:nvCxnSpPr>
        <p:spPr>
          <a:xfrm>
            <a:off x="6487466" y="3795213"/>
            <a:ext cx="381055" cy="2857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5639616" y="3375269"/>
            <a:ext cx="1228904" cy="14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3515236" y="2871051"/>
            <a:ext cx="3353285" cy="14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5439564" y="2079726"/>
            <a:ext cx="1428957" cy="14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76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358" y="138647"/>
            <a:ext cx="9205657" cy="1169551"/>
          </a:xfrm>
        </p:spPr>
        <p:txBody>
          <a:bodyPr>
            <a:normAutofit fontScale="90000"/>
          </a:bodyPr>
          <a:lstStyle/>
          <a:p>
            <a:r>
              <a:rPr lang="en-US" sz="3800" dirty="0">
                <a:solidFill>
                  <a:srgbClr val="76B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 Programming Languages</a:t>
            </a:r>
            <a:br>
              <a:rPr lang="en-US" dirty="0">
                <a:solidFill>
                  <a:srgbClr val="76B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-175127" y="1853291"/>
            <a:ext cx="9525063" cy="582942"/>
            <a:chOff x="-175104" y="2296753"/>
            <a:chExt cx="9523685" cy="583092"/>
          </a:xfrm>
        </p:grpSpPr>
        <p:sp>
          <p:nvSpPr>
            <p:cNvPr id="7" name="Title 1"/>
            <p:cNvSpPr txBox="1">
              <a:spLocks/>
            </p:cNvSpPr>
            <p:nvPr/>
          </p:nvSpPr>
          <p:spPr bwMode="auto">
            <a:xfrm>
              <a:off x="4125836" y="2357467"/>
              <a:ext cx="522274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err="1">
                  <a:solidFill>
                    <a:srgbClr val="FFFFFF"/>
                  </a:solidFill>
                  <a:latin typeface="Trebuchet MS" pitchFamily="34" charset="0"/>
                </a:rPr>
                <a:t>OpenACC</a:t>
              </a:r>
              <a:r>
                <a:rPr lang="en-US" sz="2400" dirty="0">
                  <a:solidFill>
                    <a:srgbClr val="FFFFFF"/>
                  </a:solidFill>
                  <a:latin typeface="Trebuchet MS" pitchFamily="34" charset="0"/>
                </a:rPr>
                <a:t>, CUDA Fortran</a:t>
              </a:r>
              <a:endParaRPr lang="en-US" sz="2400" dirty="0">
                <a:solidFill>
                  <a:srgbClr val="BFBFBF"/>
                </a:solidFill>
                <a:latin typeface="Trebuchet MS" pitchFamily="34" charset="0"/>
              </a:endParaRPr>
            </a:p>
          </p:txBody>
        </p:sp>
        <p:sp>
          <p:nvSpPr>
            <p:cNvPr id="8" name="AutoShape 14"/>
            <p:cNvSpPr>
              <a:spLocks noChangeArrowheads="1"/>
            </p:cNvSpPr>
            <p:nvPr/>
          </p:nvSpPr>
          <p:spPr bwMode="auto">
            <a:xfrm rot="16200000">
              <a:off x="1473389" y="648260"/>
              <a:ext cx="583092" cy="3880077"/>
            </a:xfrm>
            <a:prstGeom prst="roundRect">
              <a:avLst>
                <a:gd name="adj" fmla="val 13523"/>
              </a:avLst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  <a:alpha val="41000"/>
                  </a:schemeClr>
                </a:gs>
                <a:gs pos="100000">
                  <a:schemeClr val="bg1">
                    <a:lumMod val="75000"/>
                    <a:lumOff val="25000"/>
                    <a:alpha val="20000"/>
                  </a:schemeClr>
                </a:gs>
              </a:gsLst>
              <a:lin ang="16200000" scaled="1"/>
              <a:tileRect/>
            </a:gradFill>
            <a:ln w="9525" algn="ctr">
              <a:gradFill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0"/>
              </a:gra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bg2">
                  <a:lumMod val="75000"/>
                </a:schemeClr>
              </a:contourClr>
            </a:sp3d>
          </p:spPr>
          <p:txBody>
            <a:bodyPr wrap="none" anchor="ctr"/>
            <a:lstStyle/>
            <a:p>
              <a:pPr algn="ctr" defTabSz="914328">
                <a:defRPr/>
              </a:pPr>
              <a:endParaRPr lang="en-US" sz="10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 rot="5400000">
              <a:off x="3294596" y="2499160"/>
              <a:ext cx="231489" cy="178276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000" b="1" dirty="0">
                <a:solidFill>
                  <a:srgbClr val="000000"/>
                </a:solidFill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74259" y="2357466"/>
              <a:ext cx="12442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Fortran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-202489" y="2649906"/>
            <a:ext cx="13061520" cy="582942"/>
            <a:chOff x="-202460" y="3105664"/>
            <a:chExt cx="13059630" cy="583092"/>
          </a:xfrm>
        </p:grpSpPr>
        <p:sp>
          <p:nvSpPr>
            <p:cNvPr id="26" name="Title 1"/>
            <p:cNvSpPr txBox="1">
              <a:spLocks/>
            </p:cNvSpPr>
            <p:nvPr/>
          </p:nvSpPr>
          <p:spPr bwMode="auto">
            <a:xfrm>
              <a:off x="4125837" y="3166378"/>
              <a:ext cx="873133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err="1">
                  <a:solidFill>
                    <a:srgbClr val="FFFFFF"/>
                  </a:solidFill>
                  <a:latin typeface="Trebuchet MS" pitchFamily="34" charset="0"/>
                </a:rPr>
                <a:t>OpenACC</a:t>
              </a:r>
              <a:r>
                <a:rPr lang="en-US" sz="2400" dirty="0">
                  <a:solidFill>
                    <a:srgbClr val="FFFFFF"/>
                  </a:solidFill>
                  <a:latin typeface="Trebuchet MS" pitchFamily="34" charset="0"/>
                </a:rPr>
                <a:t>, CUDA C</a:t>
              </a:r>
            </a:p>
          </p:txBody>
        </p:sp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 rot="16200000">
              <a:off x="1459711" y="1443493"/>
              <a:ext cx="583092" cy="3907434"/>
            </a:xfrm>
            <a:prstGeom prst="roundRect">
              <a:avLst>
                <a:gd name="adj" fmla="val 13523"/>
              </a:avLst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  <a:alpha val="41000"/>
                  </a:schemeClr>
                </a:gs>
                <a:gs pos="100000">
                  <a:schemeClr val="bg1">
                    <a:lumMod val="75000"/>
                    <a:lumOff val="25000"/>
                    <a:alpha val="20000"/>
                  </a:schemeClr>
                </a:gs>
              </a:gsLst>
              <a:lin ang="16200000" scaled="1"/>
              <a:tileRect/>
            </a:gradFill>
            <a:ln w="9525" algn="ctr">
              <a:gradFill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0"/>
              </a:gra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bg2">
                  <a:lumMod val="75000"/>
                </a:schemeClr>
              </a:contourClr>
            </a:sp3d>
          </p:spPr>
          <p:txBody>
            <a:bodyPr wrap="none" anchor="ctr"/>
            <a:lstStyle/>
            <a:p>
              <a:pPr algn="ctr" defTabSz="914328">
                <a:defRPr/>
              </a:pPr>
              <a:endParaRPr lang="en-US" sz="10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8" name="AutoShape 14"/>
            <p:cNvSpPr>
              <a:spLocks noChangeArrowheads="1"/>
            </p:cNvSpPr>
            <p:nvPr/>
          </p:nvSpPr>
          <p:spPr bwMode="auto">
            <a:xfrm rot="5400000">
              <a:off x="3294596" y="3308071"/>
              <a:ext cx="231489" cy="178276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000" b="1" dirty="0">
                <a:solidFill>
                  <a:srgbClr val="000000"/>
                </a:solidFill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46294" y="3166377"/>
              <a:ext cx="372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-281030" y="3446520"/>
            <a:ext cx="13140064" cy="582942"/>
            <a:chOff x="-280993" y="3914574"/>
            <a:chExt cx="13138163" cy="583092"/>
          </a:xfrm>
        </p:grpSpPr>
        <p:sp>
          <p:nvSpPr>
            <p:cNvPr id="16" name="Title 1"/>
            <p:cNvSpPr txBox="1">
              <a:spLocks/>
            </p:cNvSpPr>
            <p:nvPr/>
          </p:nvSpPr>
          <p:spPr bwMode="auto">
            <a:xfrm>
              <a:off x="4125837" y="3975288"/>
              <a:ext cx="873133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FFFFFF"/>
                  </a:solidFill>
                  <a:latin typeface="Trebuchet MS" pitchFamily="34" charset="0"/>
                </a:rPr>
                <a:t>CUDA C++, Thrust, Hemi, </a:t>
              </a:r>
              <a:r>
                <a:rPr lang="en-US" sz="2400" dirty="0" err="1">
                  <a:solidFill>
                    <a:srgbClr val="FFFFFF"/>
                  </a:solidFill>
                  <a:latin typeface="Trebuchet MS" pitchFamily="34" charset="0"/>
                </a:rPr>
                <a:t>ArrayFire</a:t>
              </a:r>
              <a:endParaRPr lang="en-US" sz="2400" dirty="0">
                <a:solidFill>
                  <a:srgbClr val="FFFFFF"/>
                </a:solidFill>
                <a:latin typeface="Trebuchet MS" pitchFamily="34" charset="0"/>
              </a:endParaRPr>
            </a:p>
          </p:txBody>
        </p:sp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 rot="16200000">
              <a:off x="1420445" y="2213136"/>
              <a:ext cx="583092" cy="3985967"/>
            </a:xfrm>
            <a:prstGeom prst="roundRect">
              <a:avLst>
                <a:gd name="adj" fmla="val 13523"/>
              </a:avLst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  <a:alpha val="41000"/>
                  </a:schemeClr>
                </a:gs>
                <a:gs pos="100000">
                  <a:schemeClr val="bg1">
                    <a:lumMod val="75000"/>
                    <a:lumOff val="25000"/>
                    <a:alpha val="20000"/>
                  </a:schemeClr>
                </a:gs>
              </a:gsLst>
              <a:lin ang="16200000" scaled="1"/>
              <a:tileRect/>
            </a:gradFill>
            <a:ln w="9525" algn="ctr">
              <a:gradFill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0"/>
              </a:gra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bg2">
                  <a:lumMod val="75000"/>
                </a:schemeClr>
              </a:contourClr>
            </a:sp3d>
          </p:spPr>
          <p:txBody>
            <a:bodyPr wrap="none" anchor="ctr"/>
            <a:lstStyle/>
            <a:p>
              <a:pPr algn="ctr" defTabSz="914328">
                <a:defRPr/>
              </a:pPr>
              <a:endParaRPr lang="en-US" sz="10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84013" y="3975287"/>
              <a:ext cx="7344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C++</a:t>
              </a:r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 rot="5400000">
              <a:off x="3294596" y="4116981"/>
              <a:ext cx="231489" cy="178276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000" b="1" dirty="0">
                <a:solidFill>
                  <a:srgbClr val="000000"/>
                </a:solidFill>
                <a:latin typeface="Arial" charset="0"/>
                <a:ea typeface="MS PGothic" pitchFamily="34" charset="-128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-357245" y="4243135"/>
            <a:ext cx="13216276" cy="582942"/>
            <a:chOff x="-357194" y="4723486"/>
            <a:chExt cx="13214364" cy="583092"/>
          </a:xfrm>
        </p:grpSpPr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4125837" y="4784200"/>
              <a:ext cx="873133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FFFFFF"/>
                  </a:solidFill>
                  <a:latin typeface="Trebuchet MS" pitchFamily="34" charset="0"/>
                </a:rPr>
                <a:t>Anaconda Accelerate, </a:t>
              </a:r>
              <a:r>
                <a:rPr lang="en-US" sz="2400" dirty="0" err="1">
                  <a:solidFill>
                    <a:srgbClr val="FFFFFF"/>
                  </a:solidFill>
                  <a:latin typeface="Trebuchet MS" pitchFamily="34" charset="0"/>
                </a:rPr>
                <a:t>PyCUDA</a:t>
              </a:r>
              <a:r>
                <a:rPr lang="en-US" sz="2400" dirty="0">
                  <a:solidFill>
                    <a:srgbClr val="FFFFFF"/>
                  </a:solidFill>
                  <a:latin typeface="Trebuchet MS" pitchFamily="34" charset="0"/>
                </a:rPr>
                <a:t>, Copperhead</a:t>
              </a:r>
            </a:p>
          </p:txBody>
        </p:sp>
        <p:sp>
          <p:nvSpPr>
            <p:cNvPr id="25" name="AutoShape 14"/>
            <p:cNvSpPr>
              <a:spLocks noChangeArrowheads="1"/>
            </p:cNvSpPr>
            <p:nvPr/>
          </p:nvSpPr>
          <p:spPr bwMode="auto">
            <a:xfrm rot="16200000">
              <a:off x="1382344" y="2983948"/>
              <a:ext cx="583092" cy="4062168"/>
            </a:xfrm>
            <a:prstGeom prst="roundRect">
              <a:avLst>
                <a:gd name="adj" fmla="val 13523"/>
              </a:avLst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  <a:alpha val="41000"/>
                  </a:schemeClr>
                </a:gs>
                <a:gs pos="100000">
                  <a:schemeClr val="bg1">
                    <a:lumMod val="75000"/>
                    <a:lumOff val="25000"/>
                    <a:alpha val="20000"/>
                  </a:schemeClr>
                </a:gs>
              </a:gsLst>
              <a:lin ang="16200000" scaled="1"/>
              <a:tileRect/>
            </a:gradFill>
            <a:ln w="9525" algn="ctr">
              <a:gradFill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0"/>
              </a:gra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bg2">
                  <a:lumMod val="75000"/>
                </a:schemeClr>
              </a:contourClr>
            </a:sp3d>
          </p:spPr>
          <p:txBody>
            <a:bodyPr wrap="none" anchor="ctr"/>
            <a:lstStyle/>
            <a:p>
              <a:pPr algn="ctr" defTabSz="914328">
                <a:defRPr/>
              </a:pPr>
              <a:endParaRPr lang="en-US" sz="10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9" name="AutoShape 14"/>
            <p:cNvSpPr>
              <a:spLocks noChangeArrowheads="1"/>
            </p:cNvSpPr>
            <p:nvPr/>
          </p:nvSpPr>
          <p:spPr bwMode="auto">
            <a:xfrm rot="5400000">
              <a:off x="3294596" y="4925894"/>
              <a:ext cx="231489" cy="178276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000" b="1" dirty="0">
                <a:solidFill>
                  <a:srgbClr val="000000"/>
                </a:solidFill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28763" y="4784200"/>
              <a:ext cx="11897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Python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-113094" y="1056677"/>
            <a:ext cx="12972127" cy="582942"/>
            <a:chOff x="-113080" y="1487843"/>
            <a:chExt cx="12970250" cy="583092"/>
          </a:xfrm>
        </p:grpSpPr>
        <p:sp>
          <p:nvSpPr>
            <p:cNvPr id="5" name="Title 1"/>
            <p:cNvSpPr txBox="1">
              <a:spLocks/>
            </p:cNvSpPr>
            <p:nvPr/>
          </p:nvSpPr>
          <p:spPr bwMode="auto">
            <a:xfrm>
              <a:off x="4125837" y="1548557"/>
              <a:ext cx="873133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FFFFFF"/>
                  </a:solidFill>
                  <a:latin typeface="Trebuchet MS" pitchFamily="34" charset="0"/>
                </a:rPr>
                <a:t>MATLAB, </a:t>
              </a:r>
              <a:r>
                <a:rPr lang="en-US" sz="2400" dirty="0" err="1">
                  <a:solidFill>
                    <a:srgbClr val="FFFFFF"/>
                  </a:solidFill>
                  <a:latin typeface="Trebuchet MS" pitchFamily="34" charset="0"/>
                </a:rPr>
                <a:t>Mathematica</a:t>
              </a:r>
              <a:r>
                <a:rPr lang="en-US" sz="2400" dirty="0">
                  <a:solidFill>
                    <a:srgbClr val="FFFFFF"/>
                  </a:solidFill>
                  <a:latin typeface="Trebuchet MS" pitchFamily="34" charset="0"/>
                </a:rPr>
                <a:t>, </a:t>
              </a:r>
              <a:r>
                <a:rPr lang="en-US" sz="2400" dirty="0" err="1">
                  <a:solidFill>
                    <a:srgbClr val="FFFFFF"/>
                  </a:solidFill>
                  <a:latin typeface="Trebuchet MS" pitchFamily="34" charset="0"/>
                </a:rPr>
                <a:t>LabVIEW</a:t>
              </a:r>
              <a:endParaRPr lang="en-US" sz="2400" dirty="0">
                <a:solidFill>
                  <a:srgbClr val="FFFFFF"/>
                </a:solidFill>
                <a:latin typeface="Trebuchet MS" pitchFamily="34" charset="0"/>
              </a:endParaRPr>
            </a:p>
          </p:txBody>
        </p:sp>
        <p:sp>
          <p:nvSpPr>
            <p:cNvPr id="6" name="AutoShape 14"/>
            <p:cNvSpPr>
              <a:spLocks noChangeArrowheads="1"/>
            </p:cNvSpPr>
            <p:nvPr/>
          </p:nvSpPr>
          <p:spPr bwMode="auto">
            <a:xfrm rot="16200000">
              <a:off x="1504401" y="-129638"/>
              <a:ext cx="583092" cy="3818053"/>
            </a:xfrm>
            <a:prstGeom prst="roundRect">
              <a:avLst>
                <a:gd name="adj" fmla="val 13523"/>
              </a:avLst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  <a:alpha val="41000"/>
                  </a:schemeClr>
                </a:gs>
                <a:gs pos="100000">
                  <a:schemeClr val="bg1">
                    <a:lumMod val="75000"/>
                    <a:lumOff val="25000"/>
                    <a:alpha val="20000"/>
                  </a:schemeClr>
                </a:gs>
              </a:gsLst>
              <a:lin ang="16200000" scaled="1"/>
              <a:tileRect/>
            </a:gradFill>
            <a:ln w="9525" algn="ctr">
              <a:gradFill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0"/>
              </a:gra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bg2">
                  <a:lumMod val="75000"/>
                </a:schemeClr>
              </a:contourClr>
            </a:sp3d>
          </p:spPr>
          <p:txBody>
            <a:bodyPr wrap="none" anchor="ctr"/>
            <a:lstStyle/>
            <a:p>
              <a:pPr algn="ctr" defTabSz="914328">
                <a:defRPr/>
              </a:pPr>
              <a:endParaRPr lang="en-US" sz="10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12558" y="1548557"/>
              <a:ext cx="3005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Numerical analytics</a:t>
              </a:r>
            </a:p>
          </p:txBody>
        </p:sp>
        <p:sp>
          <p:nvSpPr>
            <p:cNvPr id="40" name="AutoShape 14"/>
            <p:cNvSpPr>
              <a:spLocks noChangeArrowheads="1"/>
            </p:cNvSpPr>
            <p:nvPr/>
          </p:nvSpPr>
          <p:spPr bwMode="auto">
            <a:xfrm rot="5400000">
              <a:off x="3294596" y="1690251"/>
              <a:ext cx="231489" cy="178276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000" b="1" dirty="0">
                <a:solidFill>
                  <a:srgbClr val="000000"/>
                </a:solidFill>
                <a:latin typeface="Arial" charset="0"/>
                <a:ea typeface="MS PGothic" pitchFamily="34" charset="-128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684496" y="5746163"/>
            <a:ext cx="3605395" cy="338546"/>
          </a:xfrm>
          <a:prstGeom prst="rect">
            <a:avLst/>
          </a:prstGeom>
          <a:noFill/>
        </p:spPr>
        <p:txBody>
          <a:bodyPr wrap="none" lIns="91433" tIns="45716" rIns="91433" bIns="45716" rtlCol="0">
            <a:spAutoFit/>
          </a:bodyPr>
          <a:lstStyle/>
          <a:p>
            <a:pPr algn="ctr"/>
            <a:r>
              <a:rPr lang="en-US" sz="1600" dirty="0">
                <a:solidFill>
                  <a:srgbClr val="76B900"/>
                </a:solidFill>
              </a:rPr>
              <a:t>developer.nvidia.com/language-solutions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-442979" y="5078200"/>
            <a:ext cx="13302012" cy="582942"/>
            <a:chOff x="-442917" y="5471936"/>
            <a:chExt cx="13300087" cy="583092"/>
          </a:xfrm>
        </p:grpSpPr>
        <p:sp>
          <p:nvSpPr>
            <p:cNvPr id="33" name="Title 1"/>
            <p:cNvSpPr txBox="1">
              <a:spLocks/>
            </p:cNvSpPr>
            <p:nvPr/>
          </p:nvSpPr>
          <p:spPr bwMode="auto">
            <a:xfrm>
              <a:off x="4125837" y="5532649"/>
              <a:ext cx="873133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FFFFFF"/>
                  </a:solidFill>
                  <a:latin typeface="Trebuchet MS" pitchFamily="34" charset="0"/>
                </a:rPr>
                <a:t>CUDAfy.NET, </a:t>
              </a:r>
              <a:r>
                <a:rPr lang="en-US" sz="2400" dirty="0" err="1">
                  <a:solidFill>
                    <a:srgbClr val="FFFFFF"/>
                  </a:solidFill>
                  <a:latin typeface="Trebuchet MS" pitchFamily="34" charset="0"/>
                </a:rPr>
                <a:t>Alea.cuBase</a:t>
              </a:r>
              <a:endParaRPr lang="en-US" sz="2400" dirty="0">
                <a:solidFill>
                  <a:srgbClr val="FFFFFF"/>
                </a:solidFill>
                <a:latin typeface="Trebuchet MS" pitchFamily="34" charset="0"/>
              </a:endParaRPr>
            </a:p>
          </p:txBody>
        </p:sp>
        <p:sp>
          <p:nvSpPr>
            <p:cNvPr id="34" name="AutoShape 14"/>
            <p:cNvSpPr>
              <a:spLocks noChangeArrowheads="1"/>
            </p:cNvSpPr>
            <p:nvPr/>
          </p:nvSpPr>
          <p:spPr bwMode="auto">
            <a:xfrm rot="16200000">
              <a:off x="1339483" y="3689536"/>
              <a:ext cx="583092" cy="4147891"/>
            </a:xfrm>
            <a:prstGeom prst="roundRect">
              <a:avLst>
                <a:gd name="adj" fmla="val 13523"/>
              </a:avLst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  <a:alpha val="41000"/>
                  </a:schemeClr>
                </a:gs>
                <a:gs pos="100000">
                  <a:schemeClr val="bg1">
                    <a:lumMod val="75000"/>
                    <a:lumOff val="25000"/>
                    <a:alpha val="20000"/>
                  </a:schemeClr>
                </a:gs>
              </a:gsLst>
              <a:lin ang="16200000" scaled="1"/>
              <a:tileRect/>
            </a:gradFill>
            <a:ln w="9525" algn="ctr">
              <a:gradFill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0"/>
              </a:gra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bg2">
                  <a:lumMod val="75000"/>
                </a:schemeClr>
              </a:contourClr>
            </a:sp3d>
          </p:spPr>
          <p:txBody>
            <a:bodyPr wrap="none" anchor="ctr"/>
            <a:lstStyle/>
            <a:p>
              <a:pPr algn="ctr" defTabSz="914328">
                <a:defRPr/>
              </a:pPr>
              <a:endParaRPr lang="en-US" sz="10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52923" y="5102494"/>
            <a:ext cx="866054" cy="461538"/>
          </a:xfrm>
          <a:prstGeom prst="rect">
            <a:avLst/>
          </a:prstGeom>
          <a:noFill/>
        </p:spPr>
        <p:txBody>
          <a:bodyPr wrap="none" lIns="91433" tIns="45716" rIns="91433" bIns="45716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.NET</a:t>
            </a:r>
          </a:p>
        </p:txBody>
      </p:sp>
      <p:sp>
        <p:nvSpPr>
          <p:cNvPr id="36" name="AutoShape 14"/>
          <p:cNvSpPr>
            <a:spLocks noChangeArrowheads="1"/>
          </p:cNvSpPr>
          <p:nvPr/>
        </p:nvSpPr>
        <p:spPr bwMode="auto">
          <a:xfrm rot="5400000">
            <a:off x="3295120" y="5245075"/>
            <a:ext cx="231430" cy="178302"/>
          </a:xfrm>
          <a:prstGeom prst="triangle">
            <a:avLst/>
          </a:prstGeom>
          <a:gradFill flip="none" rotWithShape="0">
            <a:gsLst>
              <a:gs pos="0">
                <a:srgbClr val="8FD026"/>
              </a:gs>
              <a:gs pos="100000">
                <a:srgbClr val="76B900"/>
              </a:gs>
            </a:gsLst>
            <a:lin ang="16200000" scaled="1"/>
            <a:tileRect/>
          </a:gradFill>
          <a:ln w="19050" algn="ctr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3000000"/>
            </a:lightRig>
          </a:scene3d>
          <a:sp3d>
            <a:bevelT w="12700" h="6350"/>
            <a:contourClr>
              <a:schemeClr val="tx2"/>
            </a:contourClr>
          </a:sp3d>
        </p:spPr>
        <p:txBody>
          <a:bodyPr wrap="none" lIns="91433" tIns="45716" rIns="91433" bIns="45716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000" b="1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35738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Thread Synchronization Function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>
                <a:solidFill>
                  <a:srgbClr val="FFC000"/>
                </a:solidFill>
                <a:latin typeface="Courier New" pitchFamily="49" charset="0"/>
              </a:rPr>
              <a:t>void __</a:t>
            </a:r>
            <a:r>
              <a:rPr lang="en-US" dirty="0" err="1">
                <a:solidFill>
                  <a:srgbClr val="FFC000"/>
                </a:solidFill>
                <a:latin typeface="Courier New" pitchFamily="49" charset="0"/>
              </a:rPr>
              <a:t>syncthreads</a:t>
            </a:r>
            <a:r>
              <a:rPr lang="en-US" dirty="0">
                <a:solidFill>
                  <a:srgbClr val="FFC000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dirty="0"/>
              <a:t>Synchronizes all threads in a thread block</a:t>
            </a:r>
            <a:endParaRPr lang="en-US" i="1" u="sng" dirty="0"/>
          </a:p>
          <a:p>
            <a:pPr lvl="1" eaLnBrk="1" hangingPunct="1"/>
            <a:r>
              <a:rPr lang="en-US" dirty="0"/>
              <a:t>Since threads are scheduled at run-time</a:t>
            </a:r>
          </a:p>
          <a:p>
            <a:pPr lvl="1" eaLnBrk="1" hangingPunct="1"/>
            <a:r>
              <a:rPr lang="en-US" dirty="0"/>
              <a:t>Once all threads have reached this point, execution resumes normally</a:t>
            </a:r>
          </a:p>
          <a:p>
            <a:pPr lvl="1" eaLnBrk="1" hangingPunct="1"/>
            <a:r>
              <a:rPr lang="en-US" dirty="0"/>
              <a:t>Used to avoid RAW / WAR / WAW hazards when accessing shared memory</a:t>
            </a:r>
          </a:p>
          <a:p>
            <a:pPr eaLnBrk="1" hangingPunct="1"/>
            <a:r>
              <a:rPr lang="en-US" dirty="0"/>
              <a:t>Should be used in conditional code only if the conditional is uniform across the entire thread block</a:t>
            </a:r>
          </a:p>
          <a:p>
            <a:pPr lvl="1" eaLnBrk="1" hangingPunct="1"/>
            <a:r>
              <a:rPr lang="en-US" dirty="0"/>
              <a:t>Otherwise may lead to deadlock</a:t>
            </a:r>
          </a:p>
        </p:txBody>
      </p:sp>
    </p:spTree>
    <p:extLst>
      <p:ext uri="{BB962C8B-B14F-4D97-AF65-F5344CB8AC3E}">
        <p14:creationId xmlns:p14="http://schemas.microsoft.com/office/powerpoint/2010/main" val="372255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125439" y="4143494"/>
            <a:ext cx="10266149" cy="830778"/>
          </a:xfrm>
        </p:spPr>
        <p:txBody>
          <a:bodyPr/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756900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2"/>
          <p:cNvSpPr>
            <a:spLocks noGrp="1"/>
          </p:cNvSpPr>
          <p:nvPr>
            <p:ph type="ctrTitle"/>
          </p:nvPr>
        </p:nvSpPr>
        <p:spPr>
          <a:xfrm>
            <a:off x="546179" y="3446385"/>
            <a:ext cx="5192063" cy="584625"/>
          </a:xfrm>
        </p:spPr>
        <p:txBody>
          <a:bodyPr>
            <a:normAutofit fontScale="90000"/>
          </a:bodyPr>
          <a:lstStyle/>
          <a:p>
            <a:r>
              <a:rPr lang="en-US" dirty="0"/>
              <a:t>GPU Architecture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241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GPU: Massively Parallel Coprocessor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918" y="1195583"/>
            <a:ext cx="10043978" cy="4251818"/>
          </a:xfrm>
        </p:spPr>
        <p:txBody>
          <a:bodyPr/>
          <a:lstStyle/>
          <a:p>
            <a:r>
              <a:rPr lang="en-US" dirty="0"/>
              <a:t>A GPU is</a:t>
            </a:r>
          </a:p>
          <a:p>
            <a:pPr lvl="1"/>
            <a:r>
              <a:rPr lang="en-US" dirty="0"/>
              <a:t>Coprocessor to the CPU or Host</a:t>
            </a:r>
          </a:p>
          <a:p>
            <a:pPr lvl="1"/>
            <a:r>
              <a:rPr lang="en-US" dirty="0"/>
              <a:t>Has its own DRAM</a:t>
            </a:r>
          </a:p>
          <a:p>
            <a:pPr lvl="1"/>
            <a:r>
              <a:rPr lang="en-US" dirty="0"/>
              <a:t>Runs 1000s of threads in parallel</a:t>
            </a:r>
          </a:p>
          <a:p>
            <a:pPr lvl="1"/>
            <a:r>
              <a:rPr lang="en-US" dirty="0"/>
              <a:t>Single Precision: 8.74TFlop/s </a:t>
            </a:r>
            <a:r>
              <a:rPr lang="zh-CN" altLang="en-US" dirty="0"/>
              <a:t>（</a:t>
            </a:r>
            <a:r>
              <a:rPr lang="en-US" altLang="zh-CN" dirty="0"/>
              <a:t>k80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en-US" dirty="0"/>
              <a:t>Double Precision: 2.91TFlop/s</a:t>
            </a:r>
          </a:p>
          <a:p>
            <a:pPr marL="5715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0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Parallel Computing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2314122" y="4286280"/>
            <a:ext cx="2213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Latency-Optimized</a:t>
            </a:r>
          </a:p>
          <a:p>
            <a:pPr algn="ctr"/>
            <a:r>
              <a:rPr lang="en-US" b="1" dirty="0"/>
              <a:t>Fast Serial Processing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16049" y="1735004"/>
            <a:ext cx="1368388" cy="64792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Logic()</a:t>
            </a:r>
          </a:p>
        </p:txBody>
      </p:sp>
      <p:sp>
        <p:nvSpPr>
          <p:cNvPr id="7" name="Rectangle 6"/>
          <p:cNvSpPr/>
          <p:nvPr/>
        </p:nvSpPr>
        <p:spPr>
          <a:xfrm>
            <a:off x="516049" y="2607671"/>
            <a:ext cx="1368388" cy="64792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566" y="984029"/>
            <a:ext cx="2260728" cy="3139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31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Parallel Computing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338" y="1069545"/>
            <a:ext cx="5527043" cy="302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4" name="TextBox 293"/>
          <p:cNvSpPr txBox="1"/>
          <p:nvPr/>
        </p:nvSpPr>
        <p:spPr>
          <a:xfrm>
            <a:off x="2314122" y="4286280"/>
            <a:ext cx="2213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Latency-Optimized</a:t>
            </a:r>
          </a:p>
          <a:p>
            <a:pPr algn="ctr"/>
            <a:r>
              <a:rPr lang="en-US" b="1" dirty="0"/>
              <a:t>Fast Serial Processing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5661875" y="4286280"/>
            <a:ext cx="2388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Throughput-Optimized</a:t>
            </a:r>
          </a:p>
          <a:p>
            <a:pPr algn="ctr"/>
            <a:r>
              <a:rPr lang="en-US" b="1" dirty="0"/>
              <a:t>Fast Parallel Processing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516049" y="1735004"/>
            <a:ext cx="1368388" cy="64792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Logic()</a:t>
            </a:r>
          </a:p>
        </p:txBody>
      </p:sp>
      <p:sp>
        <p:nvSpPr>
          <p:cNvPr id="7" name="Rectangle 6"/>
          <p:cNvSpPr/>
          <p:nvPr/>
        </p:nvSpPr>
        <p:spPr>
          <a:xfrm>
            <a:off x="516049" y="2607671"/>
            <a:ext cx="1368388" cy="64792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Compute()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566" y="984029"/>
            <a:ext cx="2260728" cy="3139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258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3893</Words>
  <Application>Microsoft Office PowerPoint</Application>
  <PresentationFormat>自定义</PresentationFormat>
  <Paragraphs>785</Paragraphs>
  <Slides>51</Slides>
  <Notes>32</Notes>
  <HiddenSlides>2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9" baseType="lpstr">
      <vt:lpstr>Arial</vt:lpstr>
      <vt:lpstr>Arial Bold</vt:lpstr>
      <vt:lpstr>Calibri</vt:lpstr>
      <vt:lpstr>Courier New</vt:lpstr>
      <vt:lpstr>Tahoma</vt:lpstr>
      <vt:lpstr>Times New Roman</vt:lpstr>
      <vt:lpstr>Trebuchet MS</vt:lpstr>
      <vt:lpstr>Office Theme</vt:lpstr>
      <vt:lpstr>PowerPoint 演示文稿</vt:lpstr>
      <vt:lpstr>Access The Power of GPU</vt:lpstr>
      <vt:lpstr>Access The Power of GPU</vt:lpstr>
      <vt:lpstr>PowerPoint 演示文稿</vt:lpstr>
      <vt:lpstr>GPU Programming Languages </vt:lpstr>
      <vt:lpstr>GPU Architecture</vt:lpstr>
      <vt:lpstr>GPU: Massively Parallel Coprocessor</vt:lpstr>
      <vt:lpstr>Heterogeneous Parallel Computing</vt:lpstr>
      <vt:lpstr>Heterogeneous Parallel Computing</vt:lpstr>
      <vt:lpstr>Heterogeneous Parallel Computing</vt:lpstr>
      <vt:lpstr>GPU in Computer System</vt:lpstr>
      <vt:lpstr>GPU High Level View</vt:lpstr>
      <vt:lpstr>Basic Concepts</vt:lpstr>
      <vt:lpstr>GPU Programming Basics</vt:lpstr>
      <vt:lpstr>How To Get Start</vt:lpstr>
      <vt:lpstr>CUDA Programming Basics</vt:lpstr>
      <vt:lpstr>Heterogeneous Computing</vt:lpstr>
      <vt:lpstr>Hello World on CPU</vt:lpstr>
      <vt:lpstr>Hello World on GPU</vt:lpstr>
      <vt:lpstr>Hello World on GPU</vt:lpstr>
      <vt:lpstr>Memory Spaces</vt:lpstr>
      <vt:lpstr>CUDA C/C++ Memory Allocation / Release</vt:lpstr>
      <vt:lpstr>Data Copies</vt:lpstr>
      <vt:lpstr>Code Walkthrough 1</vt:lpstr>
      <vt:lpstr>Code Walkthrough 1</vt:lpstr>
      <vt:lpstr>Code Walkthrough 1</vt:lpstr>
      <vt:lpstr>Code Walkthrough 1</vt:lpstr>
      <vt:lpstr>Code Walkthrough 1</vt:lpstr>
      <vt:lpstr>Compile &amp; Run</vt:lpstr>
      <vt:lpstr>Thread Hierarchy</vt:lpstr>
      <vt:lpstr>IDs and Dimensions</vt:lpstr>
      <vt:lpstr>PowerPoint 演示文稿</vt:lpstr>
      <vt:lpstr>Which thread do I belong to?</vt:lpstr>
      <vt:lpstr>Code Walkthrough 2: Simple Kernel</vt:lpstr>
      <vt:lpstr>Kernel Code (executed on GPU)</vt:lpstr>
      <vt:lpstr>PowerPoint 演示文稿</vt:lpstr>
      <vt:lpstr>Kernel Variations and Output</vt:lpstr>
      <vt:lpstr>CUDA Fortran</vt:lpstr>
      <vt:lpstr>PowerPoint 演示文稿</vt:lpstr>
      <vt:lpstr>CUDA Fortran “cuf” directive</vt:lpstr>
      <vt:lpstr>GPU Memory Hierarchy: 3 Levels</vt:lpstr>
      <vt:lpstr>GPU Memory Model Review</vt:lpstr>
      <vt:lpstr>Global Memory</vt:lpstr>
      <vt:lpstr>Shared Memory</vt:lpstr>
      <vt:lpstr>Registers and Local Memory</vt:lpstr>
      <vt:lpstr>Example of Using Shared Memory</vt:lpstr>
      <vt:lpstr>Kernel Code Using Global Memory</vt:lpstr>
      <vt:lpstr>Implementation with Shared Memory</vt:lpstr>
      <vt:lpstr>Kernel Code</vt:lpstr>
      <vt:lpstr>Thread Synchronization Function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Joey Wang</dc:creator>
  <cp:lastModifiedBy>楷文 袁</cp:lastModifiedBy>
  <cp:revision>5</cp:revision>
  <dcterms:created xsi:type="dcterms:W3CDTF">2006-08-16T00:00:00Z</dcterms:created>
  <dcterms:modified xsi:type="dcterms:W3CDTF">2019-12-29T04:15:04Z</dcterms:modified>
</cp:coreProperties>
</file>