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3" r:id="rId12"/>
    <p:sldId id="274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3" r:id="rId24"/>
    <p:sldId id="294" r:id="rId25"/>
    <p:sldId id="295" r:id="rId26"/>
    <p:sldId id="296" r:id="rId27"/>
    <p:sldId id="298" r:id="rId28"/>
    <p:sldId id="300" r:id="rId29"/>
    <p:sldId id="301" r:id="rId30"/>
    <p:sldId id="302" r:id="rId31"/>
    <p:sldId id="305" r:id="rId32"/>
    <p:sldId id="306" r:id="rId33"/>
    <p:sldId id="307" r:id="rId34"/>
    <p:sldId id="308" r:id="rId35"/>
  </p:sldIdLst>
  <p:sldSz cx="10974388" cy="61706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67" autoAdjust="0"/>
  </p:normalViewPr>
  <p:slideViewPr>
    <p:cSldViewPr>
      <p:cViewPr varScale="1">
        <p:scale>
          <a:sx n="70" d="100"/>
          <a:sy n="70" d="100"/>
        </p:scale>
        <p:origin x="1406" y="43"/>
      </p:cViewPr>
      <p:guideLst>
        <p:guide orient="horz" pos="1944"/>
        <p:guide pos="3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91357-A516-45E9-8CFF-37B383266F6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F1A00-4E76-4F83-A811-F82033E5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Memory </a:t>
            </a:r>
            <a:r>
              <a:rPr lang="zh-CN" altLang="en-US" dirty="0"/>
              <a:t>与 </a:t>
            </a:r>
            <a:r>
              <a:rPr lang="en-US" altLang="zh-CN" dirty="0"/>
              <a:t>L1 Cache </a:t>
            </a:r>
            <a:r>
              <a:rPr lang="zh-CN" altLang="en-US" dirty="0"/>
              <a:t>的吞吐量，与延迟相似，但与</a:t>
            </a:r>
            <a:r>
              <a:rPr lang="en-US" altLang="zh-CN" dirty="0"/>
              <a:t>Cache</a:t>
            </a:r>
            <a:r>
              <a:rPr lang="zh-CN" altLang="en-US" dirty="0"/>
              <a:t>不同，用户可以选择将哪些内容写入其中。主要由以下几个用处。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什么时候需要</a:t>
            </a:r>
            <a:r>
              <a:rPr lang="en-US" altLang="zh-CN" dirty="0"/>
              <a:t>Latency Optimization.</a:t>
            </a:r>
            <a:br>
              <a:rPr lang="en-US" altLang="zh-CN" dirty="0"/>
            </a:br>
            <a:r>
              <a:rPr lang="zh-CN" altLang="en-US" dirty="0"/>
              <a:t>首先是，判定什么时候是延迟受限。</a:t>
            </a:r>
            <a:endParaRPr lang="en-US" altLang="zh-CN" dirty="0"/>
          </a:p>
          <a:p>
            <a:r>
              <a:rPr lang="zh-CN" altLang="en-US" dirty="0"/>
              <a:t>然后延迟受限</a:t>
            </a:r>
            <a:endParaRPr lang="en-US" altLang="zh-CN" dirty="0"/>
          </a:p>
          <a:p>
            <a:r>
              <a:rPr lang="zh-CN" altLang="en-US" dirty="0"/>
              <a:t>两方面着手：减少高延迟操作，比如</a:t>
            </a:r>
            <a:r>
              <a:rPr lang="en-US" altLang="zh-CN" dirty="0"/>
              <a:t>GMEM,</a:t>
            </a:r>
            <a:r>
              <a:rPr lang="zh-CN" altLang="en-US" dirty="0"/>
              <a:t>用</a:t>
            </a:r>
            <a:r>
              <a:rPr lang="en-US" altLang="zh-CN" dirty="0"/>
              <a:t>shared memory </a:t>
            </a:r>
            <a:r>
              <a:rPr lang="zh-CN" altLang="en-US" dirty="0"/>
              <a:t>代替。另外用更多的</a:t>
            </a:r>
            <a:r>
              <a:rPr lang="en-US" altLang="zh-CN" dirty="0"/>
              <a:t>active warp </a:t>
            </a:r>
            <a:r>
              <a:rPr lang="zh-CN" altLang="en-US" dirty="0"/>
              <a:t>来掩盖掉这样的延迟。</a:t>
            </a:r>
            <a:endParaRPr lang="en-US" altLang="zh-CN" dirty="0"/>
          </a:p>
          <a:p>
            <a:r>
              <a:rPr lang="en-US" dirty="0"/>
              <a:t>TLP </a:t>
            </a:r>
            <a:r>
              <a:rPr lang="zh-CN" altLang="en-US" dirty="0"/>
              <a:t>线程级并行，指令级并行。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如何分配我们的</a:t>
            </a:r>
            <a:r>
              <a:rPr lang="en-US" altLang="zh-CN" dirty="0"/>
              <a:t>grid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我们看到算数指令的操作延迟位</a:t>
            </a:r>
            <a:r>
              <a:rPr lang="en-US" altLang="zh-CN" dirty="0"/>
              <a:t>18~22</a:t>
            </a:r>
            <a:r>
              <a:rPr lang="zh-CN" altLang="en-US" dirty="0"/>
              <a:t>个周期。一般来说</a:t>
            </a:r>
            <a:r>
              <a:rPr lang="en-US" altLang="zh-CN" dirty="0"/>
              <a:t>SM</a:t>
            </a:r>
            <a:r>
              <a:rPr lang="zh-CN" altLang="en-US" dirty="0"/>
              <a:t>钟至少需要</a:t>
            </a:r>
            <a:r>
              <a:rPr lang="en-US" altLang="zh-CN" dirty="0"/>
              <a:t>18</a:t>
            </a:r>
            <a:r>
              <a:rPr lang="zh-CN" altLang="en-US" dirty="0"/>
              <a:t>个</a:t>
            </a:r>
            <a:r>
              <a:rPr lang="en-US" altLang="zh-CN" dirty="0"/>
              <a:t>Active</a:t>
            </a:r>
            <a:r>
              <a:rPr lang="en-US" altLang="zh-CN" baseline="0" dirty="0"/>
              <a:t> Warp</a:t>
            </a:r>
            <a:r>
              <a:rPr lang="zh-CN" altLang="en-US" baseline="0" dirty="0"/>
              <a:t>来隐藏延迟。（如果一个</a:t>
            </a:r>
            <a:r>
              <a:rPr lang="en-US" altLang="zh-CN" baseline="0" dirty="0"/>
              <a:t>warp</a:t>
            </a:r>
            <a:r>
              <a:rPr lang="zh-CN" altLang="en-US" baseline="0" dirty="0"/>
              <a:t>中的语句前后独立，则可以只有</a:t>
            </a:r>
            <a:r>
              <a:rPr lang="en-US" altLang="zh-CN" baseline="0" dirty="0"/>
              <a:t>9</a:t>
            </a:r>
            <a:r>
              <a:rPr lang="zh-CN" altLang="en-US" baseline="0" dirty="0"/>
              <a:t>个</a:t>
            </a:r>
            <a:r>
              <a:rPr lang="en-US" altLang="zh-CN" baseline="0" dirty="0"/>
              <a:t>Active Warp </a:t>
            </a:r>
            <a:r>
              <a:rPr lang="zh-CN" altLang="en-US" baseline="0" dirty="0"/>
              <a:t>但这个一般较难达到）而一个</a:t>
            </a:r>
            <a:r>
              <a:rPr lang="en-US" altLang="zh-CN" baseline="0" dirty="0"/>
              <a:t>SM</a:t>
            </a:r>
            <a:r>
              <a:rPr lang="zh-CN" altLang="en-US" baseline="0" dirty="0"/>
              <a:t>最多有</a:t>
            </a:r>
            <a:r>
              <a:rPr lang="en-US" altLang="zh-CN" baseline="0" dirty="0"/>
              <a:t>8</a:t>
            </a:r>
            <a:r>
              <a:rPr lang="zh-CN" altLang="en-US" baseline="0" dirty="0"/>
              <a:t>个</a:t>
            </a:r>
            <a:r>
              <a:rPr lang="en-US" altLang="zh-CN" baseline="0" dirty="0"/>
              <a:t>Active</a:t>
            </a:r>
            <a:r>
              <a:rPr lang="zh-CN" altLang="en-US" baseline="0" dirty="0"/>
              <a:t>的</a:t>
            </a:r>
            <a:r>
              <a:rPr lang="en-US" altLang="zh-CN" baseline="0" dirty="0"/>
              <a:t>block</a:t>
            </a:r>
            <a:r>
              <a:rPr lang="zh-CN" altLang="en-US" baseline="0" dirty="0"/>
              <a:t>。那么一个</a:t>
            </a:r>
            <a:r>
              <a:rPr lang="en-US" altLang="zh-CN" baseline="0" dirty="0"/>
              <a:t>block</a:t>
            </a:r>
            <a:r>
              <a:rPr lang="zh-CN" altLang="en-US" baseline="0" dirty="0"/>
              <a:t>至少要有两个</a:t>
            </a:r>
            <a:r>
              <a:rPr lang="en-US" altLang="zh-CN" baseline="0" dirty="0"/>
              <a:t>warp</a:t>
            </a:r>
            <a:r>
              <a:rPr lang="zh-CN" altLang="en-US" baseline="0" dirty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所谓占用率是一个比较容易混淆的概念，他指的不是</a:t>
            </a:r>
            <a:r>
              <a:rPr lang="en-US" altLang="zh-CN" dirty="0"/>
              <a:t>CUDA</a:t>
            </a:r>
            <a:r>
              <a:rPr lang="en-US" altLang="zh-CN" baseline="0" dirty="0"/>
              <a:t> </a:t>
            </a:r>
            <a:r>
              <a:rPr lang="zh-CN" altLang="en-US" baseline="0" dirty="0"/>
              <a:t>核是否满载，而是指有多少的</a:t>
            </a:r>
            <a:r>
              <a:rPr lang="en-US" altLang="zh-CN" baseline="0" dirty="0"/>
              <a:t>Active Warp.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</a:t>
            </a:r>
            <a:r>
              <a:rPr lang="zh-CN" altLang="en-US" dirty="0"/>
              <a:t>计算资源是共享的，</a:t>
            </a:r>
            <a:r>
              <a:rPr lang="en-US" altLang="zh-CN" dirty="0"/>
              <a:t>GPU</a:t>
            </a:r>
            <a:r>
              <a:rPr lang="zh-CN" altLang="en-US" dirty="0"/>
              <a:t>资源则是独占的。切换没有开销。</a:t>
            </a:r>
            <a:endParaRPr lang="en-US" altLang="zh-CN" dirty="0"/>
          </a:p>
          <a:p>
            <a:r>
              <a:rPr lang="zh-CN" altLang="en-US" dirty="0"/>
              <a:t>限制了有多少县城可以在</a:t>
            </a:r>
            <a:r>
              <a:rPr lang="en-US" altLang="zh-CN" dirty="0"/>
              <a:t>GPU</a:t>
            </a:r>
            <a:r>
              <a:rPr lang="zh-CN" altLang="en-US" dirty="0"/>
              <a:t>上执行。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反过来说，简单来说。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即使我们算法属于指令密集型，。。实现。经常是对内存优化之后来考虑这个问题。</a:t>
            </a:r>
            <a:endParaRPr lang="en-US" altLang="zh-CN" dirty="0"/>
          </a:p>
          <a:p>
            <a:r>
              <a:rPr lang="zh-CN" altLang="en-US" dirty="0"/>
              <a:t>应对指令受限的策略是在保证应用的前提下减少指令的数量。</a:t>
            </a:r>
            <a:endParaRPr lang="en-US" altLang="zh-CN" dirty="0"/>
          </a:p>
          <a:p>
            <a:r>
              <a:rPr lang="zh-CN" altLang="en-US" dirty="0"/>
              <a:t>指令吞吐率已经达到峰值了，而指令运行时间等于指令数量除以吞吐率，分母不能变，我们要想减少时间只能减少指令数量。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减少</a:t>
            </a:r>
            <a:r>
              <a:rPr lang="en-US" altLang="zh-CN" dirty="0"/>
              <a:t>replay, </a:t>
            </a:r>
            <a:r>
              <a:rPr lang="zh-CN" altLang="en-US" dirty="0"/>
              <a:t>减少</a:t>
            </a:r>
            <a:r>
              <a:rPr lang="en-US" altLang="zh-CN" dirty="0"/>
              <a:t>local spill,</a:t>
            </a:r>
            <a:r>
              <a:rPr lang="zh-CN" altLang="en-US" dirty="0"/>
              <a:t>减少</a:t>
            </a:r>
            <a:r>
              <a:rPr lang="en-US" altLang="zh-CN" dirty="0"/>
              <a:t>branch divergence.</a:t>
            </a:r>
          </a:p>
          <a:p>
            <a:r>
              <a:rPr lang="zh-CN" altLang="en-US" dirty="0"/>
              <a:t>从两方面处理，一个是用高吞吐量的指令。另外处理指令中的分支与</a:t>
            </a:r>
            <a:r>
              <a:rPr lang="en-US" altLang="zh-CN" dirty="0"/>
              <a:t>bank</a:t>
            </a:r>
            <a:r>
              <a:rPr lang="en-US" altLang="zh-CN" baseline="0" dirty="0"/>
              <a:t> conflict.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7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//</a:t>
            </a:r>
            <a:r>
              <a:rPr lang="zh-CN" altLang="en-US" dirty="0"/>
              <a:t>简化本</a:t>
            </a:r>
            <a:r>
              <a:rPr lang="en-US" altLang="zh-CN" dirty="0"/>
              <a:t>slides</a:t>
            </a:r>
          </a:p>
          <a:p>
            <a:pPr eaLnBrk="1" hangingPunct="1"/>
            <a:r>
              <a:rPr lang="zh-CN" altLang="en-US" dirty="0"/>
              <a:t>解释什么叫分支发散。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如果在一个</a:t>
            </a:r>
            <a:r>
              <a:rPr lang="en-US" altLang="zh-CN" dirty="0"/>
              <a:t>warps</a:t>
            </a:r>
            <a:r>
              <a:rPr lang="zh-CN" altLang="en-US" baseline="0" dirty="0"/>
              <a:t>中线程走了不同的分支，就是分支发散，相反就不是。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为什么重视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，如何减小，减少量，减少次数，</a:t>
            </a:r>
            <a:r>
              <a:rPr lang="en-US" altLang="zh-CN" dirty="0"/>
              <a:t>Stream</a:t>
            </a:r>
            <a:r>
              <a:rPr lang="zh-CN" altLang="en-US" dirty="0"/>
              <a:t>隐藏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2"/>
            <a:ext cx="5485805" cy="411238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dirty="0"/>
              <a:t>CUDA</a:t>
            </a:r>
            <a:r>
              <a:rPr lang="zh-CN" altLang="en-US" dirty="0"/>
              <a:t>的</a:t>
            </a:r>
            <a:r>
              <a:rPr lang="en-US" altLang="zh-CN" dirty="0"/>
              <a:t>GPU</a:t>
            </a:r>
            <a:r>
              <a:rPr lang="zh-CN" altLang="en-US" dirty="0"/>
              <a:t>架构十分简单直观。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defTabSz="98515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defTabSz="9851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defTabSz="9851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defTabSz="9851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D53020-8583-480D-B1EB-5B6264CD0C0C}" type="slidenum">
              <a:rPr lang="en-US" smtClean="0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总共</a:t>
            </a:r>
            <a:r>
              <a:rPr lang="en-US" altLang="zh-CN" dirty="0"/>
              <a:t>192</a:t>
            </a:r>
            <a:r>
              <a:rPr lang="zh-CN" altLang="en-US" dirty="0"/>
              <a:t>，其中</a:t>
            </a:r>
            <a:r>
              <a:rPr lang="en-US" altLang="zh-CN" dirty="0"/>
              <a:t>64</a:t>
            </a:r>
            <a:r>
              <a:rPr lang="zh-CN" altLang="en-US" dirty="0"/>
              <a:t>个可做双精度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一个线程会运行在一个</a:t>
            </a:r>
            <a:r>
              <a:rPr lang="en-US" altLang="zh-CN" dirty="0"/>
              <a:t>CUDA</a:t>
            </a:r>
            <a:r>
              <a:rPr lang="en-US" altLang="zh-CN" baseline="0" dirty="0"/>
              <a:t> </a:t>
            </a:r>
            <a:r>
              <a:rPr lang="zh-CN" altLang="en-US" baseline="0" dirty="0"/>
              <a:t>核，而一个</a:t>
            </a:r>
            <a:r>
              <a:rPr lang="en-US" altLang="zh-CN" baseline="0" dirty="0"/>
              <a:t>block</a:t>
            </a:r>
            <a:r>
              <a:rPr lang="zh-CN" altLang="en-US" baseline="0" dirty="0"/>
              <a:t>会运行在一个多处理器之中，可能同时会有很多</a:t>
            </a:r>
            <a:r>
              <a:rPr lang="en-US" altLang="zh-CN" baseline="0" dirty="0"/>
              <a:t>block</a:t>
            </a:r>
            <a:r>
              <a:rPr lang="zh-CN" altLang="en-US" baseline="0" dirty="0"/>
              <a:t>运行在同一个多处理器里。整个</a:t>
            </a:r>
            <a:r>
              <a:rPr lang="en-US" altLang="zh-CN" baseline="0" dirty="0"/>
              <a:t>Grid </a:t>
            </a:r>
            <a:r>
              <a:rPr lang="zh-CN" altLang="en-US" baseline="0" dirty="0"/>
              <a:t>会运行在整个的设备之中。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9F6E2-06C2-4643-9305-D5FF02EDB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</a:t>
            </a:r>
            <a:r>
              <a:rPr lang="zh-CN" altLang="en-US" dirty="0"/>
              <a:t>只有一条通道：</a:t>
            </a:r>
            <a:r>
              <a:rPr lang="en-US" altLang="zh-CN" dirty="0"/>
              <a:t>L1,L2.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为了讲测试有什么好处。</a:t>
            </a:r>
            <a:endParaRPr lang="en-US" altLang="zh-CN" dirty="0"/>
          </a:p>
          <a:p>
            <a:r>
              <a:rPr lang="zh-CN" altLang="en-US" dirty="0"/>
              <a:t>不管用什么方式都要测试。</a:t>
            </a:r>
            <a:endParaRPr lang="en-US" altLang="zh-CN" dirty="0"/>
          </a:p>
          <a:p>
            <a:pPr marL="232943" indent="-232943">
              <a:buAutoNum type="arabicPeriod"/>
            </a:pPr>
            <a:r>
              <a:rPr lang="zh-CN" altLang="en-US" baseline="0" dirty="0"/>
              <a:t>不知道应该用什么样的优化方法，全部技术都用，会让人感觉优化是非常繁琐的事情</a:t>
            </a:r>
            <a:r>
              <a:rPr lang="en-US" altLang="zh-CN" baseline="0" dirty="0"/>
              <a:t>·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pPr marL="232943" indent="-232943">
              <a:buAutoNum type="arabicPeriod"/>
            </a:pPr>
            <a:r>
              <a:rPr lang="zh-CN" altLang="en-US" baseline="0" dirty="0"/>
              <a:t>优化是无止境的。</a:t>
            </a:r>
            <a:endParaRPr lang="en-US" altLang="zh-CN" baseline="0" dirty="0"/>
          </a:p>
          <a:p>
            <a:pPr marL="232943" indent="-232943">
              <a:buAutoNum type="arabicPeriod"/>
            </a:pPr>
            <a:r>
              <a:rPr lang="zh-CN" altLang="en-US" baseline="0" dirty="0"/>
              <a:t>一个</a:t>
            </a:r>
            <a:r>
              <a:rPr lang="en-US" altLang="zh-CN" baseline="0" dirty="0"/>
              <a:t>Kernel</a:t>
            </a:r>
            <a:r>
              <a:rPr lang="zh-CN" altLang="en-US" baseline="0" dirty="0"/>
              <a:t>优化能达到怎样的效果。</a:t>
            </a:r>
            <a:endParaRPr lang="en-US" altLang="zh-CN" baseline="0" dirty="0"/>
          </a:p>
          <a:p>
            <a:r>
              <a:rPr lang="zh-CN" altLang="en-US" dirty="0"/>
              <a:t>不是一个漫无目标的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接下来讲优化方法，在讲之前，先要提及一下测量，性能的测量直接决定我们从哪些方面入手优化，以及评价优化的效果。</a:t>
            </a:r>
            <a:endParaRPr lang="en-US" altLang="zh-CN" dirty="0"/>
          </a:p>
          <a:p>
            <a:r>
              <a:rPr lang="zh-CN" altLang="en-US" dirty="0"/>
              <a:t>这里给大家提供几个比较简单有效的测量方法。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任何</a:t>
            </a:r>
            <a:endParaRPr lang="en-US" altLang="zh-CN" dirty="0"/>
          </a:p>
          <a:p>
            <a:r>
              <a:rPr lang="zh-CN" altLang="en-US" dirty="0"/>
              <a:t>什么情况不是两种。</a:t>
            </a:r>
            <a:endParaRPr lang="en-US" altLang="zh-CN" dirty="0"/>
          </a:p>
          <a:p>
            <a:r>
              <a:rPr lang="zh-CN" altLang="en-US" dirty="0"/>
              <a:t>浪费掉的数据 不需要的数据、</a:t>
            </a:r>
            <a:endParaRPr lang="en-US" altLang="zh-CN" dirty="0"/>
          </a:p>
          <a:p>
            <a:r>
              <a:rPr lang="zh-CN" altLang="en-US" dirty="0"/>
              <a:t>冗余的访问。</a:t>
            </a:r>
            <a:endParaRPr lang="en-US" altLang="zh-CN" dirty="0"/>
          </a:p>
          <a:p>
            <a:r>
              <a:rPr lang="zh-CN" altLang="en-US" dirty="0"/>
              <a:t>什么时候需要进行内存优化呢？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还有利用</a:t>
            </a:r>
            <a:r>
              <a:rPr lang="en-US" altLang="zh-CN" dirty="0"/>
              <a:t>Constant </a:t>
            </a:r>
            <a:r>
              <a:rPr lang="zh-CN" altLang="en-US" dirty="0"/>
              <a:t>与 </a:t>
            </a:r>
            <a:r>
              <a:rPr lang="en-US" altLang="zh-CN" dirty="0"/>
              <a:t>Texture memory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5CC88-05CA-4AD3-9E57-8F225115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99" y="1009867"/>
            <a:ext cx="8230791" cy="2148287"/>
          </a:xfrm>
        </p:spPr>
        <p:txBody>
          <a:bodyPr anchor="b"/>
          <a:lstStyle>
            <a:lvl1pPr algn="ctr">
              <a:defRPr sz="53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15F509-150E-4076-9913-40941DA40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799" y="3241000"/>
            <a:ext cx="8230791" cy="148980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389" indent="0" algn="ctr">
              <a:buNone/>
              <a:defRPr sz="1800"/>
            </a:lvl2pPr>
            <a:lvl3pPr marL="822777" indent="0" algn="ctr">
              <a:buNone/>
              <a:defRPr sz="1620"/>
            </a:lvl3pPr>
            <a:lvl4pPr marL="1234166" indent="0" algn="ctr">
              <a:buNone/>
              <a:defRPr sz="1440"/>
            </a:lvl4pPr>
            <a:lvl5pPr marL="1645554" indent="0" algn="ctr">
              <a:buNone/>
              <a:defRPr sz="1440"/>
            </a:lvl5pPr>
            <a:lvl6pPr marL="2056943" indent="0" algn="ctr">
              <a:buNone/>
              <a:defRPr sz="1440"/>
            </a:lvl6pPr>
            <a:lvl7pPr marL="2468331" indent="0" algn="ctr">
              <a:buNone/>
              <a:defRPr sz="1440"/>
            </a:lvl7pPr>
            <a:lvl8pPr marL="2879720" indent="0" algn="ctr">
              <a:buNone/>
              <a:defRPr sz="1440"/>
            </a:lvl8pPr>
            <a:lvl9pPr marL="3291108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64FD4-4A12-4F00-B57E-2E7E9EC0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1BD95-02FF-4177-BA92-0147036B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8F586-75E8-44F4-85D7-1C484C02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BCE2C-B5C8-4081-A6D1-C6651179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2A176-ED1B-488B-8933-7B63628E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7F7DF-63BC-4054-84B8-FC100396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A301D-8D8D-4BA7-8028-BBAF760F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CA65B-D81C-458E-835C-B0B98D68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125583-B76A-42C6-84E8-406ADD0F5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53547" y="328528"/>
            <a:ext cx="2366352" cy="52293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76003-F659-4487-90EC-980EC20BE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489" y="328528"/>
            <a:ext cx="6961877" cy="52293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2EFF4-9606-4038-B515-182F8877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BBE3F-58FC-4FBA-95AD-A0CF9E25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F293E-C36E-45DA-8FCC-5808FA34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5CFA9-1BC2-441D-B947-524A5A5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15FFD-9042-4D8F-8713-6EDFFA4F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955E1-7C79-4F76-9C6E-B1681522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9FEBE-1499-4C44-A677-275EB753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78DD6-6628-4526-A3B3-804FD2AC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9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3DE1-F170-485B-865F-2F510A70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73" y="1538369"/>
            <a:ext cx="9465410" cy="2566803"/>
          </a:xfrm>
        </p:spPr>
        <p:txBody>
          <a:bodyPr anchor="b"/>
          <a:lstStyle>
            <a:lvl1pPr>
              <a:defRPr sz="53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01D3A-D021-4786-933D-27D96DA6C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73" y="4129455"/>
            <a:ext cx="9465410" cy="1349821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777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166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554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94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331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7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10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12584-52E5-4600-AA89-42EC89F6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B8928-BAAB-4E93-892D-11537F14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8F15E-F308-466C-9677-DF00C8EE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C5D1-86C4-4E63-9EE3-0DF94672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15871-F64C-4221-BB72-3A231D691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489" y="1642640"/>
            <a:ext cx="4664115" cy="3915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5F98B-93A3-4509-945E-EC105DA04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784" y="1642640"/>
            <a:ext cx="4664115" cy="3915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4B030-54B6-43FC-8040-18EBE8D3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4AD9D-6738-4817-AE77-E1320E75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E9C0F-2C5D-448A-B5AC-B6A2C4A3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1C15F-4F95-42D5-A761-3BD7BFB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8" y="328528"/>
            <a:ext cx="9465410" cy="1192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B8C5C-B402-416C-9164-613F942C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19" y="1512658"/>
            <a:ext cx="4642680" cy="74133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389" indent="0">
              <a:buNone/>
              <a:defRPr sz="1800" b="1"/>
            </a:lvl2pPr>
            <a:lvl3pPr marL="822777" indent="0">
              <a:buNone/>
              <a:defRPr sz="1620" b="1"/>
            </a:lvl3pPr>
            <a:lvl4pPr marL="1234166" indent="0">
              <a:buNone/>
              <a:defRPr sz="1440" b="1"/>
            </a:lvl4pPr>
            <a:lvl5pPr marL="1645554" indent="0">
              <a:buNone/>
              <a:defRPr sz="1440" b="1"/>
            </a:lvl5pPr>
            <a:lvl6pPr marL="2056943" indent="0">
              <a:buNone/>
              <a:defRPr sz="1440" b="1"/>
            </a:lvl6pPr>
            <a:lvl7pPr marL="2468331" indent="0">
              <a:buNone/>
              <a:defRPr sz="1440" b="1"/>
            </a:lvl7pPr>
            <a:lvl8pPr marL="2879720" indent="0">
              <a:buNone/>
              <a:defRPr sz="1440" b="1"/>
            </a:lvl8pPr>
            <a:lvl9pPr marL="329110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FCF52-7D4D-4FD4-868E-7EC557C2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919" y="2253988"/>
            <a:ext cx="4642680" cy="33152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5DD71-ACCD-46A2-B235-1B6BE6CE4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5784" y="1512658"/>
            <a:ext cx="4665544" cy="74133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389" indent="0">
              <a:buNone/>
              <a:defRPr sz="1800" b="1"/>
            </a:lvl2pPr>
            <a:lvl3pPr marL="822777" indent="0">
              <a:buNone/>
              <a:defRPr sz="1620" b="1"/>
            </a:lvl3pPr>
            <a:lvl4pPr marL="1234166" indent="0">
              <a:buNone/>
              <a:defRPr sz="1440" b="1"/>
            </a:lvl4pPr>
            <a:lvl5pPr marL="1645554" indent="0">
              <a:buNone/>
              <a:defRPr sz="1440" b="1"/>
            </a:lvl5pPr>
            <a:lvl6pPr marL="2056943" indent="0">
              <a:buNone/>
              <a:defRPr sz="1440" b="1"/>
            </a:lvl6pPr>
            <a:lvl7pPr marL="2468331" indent="0">
              <a:buNone/>
              <a:defRPr sz="1440" b="1"/>
            </a:lvl7pPr>
            <a:lvl8pPr marL="2879720" indent="0">
              <a:buNone/>
              <a:defRPr sz="1440" b="1"/>
            </a:lvl8pPr>
            <a:lvl9pPr marL="329110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19496A-9A2B-4C58-BD59-3DF84019F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5784" y="2253988"/>
            <a:ext cx="4665544" cy="33152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3B45-FB6C-42D2-A8B1-7403E570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044AD0-42E4-453E-85EC-9198237B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CDFAF4-B7B6-4C1E-A929-206CA72F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A1613-E3E7-44B8-805F-28C5CDC2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B2817-2FFE-4054-B2F2-1666A670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B70A6F-65DC-48D7-B8F4-BFF05830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3F744-7819-449D-98CE-F73158B3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A2872B-8AC4-4214-8923-0CAD7EA4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1DE0B-88E9-4226-B54B-754E9487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BD2EC6-3FDE-44A8-8733-4E1D3302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075CE-615C-4641-9A5A-A7F1AB79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9" y="411374"/>
            <a:ext cx="3539525" cy="1439810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38F05-C452-4810-8508-43C50DF7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544" y="888454"/>
            <a:ext cx="5555784" cy="438513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BD25F-3E22-47C5-A6EC-A50CF4EB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919" y="1851184"/>
            <a:ext cx="3539525" cy="3429547"/>
          </a:xfrm>
        </p:spPr>
        <p:txBody>
          <a:bodyPr/>
          <a:lstStyle>
            <a:lvl1pPr marL="0" indent="0">
              <a:buNone/>
              <a:defRPr sz="1440"/>
            </a:lvl1pPr>
            <a:lvl2pPr marL="411389" indent="0">
              <a:buNone/>
              <a:defRPr sz="1260"/>
            </a:lvl2pPr>
            <a:lvl3pPr marL="822777" indent="0">
              <a:buNone/>
              <a:defRPr sz="1080"/>
            </a:lvl3pPr>
            <a:lvl4pPr marL="1234166" indent="0">
              <a:buNone/>
              <a:defRPr sz="900"/>
            </a:lvl4pPr>
            <a:lvl5pPr marL="1645554" indent="0">
              <a:buNone/>
              <a:defRPr sz="900"/>
            </a:lvl5pPr>
            <a:lvl6pPr marL="2056943" indent="0">
              <a:buNone/>
              <a:defRPr sz="900"/>
            </a:lvl6pPr>
            <a:lvl7pPr marL="2468331" indent="0">
              <a:buNone/>
              <a:defRPr sz="900"/>
            </a:lvl7pPr>
            <a:lvl8pPr marL="2879720" indent="0">
              <a:buNone/>
              <a:defRPr sz="900"/>
            </a:lvl8pPr>
            <a:lvl9pPr marL="32911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75E67-4CBB-4A2F-A293-E41E3ABE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692A0-B00E-48D6-A0B6-65A1AB55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8521F-1E6D-4935-807C-40DA09EA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0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0EB36-0EA5-449D-9245-9C42931E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9" y="411374"/>
            <a:ext cx="3539525" cy="1439810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71928F-EE1B-4B82-9D17-0BFFDA91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5544" y="888454"/>
            <a:ext cx="5555784" cy="4385135"/>
          </a:xfrm>
        </p:spPr>
        <p:txBody>
          <a:bodyPr/>
          <a:lstStyle>
            <a:lvl1pPr marL="0" indent="0">
              <a:buNone/>
              <a:defRPr sz="2879"/>
            </a:lvl1pPr>
            <a:lvl2pPr marL="411389" indent="0">
              <a:buNone/>
              <a:defRPr sz="2519"/>
            </a:lvl2pPr>
            <a:lvl3pPr marL="822777" indent="0">
              <a:buNone/>
              <a:defRPr sz="2160"/>
            </a:lvl3pPr>
            <a:lvl4pPr marL="1234166" indent="0">
              <a:buNone/>
              <a:defRPr sz="1800"/>
            </a:lvl4pPr>
            <a:lvl5pPr marL="1645554" indent="0">
              <a:buNone/>
              <a:defRPr sz="1800"/>
            </a:lvl5pPr>
            <a:lvl6pPr marL="2056943" indent="0">
              <a:buNone/>
              <a:defRPr sz="1800"/>
            </a:lvl6pPr>
            <a:lvl7pPr marL="2468331" indent="0">
              <a:buNone/>
              <a:defRPr sz="1800"/>
            </a:lvl7pPr>
            <a:lvl8pPr marL="2879720" indent="0">
              <a:buNone/>
              <a:defRPr sz="1800"/>
            </a:lvl8pPr>
            <a:lvl9pPr marL="329110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313EF-B4FD-4E0E-A1DA-7D604B28D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919" y="1851184"/>
            <a:ext cx="3539525" cy="3429547"/>
          </a:xfrm>
        </p:spPr>
        <p:txBody>
          <a:bodyPr/>
          <a:lstStyle>
            <a:lvl1pPr marL="0" indent="0">
              <a:buNone/>
              <a:defRPr sz="1440"/>
            </a:lvl1pPr>
            <a:lvl2pPr marL="411389" indent="0">
              <a:buNone/>
              <a:defRPr sz="1260"/>
            </a:lvl2pPr>
            <a:lvl3pPr marL="822777" indent="0">
              <a:buNone/>
              <a:defRPr sz="1080"/>
            </a:lvl3pPr>
            <a:lvl4pPr marL="1234166" indent="0">
              <a:buNone/>
              <a:defRPr sz="900"/>
            </a:lvl4pPr>
            <a:lvl5pPr marL="1645554" indent="0">
              <a:buNone/>
              <a:defRPr sz="900"/>
            </a:lvl5pPr>
            <a:lvl6pPr marL="2056943" indent="0">
              <a:buNone/>
              <a:defRPr sz="900"/>
            </a:lvl6pPr>
            <a:lvl7pPr marL="2468331" indent="0">
              <a:buNone/>
              <a:defRPr sz="900"/>
            </a:lvl7pPr>
            <a:lvl8pPr marL="2879720" indent="0">
              <a:buNone/>
              <a:defRPr sz="900"/>
            </a:lvl8pPr>
            <a:lvl9pPr marL="32911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33637-8218-4464-92A4-045B71C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08689-E1E1-475F-8C64-CF0B9A3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56EC6-57CF-4720-BC66-5BFFCC20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FA48E1-9669-453E-9AF0-E9A9A099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89" y="328528"/>
            <a:ext cx="9465410" cy="119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401B0-FC9B-4313-AC88-F586C216A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489" y="1642640"/>
            <a:ext cx="9465410" cy="391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8661F-7F5F-4194-AD42-3AA12B40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4489" y="5719245"/>
            <a:ext cx="2469237" cy="328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DE354-6B1C-495B-A132-F95987874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266" y="5719245"/>
            <a:ext cx="3703856" cy="328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6D826-840B-457A-A444-BDE2FF6F8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50662" y="5719245"/>
            <a:ext cx="2469237" cy="328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777" rtl="0" eaLnBrk="1" latinLnBrk="0" hangingPunct="1">
        <a:lnSpc>
          <a:spcPct val="90000"/>
        </a:lnSpc>
        <a:spcBef>
          <a:spcPct val="0"/>
        </a:spcBef>
        <a:buNone/>
        <a:defRPr sz="39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694" indent="-205694" algn="l" defTabSz="822777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617083" indent="-205694" algn="l" defTabSz="82277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471" indent="-205694" algn="l" defTabSz="82277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60" indent="-205694" algn="l" defTabSz="82277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249" indent="-205694" algn="l" defTabSz="82277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2637" indent="-205694" algn="l" defTabSz="82277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026" indent="-205694" algn="l" defTabSz="82277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414" indent="-205694" algn="l" defTabSz="82277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6803" indent="-205694" algn="l" defTabSz="82277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77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389" algn="l" defTabSz="82277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777" algn="l" defTabSz="82277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166" algn="l" defTabSz="82277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554" algn="l" defTabSz="82277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6943" algn="l" defTabSz="82277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331" algn="l" defTabSz="82277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79720" algn="l" defTabSz="82277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108" algn="l" defTabSz="82277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5995" y="1017378"/>
            <a:ext cx="2103424" cy="41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dirty="0"/>
              <a:t>Find Limiter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4265" y="2658450"/>
            <a:ext cx="2082774" cy="47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dirty="0"/>
              <a:t>相比峰值</a:t>
            </a:r>
            <a:r>
              <a:rPr lang="en-US" dirty="0"/>
              <a:t>GB/s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4264" y="3651500"/>
            <a:ext cx="1699506" cy="54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dirty="0"/>
              <a:t>Memory optimization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1237" y="2676143"/>
            <a:ext cx="2057698" cy="50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dirty="0"/>
              <a:t>Compare to peak </a:t>
            </a:r>
            <a:r>
              <a:rPr lang="en-US" dirty="0" err="1"/>
              <a:t>inst</a:t>
            </a:r>
            <a:r>
              <a:rPr lang="en-US" dirty="0"/>
              <a:t>/s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7050" y="3685781"/>
            <a:ext cx="1691885" cy="54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dirty="0"/>
              <a:t>Instruction optimization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66234" y="3685781"/>
            <a:ext cx="1959604" cy="51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dirty="0"/>
              <a:t>Configuration optimization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0063" y="1864039"/>
            <a:ext cx="1737611" cy="47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dirty="0"/>
              <a:t>内存约束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68902" y="1855607"/>
            <a:ext cx="1737611" cy="47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dirty="0"/>
              <a:t>指令约束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77229" y="1855607"/>
            <a:ext cx="1737611" cy="47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dirty="0"/>
              <a:t>延迟约束</a:t>
            </a:r>
            <a:endParaRPr lang="en-US" dirty="0"/>
          </a:p>
        </p:txBody>
      </p:sp>
      <p:cxnSp>
        <p:nvCxnSpPr>
          <p:cNvPr id="16" name="Elbow Connector 15"/>
          <p:cNvCxnSpPr>
            <a:stCxn id="4" idx="2"/>
            <a:endCxn id="12" idx="0"/>
          </p:cNvCxnSpPr>
          <p:nvPr/>
        </p:nvCxnSpPr>
        <p:spPr>
          <a:xfrm rot="5400000">
            <a:off x="4140645" y="266976"/>
            <a:ext cx="435287" cy="2758838"/>
          </a:xfrm>
          <a:prstGeom prst="bent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13" idx="0"/>
          </p:cNvCxnSpPr>
          <p:nvPr/>
        </p:nvCxnSpPr>
        <p:spPr>
          <a:xfrm rot="5400000">
            <a:off x="5524282" y="1640273"/>
            <a:ext cx="426855" cy="15242"/>
          </a:xfrm>
          <a:prstGeom prst="bent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14" idx="0"/>
          </p:cNvCxnSpPr>
          <p:nvPr/>
        </p:nvCxnSpPr>
        <p:spPr>
          <a:xfrm rot="16200000" flipH="1">
            <a:off x="6778446" y="388016"/>
            <a:ext cx="426855" cy="2508327"/>
          </a:xfrm>
          <a:prstGeom prst="bent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1" idx="0"/>
          </p:cNvCxnSpPr>
          <p:nvPr/>
        </p:nvCxnSpPr>
        <p:spPr>
          <a:xfrm>
            <a:off x="8246036" y="2335544"/>
            <a:ext cx="1" cy="13502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4" idx="3"/>
          </p:cNvCxnSpPr>
          <p:nvPr/>
        </p:nvCxnSpPr>
        <p:spPr>
          <a:xfrm rot="5400000" flipH="1">
            <a:off x="6029262" y="1983226"/>
            <a:ext cx="2976934" cy="1456616"/>
          </a:xfrm>
          <a:prstGeom prst="bentConnector4">
            <a:avLst>
              <a:gd name="adj1" fmla="val -6909"/>
              <a:gd name="adj2" fmla="val 83633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9" idx="0"/>
          </p:cNvCxnSpPr>
          <p:nvPr/>
        </p:nvCxnSpPr>
        <p:spPr>
          <a:xfrm flipH="1">
            <a:off x="5730086" y="2335545"/>
            <a:ext cx="7621" cy="34059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85141" y="3178198"/>
            <a:ext cx="0" cy="50758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0967" y="5022747"/>
            <a:ext cx="3957565" cy="54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Done!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32983" y="3138388"/>
            <a:ext cx="0" cy="51311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04782" y="3138388"/>
            <a:ext cx="0" cy="18843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63002" y="3178197"/>
            <a:ext cx="5900" cy="18445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2978871" y="2343976"/>
            <a:ext cx="1" cy="30078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92811" y="3253115"/>
            <a:ext cx="415490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40297" y="3342409"/>
            <a:ext cx="415490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30091" y="3221870"/>
            <a:ext cx="300074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dirty="0"/>
              <a:t>~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79765" y="3358995"/>
            <a:ext cx="300074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27182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85" y="247587"/>
            <a:ext cx="9205657" cy="108900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Optimization Strategies: </a:t>
            </a:r>
            <a:r>
              <a:rPr lang="en-US" dirty="0">
                <a:solidFill>
                  <a:srgbClr val="FF0000"/>
                </a:solidFill>
              </a:rPr>
              <a:t>Measurement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      一般优化策略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85" y="1268921"/>
            <a:ext cx="9876949" cy="42508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找出内核性能的限制因素</a:t>
            </a:r>
            <a:endParaRPr lang="en-US" dirty="0"/>
          </a:p>
          <a:p>
            <a:pPr lvl="1"/>
            <a:r>
              <a:rPr lang="en-US" dirty="0"/>
              <a:t>Memory bandwidth bound (memory optimization)</a:t>
            </a:r>
            <a:r>
              <a:rPr lang="zh-CN" altLang="en-US" dirty="0"/>
              <a:t>内存带宽限制</a:t>
            </a:r>
            <a:r>
              <a:rPr lang="en-US" altLang="zh-CN" dirty="0"/>
              <a:t>(</a:t>
            </a:r>
            <a:r>
              <a:rPr lang="zh-CN" altLang="en-US" dirty="0"/>
              <a:t>内存优化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/>
              <a:t>Instruction throughput bound (instruction optimization)</a:t>
            </a:r>
            <a:r>
              <a:rPr lang="zh-CN" altLang="en-US" dirty="0"/>
              <a:t>指令吞吐量界限</a:t>
            </a:r>
            <a:r>
              <a:rPr lang="en-US" altLang="zh-CN" dirty="0"/>
              <a:t>(</a:t>
            </a:r>
            <a:r>
              <a:rPr lang="zh-CN" altLang="en-US" dirty="0"/>
              <a:t>指令优化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/>
              <a:t>Latency bound (configuration optimization)</a:t>
            </a:r>
            <a:r>
              <a:rPr lang="zh-CN" altLang="en-US" dirty="0"/>
              <a:t>延迟界限</a:t>
            </a:r>
            <a:r>
              <a:rPr lang="en-US" altLang="zh-CN" dirty="0"/>
              <a:t>(</a:t>
            </a:r>
            <a:r>
              <a:rPr lang="zh-CN" altLang="en-US" dirty="0"/>
              <a:t>配置优化</a:t>
            </a:r>
            <a:r>
              <a:rPr lang="en-US" altLang="zh-CN" dirty="0"/>
              <a:t>)</a:t>
            </a:r>
          </a:p>
          <a:p>
            <a:r>
              <a:rPr lang="zh-CN" altLang="en-US" sz="2200" dirty="0"/>
              <a:t>性能的测量直接决定我们从哪些方面入手优化，以及评价优化的效果。</a:t>
            </a:r>
            <a:endParaRPr lang="en-US" altLang="zh-CN" sz="2200" dirty="0"/>
          </a:p>
          <a:p>
            <a:pPr lvl="1"/>
            <a:endParaRPr lang="en-US" dirty="0"/>
          </a:p>
          <a:p>
            <a:r>
              <a:rPr lang="en-US" dirty="0"/>
              <a:t>Measure effective memory/instruction throughput</a:t>
            </a:r>
          </a:p>
          <a:p>
            <a:r>
              <a:rPr lang="zh-CN" altLang="en-US" dirty="0"/>
              <a:t>延迟界限</a:t>
            </a:r>
            <a:r>
              <a:rPr lang="en-US" altLang="zh-CN" dirty="0"/>
              <a:t>(</a:t>
            </a:r>
            <a:r>
              <a:rPr lang="zh-CN" altLang="en-US" dirty="0"/>
              <a:t>配置优化</a:t>
            </a:r>
            <a:r>
              <a:rPr lang="en-US" altLang="zh-CN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7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Optimization</a:t>
            </a:r>
            <a:r>
              <a:rPr lang="zh-CN" altLang="en-US" dirty="0"/>
              <a:t>内存优化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89" y="1521228"/>
            <a:ext cx="9465410" cy="3915197"/>
          </a:xfrm>
        </p:spPr>
        <p:txBody>
          <a:bodyPr>
            <a:normAutofit/>
          </a:bodyPr>
          <a:lstStyle/>
          <a:p>
            <a:r>
              <a:rPr lang="en-US" dirty="0"/>
              <a:t>If the code is memory-bound and effective memory throughput is much lower than the peak</a:t>
            </a:r>
          </a:p>
          <a:p>
            <a:r>
              <a:rPr lang="zh-CN" altLang="en-US" dirty="0"/>
              <a:t>如果代码是内存限制的，并且有效内存吞吐量远远低于峰值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目的</a:t>
            </a:r>
            <a:r>
              <a:rPr lang="en-US" altLang="zh-CN" dirty="0"/>
              <a:t>:</a:t>
            </a:r>
            <a:r>
              <a:rPr lang="zh-CN" altLang="en-US" dirty="0"/>
              <a:t>只访问绝对必要的数据</a:t>
            </a:r>
            <a:endParaRPr lang="en-US" dirty="0"/>
          </a:p>
          <a:p>
            <a:r>
              <a:rPr lang="en-US" dirty="0"/>
              <a:t>Major techniques</a:t>
            </a:r>
          </a:p>
          <a:p>
            <a:pPr lvl="1"/>
            <a:r>
              <a:rPr lang="zh-CN" altLang="en-US" dirty="0"/>
              <a:t>改善访问模式，减少事务浪费，</a:t>
            </a:r>
            <a:endParaRPr lang="en-US" altLang="zh-CN" dirty="0"/>
          </a:p>
          <a:p>
            <a:pPr lvl="1"/>
            <a:r>
              <a:rPr lang="zh-CN" altLang="en-US" dirty="0"/>
              <a:t>减少冗余访问</a:t>
            </a:r>
            <a:r>
              <a:rPr lang="en-US" altLang="zh-CN" dirty="0"/>
              <a:t>:</a:t>
            </a:r>
            <a:r>
              <a:rPr lang="zh-CN" altLang="en-US" dirty="0"/>
              <a:t>只读缓存，共享内存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0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Wasted Transactions</a:t>
            </a:r>
            <a:br>
              <a:rPr lang="en-US" dirty="0"/>
            </a:br>
            <a:r>
              <a:rPr lang="zh-CN" altLang="en-US" dirty="0"/>
              <a:t>减少浪费的事务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4"/>
            <a:r>
              <a:rPr lang="zh-CN" altLang="en-US" dirty="0"/>
              <a:t>内存访问每个</a:t>
            </a:r>
            <a:r>
              <a:rPr lang="en-US" altLang="zh-CN" dirty="0"/>
              <a:t>warp</a:t>
            </a:r>
            <a:endParaRPr lang="en-US" dirty="0"/>
          </a:p>
          <a:p>
            <a:pPr marL="51594"/>
            <a:r>
              <a:rPr lang="zh-CN" altLang="en-US" dirty="0"/>
              <a:t>内存是以离散块形式访问</a:t>
            </a:r>
            <a:endParaRPr lang="en-US" dirty="0"/>
          </a:p>
          <a:p>
            <a:pPr marL="0" indent="-570127"/>
            <a:r>
              <a:rPr lang="en-US" altLang="zh-CN" sz="2400" dirty="0"/>
              <a:t>L1</a:t>
            </a:r>
            <a:r>
              <a:rPr lang="zh-CN" altLang="en-US" sz="2400" dirty="0"/>
              <a:t>只用于开普勒中的寄存器溢出和堆栈数据</a:t>
            </a:r>
            <a:endParaRPr lang="en-US" altLang="zh-CN" sz="2400" dirty="0"/>
          </a:p>
          <a:p>
            <a:pPr marL="0" indent="-570127"/>
            <a:r>
              <a:rPr lang="zh-CN" altLang="en-US" sz="2400" dirty="0"/>
              <a:t>直接转到</a:t>
            </a:r>
            <a:r>
              <a:rPr lang="en-US" altLang="zh-CN" sz="2400" dirty="0"/>
              <a:t>L2 (L1</a:t>
            </a:r>
            <a:r>
              <a:rPr lang="zh-CN" altLang="en-US" sz="2400" dirty="0"/>
              <a:t>中的无效线</a:t>
            </a:r>
            <a:r>
              <a:rPr lang="en-US" altLang="zh-CN" sz="2400" dirty="0"/>
              <a:t>)</a:t>
            </a:r>
            <a:r>
              <a:rPr lang="zh-CN" altLang="en-US" sz="2400" dirty="0"/>
              <a:t>，在</a:t>
            </a:r>
            <a:r>
              <a:rPr lang="en-US" altLang="zh-CN" sz="2400" dirty="0"/>
              <a:t>L2</a:t>
            </a:r>
            <a:r>
              <a:rPr lang="zh-CN" altLang="en-US" sz="2400" dirty="0"/>
              <a:t>未命中时转到</a:t>
            </a:r>
            <a:r>
              <a:rPr lang="en-US" altLang="zh-CN" sz="2400" dirty="0"/>
              <a:t>DRAM</a:t>
            </a:r>
            <a:endParaRPr lang="en-US" sz="2400" dirty="0"/>
          </a:p>
          <a:p>
            <a:pPr lvl="1"/>
            <a:r>
              <a:rPr lang="zh-CN" altLang="en-US" sz="2400" dirty="0"/>
              <a:t>内存按段传输</a:t>
            </a:r>
            <a:r>
              <a:rPr lang="en-US" altLang="zh-CN" sz="2400" dirty="0"/>
              <a:t>= 32b(</a:t>
            </a:r>
            <a:r>
              <a:rPr lang="zh-CN" altLang="en-US" sz="2400" dirty="0"/>
              <a:t>与写操作相同</a:t>
            </a:r>
            <a:r>
              <a:rPr lang="en-US" altLang="zh-CN" sz="2400" dirty="0"/>
              <a:t>)</a:t>
            </a:r>
            <a:endParaRPr lang="en-US" sz="2400" dirty="0"/>
          </a:p>
          <a:p>
            <a:pPr lvl="1"/>
            <a:r>
              <a:rPr lang="zh-CN" altLang="en-US" sz="2400" dirty="0"/>
              <a:t>如果一个</a:t>
            </a:r>
            <a:r>
              <a:rPr lang="en-US" altLang="zh-CN" sz="2400" dirty="0"/>
              <a:t>warp</a:t>
            </a:r>
            <a:r>
              <a:rPr lang="zh-CN" altLang="en-US" sz="2400" dirty="0"/>
              <a:t>不能使用段中的所有数据，那么剩余的内存事务就浪费了。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11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Cache</a:t>
            </a:r>
            <a:r>
              <a:rPr lang="zh-CN" altLang="en-US" dirty="0"/>
              <a:t>只读缓存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953" y="1287451"/>
            <a:ext cx="9206292" cy="4464171"/>
          </a:xfrm>
        </p:spPr>
        <p:txBody>
          <a:bodyPr>
            <a:normAutofit/>
          </a:bodyPr>
          <a:lstStyle/>
          <a:p>
            <a:r>
              <a:rPr lang="en-US" dirty="0"/>
              <a:t>An alternative to L1 when accessing DRAM</a:t>
            </a:r>
          </a:p>
          <a:p>
            <a:pPr marL="0" indent="0">
              <a:buNone/>
            </a:pPr>
            <a:r>
              <a:rPr lang="zh-CN" altLang="en-US" dirty="0"/>
              <a:t>（当访问</a:t>
            </a:r>
            <a:r>
              <a:rPr lang="en-US" altLang="zh-CN" dirty="0"/>
              <a:t>DRAM</a:t>
            </a:r>
            <a:r>
              <a:rPr lang="zh-CN" altLang="en-US" dirty="0"/>
              <a:t>时，</a:t>
            </a:r>
            <a:r>
              <a:rPr lang="en-US" altLang="zh-CN" dirty="0"/>
              <a:t>L1</a:t>
            </a:r>
            <a:r>
              <a:rPr lang="zh-CN" altLang="en-US" dirty="0"/>
              <a:t>的一个替代选择）</a:t>
            </a:r>
            <a:endParaRPr lang="en-US" dirty="0"/>
          </a:p>
          <a:p>
            <a:pPr lvl="1"/>
            <a:r>
              <a:rPr lang="en-US" dirty="0"/>
              <a:t>Also known as </a:t>
            </a:r>
            <a:r>
              <a:rPr lang="en-US" i="1" dirty="0"/>
              <a:t>texture</a:t>
            </a:r>
            <a:r>
              <a:rPr lang="en-US" dirty="0"/>
              <a:t> cache: all texture accesses use this cache</a:t>
            </a:r>
          </a:p>
          <a:p>
            <a:pPr lvl="1"/>
            <a:r>
              <a:rPr lang="en-US" dirty="0"/>
              <a:t>CC 3.5 and higher also enable global memory accesses</a:t>
            </a:r>
          </a:p>
          <a:p>
            <a:pPr lvl="2"/>
            <a:r>
              <a:rPr lang="en-US" dirty="0"/>
              <a:t>Should not be used if a kernel reads and writes to the same addresses</a:t>
            </a:r>
          </a:p>
          <a:p>
            <a:r>
              <a:rPr lang="en-US" dirty="0"/>
              <a:t>Comparing to L1:</a:t>
            </a:r>
          </a:p>
          <a:p>
            <a:pPr lvl="1"/>
            <a:r>
              <a:rPr lang="en-US" dirty="0"/>
              <a:t>Generally better for scattered reads than L1</a:t>
            </a:r>
          </a:p>
          <a:p>
            <a:pPr lvl="2"/>
            <a:r>
              <a:rPr lang="en-US" dirty="0"/>
              <a:t>Caching is at 32 B granularity (L1, when caching operates at 128 B granularity)</a:t>
            </a:r>
          </a:p>
          <a:p>
            <a:pPr lvl="2"/>
            <a:r>
              <a:rPr lang="en-US" dirty="0"/>
              <a:t>Does not require replay for multiple transactions (L1 does)</a:t>
            </a:r>
          </a:p>
          <a:p>
            <a:pPr lvl="1"/>
            <a:r>
              <a:rPr lang="en-US" dirty="0"/>
              <a:t>Higher latency than L1 reads, also tends to increase register use</a:t>
            </a:r>
          </a:p>
        </p:txBody>
      </p:sp>
    </p:spTree>
    <p:extLst>
      <p:ext uri="{BB962C8B-B14F-4D97-AF65-F5344CB8AC3E}">
        <p14:creationId xmlns:p14="http://schemas.microsoft.com/office/powerpoint/2010/main" val="314657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只读缓存操作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事务大小</a:t>
            </a:r>
            <a:r>
              <a:rPr lang="en-US" altLang="zh-CN" dirty="0"/>
              <a:t>:32b</a:t>
            </a:r>
            <a:r>
              <a:rPr lang="zh-CN" altLang="en-US" dirty="0"/>
              <a:t>查询</a:t>
            </a:r>
            <a:endParaRPr lang="en-US" altLang="zh-CN" dirty="0"/>
          </a:p>
          <a:p>
            <a:r>
              <a:rPr lang="en-US" dirty="0"/>
              <a:t>Warp addresses are converted to queries 4 threads at a time</a:t>
            </a:r>
          </a:p>
          <a:p>
            <a:pPr lvl="1"/>
            <a:r>
              <a:rPr lang="en-US" dirty="0"/>
              <a:t>Thus a minimum of 8 queries per warp</a:t>
            </a:r>
          </a:p>
          <a:p>
            <a:pPr lvl="1"/>
            <a:r>
              <a:rPr lang="en-US" dirty="0"/>
              <a:t>If data within a 32-B segment is needed by multiple threads in a warp, segment misses at most once</a:t>
            </a:r>
          </a:p>
        </p:txBody>
      </p:sp>
    </p:spTree>
    <p:extLst>
      <p:ext uri="{BB962C8B-B14F-4D97-AF65-F5344CB8AC3E}">
        <p14:creationId xmlns:p14="http://schemas.microsoft.com/office/powerpoint/2010/main" val="218472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Cache Operation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4246078" y="2710528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4423903" y="2710528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93622" y="1909780"/>
            <a:ext cx="404008" cy="40615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000" b="1" dirty="0"/>
              <a:t>...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4068252" y="2710528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7098" y="1642441"/>
            <a:ext cx="281261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/>
              <a:t>addresses from a warp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897317" y="2710528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52"/>
          <p:cNvGrpSpPr/>
          <p:nvPr/>
        </p:nvGrpSpPr>
        <p:grpSpPr>
          <a:xfrm>
            <a:off x="667443" y="3175479"/>
            <a:ext cx="9888333" cy="375090"/>
            <a:chOff x="882234" y="4898966"/>
            <a:chExt cx="9886901" cy="375185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288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352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320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8904970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384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448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416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01642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2" name="Group 80"/>
          <p:cNvGrpSpPr/>
          <p:nvPr/>
        </p:nvGrpSpPr>
        <p:grpSpPr>
          <a:xfrm>
            <a:off x="825658" y="2963338"/>
            <a:ext cx="9385392" cy="204291"/>
            <a:chOff x="1040426" y="4686786"/>
            <a:chExt cx="9384034" cy="204343"/>
          </a:xfrm>
        </p:grpSpPr>
        <p:sp>
          <p:nvSpPr>
            <p:cNvPr id="33" name="Rectangle 32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rot="16200000" flipH="1">
            <a:off x="3560179" y="2710528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3738004" y="2710528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3382353" y="2710528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3915830" y="2710528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4601729" y="2710528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5753521" y="2710528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9046981" y="1485518"/>
            <a:ext cx="1546121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  <a:r>
              <a:rPr lang="en-US" sz="2800" b="1" baseline="30000" dirty="0">
                <a:solidFill>
                  <a:srgbClr val="0070C0"/>
                </a:solidFill>
              </a:rPr>
              <a:t>st</a:t>
            </a:r>
            <a:r>
              <a:rPr lang="en-US" sz="2800" b="1" dirty="0">
                <a:solidFill>
                  <a:srgbClr val="0070C0"/>
                </a:solidFill>
              </a:rPr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290403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Cache Operation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4168824" y="2427003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4346649" y="2427003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81361" y="1753843"/>
            <a:ext cx="404008" cy="40615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000" b="1" dirty="0"/>
              <a:t>...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3990998" y="2427003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4837" y="1486504"/>
            <a:ext cx="281261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/>
              <a:t>addresses from a warp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820063" y="2427003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590189" y="2891955"/>
            <a:ext cx="9888333" cy="375090"/>
            <a:chOff x="882234" y="4898966"/>
            <a:chExt cx="9886901" cy="375185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288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352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320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8904970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384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448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416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01642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748404" y="2679814"/>
            <a:ext cx="9385392" cy="204291"/>
            <a:chOff x="1040426" y="4686786"/>
            <a:chExt cx="9384034" cy="204343"/>
          </a:xfrm>
        </p:grpSpPr>
        <p:sp>
          <p:nvSpPr>
            <p:cNvPr id="33" name="Rectangle 32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rot="16200000" flipH="1">
            <a:off x="3482925" y="2427003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3660750" y="2427003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3305099" y="2427003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3838576" y="2427003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4524475" y="2427003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5676267" y="2427003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4286289" y="4692145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4464114" y="4692145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30202" y="4169236"/>
            <a:ext cx="404008" cy="40615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000" b="1" dirty="0"/>
              <a:t>...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rot="16200000" flipH="1">
            <a:off x="4108462" y="4692145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44368" y="3755747"/>
            <a:ext cx="281261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/>
              <a:t>addresses from a warp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rot="16200000" flipH="1">
            <a:off x="5937527" y="4692145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52"/>
          <p:cNvGrpSpPr/>
          <p:nvPr/>
        </p:nvGrpSpPr>
        <p:grpSpPr>
          <a:xfrm>
            <a:off x="707654" y="5157095"/>
            <a:ext cx="9888333" cy="375090"/>
            <a:chOff x="882234" y="4898966"/>
            <a:chExt cx="9886901" cy="375185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288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352</a:t>
              </a: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320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8904970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384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448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416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01642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14" name="Group 80"/>
          <p:cNvGrpSpPr/>
          <p:nvPr/>
        </p:nvGrpSpPr>
        <p:grpSpPr>
          <a:xfrm>
            <a:off x="865869" y="4944955"/>
            <a:ext cx="9385392" cy="204291"/>
            <a:chOff x="1040426" y="4686786"/>
            <a:chExt cx="9384034" cy="204343"/>
          </a:xfrm>
        </p:grpSpPr>
        <p:sp>
          <p:nvSpPr>
            <p:cNvPr id="79" name="Rectangle 78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rot="16200000" flipH="1">
            <a:off x="3600389" y="4692145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6200000" flipH="1">
            <a:off x="3778214" y="4692145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6200000" flipH="1">
            <a:off x="3422563" y="4692145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6200000" flipH="1">
            <a:off x="3956040" y="4692145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6200000" flipH="1">
            <a:off x="4641940" y="4692145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 flipH="1">
            <a:off x="5793732" y="4692145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967332" y="3857288"/>
            <a:ext cx="1625758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  <a:r>
              <a:rPr lang="en-US" sz="2800" b="1" baseline="30000" dirty="0">
                <a:solidFill>
                  <a:srgbClr val="0070C0"/>
                </a:solidFill>
              </a:rPr>
              <a:t>nd</a:t>
            </a:r>
            <a:r>
              <a:rPr lang="en-US" sz="2800" b="1" dirty="0">
                <a:solidFill>
                  <a:srgbClr val="0070C0"/>
                </a:solidFill>
              </a:rPr>
              <a:t> Query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9046981" y="1485518"/>
            <a:ext cx="1546121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  <a:r>
              <a:rPr lang="en-US" sz="2800" b="1" baseline="30000" dirty="0">
                <a:solidFill>
                  <a:srgbClr val="0070C0"/>
                </a:solidFill>
              </a:rPr>
              <a:t>st</a:t>
            </a:r>
            <a:r>
              <a:rPr lang="en-US" sz="2800" b="1" dirty="0">
                <a:solidFill>
                  <a:srgbClr val="0070C0"/>
                </a:solidFill>
              </a:rPr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93299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7298" y="236039"/>
            <a:ext cx="10974388" cy="5573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Read-Only Cache Operation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4085428" y="2364194"/>
            <a:ext cx="321620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4085429" y="2364194"/>
            <a:ext cx="499446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082111" y="1825393"/>
            <a:ext cx="404008" cy="40615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000" b="1" dirty="0"/>
              <a:t>...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4085429" y="2364194"/>
            <a:ext cx="143794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425587" y="1558054"/>
            <a:ext cx="281261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/>
              <a:t>addresses from a warp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rot="16200000" flipH="1">
            <a:off x="5885806" y="2536676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52"/>
          <p:cNvGrpSpPr/>
          <p:nvPr/>
        </p:nvGrpSpPr>
        <p:grpSpPr>
          <a:xfrm>
            <a:off x="655932" y="3001627"/>
            <a:ext cx="9888333" cy="375090"/>
            <a:chOff x="882234" y="4898966"/>
            <a:chExt cx="9886901" cy="375185"/>
          </a:xfrm>
        </p:grpSpPr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164" name="TextBox 163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65" name="TextBox 164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288</a:t>
              </a:r>
            </a:p>
          </p:txBody>
        </p:sp>
        <p:sp>
          <p:nvSpPr>
            <p:cNvPr id="166" name="TextBox 165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167" name="TextBox 166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68" name="TextBox 167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352</a:t>
              </a: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320</a:t>
              </a:r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8904970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384</a:t>
              </a: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448</a:t>
              </a:r>
            </a:p>
          </p:txBody>
        </p:sp>
        <p:sp>
          <p:nvSpPr>
            <p:cNvPr id="173" name="TextBox 172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416</a:t>
              </a:r>
            </a:p>
          </p:txBody>
        </p: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01642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175" name="Group 80"/>
          <p:cNvGrpSpPr/>
          <p:nvPr/>
        </p:nvGrpSpPr>
        <p:grpSpPr>
          <a:xfrm>
            <a:off x="814147" y="2789486"/>
            <a:ext cx="9385392" cy="204291"/>
            <a:chOff x="1040426" y="4686786"/>
            <a:chExt cx="9384034" cy="204343"/>
          </a:xfrm>
        </p:grpSpPr>
        <p:sp>
          <p:nvSpPr>
            <p:cNvPr id="176" name="Rectangle 175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90" name="Straight Arrow Connector 189"/>
          <p:cNvCxnSpPr/>
          <p:nvPr/>
        </p:nvCxnSpPr>
        <p:spPr>
          <a:xfrm>
            <a:off x="3721150" y="2364194"/>
            <a:ext cx="364280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3898975" y="2364194"/>
            <a:ext cx="186454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3543324" y="2364194"/>
            <a:ext cx="542105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6200000" flipH="1">
            <a:off x="3904319" y="2536676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rot="16200000" flipH="1">
            <a:off x="5742010" y="2536676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9046981" y="1485518"/>
            <a:ext cx="1546121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  <a:r>
              <a:rPr lang="en-US" sz="2800" b="1" baseline="30000" dirty="0">
                <a:solidFill>
                  <a:srgbClr val="0070C0"/>
                </a:solidFill>
              </a:rPr>
              <a:t>st</a:t>
            </a:r>
            <a:r>
              <a:rPr lang="en-US" sz="2800" b="1" dirty="0">
                <a:solidFill>
                  <a:srgbClr val="0070C0"/>
                </a:solidFill>
              </a:rPr>
              <a:t> Query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rot="16200000" flipH="1">
            <a:off x="4590218" y="2536676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3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Read-Only Cache Operation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628943" y="3778226"/>
            <a:ext cx="404008" cy="40615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000" b="1" dirty="0"/>
              <a:t>...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448494" y="3497284"/>
            <a:ext cx="281261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/>
              <a:t>addresses from a warp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rot="16200000" flipH="1">
            <a:off x="5829082" y="4596322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599208" y="5061272"/>
            <a:ext cx="9888333" cy="375090"/>
            <a:chOff x="882234" y="4898966"/>
            <a:chExt cx="9886901" cy="375185"/>
          </a:xfrm>
        </p:grpSpPr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288</a:t>
              </a: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352</a:t>
              </a: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320</a:t>
              </a:r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8904970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384</a:t>
              </a:r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448</a:t>
              </a:r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416</a:t>
              </a:r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01642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757423" y="4849132"/>
            <a:ext cx="9385392" cy="204291"/>
            <a:chOff x="1040426" y="4686786"/>
            <a:chExt cx="9384034" cy="204343"/>
          </a:xfrm>
        </p:grpSpPr>
        <p:sp>
          <p:nvSpPr>
            <p:cNvPr id="133" name="Rectangle 132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>
            <a:off x="3664426" y="4423840"/>
            <a:ext cx="364280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842252" y="4423840"/>
            <a:ext cx="186454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486600" y="4423840"/>
            <a:ext cx="542105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>
            <a:off x="3847595" y="4596322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6200000" flipH="1">
            <a:off x="5685287" y="4596322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3811378" y="1902172"/>
            <a:ext cx="321620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811379" y="1902172"/>
            <a:ext cx="499446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894319" y="1347328"/>
            <a:ext cx="404008" cy="40615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000" b="1" dirty="0"/>
              <a:t>...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3811379" y="1902172"/>
            <a:ext cx="143794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37795" y="1079989"/>
            <a:ext cx="281261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/>
              <a:t>addresses from a warp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rot="16200000" flipH="1">
            <a:off x="5611756" y="2074653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381882" y="2539605"/>
            <a:ext cx="9888333" cy="375090"/>
            <a:chOff x="882234" y="4898966"/>
            <a:chExt cx="9886901" cy="375185"/>
          </a:xfrm>
        </p:grpSpPr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164" name="TextBox 163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65" name="TextBox 164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288</a:t>
              </a:r>
            </a:p>
          </p:txBody>
        </p:sp>
        <p:sp>
          <p:nvSpPr>
            <p:cNvPr id="166" name="TextBox 165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167" name="TextBox 166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68" name="TextBox 167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352</a:t>
              </a: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320</a:t>
              </a:r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8904970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384</a:t>
              </a: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448</a:t>
              </a:r>
            </a:p>
          </p:txBody>
        </p:sp>
        <p:sp>
          <p:nvSpPr>
            <p:cNvPr id="173" name="TextBox 172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416</a:t>
              </a:r>
            </a:p>
          </p:txBody>
        </p: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01642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8" name="Group 80"/>
          <p:cNvGrpSpPr/>
          <p:nvPr/>
        </p:nvGrpSpPr>
        <p:grpSpPr>
          <a:xfrm>
            <a:off x="540097" y="2327464"/>
            <a:ext cx="9385392" cy="204291"/>
            <a:chOff x="1040426" y="4686786"/>
            <a:chExt cx="9384034" cy="204343"/>
          </a:xfrm>
        </p:grpSpPr>
        <p:sp>
          <p:nvSpPr>
            <p:cNvPr id="176" name="Rectangle 175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90" name="Straight Arrow Connector 189"/>
          <p:cNvCxnSpPr/>
          <p:nvPr/>
        </p:nvCxnSpPr>
        <p:spPr>
          <a:xfrm>
            <a:off x="3447100" y="1902172"/>
            <a:ext cx="364280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3624925" y="1902172"/>
            <a:ext cx="186454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3269274" y="1902172"/>
            <a:ext cx="542105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6200000" flipH="1">
            <a:off x="3630269" y="2074653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rot="16200000" flipH="1">
            <a:off x="5467960" y="2074653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4028705" y="4423840"/>
            <a:ext cx="321620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028705" y="4423840"/>
            <a:ext cx="499446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028705" y="4423840"/>
            <a:ext cx="143794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607975" y="3857288"/>
            <a:ext cx="298536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2</a:t>
            </a:r>
            <a:r>
              <a:rPr lang="en-US" sz="2800" b="1" baseline="30000" dirty="0">
                <a:solidFill>
                  <a:srgbClr val="0070C0"/>
                </a:solidFill>
              </a:rPr>
              <a:t>nd</a:t>
            </a:r>
            <a:r>
              <a:rPr lang="en-US" sz="2800" b="1" dirty="0">
                <a:solidFill>
                  <a:srgbClr val="0070C0"/>
                </a:solidFill>
              </a:rPr>
              <a:t> and 3</a:t>
            </a:r>
            <a:r>
              <a:rPr lang="en-US" sz="2800" b="1" baseline="30000" dirty="0">
                <a:solidFill>
                  <a:srgbClr val="0070C0"/>
                </a:solidFill>
              </a:rPr>
              <a:t>rd</a:t>
            </a:r>
            <a:r>
              <a:rPr lang="en-US" sz="2800" b="1" dirty="0">
                <a:solidFill>
                  <a:srgbClr val="0070C0"/>
                </a:solidFill>
              </a:rPr>
              <a:t> Queries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046981" y="1485518"/>
            <a:ext cx="1546121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  <a:r>
              <a:rPr lang="en-US" sz="2800" b="1" baseline="30000" dirty="0">
                <a:solidFill>
                  <a:srgbClr val="0070C0"/>
                </a:solidFill>
              </a:rPr>
              <a:t>st</a:t>
            </a:r>
            <a:r>
              <a:rPr lang="en-US" sz="2800" b="1" dirty="0">
                <a:solidFill>
                  <a:srgbClr val="0070C0"/>
                </a:solidFill>
              </a:rPr>
              <a:t> Query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rot="16200000" flipH="1">
            <a:off x="4316168" y="2074653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16200000" flipH="1">
            <a:off x="4533494" y="4596322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4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075" y="247587"/>
            <a:ext cx="10974388" cy="5573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Read-Only Cache Operation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43597" y="3725928"/>
            <a:ext cx="404008" cy="40615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000" b="1" dirty="0"/>
              <a:t>...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053164" y="3005922"/>
            <a:ext cx="281261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/>
              <a:t>addresses from a warp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rot="16200000" flipH="1">
            <a:off x="5480788" y="4027784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250914" y="4492735"/>
            <a:ext cx="9888333" cy="375090"/>
            <a:chOff x="882234" y="4898966"/>
            <a:chExt cx="9886901" cy="375185"/>
          </a:xfrm>
        </p:grpSpPr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288</a:t>
              </a: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352</a:t>
              </a: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320</a:t>
              </a:r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8904970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384</a:t>
              </a:r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448</a:t>
              </a:r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416</a:t>
              </a:r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01642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409129" y="4280595"/>
            <a:ext cx="9385392" cy="204291"/>
            <a:chOff x="1040426" y="4686786"/>
            <a:chExt cx="9384034" cy="204343"/>
          </a:xfrm>
        </p:grpSpPr>
        <p:sp>
          <p:nvSpPr>
            <p:cNvPr id="133" name="Rectangle 132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>
            <a:off x="3316132" y="3855303"/>
            <a:ext cx="364280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493958" y="3855303"/>
            <a:ext cx="186454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138306" y="3855303"/>
            <a:ext cx="542105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>
            <a:off x="3499301" y="4027784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6200000" flipH="1">
            <a:off x="5336993" y="4027784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3967381" y="1744819"/>
            <a:ext cx="321620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967381" y="1744819"/>
            <a:ext cx="499446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053985" y="1608966"/>
            <a:ext cx="404008" cy="40615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000" b="1" dirty="0"/>
              <a:t>...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3967381" y="1744819"/>
            <a:ext cx="143794" cy="33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330229" y="1023974"/>
            <a:ext cx="281261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/>
              <a:t>addresses from a warp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rot="16200000" flipH="1">
            <a:off x="5767758" y="1917300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537884" y="2382252"/>
            <a:ext cx="9888333" cy="375090"/>
            <a:chOff x="882234" y="4898966"/>
            <a:chExt cx="9886901" cy="375185"/>
          </a:xfrm>
        </p:grpSpPr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164" name="TextBox 163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65" name="TextBox 164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288</a:t>
              </a:r>
            </a:p>
          </p:txBody>
        </p:sp>
        <p:sp>
          <p:nvSpPr>
            <p:cNvPr id="166" name="TextBox 165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167" name="TextBox 166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68" name="TextBox 167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18643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352</a:t>
              </a: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320</a:t>
              </a:r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8904970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384</a:t>
              </a: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448</a:t>
              </a:r>
            </a:p>
          </p:txBody>
        </p:sp>
        <p:sp>
          <p:nvSpPr>
            <p:cNvPr id="173" name="TextBox 172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35646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416</a:t>
              </a:r>
            </a:p>
          </p:txBody>
        </p: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01642" cy="36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8" name="Group 80"/>
          <p:cNvGrpSpPr/>
          <p:nvPr/>
        </p:nvGrpSpPr>
        <p:grpSpPr>
          <a:xfrm>
            <a:off x="696099" y="2170111"/>
            <a:ext cx="9385392" cy="204291"/>
            <a:chOff x="1040426" y="4686786"/>
            <a:chExt cx="9384034" cy="204343"/>
          </a:xfrm>
        </p:grpSpPr>
        <p:sp>
          <p:nvSpPr>
            <p:cNvPr id="176" name="Rectangle 175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90" name="Straight Arrow Connector 189"/>
          <p:cNvCxnSpPr/>
          <p:nvPr/>
        </p:nvCxnSpPr>
        <p:spPr>
          <a:xfrm>
            <a:off x="3603102" y="1744819"/>
            <a:ext cx="364280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3780928" y="1744819"/>
            <a:ext cx="186454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3425276" y="1744819"/>
            <a:ext cx="542105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6200000" flipH="1">
            <a:off x="3786271" y="1917300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rot="16200000" flipH="1">
            <a:off x="5623963" y="1917300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3680411" y="3855303"/>
            <a:ext cx="321620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3680411" y="3855303"/>
            <a:ext cx="499446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3680411" y="3855303"/>
            <a:ext cx="143794" cy="332697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607975" y="3857288"/>
            <a:ext cx="298536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2</a:t>
            </a:r>
            <a:r>
              <a:rPr lang="en-US" sz="2800" b="1" baseline="30000" dirty="0">
                <a:solidFill>
                  <a:srgbClr val="0070C0"/>
                </a:solidFill>
              </a:rPr>
              <a:t>nd</a:t>
            </a:r>
            <a:r>
              <a:rPr lang="en-US" sz="2800" b="1" dirty="0">
                <a:solidFill>
                  <a:srgbClr val="0070C0"/>
                </a:solidFill>
              </a:rPr>
              <a:t> and 3</a:t>
            </a:r>
            <a:r>
              <a:rPr lang="en-US" sz="2800" b="1" baseline="30000" dirty="0">
                <a:solidFill>
                  <a:srgbClr val="0070C0"/>
                </a:solidFill>
              </a:rPr>
              <a:t>rd</a:t>
            </a:r>
            <a:r>
              <a:rPr lang="en-US" sz="2800" b="1" dirty="0">
                <a:solidFill>
                  <a:srgbClr val="0070C0"/>
                </a:solidFill>
              </a:rPr>
              <a:t> Queries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046981" y="1485518"/>
            <a:ext cx="1546121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  <a:r>
              <a:rPr lang="en-US" sz="2800" b="1" baseline="30000" dirty="0">
                <a:solidFill>
                  <a:srgbClr val="0070C0"/>
                </a:solidFill>
              </a:rPr>
              <a:t>st</a:t>
            </a:r>
            <a:r>
              <a:rPr lang="en-US" sz="2800" b="1" dirty="0">
                <a:solidFill>
                  <a:srgbClr val="0070C0"/>
                </a:solidFill>
              </a:rPr>
              <a:t> Query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rot="16200000" flipH="1">
            <a:off x="4472170" y="1917300"/>
            <a:ext cx="353592" cy="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16200000" flipH="1">
            <a:off x="4185200" y="4027784"/>
            <a:ext cx="353592" cy="8628"/>
          </a:xfrm>
          <a:prstGeom prst="straightConnector1">
            <a:avLst/>
          </a:prstGeom>
          <a:ln>
            <a:solidFill>
              <a:srgbClr val="EF56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Up Arrow Callout 201"/>
          <p:cNvSpPr/>
          <p:nvPr/>
        </p:nvSpPr>
        <p:spPr>
          <a:xfrm>
            <a:off x="1219377" y="4989817"/>
            <a:ext cx="6020671" cy="99034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166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203200" dist="139700" dir="11940000" sx="98000" sy="98000" algn="ctr" rotWithShape="0">
              <a:srgbClr val="000000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Note this segment was already requested in the 1</a:t>
            </a:r>
            <a:r>
              <a:rPr lang="en-US" sz="1900" b="1" baseline="30000" dirty="0">
                <a:solidFill>
                  <a:schemeClr val="bg1"/>
                </a:solidFill>
              </a:rPr>
              <a:t>st</a:t>
            </a:r>
            <a:r>
              <a:rPr lang="en-US" sz="1900" b="1" dirty="0">
                <a:solidFill>
                  <a:schemeClr val="bg1"/>
                </a:solidFill>
              </a:rPr>
              <a:t> query: cache hit, no redundant requests to L2</a:t>
            </a:r>
          </a:p>
        </p:txBody>
      </p:sp>
    </p:spTree>
    <p:extLst>
      <p:ext uri="{BB962C8B-B14F-4D97-AF65-F5344CB8AC3E}">
        <p14:creationId xmlns:p14="http://schemas.microsoft.com/office/powerpoint/2010/main" val="262336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Overview</a:t>
            </a:r>
            <a:r>
              <a:rPr lang="zh-CN" altLang="en-US" dirty="0"/>
              <a:t>。优化概述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GPU </a:t>
            </a:r>
            <a:r>
              <a:rPr lang="en-US" dirty="0" err="1"/>
              <a:t>architecture“GPU</a:t>
            </a:r>
            <a:r>
              <a:rPr lang="zh-CN" altLang="en-US" dirty="0"/>
              <a:t>架构</a:t>
            </a:r>
            <a:endParaRPr lang="en-US" dirty="0"/>
          </a:p>
          <a:p>
            <a:pPr>
              <a:defRPr/>
            </a:pPr>
            <a:r>
              <a:rPr lang="en-US" dirty="0"/>
              <a:t>Kernel optimization </a:t>
            </a:r>
            <a:r>
              <a:rPr lang="zh-CN" altLang="en-US" dirty="0"/>
              <a:t>内核优化</a:t>
            </a:r>
            <a:endParaRPr lang="en-US" dirty="0"/>
          </a:p>
          <a:p>
            <a:pPr lvl="1">
              <a:defRPr/>
            </a:pPr>
            <a:r>
              <a:rPr lang="en-US" dirty="0"/>
              <a:t>Memory optimization</a:t>
            </a:r>
            <a:r>
              <a:rPr lang="zh-CN" altLang="en-US" dirty="0"/>
              <a:t>内存优化</a:t>
            </a:r>
            <a:endParaRPr lang="en-US" dirty="0"/>
          </a:p>
          <a:p>
            <a:pPr lvl="1">
              <a:defRPr/>
            </a:pPr>
            <a:r>
              <a:rPr lang="en-US" dirty="0"/>
              <a:t>Latency optimization</a:t>
            </a:r>
            <a:r>
              <a:rPr lang="zh-CN" altLang="en-US" dirty="0"/>
              <a:t>延迟的优化</a:t>
            </a:r>
            <a:endParaRPr lang="en-US" dirty="0"/>
          </a:p>
          <a:p>
            <a:pPr lvl="1">
              <a:defRPr/>
            </a:pPr>
            <a:r>
              <a:rPr lang="en-US" dirty="0"/>
              <a:t>Instruction optimization </a:t>
            </a:r>
            <a:r>
              <a:rPr lang="zh-CN" altLang="en-US" dirty="0"/>
              <a:t>指令优化</a:t>
            </a:r>
            <a:endParaRPr lang="en-US" dirty="0"/>
          </a:p>
          <a:p>
            <a:pPr>
              <a:defRPr/>
            </a:pPr>
            <a:r>
              <a:rPr lang="en-US" dirty="0"/>
              <a:t>CPU-GPU interaction optimization CPU-GPU</a:t>
            </a:r>
            <a:r>
              <a:rPr lang="zh-CN" altLang="en-US" dirty="0"/>
              <a:t>交互优化</a:t>
            </a:r>
            <a:endParaRPr lang="en-US" dirty="0"/>
          </a:p>
          <a:p>
            <a:pPr lvl="1">
              <a:defRPr/>
            </a:pPr>
            <a:r>
              <a:rPr lang="en-US" dirty="0"/>
              <a:t>Overlapped execution using streams</a:t>
            </a:r>
          </a:p>
          <a:p>
            <a:pPr lvl="1">
              <a:defRPr/>
            </a:pPr>
            <a:r>
              <a:rPr lang="zh-CN" altLang="en-US" dirty="0"/>
              <a:t>使用流的重叠执行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r>
              <a:rPr lang="zh-CN" altLang="en-US" dirty="0"/>
              <a:t>共享内存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低延时</a:t>
            </a:r>
            <a:r>
              <a:rPr lang="en-US" dirty="0"/>
              <a:t>: a few cycles</a:t>
            </a:r>
          </a:p>
          <a:p>
            <a:pPr eaLnBrk="1" hangingPunct="1">
              <a:defRPr/>
            </a:pPr>
            <a:r>
              <a:rPr lang="zh-CN" altLang="en-US" dirty="0"/>
              <a:t>高吞吐量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Shared Memory </a:t>
            </a:r>
            <a:r>
              <a:rPr lang="zh-CN" altLang="en-US" dirty="0"/>
              <a:t>与 </a:t>
            </a:r>
            <a:r>
              <a:rPr lang="en-US" altLang="zh-CN" dirty="0"/>
              <a:t>L1 Cache </a:t>
            </a:r>
            <a:r>
              <a:rPr lang="zh-CN" altLang="en-US" dirty="0"/>
              <a:t>的吞吐量，与延迟相似，但与</a:t>
            </a:r>
            <a:r>
              <a:rPr lang="en-US" altLang="zh-CN" dirty="0"/>
              <a:t>Cache</a:t>
            </a:r>
            <a:r>
              <a:rPr lang="zh-CN" altLang="en-US" dirty="0"/>
              <a:t>不同，用户可以选择将哪些内容写入其中。主要由以下几个用处。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主要用途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内嵌通讯</a:t>
            </a:r>
            <a:endParaRPr lang="en-US" dirty="0"/>
          </a:p>
          <a:p>
            <a:pPr lvl="1"/>
            <a:r>
              <a:rPr lang="zh-CN" altLang="en-US" dirty="0"/>
              <a:t>用户管理的缓存，以减少冗余的全局内存访问</a:t>
            </a:r>
            <a:endParaRPr lang="en-US" altLang="zh-CN" dirty="0"/>
          </a:p>
          <a:p>
            <a:pPr lvl="1"/>
            <a:r>
              <a:rPr lang="zh-CN" altLang="en-US" dirty="0"/>
              <a:t>避免无合并的访问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19" y="247111"/>
            <a:ext cx="8870964" cy="1089002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Memory Example: Matrix 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4287" y="3222431"/>
            <a:ext cx="2652144" cy="185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9065" y="3222431"/>
            <a:ext cx="2652144" cy="185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04287" y="959873"/>
            <a:ext cx="2652144" cy="185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7439" y="3839493"/>
            <a:ext cx="324120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5569" y="1576935"/>
            <a:ext cx="314502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5569" y="3908055"/>
            <a:ext cx="306486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3" name="Rectangle 17"/>
          <p:cNvSpPr>
            <a:spLocks/>
          </p:cNvSpPr>
          <p:nvPr/>
        </p:nvSpPr>
        <p:spPr bwMode="auto">
          <a:xfrm>
            <a:off x="1682385" y="1823350"/>
            <a:ext cx="1373653" cy="4984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200" b="1" dirty="0">
                <a:latin typeface="Gill Sans" pitchFamily="-112" charset="0"/>
                <a:sym typeface="Gill Sans" pitchFamily="-112" charset="0"/>
              </a:rPr>
              <a:t>C=</a:t>
            </a:r>
            <a:r>
              <a:rPr lang="en-US" sz="3200" b="1" dirty="0" err="1">
                <a:latin typeface="Gill Sans" pitchFamily="-112" charset="0"/>
                <a:sym typeface="Gill Sans" pitchFamily="-112" charset="0"/>
              </a:rPr>
              <a:t>AxB</a:t>
            </a:r>
            <a:endParaRPr lang="en-US" sz="3200" b="1" dirty="0">
              <a:latin typeface="Gill Sans" pitchFamily="-112" charset="0"/>
              <a:sym typeface="Gill Sans" pitchFamily="-11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01726" y="4004044"/>
            <a:ext cx="54871" cy="4113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29065" y="4045180"/>
            <a:ext cx="265214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5476134" y="1885465"/>
            <a:ext cx="185118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2194879" y="5279303"/>
            <a:ext cx="431655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b="1" dirty="0"/>
              <a:t>Every thread corresponds to one entry in C.</a:t>
            </a:r>
          </a:p>
        </p:txBody>
      </p:sp>
    </p:spTree>
    <p:extLst>
      <p:ext uri="{BB962C8B-B14F-4D97-AF65-F5344CB8AC3E}">
        <p14:creationId xmlns:p14="http://schemas.microsoft.com/office/powerpoint/2010/main" val="299447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Kernel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1594" y="1397318"/>
            <a:ext cx="5487194" cy="36317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36" tIns="45718" rIns="91436" bIns="45718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charset="0"/>
                <a:ea typeface="MS PGothic" pitchFamily="34" charset="-128"/>
              </a:rPr>
              <a:t>__</a:t>
            </a:r>
            <a:r>
              <a:rPr lang="en-US" sz="1400" b="1" dirty="0">
                <a:ea typeface="MS PGothic" pitchFamily="34" charset="-128"/>
              </a:rPr>
              <a:t>global__</a:t>
            </a:r>
            <a:r>
              <a:rPr lang="en-US" sz="1400" b="1" dirty="0">
                <a:latin typeface="Arial" charset="0"/>
                <a:ea typeface="MS PGothic" pitchFamily="34" charset="-128"/>
              </a:rPr>
              <a:t> void </a:t>
            </a:r>
            <a:r>
              <a:rPr lang="en-US" sz="1400" b="1" dirty="0" err="1">
                <a:latin typeface="Arial" charset="0"/>
                <a:ea typeface="MS PGothic" pitchFamily="34" charset="-128"/>
              </a:rPr>
              <a:t>simpleMultiply</a:t>
            </a:r>
            <a:r>
              <a:rPr lang="en-US" sz="1400" b="1" dirty="0">
                <a:latin typeface="Arial" charset="0"/>
                <a:ea typeface="MS PGothic" pitchFamily="34" charset="-128"/>
              </a:rPr>
              <a:t>(float* a,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MS PGothic" pitchFamily="34" charset="-128"/>
              </a:rPr>
              <a:t>                                                      float* b,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MS PGothic" pitchFamily="34" charset="-128"/>
              </a:rPr>
              <a:t>                                                      float* c, </a:t>
            </a:r>
            <a:br>
              <a:rPr lang="en-US" b="1" dirty="0">
                <a:latin typeface="Arial" charset="0"/>
                <a:ea typeface="MS PGothic" pitchFamily="34" charset="-128"/>
              </a:rPr>
            </a:br>
            <a:r>
              <a:rPr lang="en-US" b="1" dirty="0">
                <a:latin typeface="Arial" charset="0"/>
                <a:ea typeface="MS PGothic" pitchFamily="34" charset="-128"/>
              </a:rPr>
              <a:t>		                   </a:t>
            </a:r>
            <a:r>
              <a:rPr lang="en-US" b="1" dirty="0" err="1">
                <a:latin typeface="Arial" charset="0"/>
                <a:ea typeface="MS PGothic" pitchFamily="34" charset="-128"/>
              </a:rPr>
              <a:t>int</a:t>
            </a:r>
            <a:r>
              <a:rPr lang="en-US" b="1" dirty="0">
                <a:latin typeface="Arial" charset="0"/>
                <a:ea typeface="MS PGothic" pitchFamily="34" charset="-128"/>
              </a:rPr>
              <a:t> N)</a:t>
            </a:r>
            <a:br>
              <a:rPr lang="en-US" b="1" dirty="0">
                <a:latin typeface="Arial" charset="0"/>
                <a:ea typeface="MS PGothic" pitchFamily="34" charset="-128"/>
              </a:rPr>
            </a:br>
            <a:r>
              <a:rPr lang="en-US" b="1" dirty="0">
                <a:latin typeface="Arial" charset="0"/>
                <a:ea typeface="MS PGothic" pitchFamily="34" charset="-128"/>
              </a:rPr>
              <a:t>{</a:t>
            </a:r>
            <a:br>
              <a:rPr lang="en-US" b="1" dirty="0">
                <a:latin typeface="Arial" charset="0"/>
                <a:ea typeface="MS PGothic" pitchFamily="34" charset="-128"/>
              </a:rPr>
            </a:br>
            <a:r>
              <a:rPr lang="en-US" b="1" dirty="0">
                <a:latin typeface="Arial" charset="0"/>
                <a:ea typeface="MS PGothic" pitchFamily="34" charset="-128"/>
              </a:rPr>
              <a:t>  </a:t>
            </a:r>
            <a:r>
              <a:rPr lang="en-US" b="1" dirty="0" err="1">
                <a:latin typeface="Arial" charset="0"/>
                <a:ea typeface="MS PGothic" pitchFamily="34" charset="-128"/>
              </a:rPr>
              <a:t>int</a:t>
            </a:r>
            <a:r>
              <a:rPr lang="en-US" b="1" dirty="0">
                <a:latin typeface="Arial" charset="0"/>
                <a:ea typeface="MS PGothic" pitchFamily="34" charset="-128"/>
              </a:rPr>
              <a:t> row = </a:t>
            </a:r>
            <a:r>
              <a:rPr lang="en-US" b="1" dirty="0" err="1">
                <a:latin typeface="Arial" charset="0"/>
                <a:ea typeface="MS PGothic" pitchFamily="34" charset="-128"/>
              </a:rPr>
              <a:t>threadIdx.x</a:t>
            </a:r>
            <a:r>
              <a:rPr lang="en-US" b="1" dirty="0">
                <a:latin typeface="Arial" charset="0"/>
                <a:ea typeface="MS PGothic" pitchFamily="34" charset="-128"/>
              </a:rPr>
              <a:t> + </a:t>
            </a:r>
            <a:r>
              <a:rPr lang="en-US" b="1" dirty="0" err="1">
                <a:latin typeface="Arial" charset="0"/>
                <a:ea typeface="MS PGothic" pitchFamily="34" charset="-128"/>
              </a:rPr>
              <a:t>blockIdx.x</a:t>
            </a:r>
            <a:r>
              <a:rPr lang="en-US" b="1" dirty="0">
                <a:latin typeface="Arial" charset="0"/>
                <a:ea typeface="MS PGothic" pitchFamily="34" charset="-128"/>
              </a:rPr>
              <a:t>*</a:t>
            </a:r>
            <a:r>
              <a:rPr lang="en-US" b="1" dirty="0" err="1">
                <a:latin typeface="Arial" charset="0"/>
                <a:ea typeface="MS PGothic" pitchFamily="34" charset="-128"/>
              </a:rPr>
              <a:t>blockDim.x</a:t>
            </a:r>
            <a:r>
              <a:rPr lang="en-US" b="1" dirty="0">
                <a:latin typeface="Arial" charset="0"/>
                <a:ea typeface="MS PGothic" pitchFamily="34" charset="-128"/>
              </a:rPr>
              <a:t>;</a:t>
            </a:r>
            <a:br>
              <a:rPr lang="en-US" b="1" dirty="0">
                <a:latin typeface="Arial" charset="0"/>
                <a:ea typeface="MS PGothic" pitchFamily="34" charset="-128"/>
              </a:rPr>
            </a:br>
            <a:r>
              <a:rPr lang="en-US" b="1" dirty="0">
                <a:latin typeface="Arial" charset="0"/>
                <a:ea typeface="MS PGothic" pitchFamily="34" charset="-128"/>
              </a:rPr>
              <a:t>  </a:t>
            </a:r>
            <a:r>
              <a:rPr lang="en-US" b="1" dirty="0" err="1">
                <a:latin typeface="Arial" charset="0"/>
                <a:ea typeface="MS PGothic" pitchFamily="34" charset="-128"/>
              </a:rPr>
              <a:t>int</a:t>
            </a:r>
            <a:r>
              <a:rPr lang="en-US" b="1" dirty="0">
                <a:latin typeface="Arial" charset="0"/>
                <a:ea typeface="MS PGothic" pitchFamily="34" charset="-128"/>
              </a:rPr>
              <a:t> col  = </a:t>
            </a:r>
            <a:r>
              <a:rPr lang="en-US" b="1" dirty="0" err="1">
                <a:ea typeface="MS PGothic" pitchFamily="34" charset="-128"/>
              </a:rPr>
              <a:t>threadIdx.y</a:t>
            </a:r>
            <a:r>
              <a:rPr lang="en-US" b="1" dirty="0">
                <a:ea typeface="MS PGothic" pitchFamily="34" charset="-128"/>
              </a:rPr>
              <a:t> + </a:t>
            </a:r>
            <a:r>
              <a:rPr lang="en-US" b="1" dirty="0" err="1">
                <a:ea typeface="MS PGothic" pitchFamily="34" charset="-128"/>
              </a:rPr>
              <a:t>blockIdx.y</a:t>
            </a:r>
            <a:r>
              <a:rPr lang="en-US" b="1" dirty="0">
                <a:ea typeface="MS PGothic" pitchFamily="34" charset="-128"/>
              </a:rPr>
              <a:t>*</a:t>
            </a:r>
            <a:r>
              <a:rPr lang="en-US" b="1" dirty="0" err="1">
                <a:ea typeface="MS PGothic" pitchFamily="34" charset="-128"/>
              </a:rPr>
              <a:t>blockDim.y</a:t>
            </a:r>
            <a:r>
              <a:rPr lang="en-US" b="1" dirty="0">
                <a:latin typeface="Arial" charset="0"/>
                <a:ea typeface="MS PGothic" pitchFamily="34" charset="-128"/>
              </a:rPr>
              <a:t>;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MS PGothic" pitchFamily="34" charset="-128"/>
              </a:rPr>
              <a:t>  float sum = 0.0f;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MS PGothic" pitchFamily="34" charset="-128"/>
              </a:rPr>
              <a:t>  for (int i = 0; i &lt; N; i++) {</a:t>
            </a:r>
            <a:br>
              <a:rPr lang="en-US" b="1" dirty="0">
                <a:latin typeface="Arial" charset="0"/>
                <a:ea typeface="MS PGothic" pitchFamily="34" charset="-128"/>
              </a:rPr>
            </a:br>
            <a:r>
              <a:rPr lang="en-US" b="1" dirty="0">
                <a:latin typeface="Arial" charset="0"/>
                <a:ea typeface="MS PGothic" pitchFamily="34" charset="-128"/>
              </a:rPr>
              <a:t>    sum += a[row*</a:t>
            </a:r>
            <a:r>
              <a:rPr lang="en-US" b="1" dirty="0" err="1">
                <a:latin typeface="Arial" charset="0"/>
                <a:ea typeface="MS PGothic" pitchFamily="34" charset="-128"/>
              </a:rPr>
              <a:t>N+i</a:t>
            </a:r>
            <a:r>
              <a:rPr lang="en-US" b="1" dirty="0">
                <a:latin typeface="Arial" charset="0"/>
                <a:ea typeface="MS PGothic" pitchFamily="34" charset="-128"/>
              </a:rPr>
              <a:t>] * b[i*</a:t>
            </a:r>
            <a:r>
              <a:rPr lang="en-US" b="1" dirty="0" err="1">
                <a:latin typeface="Arial" charset="0"/>
                <a:ea typeface="MS PGothic" pitchFamily="34" charset="-128"/>
              </a:rPr>
              <a:t>N+col</a:t>
            </a:r>
            <a:r>
              <a:rPr lang="en-US" b="1" dirty="0">
                <a:latin typeface="Arial" charset="0"/>
                <a:ea typeface="MS PGothic" pitchFamily="34" charset="-128"/>
              </a:rPr>
              <a:t>];</a:t>
            </a:r>
            <a:br>
              <a:rPr lang="en-US" b="1" dirty="0">
                <a:latin typeface="Arial" charset="0"/>
                <a:ea typeface="MS PGothic" pitchFamily="34" charset="-128"/>
              </a:rPr>
            </a:br>
            <a:r>
              <a:rPr lang="en-US" b="1" dirty="0">
                <a:latin typeface="Arial" charset="0"/>
                <a:ea typeface="MS PGothic" pitchFamily="34" charset="-128"/>
              </a:rPr>
              <a:t>  }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MS PGothic" pitchFamily="34" charset="-128"/>
              </a:rPr>
              <a:t>  c[row*</a:t>
            </a:r>
            <a:r>
              <a:rPr lang="en-US" b="1" dirty="0" err="1">
                <a:latin typeface="Arial" charset="0"/>
                <a:ea typeface="MS PGothic" pitchFamily="34" charset="-128"/>
              </a:rPr>
              <a:t>N+col</a:t>
            </a:r>
            <a:r>
              <a:rPr lang="en-US" b="1" dirty="0">
                <a:latin typeface="Arial" charset="0"/>
                <a:ea typeface="MS PGothic" pitchFamily="34" charset="-128"/>
              </a:rPr>
              <a:t>] = sum;</a:t>
            </a:r>
            <a:br>
              <a:rPr lang="en-US" b="1" dirty="0">
                <a:latin typeface="Arial" charset="0"/>
                <a:ea typeface="MS PGothic" pitchFamily="34" charset="-128"/>
              </a:rPr>
            </a:br>
            <a:r>
              <a:rPr lang="en-US" b="1" dirty="0">
                <a:latin typeface="Arial" charset="0"/>
                <a:ea typeface="MS PGothic" pitchFamily="34" charset="-128"/>
              </a:rPr>
              <a:t>}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750419" y="5029077"/>
            <a:ext cx="355898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b="1" dirty="0"/>
              <a:t>每个线程对应于</a:t>
            </a:r>
            <a:r>
              <a:rPr lang="en-US" altLang="zh-CN" b="1" dirty="0"/>
              <a:t>C</a:t>
            </a:r>
            <a:r>
              <a:rPr lang="zh-CN" altLang="en-US" b="1" dirty="0"/>
              <a:t>中的一个条目。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293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039394" y="354948"/>
            <a:ext cx="3665905" cy="470778"/>
          </a:xfrm>
        </p:spPr>
        <p:txBody>
          <a:bodyPr>
            <a:normAutofit fontScale="90000"/>
          </a:bodyPr>
          <a:lstStyle/>
          <a:p>
            <a:r>
              <a:rPr lang="en-US" dirty="0"/>
              <a:t>Latency Optimization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48720" y="1165561"/>
            <a:ext cx="9876949" cy="42057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code</a:t>
            </a:r>
            <a:r>
              <a:rPr lang="zh-CN" altLang="en-US" dirty="0"/>
              <a:t>延迟受限时</a:t>
            </a:r>
            <a:endParaRPr lang="en-US" dirty="0"/>
          </a:p>
          <a:p>
            <a:pPr lvl="1"/>
            <a:r>
              <a:rPr lang="zh-CN" altLang="en-US" dirty="0"/>
              <a:t>内存和指令吞吐量都远未达到峰值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延迟隐藏</a:t>
            </a:r>
            <a:r>
              <a:rPr lang="en-US" altLang="zh-CN" dirty="0"/>
              <a:t>:</a:t>
            </a:r>
            <a:r>
              <a:rPr lang="zh-CN" altLang="en-US" dirty="0"/>
              <a:t>切换线程</a:t>
            </a:r>
            <a:endParaRPr lang="en-US" dirty="0"/>
          </a:p>
          <a:p>
            <a:pPr lvl="1"/>
            <a:r>
              <a:rPr lang="zh-CN" altLang="en-US" dirty="0"/>
              <a:t>当一个操作数没有准备好时，线程阻塞</a:t>
            </a:r>
            <a:endParaRPr lang="en-US" dirty="0"/>
          </a:p>
          <a:p>
            <a:r>
              <a:rPr lang="zh-CN" altLang="en-US" dirty="0"/>
              <a:t>目的：有足够的</a:t>
            </a:r>
            <a:r>
              <a:rPr lang="en-US" altLang="zh-CN" dirty="0"/>
              <a:t>warp</a:t>
            </a:r>
            <a:r>
              <a:rPr lang="zh-CN" altLang="en-US" dirty="0"/>
              <a:t>来隐藏延迟</a:t>
            </a:r>
            <a:endParaRPr lang="en-US" dirty="0"/>
          </a:p>
          <a:p>
            <a:r>
              <a:rPr lang="en-US" dirty="0"/>
              <a:t>Major techniques: increase active warps</a:t>
            </a:r>
          </a:p>
          <a:p>
            <a:r>
              <a:rPr lang="zh-CN" altLang="en-US" dirty="0"/>
              <a:t>主要措施：增加</a:t>
            </a:r>
            <a:r>
              <a:rPr lang="en-US" altLang="zh-CN" dirty="0"/>
              <a:t>active warps</a:t>
            </a:r>
          </a:p>
          <a:p>
            <a:r>
              <a:rPr lang="zh-CN" altLang="en-US" dirty="0"/>
              <a:t>什么时候需要</a:t>
            </a:r>
            <a:r>
              <a:rPr lang="en-US" altLang="zh-CN" dirty="0"/>
              <a:t>Latency Optimization</a:t>
            </a:r>
            <a:r>
              <a:rPr lang="zh-CN" altLang="en-US" dirty="0"/>
              <a:t>？</a:t>
            </a:r>
            <a:br>
              <a:rPr lang="en-US" altLang="zh-CN" dirty="0"/>
            </a:br>
            <a:r>
              <a:rPr lang="zh-CN" altLang="en-US" dirty="0"/>
              <a:t>首先是，判定什么时候是延迟受限。当延迟受限时两方面着手：减少高延迟操作，比如</a:t>
            </a:r>
            <a:r>
              <a:rPr lang="en-US" altLang="zh-CN" dirty="0"/>
              <a:t>GMEM,</a:t>
            </a:r>
            <a:r>
              <a:rPr lang="zh-CN" altLang="en-US" dirty="0"/>
              <a:t>用</a:t>
            </a:r>
            <a:r>
              <a:rPr lang="en-US" altLang="zh-CN" dirty="0"/>
              <a:t>shared memory </a:t>
            </a:r>
            <a:r>
              <a:rPr lang="zh-CN" altLang="en-US" dirty="0"/>
              <a:t>代替。另外用更多的</a:t>
            </a:r>
            <a:r>
              <a:rPr lang="en-US" altLang="zh-CN" dirty="0"/>
              <a:t>active warp </a:t>
            </a:r>
            <a:r>
              <a:rPr lang="zh-CN" altLang="en-US" dirty="0"/>
              <a:t>来掩盖掉这样的延迟。</a:t>
            </a:r>
            <a:r>
              <a:rPr lang="en-US" altLang="zh-CN" dirty="0"/>
              <a:t>TLP </a:t>
            </a:r>
            <a:r>
              <a:rPr lang="zh-CN" altLang="en-US" dirty="0"/>
              <a:t>线程级并行，指令级并行</a:t>
            </a:r>
            <a:endParaRPr lang="en-US" altLang="zh-CN" dirty="0"/>
          </a:p>
          <a:p>
            <a:pPr marL="0" indent="0">
              <a:buNone/>
            </a:pPr>
            <a:endParaRPr lang="en-US" altLang="zh-CN" sz="25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2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Enough Block and Block Size</a:t>
            </a:r>
            <a:br>
              <a:rPr lang="en-US" dirty="0">
                <a:ea typeface="ＭＳ Ｐゴシック" pitchFamily="34" charset="-128"/>
              </a:rPr>
            </a:br>
            <a:r>
              <a:rPr lang="zh-CN" altLang="en-US" dirty="0">
                <a:ea typeface="ＭＳ Ｐゴシック" pitchFamily="34" charset="-128"/>
              </a:rPr>
              <a:t>足够的块和块大小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/>
        <p:txBody>
          <a:bodyPr rIns="132074"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dirty="0">
                <a:ea typeface="ＭＳ Ｐゴシック" pitchFamily="34" charset="-128"/>
              </a:rPr>
              <a:t># of blocks &gt;&gt; # of SM &gt; 100 to scale well to future device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Minimum: 64. I generally use 128 or 256. 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But use whatever is best for your app.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Depends on the problem, do experiments!</a:t>
            </a:r>
          </a:p>
          <a:p>
            <a:r>
              <a:rPr lang="zh-CN" altLang="en-US" dirty="0"/>
              <a:t>如何分配我们的</a:t>
            </a:r>
            <a:r>
              <a:rPr lang="en-US" altLang="zh-CN" dirty="0"/>
              <a:t>grid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我们看到算数指令的操作延迟位</a:t>
            </a:r>
            <a:r>
              <a:rPr lang="en-US" altLang="zh-CN" dirty="0"/>
              <a:t>18~22</a:t>
            </a:r>
            <a:r>
              <a:rPr lang="zh-CN" altLang="en-US" dirty="0"/>
              <a:t>个周期。一般来说</a:t>
            </a:r>
            <a:r>
              <a:rPr lang="en-US" altLang="zh-CN" dirty="0"/>
              <a:t>SM</a:t>
            </a:r>
            <a:r>
              <a:rPr lang="zh-CN" altLang="en-US" dirty="0"/>
              <a:t>钟至少需要</a:t>
            </a:r>
            <a:r>
              <a:rPr lang="en-US" altLang="zh-CN" dirty="0"/>
              <a:t>18</a:t>
            </a:r>
            <a:r>
              <a:rPr lang="zh-CN" altLang="en-US" dirty="0"/>
              <a:t>个</a:t>
            </a:r>
            <a:r>
              <a:rPr lang="en-US" altLang="zh-CN" dirty="0"/>
              <a:t>Active Warp</a:t>
            </a:r>
            <a:r>
              <a:rPr lang="zh-CN" altLang="en-US" dirty="0"/>
              <a:t>来隐藏延迟。（如果一个</a:t>
            </a:r>
            <a:r>
              <a:rPr lang="en-US" altLang="zh-CN" dirty="0"/>
              <a:t>warp</a:t>
            </a:r>
            <a:r>
              <a:rPr lang="zh-CN" altLang="en-US" dirty="0"/>
              <a:t>中的语句前后独立，则可以只有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-US" altLang="zh-CN" dirty="0"/>
              <a:t>Active Warp </a:t>
            </a:r>
            <a:r>
              <a:rPr lang="zh-CN" altLang="en-US" dirty="0"/>
              <a:t>但这个一般较难达到）而一个</a:t>
            </a:r>
            <a:r>
              <a:rPr lang="en-US" altLang="zh-CN" dirty="0"/>
              <a:t>SM</a:t>
            </a:r>
            <a:r>
              <a:rPr lang="zh-CN" altLang="en-US" dirty="0"/>
              <a:t>最多有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Active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。那么一个</a:t>
            </a:r>
            <a:r>
              <a:rPr lang="en-US" altLang="zh-CN" dirty="0"/>
              <a:t>block</a:t>
            </a:r>
            <a:r>
              <a:rPr lang="zh-CN" altLang="en-US" dirty="0"/>
              <a:t>至少要有两个</a:t>
            </a:r>
            <a:r>
              <a:rPr lang="en-US" altLang="zh-CN" dirty="0"/>
              <a:t>warp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en-US" b="1" dirty="0">
              <a:ea typeface="ＭＳ Ｐゴシック" pitchFamily="34" charset="-128"/>
            </a:endParaRP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508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itchFamily="34" charset="-128"/>
              </a:rPr>
              <a:t>占用率</a:t>
            </a:r>
            <a:r>
              <a:rPr lang="en-US" altLang="zh-CN" dirty="0">
                <a:ea typeface="ＭＳ Ｐゴシック" pitchFamily="34" charset="-128"/>
              </a:rPr>
              <a:t>&amp;</a:t>
            </a:r>
            <a:r>
              <a:rPr lang="en-US" dirty="0">
                <a:ea typeface="ＭＳ Ｐゴシック" pitchFamily="34" charset="-128"/>
              </a:rPr>
              <a:t> Active Warps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/>
        <p:txBody>
          <a:bodyPr rIns="132074"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dirty="0">
                <a:ea typeface="ＭＳ Ｐゴシック" pitchFamily="34" charset="-128"/>
              </a:rPr>
              <a:t>Occupancy: </a:t>
            </a:r>
          </a:p>
          <a:p>
            <a:pPr>
              <a:buBlip>
                <a:blip r:embed="rId3"/>
              </a:buBlip>
            </a:pPr>
            <a:r>
              <a:rPr lang="zh-CN" altLang="en-US" dirty="0"/>
              <a:t>所谓占用率是一个比较容易混淆的概念，他指的不是</a:t>
            </a:r>
            <a:r>
              <a:rPr lang="en-US" altLang="zh-CN" dirty="0"/>
              <a:t>CUDA </a:t>
            </a:r>
            <a:r>
              <a:rPr lang="zh-CN" altLang="en-US" dirty="0"/>
              <a:t>核是否满载，而是指有多少的</a:t>
            </a:r>
            <a:r>
              <a:rPr lang="en-US" altLang="zh-CN" dirty="0"/>
              <a:t>Active Warp. 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dirty="0">
                <a:ea typeface="ＭＳ Ｐゴシック" pitchFamily="34" charset="-128"/>
              </a:rPr>
              <a:t>ratio of active warps per SM to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dirty="0">
                <a:ea typeface="ＭＳ Ｐゴシック" pitchFamily="34" charset="-128"/>
              </a:rPr>
              <a:t>the maximum number of allowed </a:t>
            </a:r>
            <a:r>
              <a:rPr lang="en-US" altLang="zh-CN" dirty="0">
                <a:ea typeface="ＭＳ Ｐゴシック" pitchFamily="34" charset="-128"/>
              </a:rPr>
              <a:t>warps</a:t>
            </a:r>
            <a:endParaRPr lang="en-US" dirty="0">
              <a:ea typeface="ＭＳ Ｐゴシック" pitchFamily="34" charset="-128"/>
            </a:endParaRP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Maximum number: 48 in Fermi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zh-CN" altLang="en-US" dirty="0">
                <a:ea typeface="ＭＳ Ｐゴシック" pitchFamily="34" charset="-128"/>
              </a:rPr>
              <a:t>我们需要占用足够高来隐藏延迟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zh-CN" altLang="en-US" dirty="0">
                <a:ea typeface="ＭＳ Ｐゴシック" pitchFamily="34" charset="-128"/>
              </a:rPr>
              <a:t>占用受到资源使用的限制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346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66" y="570706"/>
            <a:ext cx="8870964" cy="590533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Dynamical Partitioning of SM Resources</a:t>
            </a:r>
            <a:br>
              <a:rPr lang="en-US" dirty="0"/>
            </a:br>
            <a:r>
              <a:rPr lang="en-US" altLang="zh-CN" dirty="0"/>
              <a:t>. SM</a:t>
            </a:r>
            <a:r>
              <a:rPr lang="zh-CN" altLang="en-US" dirty="0"/>
              <a:t>资源的动态划分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66" y="1439810"/>
            <a:ext cx="10059856" cy="4250867"/>
          </a:xfrm>
        </p:spPr>
        <p:txBody>
          <a:bodyPr/>
          <a:lstStyle/>
          <a:p>
            <a:pPr eaLnBrk="1" hangingPunct="1"/>
            <a:endParaRPr lang="en-US" sz="1000" dirty="0">
              <a:solidFill>
                <a:schemeClr val="accent2"/>
              </a:solidFill>
            </a:endParaRPr>
          </a:p>
          <a:p>
            <a:r>
              <a:rPr lang="zh-CN" altLang="en-US" dirty="0"/>
              <a:t>共享内存按照块进行分区</a:t>
            </a:r>
            <a:endParaRPr lang="en-US" altLang="zh-CN" dirty="0"/>
          </a:p>
          <a:p>
            <a:r>
              <a:rPr lang="zh-CN" altLang="en-US" dirty="0"/>
              <a:t>寄存器按线程分区</a:t>
            </a:r>
            <a:r>
              <a:rPr lang="en-US" dirty="0"/>
              <a:t>: &lt;= 255</a:t>
            </a:r>
          </a:p>
          <a:p>
            <a:pPr eaLnBrk="1" hangingPunct="1"/>
            <a:r>
              <a:rPr lang="zh-CN" altLang="en-US" dirty="0"/>
              <a:t>线程块槽</a:t>
            </a:r>
            <a:r>
              <a:rPr lang="en-US" dirty="0"/>
              <a:t>: &lt;= 16</a:t>
            </a:r>
          </a:p>
          <a:p>
            <a:pPr eaLnBrk="1" hangingPunct="1"/>
            <a:r>
              <a:rPr lang="zh-CN" altLang="en-US" dirty="0"/>
              <a:t>线程槽</a:t>
            </a:r>
            <a:r>
              <a:rPr lang="en-US" dirty="0"/>
              <a:t>: &lt;= 2048</a:t>
            </a:r>
            <a:endParaRPr lang="en-US" sz="1000" dirty="0"/>
          </a:p>
          <a:p>
            <a:r>
              <a:rPr lang="zh-CN" altLang="en-US" dirty="0"/>
              <a:t>其中任何一个都可能限制</a:t>
            </a:r>
            <a:r>
              <a:rPr lang="en-US" altLang="zh-CN" dirty="0"/>
              <a:t>SM</a:t>
            </a:r>
            <a:r>
              <a:rPr lang="zh-CN" altLang="en-US" dirty="0"/>
              <a:t>上可以同时启动多少个线程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计算资源是共享的，</a:t>
            </a:r>
            <a:r>
              <a:rPr lang="en-US" altLang="zh-CN" dirty="0"/>
              <a:t>GPU</a:t>
            </a:r>
            <a:r>
              <a:rPr lang="zh-CN" altLang="en-US" dirty="0"/>
              <a:t>资源则是独占的。切换没有开销。</a:t>
            </a:r>
            <a:endParaRPr lang="en-US" altLang="zh-CN" dirty="0"/>
          </a:p>
          <a:p>
            <a:r>
              <a:rPr lang="zh-CN" altLang="en-US" dirty="0"/>
              <a:t>限制了有多少线程可以在</a:t>
            </a:r>
            <a:r>
              <a:rPr lang="en-US" altLang="zh-CN" dirty="0"/>
              <a:t>GPU</a:t>
            </a:r>
            <a:r>
              <a:rPr lang="zh-CN" altLang="en-US" dirty="0"/>
              <a:t>上执行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1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48719" y="0"/>
            <a:ext cx="9465410" cy="1192700"/>
          </a:xfrm>
        </p:spPr>
        <p:txBody>
          <a:bodyPr/>
          <a:lstStyle/>
          <a:p>
            <a:r>
              <a:rPr lang="zh-CN" altLang="en-US" dirty="0">
                <a:ea typeface="ＭＳ Ｐゴシック" pitchFamily="34" charset="-128"/>
              </a:rPr>
              <a:t>占用率优化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548720" y="1028435"/>
            <a:ext cx="9876949" cy="4250867"/>
          </a:xfrm>
        </p:spPr>
        <p:txBody>
          <a:bodyPr rIns="132074">
            <a:normAutofit/>
          </a:bodyPr>
          <a:lstStyle/>
          <a:p>
            <a:r>
              <a:rPr lang="zh-CN" altLang="en-US" dirty="0"/>
              <a:t>了解当前的占用情况</a:t>
            </a:r>
            <a:endParaRPr lang="en-US" altLang="zh-CN" dirty="0"/>
          </a:p>
          <a:p>
            <a:r>
              <a:rPr lang="en-US" dirty="0"/>
              <a:t>Visual profiler</a:t>
            </a:r>
          </a:p>
          <a:p>
            <a:pPr lvl="1" eaLnBrk="1" hangingPunct="1"/>
            <a:r>
              <a:rPr lang="en-US" dirty="0"/>
              <a:t>--</a:t>
            </a:r>
            <a:r>
              <a:rPr lang="en-US" dirty="0" err="1"/>
              <a:t>ptxas</a:t>
            </a:r>
            <a:r>
              <a:rPr lang="en-US" dirty="0"/>
              <a:t>-options=-v: output resource usage info; input to Occupancy Calculator</a:t>
            </a:r>
          </a:p>
          <a:p>
            <a:pPr lvl="1" eaLnBrk="1" hangingPunct="1"/>
            <a:endParaRPr lang="en-US" dirty="0"/>
          </a:p>
          <a:p>
            <a:r>
              <a:rPr lang="zh-CN" altLang="en-US" dirty="0"/>
              <a:t>调整资源的使用来提高占用率</a:t>
            </a:r>
            <a:endParaRPr lang="en-US" altLang="zh-CN" dirty="0"/>
          </a:p>
          <a:p>
            <a:pPr lvl="1"/>
            <a:r>
              <a:rPr lang="zh-CN" altLang="en-US" dirty="0"/>
              <a:t>改变块的大小</a:t>
            </a:r>
            <a:endParaRPr lang="en-US" dirty="0"/>
          </a:p>
          <a:p>
            <a:pPr lvl="1"/>
            <a:r>
              <a:rPr lang="zh-CN" altLang="en-US" dirty="0"/>
              <a:t>限制寄存器的使用</a:t>
            </a:r>
            <a:endParaRPr lang="en-US" dirty="0"/>
          </a:p>
          <a:p>
            <a:pPr lvl="2"/>
            <a:r>
              <a:rPr lang="zh-CN" altLang="en-US" dirty="0"/>
              <a:t>编译器选项</a:t>
            </a:r>
            <a:r>
              <a:rPr lang="en-US" dirty="0"/>
              <a:t>–</a:t>
            </a:r>
            <a:r>
              <a:rPr lang="en-US" dirty="0" err="1"/>
              <a:t>maxrregcount</a:t>
            </a:r>
            <a:r>
              <a:rPr lang="en-US" dirty="0"/>
              <a:t>=n: per file</a:t>
            </a:r>
          </a:p>
          <a:p>
            <a:pPr lvl="2"/>
            <a:r>
              <a:rPr lang="en-US" dirty="0"/>
              <a:t>__</a:t>
            </a:r>
            <a:r>
              <a:rPr lang="en-US" dirty="0" err="1"/>
              <a:t>launch_bounds</a:t>
            </a:r>
            <a:r>
              <a:rPr lang="en-US" dirty="0"/>
              <a:t>__: per kernel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  <a:ea typeface="ＭＳ Ｐゴシック" pitchFamily="34" charset="-128"/>
              </a:rPr>
              <a:t>动态分配共享内存</a:t>
            </a:r>
            <a:endParaRPr lang="en-US" dirty="0">
              <a:solidFill>
                <a:schemeClr val="accent6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79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find out the code is instruction bound</a:t>
            </a:r>
          </a:p>
          <a:p>
            <a:pPr lvl="1"/>
            <a:r>
              <a:rPr lang="zh-CN" altLang="en-US" dirty="0"/>
              <a:t>如果不够仔细，计算密集型算法很容易成为内存限制</a:t>
            </a:r>
            <a:endParaRPr lang="en-US" altLang="zh-CN" dirty="0"/>
          </a:p>
          <a:p>
            <a:pPr lvl="1"/>
            <a:r>
              <a:rPr lang="zh-CN" altLang="en-US" dirty="0"/>
              <a:t>通常，需要在内存和执行配置优化之后再考虑指令优化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目的</a:t>
            </a:r>
            <a:r>
              <a:rPr lang="en-US" dirty="0"/>
              <a:t>: </a:t>
            </a:r>
            <a:r>
              <a:rPr lang="zh-CN" altLang="en-US" dirty="0"/>
              <a:t>减少指令数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   </a:t>
            </a:r>
            <a:r>
              <a:rPr lang="zh-CN" altLang="en-US" dirty="0"/>
              <a:t>用更少的指令完成同样的工作</a:t>
            </a:r>
            <a:endParaRPr lang="en-US" dirty="0"/>
          </a:p>
          <a:p>
            <a:r>
              <a:rPr lang="zh-CN" altLang="en-US" dirty="0"/>
              <a:t>主要措施</a:t>
            </a:r>
            <a:endParaRPr lang="en-US" altLang="zh-CN" dirty="0"/>
          </a:p>
          <a:p>
            <a:pPr lvl="1"/>
            <a:r>
              <a:rPr lang="zh-CN" altLang="en-US" dirty="0"/>
              <a:t>使用高吞吐量的指令</a:t>
            </a:r>
            <a:endParaRPr lang="en-US" altLang="zh-CN" dirty="0"/>
          </a:p>
          <a:p>
            <a:pPr lvl="1"/>
            <a:r>
              <a:rPr lang="zh-CN" altLang="en-US" dirty="0"/>
              <a:t>减少浪费的指令</a:t>
            </a:r>
            <a:r>
              <a:rPr lang="en-US" dirty="0"/>
              <a:t>: branch divergence, etc.</a:t>
            </a:r>
          </a:p>
          <a:p>
            <a:pPr lvl="1"/>
            <a:r>
              <a:rPr lang="zh-CN" altLang="en-US" dirty="0"/>
              <a:t>处理指令中的分支与</a:t>
            </a:r>
            <a:r>
              <a:rPr lang="en-US" altLang="zh-CN" dirty="0"/>
              <a:t>bank conflict.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9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减少指令数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float if precision allow</a:t>
            </a:r>
          </a:p>
          <a:p>
            <a:pPr lvl="1"/>
            <a:r>
              <a:rPr lang="en-US" dirty="0"/>
              <a:t>Adding “f” to floating literals (e.g. 1.0f) because the default is double</a:t>
            </a:r>
          </a:p>
          <a:p>
            <a:pPr marL="571477" lvl="1" indent="0">
              <a:buNone/>
            </a:pPr>
            <a:r>
              <a:rPr lang="zh-CN" altLang="en-US" dirty="0"/>
              <a:t>将“</a:t>
            </a:r>
            <a:r>
              <a:rPr lang="en-US" dirty="0"/>
              <a:t>f”</a:t>
            </a:r>
            <a:r>
              <a:rPr lang="zh-CN" altLang="en-US" dirty="0"/>
              <a:t>添加到浮动文字中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1.0</a:t>
            </a:r>
            <a:r>
              <a:rPr lang="en-US" dirty="0"/>
              <a:t>f)，</a:t>
            </a:r>
            <a:r>
              <a:rPr lang="zh-CN" altLang="en-US" dirty="0"/>
              <a:t>因为默认值是</a:t>
            </a:r>
            <a:r>
              <a:rPr lang="en-US" dirty="0"/>
              <a:t>double</a:t>
            </a:r>
          </a:p>
          <a:p>
            <a:r>
              <a:rPr lang="en-US" dirty="0"/>
              <a:t>Fast math functions</a:t>
            </a:r>
          </a:p>
          <a:p>
            <a:pPr lvl="1"/>
            <a:r>
              <a:rPr lang="en-US" dirty="0"/>
              <a:t>Two types of runtime math library functions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(): s</a:t>
            </a:r>
            <a:r>
              <a:rPr lang="en-US" sz="1600" dirty="0"/>
              <a:t>lower but higher accuracy (5 </a:t>
            </a:r>
            <a:r>
              <a:rPr lang="en-US" sz="1600" dirty="0" err="1"/>
              <a:t>ulp</a:t>
            </a:r>
            <a:r>
              <a:rPr lang="en-US" sz="1600" dirty="0"/>
              <a:t> or less)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func</a:t>
            </a:r>
            <a:r>
              <a:rPr lang="en-US" dirty="0"/>
              <a:t>(): f</a:t>
            </a:r>
            <a:r>
              <a:rPr lang="en-US" sz="1600" dirty="0"/>
              <a:t>ast but lower accuracy (see prog. guide for full details)</a:t>
            </a:r>
            <a:endParaRPr lang="en-US" sz="1000" dirty="0"/>
          </a:p>
          <a:p>
            <a:pPr lvl="1"/>
            <a:r>
              <a:rPr lang="en-US" dirty="0"/>
              <a:t>-</a:t>
            </a:r>
            <a:r>
              <a:rPr lang="en-US" dirty="0" err="1"/>
              <a:t>use_fast_math</a:t>
            </a:r>
            <a:r>
              <a:rPr lang="en-US" dirty="0"/>
              <a:t>: forces every </a:t>
            </a:r>
            <a:r>
              <a:rPr lang="en-US" dirty="0" err="1"/>
              <a:t>func</a:t>
            </a:r>
            <a:r>
              <a:rPr lang="en-US" dirty="0"/>
              <a:t>() to __</a:t>
            </a:r>
            <a:r>
              <a:rPr lang="en-US" dirty="0" err="1"/>
              <a:t>func</a:t>
            </a:r>
            <a:r>
              <a:rPr lang="en-US" dirty="0"/>
              <a:t> 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9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548719" y="247112"/>
            <a:ext cx="8870964" cy="557301"/>
          </a:xfrm>
        </p:spPr>
        <p:txBody>
          <a:bodyPr>
            <a:normAutofit fontScale="90000"/>
          </a:bodyPr>
          <a:lstStyle/>
          <a:p>
            <a:r>
              <a:rPr lang="en-US" dirty="0"/>
              <a:t>GPU High Level 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54705" y="1439810"/>
            <a:ext cx="5853007" cy="1988309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611" y="1576934"/>
            <a:ext cx="1005986" cy="891311"/>
          </a:xfrm>
          <a:prstGeom prst="rect">
            <a:avLst/>
          </a:prstGeom>
          <a:solidFill>
            <a:srgbClr val="FFD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4878" y="1645497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69238" y="1645497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878" y="1851184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9238" y="1851184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4878" y="2056871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9238" y="2056871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4878" y="2262558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9238" y="2262558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29065" y="1645497"/>
            <a:ext cx="274360" cy="754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SMEM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35050" y="1576934"/>
            <a:ext cx="1005986" cy="891311"/>
          </a:xfrm>
          <a:prstGeom prst="rect">
            <a:avLst/>
          </a:prstGeom>
          <a:solidFill>
            <a:srgbClr val="FFD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92317" y="1645497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66676" y="1645497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92317" y="1851184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66676" y="1851184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92317" y="2056871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6676" y="2056871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92317" y="2262558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66676" y="2262558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6503" y="1645497"/>
            <a:ext cx="274360" cy="754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SMEM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32489" y="1576934"/>
            <a:ext cx="1005986" cy="891311"/>
          </a:xfrm>
          <a:prstGeom prst="rect">
            <a:avLst/>
          </a:prstGeom>
          <a:solidFill>
            <a:srgbClr val="FFD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89755" y="1645497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4115" y="1645497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89755" y="1851184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64115" y="1851184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89755" y="2056871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4115" y="2056871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89755" y="2262558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4115" y="2262558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23942" y="1645497"/>
            <a:ext cx="274360" cy="754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SMEM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27366" y="1576934"/>
            <a:ext cx="1005986" cy="891311"/>
          </a:xfrm>
          <a:prstGeom prst="rect">
            <a:avLst/>
          </a:prstGeom>
          <a:solidFill>
            <a:srgbClr val="FFD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84633" y="1645497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8993" y="1645497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84633" y="1851184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58993" y="1851184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84633" y="2056871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58993" y="2056871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84633" y="2262558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993" y="2262558"/>
            <a:ext cx="182906" cy="137125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18820" y="1645497"/>
            <a:ext cx="274360" cy="754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SMEM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37611" y="2742495"/>
            <a:ext cx="5395741" cy="548499"/>
          </a:xfrm>
          <a:prstGeom prst="rect">
            <a:avLst/>
          </a:prstGeom>
          <a:solidFill>
            <a:srgbClr val="E37B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Global Memory</a:t>
            </a:r>
          </a:p>
        </p:txBody>
      </p:sp>
      <p:cxnSp>
        <p:nvCxnSpPr>
          <p:cNvPr id="48" name="Elbow Connector 47"/>
          <p:cNvCxnSpPr>
            <a:stCxn id="7" idx="2"/>
            <a:endCxn id="47" idx="0"/>
          </p:cNvCxnSpPr>
          <p:nvPr/>
        </p:nvCxnSpPr>
        <p:spPr>
          <a:xfrm rot="16200000" flipH="1">
            <a:off x="3200919" y="1507931"/>
            <a:ext cx="274249" cy="219487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2"/>
            <a:endCxn id="47" idx="0"/>
          </p:cNvCxnSpPr>
          <p:nvPr/>
        </p:nvCxnSpPr>
        <p:spPr>
          <a:xfrm rot="16200000" flipH="1">
            <a:off x="3749638" y="2056650"/>
            <a:ext cx="274249" cy="109743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7" idx="2"/>
            <a:endCxn id="47" idx="0"/>
          </p:cNvCxnSpPr>
          <p:nvPr/>
        </p:nvCxnSpPr>
        <p:spPr>
          <a:xfrm rot="5400000">
            <a:off x="5395796" y="1507931"/>
            <a:ext cx="274249" cy="219487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2"/>
            <a:endCxn id="47" idx="0"/>
          </p:cNvCxnSpPr>
          <p:nvPr/>
        </p:nvCxnSpPr>
        <p:spPr>
          <a:xfrm rot="5400000">
            <a:off x="4298359" y="2604893"/>
            <a:ext cx="274249" cy="381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212834" y="1988309"/>
            <a:ext cx="91453" cy="68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395741" y="1988309"/>
            <a:ext cx="91453" cy="68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578647" y="1988309"/>
            <a:ext cx="91453" cy="68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61554" y="1988309"/>
            <a:ext cx="91453" cy="68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Connector 55"/>
          <p:cNvCxnSpPr>
            <a:stCxn id="47" idx="3"/>
            <a:endCxn id="57" idx="1"/>
          </p:cNvCxnSpPr>
          <p:nvPr/>
        </p:nvCxnSpPr>
        <p:spPr>
          <a:xfrm>
            <a:off x="7133352" y="3016745"/>
            <a:ext cx="1005986" cy="142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39338" y="2742495"/>
            <a:ext cx="1737611" cy="548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CPU Chipset</a:t>
            </a:r>
          </a:p>
        </p:txBody>
      </p:sp>
      <p:sp>
        <p:nvSpPr>
          <p:cNvPr id="12343" name="TextBox 96"/>
          <p:cNvSpPr txBox="1">
            <a:spLocks noChangeArrowheads="1"/>
          </p:cNvSpPr>
          <p:nvPr/>
        </p:nvSpPr>
        <p:spPr bwMode="auto">
          <a:xfrm>
            <a:off x="7468497" y="2725354"/>
            <a:ext cx="606248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latin typeface="Calibri" pitchFamily="34" charset="0"/>
              </a:rPr>
              <a:t>PCIe</a:t>
            </a:r>
          </a:p>
        </p:txBody>
      </p:sp>
      <p:sp>
        <p:nvSpPr>
          <p:cNvPr id="12344" name="Rectangle 57"/>
          <p:cNvSpPr>
            <a:spLocks noChangeArrowheads="1"/>
          </p:cNvSpPr>
          <p:nvPr/>
        </p:nvSpPr>
        <p:spPr bwMode="auto">
          <a:xfrm>
            <a:off x="1417525" y="4252601"/>
            <a:ext cx="4526869" cy="96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/>
          <a:p>
            <a:pPr marL="496868" indent="-457182">
              <a:lnSpc>
                <a:spcPct val="110000"/>
              </a:lnSpc>
              <a:spcBef>
                <a:spcPts val="450"/>
              </a:spcBef>
              <a:buSzPct val="201000"/>
              <a:buBlip>
                <a:blip r:embed="rId3"/>
              </a:buBlip>
            </a:pPr>
            <a:r>
              <a:rPr lang="zh-CN" altLang="en-US" sz="2400" b="1" dirty="0">
                <a:latin typeface="Arial Bold" pitchFamily="34" charset="0"/>
                <a:cs typeface="Arial Bold" pitchFamily="34" charset="0"/>
                <a:sym typeface="Arial Bold" pitchFamily="34" charset="0"/>
              </a:rPr>
              <a:t>流式多处理器</a:t>
            </a:r>
            <a:endParaRPr lang="en-US" sz="2400" b="1" dirty="0">
              <a:latin typeface="Arial Bold" pitchFamily="34" charset="0"/>
              <a:cs typeface="Arial Bold" pitchFamily="34" charset="0"/>
              <a:sym typeface="Arial Bold" pitchFamily="34" charset="0"/>
            </a:endParaRPr>
          </a:p>
          <a:p>
            <a:pPr marL="496868" indent="-457182">
              <a:lnSpc>
                <a:spcPct val="110000"/>
              </a:lnSpc>
              <a:spcBef>
                <a:spcPts val="450"/>
              </a:spcBef>
              <a:buSzPct val="201000"/>
              <a:buBlip>
                <a:blip r:embed="rId3"/>
              </a:buBlip>
            </a:pPr>
            <a:r>
              <a:rPr lang="zh-CN" altLang="en-US" sz="2400" b="1" dirty="0">
                <a:latin typeface="Arial Bold" pitchFamily="34" charset="0"/>
                <a:cs typeface="Arial Bold" pitchFamily="34" charset="0"/>
                <a:sym typeface="Arial Bold" pitchFamily="34" charset="0"/>
              </a:rPr>
              <a:t>全局内存</a:t>
            </a:r>
            <a:endParaRPr lang="en-US" sz="2400" b="1" dirty="0">
              <a:latin typeface="Arial Bold" pitchFamily="34" charset="0"/>
              <a:cs typeface="Arial Bold" pitchFamily="34" charset="0"/>
              <a:sym typeface="Arial Bold" pitchFamily="34" charset="0"/>
            </a:endParaRPr>
          </a:p>
        </p:txBody>
      </p:sp>
      <p:pic>
        <p:nvPicPr>
          <p:cNvPr id="58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14" y="3770930"/>
            <a:ext cx="3288506" cy="180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97311F7-F6BE-4A43-AC1D-CA3691880E48}"/>
              </a:ext>
            </a:extLst>
          </p:cNvPr>
          <p:cNvSpPr/>
          <p:nvPr/>
        </p:nvSpPr>
        <p:spPr>
          <a:xfrm>
            <a:off x="1392711" y="3618539"/>
            <a:ext cx="532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CUDA</a:t>
            </a:r>
            <a:r>
              <a:rPr lang="zh-CN" altLang="en-US" sz="2400" dirty="0"/>
              <a:t>的</a:t>
            </a:r>
            <a:r>
              <a:rPr lang="en-US" altLang="zh-CN" sz="2400" dirty="0"/>
              <a:t>GPU</a:t>
            </a:r>
            <a:r>
              <a:rPr lang="zh-CN" altLang="en-US" sz="2400" dirty="0"/>
              <a:t>架构十分简单直观。</a:t>
            </a:r>
          </a:p>
        </p:txBody>
      </p:sp>
    </p:spTree>
    <p:extLst>
      <p:ext uri="{BB962C8B-B14F-4D97-AF65-F5344CB8AC3E}">
        <p14:creationId xmlns:p14="http://schemas.microsoft.com/office/powerpoint/2010/main" val="1503166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Control Flow </a:t>
            </a:r>
            <a:r>
              <a:rPr lang="zh-CN" altLang="en-US" dirty="0"/>
              <a:t>控制流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48719" y="1269833"/>
            <a:ext cx="9876949" cy="45722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分支发散</a:t>
            </a:r>
            <a:r>
              <a:rPr lang="en-US" dirty="0"/>
              <a:t>:</a:t>
            </a:r>
          </a:p>
          <a:p>
            <a:r>
              <a:rPr lang="zh-CN" altLang="en-US" dirty="0"/>
              <a:t>如果在一个</a:t>
            </a:r>
            <a:r>
              <a:rPr lang="en-US" altLang="zh-CN" dirty="0"/>
              <a:t>warps</a:t>
            </a:r>
            <a:r>
              <a:rPr lang="zh-CN" altLang="en-US" dirty="0"/>
              <a:t>中线程走了不同的分支，就是分支发散，相反就不是。</a:t>
            </a:r>
            <a:endParaRPr lang="en-US" altLang="zh-CN" dirty="0"/>
          </a:p>
          <a:p>
            <a:pPr eaLnBrk="1" hangingPunct="1">
              <a:defRPr/>
            </a:pPr>
            <a:endParaRPr lang="en-US" dirty="0"/>
          </a:p>
          <a:p>
            <a:pPr lvl="1">
              <a:defRPr/>
            </a:pPr>
            <a:r>
              <a:rPr lang="zh-CN" altLang="en-US" dirty="0"/>
              <a:t>同一</a:t>
            </a:r>
            <a:r>
              <a:rPr lang="en-US" altLang="zh-CN" dirty="0"/>
              <a:t>warp</a:t>
            </a:r>
            <a:r>
              <a:rPr lang="zh-CN" altLang="en-US" dirty="0"/>
              <a:t>内的线程采用不同的路径</a:t>
            </a:r>
            <a:endParaRPr lang="en-US" altLang="zh-CN" dirty="0"/>
          </a:p>
          <a:p>
            <a:pPr lvl="1">
              <a:defRPr/>
            </a:pP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</a:rPr>
              <a:t> &gt; 2) {...} else {...}</a:t>
            </a:r>
          </a:p>
          <a:p>
            <a:pPr lvl="2" eaLnBrk="1" hangingPunct="1">
              <a:defRPr/>
            </a:pPr>
            <a:r>
              <a:rPr lang="en-US" sz="2600" dirty="0"/>
              <a:t>Branch granularity &lt; warp size</a:t>
            </a:r>
          </a:p>
          <a:p>
            <a:pPr lvl="1" eaLnBrk="1" hangingPunct="1">
              <a:defRPr/>
            </a:pPr>
            <a:r>
              <a:rPr lang="en-US" dirty="0"/>
              <a:t>Different execution paths within a warp are serialized</a:t>
            </a:r>
          </a:p>
          <a:p>
            <a:pPr lvl="1" eaLnBrk="1" hangingPunct="1">
              <a:defRPr/>
            </a:pPr>
            <a:endParaRPr lang="en-US" sz="1100" dirty="0"/>
          </a:p>
          <a:p>
            <a:pPr eaLnBrk="1" hangingPunct="1">
              <a:defRPr/>
            </a:pPr>
            <a:r>
              <a:rPr lang="zh-CN" altLang="en-US" dirty="0"/>
              <a:t>不同</a:t>
            </a:r>
            <a:r>
              <a:rPr lang="en-US" dirty="0"/>
              <a:t> warps can execute different code with no impact on performance</a:t>
            </a:r>
          </a:p>
          <a:p>
            <a:pPr lvl="1" eaLnBrk="1" hangingPunct="1">
              <a:buFontTx/>
              <a:buNone/>
              <a:defRPr/>
            </a:pPr>
            <a:endParaRPr lang="en-US" sz="1100" dirty="0"/>
          </a:p>
          <a:p>
            <a:pPr eaLnBrk="1" hangingPunct="1">
              <a:defRPr/>
            </a:pPr>
            <a:r>
              <a:rPr lang="en-US" dirty="0"/>
              <a:t>Avoid </a:t>
            </a:r>
            <a:r>
              <a:rPr lang="zh-CN" altLang="en-US" dirty="0"/>
              <a:t>在一个</a:t>
            </a:r>
            <a:r>
              <a:rPr lang="en-US" altLang="zh-CN" dirty="0"/>
              <a:t>warp</a:t>
            </a:r>
            <a:r>
              <a:rPr lang="zh-CN" altLang="en-US" dirty="0"/>
              <a:t>内发散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Example without divergence:</a:t>
            </a:r>
          </a:p>
          <a:p>
            <a:pPr lvl="2" eaLnBrk="1" hangingPunct="1">
              <a:defRPr/>
            </a:pPr>
            <a:r>
              <a:rPr lang="en-US" sz="1600" dirty="0">
                <a:latin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</a:rPr>
              <a:t>threadIdx.x</a:t>
            </a:r>
            <a:r>
              <a:rPr lang="en-US" sz="1600" dirty="0">
                <a:latin typeface="Courier New" pitchFamily="49" charset="0"/>
              </a:rPr>
              <a:t> / WARP_SIZE &gt; 2) {...} else {...}</a:t>
            </a:r>
          </a:p>
          <a:p>
            <a:pPr lvl="2" eaLnBrk="1" hangingPunct="1">
              <a:defRPr/>
            </a:pPr>
            <a:r>
              <a:rPr lang="zh-CN" altLang="en-US" sz="2600" dirty="0"/>
              <a:t>分支粒度是</a:t>
            </a:r>
            <a:r>
              <a:rPr lang="en-US" sz="2600" dirty="0"/>
              <a:t> </a:t>
            </a:r>
            <a:r>
              <a:rPr lang="en-US" altLang="zh-CN" sz="2600" dirty="0"/>
              <a:t>warp</a:t>
            </a:r>
            <a:r>
              <a:rPr lang="zh-CN" altLang="en-US" sz="2600" dirty="0"/>
              <a:t>尺寸的整数倍。</a:t>
            </a:r>
            <a:endParaRPr lang="en-US" sz="2600" dirty="0"/>
          </a:p>
          <a:p>
            <a:pPr lvl="2" eaLnBrk="1" hangingPunct="1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5706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48719" y="247112"/>
            <a:ext cx="8870964" cy="59053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Minimizing CPU-GPU data transfer</a:t>
            </a:r>
            <a:br>
              <a:rPr lang="en-US" dirty="0">
                <a:ea typeface="ＭＳ Ｐゴシック" pitchFamily="34" charset="-128"/>
              </a:rPr>
            </a:br>
            <a:r>
              <a:rPr lang="zh-CN" altLang="en-US" dirty="0">
                <a:ea typeface="ＭＳ Ｐゴシック" pitchFamily="34" charset="-128"/>
              </a:rPr>
              <a:t>最小化</a:t>
            </a:r>
            <a:r>
              <a:rPr lang="en-US" altLang="zh-CN" dirty="0">
                <a:ea typeface="ＭＳ Ｐゴシック" pitchFamily="34" charset="-128"/>
              </a:rPr>
              <a:t>CPU-GPU</a:t>
            </a:r>
            <a:r>
              <a:rPr lang="zh-CN" altLang="en-US" dirty="0">
                <a:ea typeface="ＭＳ Ｐゴシック" pitchFamily="34" charset="-128"/>
              </a:rPr>
              <a:t>的数据传输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381794" y="1408906"/>
            <a:ext cx="9876949" cy="4250867"/>
          </a:xfrm>
        </p:spPr>
        <p:txBody>
          <a:bodyPr rIns="132074">
            <a:normAutofit/>
          </a:bodyPr>
          <a:lstStyle/>
          <a:p>
            <a:pPr>
              <a:buBlip>
                <a:blip r:embed="rId3"/>
              </a:buBlip>
            </a:pPr>
            <a:r>
              <a:rPr lang="zh-CN" altLang="en-US" sz="2000" dirty="0">
                <a:ea typeface="ＭＳ Ｐゴシック" pitchFamily="34" charset="-128"/>
              </a:rPr>
              <a:t>主机</a:t>
            </a:r>
            <a:r>
              <a:rPr lang="en-US" altLang="zh-CN" sz="2000" dirty="0">
                <a:ea typeface="ＭＳ Ｐゴシック" pitchFamily="34" charset="-128"/>
              </a:rPr>
              <a:t>&lt;-&gt;</a:t>
            </a:r>
            <a:r>
              <a:rPr lang="zh-CN" altLang="en-US" sz="2000" dirty="0">
                <a:ea typeface="ＭＳ Ｐゴシック" pitchFamily="34" charset="-128"/>
              </a:rPr>
              <a:t>设备数据传输的带宽比</a:t>
            </a:r>
            <a:r>
              <a:rPr lang="en-US" altLang="zh-CN" sz="2000" dirty="0">
                <a:ea typeface="ＭＳ Ｐゴシック" pitchFamily="34" charset="-128"/>
              </a:rPr>
              <a:t>global</a:t>
            </a:r>
            <a:r>
              <a:rPr lang="zh-CN" altLang="en-US" sz="2000" dirty="0">
                <a:ea typeface="ＭＳ Ｐゴシック" pitchFamily="34" charset="-128"/>
              </a:rPr>
              <a:t>内存访问低得多。</a:t>
            </a:r>
            <a:endParaRPr lang="en-US" sz="2000" dirty="0">
              <a:ea typeface="ＭＳ Ｐゴシック" pitchFamily="34" charset="-128"/>
            </a:endParaRP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altLang="zh-CN" dirty="0">
                <a:ea typeface="ＭＳ Ｐゴシック" pitchFamily="34" charset="-128"/>
              </a:rPr>
              <a:t>16</a:t>
            </a:r>
            <a:r>
              <a:rPr lang="en-US" dirty="0">
                <a:ea typeface="ＭＳ Ｐゴシック" pitchFamily="34" charset="-128"/>
              </a:rPr>
              <a:t> GB/s (</a:t>
            </a:r>
            <a:r>
              <a:rPr lang="en-US" dirty="0" err="1">
                <a:ea typeface="ＭＳ Ｐゴシック" pitchFamily="34" charset="-128"/>
              </a:rPr>
              <a:t>PCIe</a:t>
            </a:r>
            <a:r>
              <a:rPr lang="en-US" dirty="0">
                <a:ea typeface="ＭＳ Ｐゴシック" pitchFamily="34" charset="-128"/>
              </a:rPr>
              <a:t> x16 Gen</a:t>
            </a:r>
            <a:r>
              <a:rPr lang="en-US" altLang="zh-CN" dirty="0">
                <a:ea typeface="ＭＳ Ｐゴシック" pitchFamily="34" charset="-128"/>
              </a:rPr>
              <a:t>3</a:t>
            </a:r>
            <a:r>
              <a:rPr lang="en-US" dirty="0">
                <a:ea typeface="ＭＳ Ｐゴシック" pitchFamily="34" charset="-128"/>
              </a:rPr>
              <a:t>)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 </a:t>
            </a:r>
            <a:r>
              <a:rPr lang="en-US" altLang="zh-CN" dirty="0">
                <a:ea typeface="ＭＳ Ｐゴシック" pitchFamily="34" charset="-128"/>
              </a:rPr>
              <a:t>250 </a:t>
            </a:r>
            <a:r>
              <a:rPr lang="en-US" dirty="0">
                <a:ea typeface="ＭＳ Ｐゴシック" pitchFamily="34" charset="-128"/>
              </a:rPr>
              <a:t>GB/s &amp; 3</a:t>
            </a:r>
            <a:r>
              <a:rPr lang="en-US" altLang="zh-CN" dirty="0">
                <a:ea typeface="ＭＳ Ｐゴシック" pitchFamily="34" charset="-128"/>
              </a:rPr>
              <a:t>.95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Tinst</a:t>
            </a:r>
            <a:r>
              <a:rPr lang="en-US" dirty="0">
                <a:ea typeface="ＭＳ Ｐゴシック" pitchFamily="34" charset="-128"/>
              </a:rPr>
              <a:t>/s (GK110)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dirty="0">
                <a:ea typeface="ＭＳ Ｐゴシック" pitchFamily="34" charset="-128"/>
              </a:rPr>
              <a:t>Minimize transfer</a:t>
            </a:r>
          </a:p>
          <a:p>
            <a:pPr lvl="1">
              <a:buBlip>
                <a:blip r:embed="rId3"/>
              </a:buBlip>
            </a:pPr>
            <a:r>
              <a:rPr lang="zh-CN" altLang="en-US" dirty="0">
                <a:ea typeface="ＭＳ Ｐゴシック" pitchFamily="34" charset="-128"/>
              </a:rPr>
              <a:t>中间数据可以直接在</a:t>
            </a:r>
            <a:r>
              <a:rPr lang="en-US" altLang="zh-CN" dirty="0">
                <a:ea typeface="ＭＳ Ｐゴシック" pitchFamily="34" charset="-128"/>
              </a:rPr>
              <a:t>GPU</a:t>
            </a:r>
            <a:r>
              <a:rPr lang="zh-CN" altLang="en-US" dirty="0">
                <a:ea typeface="ＭＳ Ｐゴシック" pitchFamily="34" charset="-128"/>
              </a:rPr>
              <a:t>上进行分配、操作和反分配</a:t>
            </a:r>
            <a:endParaRPr lang="en-US" altLang="zh-CN" dirty="0">
              <a:ea typeface="ＭＳ Ｐゴシック" pitchFamily="34" charset="-128"/>
            </a:endParaRPr>
          </a:p>
          <a:p>
            <a:pPr lvl="1">
              <a:buBlip>
                <a:blip r:embed="rId3"/>
              </a:buBlip>
            </a:pPr>
            <a:r>
              <a:rPr lang="zh-CN" altLang="en-US" dirty="0">
                <a:ea typeface="ＭＳ Ｐゴシック" pitchFamily="34" charset="-128"/>
              </a:rPr>
              <a:t>有时在</a:t>
            </a:r>
            <a:r>
              <a:rPr lang="en-US" altLang="zh-CN" dirty="0">
                <a:ea typeface="ＭＳ Ｐゴシック" pitchFamily="34" charset="-128"/>
              </a:rPr>
              <a:t>GPU</a:t>
            </a:r>
            <a:r>
              <a:rPr lang="zh-CN" altLang="en-US" dirty="0">
                <a:ea typeface="ＭＳ Ｐゴシック" pitchFamily="34" charset="-128"/>
              </a:rPr>
              <a:t>上重新计算甚至更好</a:t>
            </a:r>
            <a:endParaRPr lang="en-US" dirty="0">
              <a:ea typeface="ＭＳ Ｐゴシック" pitchFamily="34" charset="-128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dirty="0">
                <a:ea typeface="ＭＳ Ｐゴシック" pitchFamily="34" charset="-128"/>
              </a:rPr>
              <a:t>Group transfer</a:t>
            </a:r>
          </a:p>
          <a:p>
            <a:pPr lvl="1">
              <a:buBlip>
                <a:blip r:embed="rId3"/>
              </a:buBlip>
            </a:pPr>
            <a:r>
              <a:rPr lang="zh-CN" altLang="en-US" dirty="0">
                <a:ea typeface="ＭＳ Ｐゴシック" pitchFamily="34" charset="-128"/>
              </a:rPr>
              <a:t>一个大的转移比许多小的转移要好得多</a:t>
            </a:r>
            <a:endParaRPr lang="en-US" altLang="zh-CN" dirty="0">
              <a:ea typeface="ＭＳ Ｐゴシック" pitchFamily="34" charset="-128"/>
            </a:endParaRPr>
          </a:p>
          <a:p>
            <a:pPr lvl="1">
              <a:buBlip>
                <a:blip r:embed="rId3"/>
              </a:buBlip>
            </a:pPr>
            <a:r>
              <a:rPr lang="zh-CN" altLang="en-US" dirty="0">
                <a:ea typeface="ＭＳ Ｐゴシック" pitchFamily="34" charset="-128"/>
              </a:rPr>
              <a:t>内存传输与计算重叠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852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流和异步</a:t>
            </a:r>
            <a:r>
              <a:rPr lang="en-US" dirty="0"/>
              <a:t>API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Default API:</a:t>
            </a:r>
          </a:p>
          <a:p>
            <a:pPr lvl="1">
              <a:defRPr/>
            </a:pPr>
            <a:r>
              <a:rPr lang="zh-CN" altLang="en-US" dirty="0"/>
              <a:t>内核启动与</a:t>
            </a:r>
            <a:r>
              <a:rPr lang="en-US" altLang="zh-CN" dirty="0"/>
              <a:t>CPU</a:t>
            </a:r>
            <a:r>
              <a:rPr lang="zh-CN" altLang="en-US" dirty="0"/>
              <a:t>是异步的</a:t>
            </a:r>
            <a:endParaRPr lang="en-US" dirty="0"/>
          </a:p>
          <a:p>
            <a:pPr lvl="1">
              <a:defRPr/>
            </a:pPr>
            <a:r>
              <a:rPr lang="en-US" dirty="0" err="1"/>
              <a:t>Memcopies</a:t>
            </a:r>
            <a:r>
              <a:rPr lang="en-US" dirty="0"/>
              <a:t> (D2H, H2D</a:t>
            </a:r>
            <a:r>
              <a:rPr lang="zh-CN" altLang="en-US" dirty="0"/>
              <a:t>阻塞</a:t>
            </a:r>
            <a:r>
              <a:rPr lang="en-US" altLang="zh-CN" dirty="0"/>
              <a:t>CPU</a:t>
            </a:r>
            <a:r>
              <a:rPr lang="zh-CN" altLang="en-US" dirty="0"/>
              <a:t>线程）</a:t>
            </a:r>
            <a:endParaRPr lang="en-US" dirty="0"/>
          </a:p>
          <a:p>
            <a:pPr lvl="1">
              <a:defRPr/>
            </a:pPr>
            <a:r>
              <a:rPr lang="en-US" altLang="zh-CN" dirty="0"/>
              <a:t>CUDA</a:t>
            </a:r>
            <a:r>
              <a:rPr lang="zh-CN" altLang="en-US" dirty="0"/>
              <a:t>调用由驱动程序序列化</a:t>
            </a:r>
            <a:endParaRPr lang="en-US" dirty="0"/>
          </a:p>
          <a:p>
            <a:pPr lvl="1"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Streams and </a:t>
            </a:r>
            <a:r>
              <a:rPr lang="en-US" dirty="0" err="1"/>
              <a:t>async</a:t>
            </a:r>
            <a:r>
              <a:rPr lang="en-US" dirty="0"/>
              <a:t> functions provide:</a:t>
            </a:r>
          </a:p>
          <a:p>
            <a:pPr lvl="1">
              <a:defRPr/>
            </a:pPr>
            <a:r>
              <a:rPr lang="en-US" dirty="0" err="1"/>
              <a:t>Memcopies</a:t>
            </a:r>
            <a:r>
              <a:rPr lang="en-US" dirty="0"/>
              <a:t> (D2H, H2D) asynchronous with CPU</a:t>
            </a:r>
          </a:p>
          <a:p>
            <a:pPr lvl="1">
              <a:defRPr/>
            </a:pPr>
            <a:r>
              <a:rPr lang="zh-CN" altLang="en-US" dirty="0"/>
              <a:t>能够同时执行内核和</a:t>
            </a:r>
            <a:r>
              <a:rPr lang="en-US" altLang="zh-CN" dirty="0" err="1"/>
              <a:t>memcopy</a:t>
            </a:r>
            <a:r>
              <a:rPr lang="en-US" altLang="zh-CN" dirty="0"/>
              <a:t> </a:t>
            </a:r>
          </a:p>
          <a:p>
            <a:pPr lvl="1">
              <a:defRPr/>
            </a:pPr>
            <a:r>
              <a:rPr lang="en-US" dirty="0"/>
              <a:t>Concurrent kernel in Fermi</a:t>
            </a:r>
          </a:p>
          <a:p>
            <a:pPr lvl="1"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Stream = sequence of operations that execute in issue-order on GPU</a:t>
            </a:r>
          </a:p>
          <a:p>
            <a:pPr lvl="1">
              <a:defRPr/>
            </a:pPr>
            <a:r>
              <a:rPr lang="zh-CN" altLang="en-US" dirty="0"/>
              <a:t>来自不同流的操作可以交叉进行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来自不同流的内核和</a:t>
            </a:r>
            <a:r>
              <a:rPr lang="en-US" altLang="zh-CN" dirty="0" err="1"/>
              <a:t>memcopy</a:t>
            </a:r>
            <a:r>
              <a:rPr lang="zh-CN" altLang="en-US" dirty="0"/>
              <a:t>可以重叠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05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48719" y="247110"/>
            <a:ext cx="9465410" cy="1192700"/>
          </a:xfrm>
        </p:spPr>
        <p:txBody>
          <a:bodyPr/>
          <a:lstStyle/>
          <a:p>
            <a:r>
              <a:rPr lang="en-US" sz="3200" dirty="0"/>
              <a:t>Pinned (non-pageable) memory</a:t>
            </a:r>
            <a:br>
              <a:rPr lang="en-US" dirty="0"/>
            </a:br>
            <a:r>
              <a:rPr lang="zh-CN" altLang="en-US" dirty="0"/>
              <a:t>固定</a:t>
            </a:r>
            <a:r>
              <a:rPr lang="en-US" altLang="zh-CN" dirty="0"/>
              <a:t>(</a:t>
            </a:r>
            <a:r>
              <a:rPr lang="zh-CN" altLang="en-US" dirty="0"/>
              <a:t>不可分页</a:t>
            </a:r>
            <a:r>
              <a:rPr lang="en-US" dirty="0"/>
              <a:t>)</a:t>
            </a:r>
            <a:r>
              <a:rPr lang="zh-CN" altLang="en-US" dirty="0"/>
              <a:t>的内存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48719" y="1439810"/>
            <a:ext cx="10059856" cy="4250867"/>
          </a:xfrm>
        </p:spPr>
        <p:txBody>
          <a:bodyPr/>
          <a:lstStyle/>
          <a:p>
            <a:r>
              <a:rPr lang="en-US" dirty="0"/>
              <a:t>Pinned memory enables:</a:t>
            </a:r>
            <a:r>
              <a:rPr lang="zh-CN" altLang="en-US" dirty="0"/>
              <a:t>固定内存支持</a:t>
            </a:r>
            <a:endParaRPr lang="en-US" dirty="0"/>
          </a:p>
          <a:p>
            <a:pPr lvl="1"/>
            <a:r>
              <a:rPr lang="en-US" dirty="0" err="1"/>
              <a:t>memcopies</a:t>
            </a:r>
            <a:r>
              <a:rPr lang="en-US" dirty="0"/>
              <a:t> asynchronous with CPU &amp; GPU</a:t>
            </a:r>
          </a:p>
          <a:p>
            <a:pPr marL="571477" lvl="1" indent="0">
              <a:buNone/>
            </a:pPr>
            <a:endParaRPr lang="en-US" sz="1000" dirty="0"/>
          </a:p>
          <a:p>
            <a:r>
              <a:rPr lang="en-US" dirty="0"/>
              <a:t>Usage</a:t>
            </a:r>
          </a:p>
          <a:p>
            <a:pPr lvl="1"/>
            <a:r>
              <a:rPr lang="en-US" dirty="0" err="1"/>
              <a:t>cudaHostAlloc</a:t>
            </a:r>
            <a:r>
              <a:rPr lang="en-US" dirty="0"/>
              <a:t> / </a:t>
            </a:r>
            <a:r>
              <a:rPr lang="en-US" dirty="0" err="1"/>
              <a:t>cudaFreeHost</a:t>
            </a:r>
            <a:r>
              <a:rPr lang="en-US" dirty="0"/>
              <a:t> </a:t>
            </a:r>
            <a:r>
              <a:rPr lang="zh-CN" altLang="en-US" sz="1800" dirty="0"/>
              <a:t>代替</a:t>
            </a:r>
            <a:r>
              <a:rPr lang="en-US" sz="1800" dirty="0"/>
              <a:t>malloc / free</a:t>
            </a:r>
          </a:p>
          <a:p>
            <a:pPr marL="1088982" lvl="2" indent="0">
              <a:buNone/>
            </a:pPr>
            <a:endParaRPr lang="en-US" sz="1000" dirty="0"/>
          </a:p>
          <a:p>
            <a:r>
              <a:rPr lang="en-US" dirty="0"/>
              <a:t>Note:</a:t>
            </a:r>
          </a:p>
          <a:p>
            <a:pPr lvl="1"/>
            <a:r>
              <a:rPr lang="zh-CN" altLang="en-US" dirty="0"/>
              <a:t>固定内存实际上是从虚拟内存中删除的</a:t>
            </a:r>
            <a:endParaRPr lang="en-US" altLang="zh-CN" dirty="0"/>
          </a:p>
          <a:p>
            <a:pPr lvl="1"/>
            <a:r>
              <a:rPr lang="en-US" dirty="0" err="1"/>
              <a:t>cudaHostAlloc</a:t>
            </a:r>
            <a:r>
              <a:rPr lang="en-US" dirty="0"/>
              <a:t> is typically very expensive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54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kernel and memory copy</a:t>
            </a:r>
            <a:br>
              <a:rPr lang="en-US" dirty="0"/>
            </a:br>
            <a:r>
              <a:rPr lang="zh-CN" altLang="en-US" dirty="0"/>
              <a:t>内核和内存拷贝重叠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D2H or H2D </a:t>
            </a:r>
            <a:r>
              <a:rPr lang="en-US" dirty="0" err="1"/>
              <a:t>m</a:t>
            </a:r>
            <a:r>
              <a:rPr lang="en-US" dirty="0" err="1">
                <a:sym typeface="Wingdings" pitchFamily="2" charset="2"/>
              </a:rPr>
              <a:t>em</a:t>
            </a:r>
            <a:r>
              <a:rPr lang="en-US" dirty="0" err="1"/>
              <a:t>copy</a:t>
            </a:r>
            <a:r>
              <a:rPr lang="en-US" dirty="0"/>
              <a:t> from </a:t>
            </a:r>
            <a:r>
              <a:rPr lang="en-US" u="sng" dirty="0">
                <a:solidFill>
                  <a:schemeClr val="tx2"/>
                </a:solidFill>
              </a:rPr>
              <a:t>pinned</a:t>
            </a:r>
            <a:r>
              <a:rPr lang="en-US" dirty="0"/>
              <a:t> memory</a:t>
            </a:r>
          </a:p>
          <a:p>
            <a:pPr lvl="1"/>
            <a:r>
              <a:rPr lang="en-US" dirty="0"/>
              <a:t>Device with compute capability ≥ </a:t>
            </a:r>
            <a:r>
              <a:rPr lang="en-US" dirty="0">
                <a:solidFill>
                  <a:schemeClr val="tx2"/>
                </a:solidFill>
              </a:rPr>
              <a:t>1.1</a:t>
            </a:r>
            <a:r>
              <a:rPr lang="en-US" dirty="0"/>
              <a:t> (G84 and later)</a:t>
            </a:r>
          </a:p>
          <a:p>
            <a:pPr lvl="1"/>
            <a:r>
              <a:rPr lang="en-US" dirty="0"/>
              <a:t>Kernel and </a:t>
            </a:r>
            <a:r>
              <a:rPr lang="en-US" dirty="0" err="1"/>
              <a:t>memcopy</a:t>
            </a:r>
            <a:r>
              <a:rPr lang="en-US" dirty="0"/>
              <a:t> in different, non-0 streams</a:t>
            </a:r>
          </a:p>
          <a:p>
            <a:pPr lvl="1"/>
            <a:endParaRPr lang="en-US" sz="1000" dirty="0"/>
          </a:p>
          <a:p>
            <a:r>
              <a:rPr lang="en-US" dirty="0"/>
              <a:t>Code:</a:t>
            </a:r>
          </a:p>
          <a:p>
            <a:pPr lvl="1">
              <a:buFontTx/>
              <a:buNone/>
            </a:pPr>
            <a:r>
              <a:rPr lang="en-US" b="0" dirty="0" err="1"/>
              <a:t>cudaStream_t</a:t>
            </a:r>
            <a:r>
              <a:rPr lang="en-US" b="0" dirty="0"/>
              <a:t>   </a:t>
            </a:r>
            <a:r>
              <a:rPr lang="en-US" b="0" dirty="0">
                <a:solidFill>
                  <a:srgbClr val="FF0000"/>
                </a:solidFill>
              </a:rPr>
              <a:t>stream1</a:t>
            </a:r>
            <a:r>
              <a:rPr lang="en-US" b="0" dirty="0"/>
              <a:t>, </a:t>
            </a:r>
            <a:r>
              <a:rPr lang="en-US" b="0" dirty="0">
                <a:solidFill>
                  <a:srgbClr val="92D050"/>
                </a:solidFill>
              </a:rPr>
              <a:t>stream2</a:t>
            </a:r>
            <a:r>
              <a:rPr lang="en-US" b="0" dirty="0"/>
              <a:t>;</a:t>
            </a:r>
          </a:p>
          <a:p>
            <a:pPr lvl="1">
              <a:buFontTx/>
              <a:buNone/>
            </a:pPr>
            <a:r>
              <a:rPr lang="en-US" b="0" dirty="0" err="1"/>
              <a:t>cudaStreamCreate</a:t>
            </a:r>
            <a:r>
              <a:rPr lang="en-US" b="0" dirty="0"/>
              <a:t>(</a:t>
            </a:r>
            <a:r>
              <a:rPr lang="en-US" b="0" dirty="0">
                <a:solidFill>
                  <a:srgbClr val="FF0000"/>
                </a:solidFill>
              </a:rPr>
              <a:t>&amp;stream1</a:t>
            </a:r>
            <a:r>
              <a:rPr lang="en-US" b="0" dirty="0"/>
              <a:t>);</a:t>
            </a:r>
          </a:p>
          <a:p>
            <a:pPr lvl="1">
              <a:buFontTx/>
              <a:buNone/>
            </a:pPr>
            <a:r>
              <a:rPr lang="en-US" b="0" dirty="0" err="1"/>
              <a:t>cudaStreamCreate</a:t>
            </a:r>
            <a:r>
              <a:rPr lang="en-US" b="0" dirty="0"/>
              <a:t>(</a:t>
            </a:r>
            <a:r>
              <a:rPr lang="en-US" b="0" dirty="0">
                <a:solidFill>
                  <a:srgbClr val="92D050"/>
                </a:solidFill>
              </a:rPr>
              <a:t>&amp;stream2</a:t>
            </a:r>
            <a:r>
              <a:rPr lang="en-US" b="0" dirty="0"/>
              <a:t>);</a:t>
            </a:r>
          </a:p>
          <a:p>
            <a:pPr lvl="1">
              <a:buFontTx/>
              <a:buNone/>
            </a:pPr>
            <a:endParaRPr lang="en-US" sz="800" dirty="0"/>
          </a:p>
          <a:p>
            <a:pPr lvl="1">
              <a:buFontTx/>
              <a:buNone/>
            </a:pPr>
            <a:r>
              <a:rPr lang="en-US" b="0" dirty="0" err="1"/>
              <a:t>cudaMemcpyAsync</a:t>
            </a:r>
            <a:r>
              <a:rPr lang="en-US" b="0" dirty="0"/>
              <a:t>( </a:t>
            </a:r>
            <a:r>
              <a:rPr lang="en-US" b="0" dirty="0" err="1"/>
              <a:t>dst</a:t>
            </a:r>
            <a:r>
              <a:rPr lang="en-US" b="0" dirty="0"/>
              <a:t>, </a:t>
            </a:r>
            <a:r>
              <a:rPr lang="en-US" b="0" dirty="0" err="1"/>
              <a:t>src</a:t>
            </a:r>
            <a:r>
              <a:rPr lang="en-US" b="0" dirty="0"/>
              <a:t>, size, dir, </a:t>
            </a:r>
            <a:r>
              <a:rPr lang="en-US" b="0" dirty="0">
                <a:solidFill>
                  <a:srgbClr val="FF0000"/>
                </a:solidFill>
              </a:rPr>
              <a:t>stream1 </a:t>
            </a:r>
            <a:r>
              <a:rPr lang="en-US" b="0" dirty="0"/>
              <a:t>);</a:t>
            </a:r>
          </a:p>
          <a:p>
            <a:pPr lvl="1">
              <a:buFontTx/>
              <a:buNone/>
            </a:pPr>
            <a:r>
              <a:rPr lang="en-US" b="0" dirty="0"/>
              <a:t>kernel&lt;&lt;&lt;grid, block, 0, </a:t>
            </a:r>
            <a:r>
              <a:rPr lang="en-US" b="0" dirty="0">
                <a:solidFill>
                  <a:srgbClr val="92D050"/>
                </a:solidFill>
              </a:rPr>
              <a:t>stream2</a:t>
            </a:r>
            <a:r>
              <a:rPr lang="en-US" b="0" dirty="0"/>
              <a:t>&gt;&gt;&gt;(…);</a:t>
            </a:r>
          </a:p>
        </p:txBody>
      </p:sp>
      <p:sp>
        <p:nvSpPr>
          <p:cNvPr id="26628" name="AutoShape 4"/>
          <p:cNvSpPr>
            <a:spLocks/>
          </p:cNvSpPr>
          <p:nvPr/>
        </p:nvSpPr>
        <p:spPr bwMode="auto">
          <a:xfrm flipH="1">
            <a:off x="7956431" y="4525116"/>
            <a:ext cx="274360" cy="685624"/>
          </a:xfrm>
          <a:prstGeom prst="lef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186970" y="4525116"/>
            <a:ext cx="1499120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 b="1" dirty="0"/>
              <a:t>potentially</a:t>
            </a:r>
          </a:p>
          <a:p>
            <a:r>
              <a:rPr lang="en-US" sz="2000" b="1" dirty="0"/>
              <a:t>overlapped</a:t>
            </a:r>
          </a:p>
        </p:txBody>
      </p:sp>
    </p:spTree>
    <p:extLst>
      <p:ext uri="{BB962C8B-B14F-4D97-AF65-F5344CB8AC3E}">
        <p14:creationId xmlns:p14="http://schemas.microsoft.com/office/powerpoint/2010/main" val="92217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GK110 SM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1453" y="1521228"/>
            <a:ext cx="9876949" cy="42508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控制单元</a:t>
            </a:r>
            <a:endParaRPr lang="en-US" dirty="0"/>
          </a:p>
          <a:p>
            <a:pPr lvl="1"/>
            <a:r>
              <a:rPr lang="en-US" dirty="0"/>
              <a:t>4 Warp Scheduler </a:t>
            </a:r>
            <a:r>
              <a:rPr lang="zh-CN" altLang="en-US" dirty="0"/>
              <a:t>调度器</a:t>
            </a:r>
            <a:endParaRPr lang="en-US" dirty="0"/>
          </a:p>
          <a:p>
            <a:pPr lvl="1"/>
            <a:r>
              <a:rPr lang="en-US" dirty="0"/>
              <a:t>8 instruction dispatcher  </a:t>
            </a:r>
            <a:r>
              <a:rPr lang="zh-CN" altLang="en-US" dirty="0"/>
              <a:t>指令调度程序</a:t>
            </a:r>
            <a:endParaRPr lang="en-US" dirty="0"/>
          </a:p>
          <a:p>
            <a:r>
              <a:rPr lang="zh-CN" altLang="en-US" dirty="0"/>
              <a:t>执行单元</a:t>
            </a:r>
            <a:endParaRPr lang="en-US" dirty="0"/>
          </a:p>
          <a:p>
            <a:pPr lvl="1"/>
            <a:r>
              <a:rPr lang="en-US" dirty="0"/>
              <a:t>192 </a:t>
            </a:r>
            <a:r>
              <a:rPr lang="zh-CN" altLang="en-US" dirty="0"/>
              <a:t>单精度</a:t>
            </a:r>
            <a:r>
              <a:rPr lang="en-US" dirty="0"/>
              <a:t> CUDA Cores</a:t>
            </a:r>
          </a:p>
          <a:p>
            <a:pPr lvl="1"/>
            <a:r>
              <a:rPr lang="en-US" dirty="0"/>
              <a:t>64 </a:t>
            </a:r>
            <a:r>
              <a:rPr lang="zh-CN" altLang="en-US" dirty="0"/>
              <a:t>双精度</a:t>
            </a:r>
            <a:r>
              <a:rPr lang="en-US" dirty="0"/>
              <a:t> CUDA Cores</a:t>
            </a:r>
          </a:p>
          <a:p>
            <a:pPr lvl="1"/>
            <a:r>
              <a:rPr lang="en-US" dirty="0"/>
              <a:t>32 SFU, 32 LD/ST</a:t>
            </a:r>
          </a:p>
          <a:p>
            <a:r>
              <a:rPr lang="en-US" dirty="0"/>
              <a:t>Memory </a:t>
            </a:r>
            <a:r>
              <a:rPr lang="zh-CN" altLang="en-US" dirty="0"/>
              <a:t>内存</a:t>
            </a:r>
            <a:endParaRPr lang="en-US" dirty="0"/>
          </a:p>
          <a:p>
            <a:pPr lvl="1"/>
            <a:r>
              <a:rPr lang="zh-CN" altLang="en-US" dirty="0"/>
              <a:t>寄存器</a:t>
            </a:r>
            <a:r>
              <a:rPr lang="en-US" dirty="0"/>
              <a:t>: 64K 32-bit</a:t>
            </a:r>
          </a:p>
          <a:p>
            <a:pPr lvl="1"/>
            <a:r>
              <a:rPr lang="zh-CN" altLang="en-US" dirty="0"/>
              <a:t>缓存：</a:t>
            </a:r>
            <a:endParaRPr lang="en-US" altLang="zh-CN" dirty="0"/>
          </a:p>
          <a:p>
            <a:pPr lvl="1"/>
            <a:r>
              <a:rPr lang="en-US" dirty="0"/>
              <a:t>L1+shared memory (64 KB)</a:t>
            </a:r>
          </a:p>
          <a:p>
            <a:pPr lvl="2"/>
            <a:r>
              <a:rPr lang="en-US" dirty="0"/>
              <a:t>Texture</a:t>
            </a:r>
          </a:p>
          <a:p>
            <a:pPr lvl="2"/>
            <a:r>
              <a:rPr lang="en-US" dirty="0"/>
              <a:t>Constant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17" y="637597"/>
            <a:ext cx="4969409" cy="547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26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/>
          </p:cNvSpPr>
          <p:nvPr/>
        </p:nvSpPr>
        <p:spPr bwMode="auto">
          <a:xfrm>
            <a:off x="304845" y="239080"/>
            <a:ext cx="8870964" cy="119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7" bIns="0"/>
          <a:lstStyle/>
          <a:p>
            <a:pPr marL="39686"/>
            <a:r>
              <a:rPr lang="en-US" sz="3200" b="1" dirty="0">
                <a:solidFill>
                  <a:srgbClr val="73B900"/>
                </a:solidFill>
                <a:latin typeface="Arial Bold" pitchFamily="-112" charset="0"/>
                <a:cs typeface="Arial Bold" pitchFamily="-112" charset="0"/>
                <a:sym typeface="Arial Bold" pitchFamily="-112" charset="0"/>
              </a:rPr>
              <a:t>GPU and Programming Model</a:t>
            </a:r>
          </a:p>
        </p:txBody>
      </p:sp>
      <p:sp>
        <p:nvSpPr>
          <p:cNvPr id="12294" name="Rectangle 5"/>
          <p:cNvSpPr>
            <a:spLocks/>
          </p:cNvSpPr>
          <p:nvPr/>
        </p:nvSpPr>
        <p:spPr bwMode="auto">
          <a:xfrm>
            <a:off x="579205" y="811322"/>
            <a:ext cx="1381668" cy="369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/>
            <a:r>
              <a:rPr lang="en-US" sz="2400" b="1" dirty="0">
                <a:latin typeface="Arial Bold" pitchFamily="-112" charset="0"/>
                <a:cs typeface="Arial Bold" pitchFamily="-112" charset="0"/>
                <a:sym typeface="Arial Bold" pitchFamily="-112" charset="0"/>
              </a:rPr>
              <a:t>Software</a:t>
            </a:r>
          </a:p>
        </p:txBody>
      </p:sp>
      <p:sp>
        <p:nvSpPr>
          <p:cNvPr id="12295" name="Rectangle 6"/>
          <p:cNvSpPr>
            <a:spLocks/>
          </p:cNvSpPr>
          <p:nvPr/>
        </p:nvSpPr>
        <p:spPr bwMode="auto">
          <a:xfrm>
            <a:off x="4035376" y="1566936"/>
            <a:ext cx="316276" cy="168549"/>
          </a:xfrm>
          <a:prstGeom prst="rect">
            <a:avLst/>
          </a:prstGeom>
          <a:solidFill>
            <a:srgbClr val="FE7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6" name="Rectangle 7"/>
          <p:cNvSpPr>
            <a:spLocks/>
          </p:cNvSpPr>
          <p:nvPr/>
        </p:nvSpPr>
        <p:spPr bwMode="auto">
          <a:xfrm>
            <a:off x="3819317" y="816798"/>
            <a:ext cx="748390" cy="369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/>
            <a:r>
              <a:rPr lang="en-US" sz="2400" b="1" dirty="0">
                <a:latin typeface="Arial Bold" pitchFamily="-112" charset="0"/>
                <a:cs typeface="Arial Bold" pitchFamily="-112" charset="0"/>
                <a:sym typeface="Arial Bold" pitchFamily="-112" charset="0"/>
              </a:rPr>
              <a:t>GPU</a:t>
            </a:r>
          </a:p>
        </p:txBody>
      </p:sp>
      <p:sp>
        <p:nvSpPr>
          <p:cNvPr id="12297" name="AutoShape 8"/>
          <p:cNvSpPr>
            <a:spLocks/>
          </p:cNvSpPr>
          <p:nvPr/>
        </p:nvSpPr>
        <p:spPr bwMode="auto">
          <a:xfrm>
            <a:off x="1345125" y="1405528"/>
            <a:ext cx="213391" cy="702765"/>
          </a:xfrm>
          <a:custGeom>
            <a:avLst/>
            <a:gdLst>
              <a:gd name="T0" fmla="*/ 0 w 21374"/>
              <a:gd name="T1" fmla="*/ 0 h 21600"/>
              <a:gd name="T2" fmla="*/ 21374 w 21374"/>
              <a:gd name="T3" fmla="*/ 21600 h 21600"/>
            </a:gdLst>
            <a:ahLst/>
            <a:cxnLst/>
            <a:rect l="T0" t="T1" r="T2" b="T3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4532" y="2879619"/>
            <a:ext cx="1036470" cy="777040"/>
            <a:chOff x="0" y="0"/>
            <a:chExt cx="544" cy="544"/>
          </a:xfrm>
        </p:grpSpPr>
        <p:sp>
          <p:nvSpPr>
            <p:cNvPr id="12514" name="Rectangle 11"/>
            <p:cNvSpPr>
              <a:spLocks/>
            </p:cNvSpPr>
            <p:nvPr/>
          </p:nvSpPr>
          <p:spPr bwMode="auto">
            <a:xfrm>
              <a:off x="0" y="0"/>
              <a:ext cx="544" cy="54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FFCC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6" y="52"/>
              <a:ext cx="465" cy="432"/>
              <a:chOff x="0" y="0"/>
              <a:chExt cx="465" cy="432"/>
            </a:xfrm>
          </p:grpSpPr>
          <p:sp>
            <p:nvSpPr>
              <p:cNvPr id="12516" name="AutoShape 13"/>
              <p:cNvSpPr>
                <a:spLocks/>
              </p:cNvSpPr>
              <p:nvPr/>
            </p:nvSpPr>
            <p:spPr bwMode="auto">
              <a:xfrm>
                <a:off x="0" y="0"/>
                <a:ext cx="89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17" name="AutoShape 14"/>
              <p:cNvSpPr>
                <a:spLocks/>
              </p:cNvSpPr>
              <p:nvPr/>
            </p:nvSpPr>
            <p:spPr bwMode="auto">
              <a:xfrm>
                <a:off x="53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18" name="AutoShape 15"/>
              <p:cNvSpPr>
                <a:spLocks/>
              </p:cNvSpPr>
              <p:nvPr/>
            </p:nvSpPr>
            <p:spPr bwMode="auto">
              <a:xfrm>
                <a:off x="107" y="0"/>
                <a:ext cx="89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19" name="AutoShape 16"/>
              <p:cNvSpPr>
                <a:spLocks/>
              </p:cNvSpPr>
              <p:nvPr/>
            </p:nvSpPr>
            <p:spPr bwMode="auto">
              <a:xfrm>
                <a:off x="160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20" name="AutoShape 17"/>
              <p:cNvSpPr>
                <a:spLocks/>
              </p:cNvSpPr>
              <p:nvPr/>
            </p:nvSpPr>
            <p:spPr bwMode="auto">
              <a:xfrm>
                <a:off x="214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21" name="AutoShape 18"/>
              <p:cNvSpPr>
                <a:spLocks/>
              </p:cNvSpPr>
              <p:nvPr/>
            </p:nvSpPr>
            <p:spPr bwMode="auto">
              <a:xfrm>
                <a:off x="268" y="0"/>
                <a:ext cx="89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22" name="AutoShape 19"/>
              <p:cNvSpPr>
                <a:spLocks/>
              </p:cNvSpPr>
              <p:nvPr/>
            </p:nvSpPr>
            <p:spPr bwMode="auto">
              <a:xfrm>
                <a:off x="321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23" name="AutoShape 20"/>
              <p:cNvSpPr>
                <a:spLocks/>
              </p:cNvSpPr>
              <p:nvPr/>
            </p:nvSpPr>
            <p:spPr bwMode="auto">
              <a:xfrm>
                <a:off x="375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873426" y="2739639"/>
            <a:ext cx="609688" cy="1085571"/>
            <a:chOff x="0" y="0"/>
            <a:chExt cx="320" cy="760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0" y="0"/>
              <a:ext cx="320" cy="760"/>
              <a:chOff x="0" y="0"/>
              <a:chExt cx="320" cy="760"/>
            </a:xfrm>
          </p:grpSpPr>
          <p:sp>
            <p:nvSpPr>
              <p:cNvPr id="12512" name="Rectangle 23"/>
              <p:cNvSpPr>
                <a:spLocks/>
              </p:cNvSpPr>
              <p:nvPr/>
            </p:nvSpPr>
            <p:spPr bwMode="auto">
              <a:xfrm>
                <a:off x="0" y="0"/>
                <a:ext cx="320" cy="7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13" name="Rectangle 24"/>
              <p:cNvSpPr>
                <a:spLocks/>
              </p:cNvSpPr>
              <p:nvPr/>
            </p:nvSpPr>
            <p:spPr bwMode="auto">
              <a:xfrm>
                <a:off x="0" y="0"/>
                <a:ext cx="320" cy="7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490" name="Rectangle 25"/>
            <p:cNvSpPr>
              <a:spLocks/>
            </p:cNvSpPr>
            <p:nvPr/>
          </p:nvSpPr>
          <p:spPr bwMode="auto">
            <a:xfrm>
              <a:off x="40" y="3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1" name="Rectangle 26"/>
            <p:cNvSpPr>
              <a:spLocks/>
            </p:cNvSpPr>
            <p:nvPr/>
          </p:nvSpPr>
          <p:spPr bwMode="auto">
            <a:xfrm>
              <a:off x="40" y="3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2" name="Rectangle 27"/>
            <p:cNvSpPr>
              <a:spLocks/>
            </p:cNvSpPr>
            <p:nvPr/>
          </p:nvSpPr>
          <p:spPr bwMode="auto">
            <a:xfrm>
              <a:off x="40" y="12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3" name="Rectangle 28"/>
            <p:cNvSpPr>
              <a:spLocks/>
            </p:cNvSpPr>
            <p:nvPr/>
          </p:nvSpPr>
          <p:spPr bwMode="auto">
            <a:xfrm>
              <a:off x="40" y="12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4" name="Rectangle 29"/>
            <p:cNvSpPr>
              <a:spLocks/>
            </p:cNvSpPr>
            <p:nvPr/>
          </p:nvSpPr>
          <p:spPr bwMode="auto">
            <a:xfrm>
              <a:off x="40" y="21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5" name="Rectangle 30"/>
            <p:cNvSpPr>
              <a:spLocks/>
            </p:cNvSpPr>
            <p:nvPr/>
          </p:nvSpPr>
          <p:spPr bwMode="auto">
            <a:xfrm>
              <a:off x="40" y="21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6" name="Rectangle 31"/>
            <p:cNvSpPr>
              <a:spLocks/>
            </p:cNvSpPr>
            <p:nvPr/>
          </p:nvSpPr>
          <p:spPr bwMode="auto">
            <a:xfrm>
              <a:off x="40" y="30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7" name="Rectangle 32"/>
            <p:cNvSpPr>
              <a:spLocks/>
            </p:cNvSpPr>
            <p:nvPr/>
          </p:nvSpPr>
          <p:spPr bwMode="auto">
            <a:xfrm>
              <a:off x="40" y="30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8" name="Rectangle 33"/>
            <p:cNvSpPr>
              <a:spLocks/>
            </p:cNvSpPr>
            <p:nvPr/>
          </p:nvSpPr>
          <p:spPr bwMode="auto">
            <a:xfrm>
              <a:off x="170" y="3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99" name="Rectangle 34"/>
            <p:cNvSpPr>
              <a:spLocks/>
            </p:cNvSpPr>
            <p:nvPr/>
          </p:nvSpPr>
          <p:spPr bwMode="auto">
            <a:xfrm>
              <a:off x="170" y="3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0" name="Rectangle 35"/>
            <p:cNvSpPr>
              <a:spLocks/>
            </p:cNvSpPr>
            <p:nvPr/>
          </p:nvSpPr>
          <p:spPr bwMode="auto">
            <a:xfrm>
              <a:off x="170" y="12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1" name="Rectangle 36"/>
            <p:cNvSpPr>
              <a:spLocks/>
            </p:cNvSpPr>
            <p:nvPr/>
          </p:nvSpPr>
          <p:spPr bwMode="auto">
            <a:xfrm>
              <a:off x="170" y="12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2" name="Rectangle 37"/>
            <p:cNvSpPr>
              <a:spLocks/>
            </p:cNvSpPr>
            <p:nvPr/>
          </p:nvSpPr>
          <p:spPr bwMode="auto">
            <a:xfrm>
              <a:off x="170" y="21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3" name="Rectangle 38"/>
            <p:cNvSpPr>
              <a:spLocks/>
            </p:cNvSpPr>
            <p:nvPr/>
          </p:nvSpPr>
          <p:spPr bwMode="auto">
            <a:xfrm>
              <a:off x="170" y="21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4" name="Rectangle 39"/>
            <p:cNvSpPr>
              <a:spLocks/>
            </p:cNvSpPr>
            <p:nvPr/>
          </p:nvSpPr>
          <p:spPr bwMode="auto">
            <a:xfrm>
              <a:off x="170" y="30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5" name="Rectangle 40"/>
            <p:cNvSpPr>
              <a:spLocks/>
            </p:cNvSpPr>
            <p:nvPr/>
          </p:nvSpPr>
          <p:spPr bwMode="auto">
            <a:xfrm>
              <a:off x="170" y="30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06" name="Rectangle 41"/>
            <p:cNvSpPr>
              <a:spLocks/>
            </p:cNvSpPr>
            <p:nvPr/>
          </p:nvSpPr>
          <p:spPr bwMode="auto">
            <a:xfrm>
              <a:off x="40" y="410"/>
              <a:ext cx="232" cy="70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43" y="525"/>
              <a:ext cx="233" cy="190"/>
              <a:chOff x="0" y="0"/>
              <a:chExt cx="232" cy="190"/>
            </a:xfrm>
          </p:grpSpPr>
          <p:grpSp>
            <p:nvGrpSpPr>
              <p:cNvPr id="7" name="Group 43"/>
              <p:cNvGrpSpPr>
                <a:grpSpLocks/>
              </p:cNvGrpSpPr>
              <p:nvPr/>
            </p:nvGrpSpPr>
            <p:grpSpPr bwMode="auto">
              <a:xfrm rot="5400000">
                <a:off x="21" y="-21"/>
                <a:ext cx="190" cy="232"/>
                <a:chOff x="0" y="0"/>
                <a:chExt cx="190" cy="232"/>
              </a:xfrm>
            </p:grpSpPr>
            <p:sp>
              <p:nvSpPr>
                <p:cNvPr id="12510" name="Rectangle 44"/>
                <p:cNvSpPr>
                  <a:spLocks/>
                </p:cNvSpPr>
                <p:nvPr/>
              </p:nvSpPr>
              <p:spPr bwMode="auto">
                <a:xfrm>
                  <a:off x="0" y="0"/>
                  <a:ext cx="190" cy="232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511" name="Rectangle 45"/>
                <p:cNvSpPr>
                  <a:spLocks/>
                </p:cNvSpPr>
                <p:nvPr/>
              </p:nvSpPr>
              <p:spPr bwMode="auto">
                <a:xfrm>
                  <a:off x="0" y="0"/>
                  <a:ext cx="190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509" name="Rectangle 46"/>
              <p:cNvSpPr>
                <a:spLocks/>
              </p:cNvSpPr>
              <p:nvPr/>
            </p:nvSpPr>
            <p:spPr bwMode="auto">
              <a:xfrm>
                <a:off x="2" y="0"/>
                <a:ext cx="229" cy="1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12301" name="Rectangle 47"/>
          <p:cNvSpPr>
            <a:spLocks/>
          </p:cNvSpPr>
          <p:nvPr/>
        </p:nvSpPr>
        <p:spPr bwMode="auto">
          <a:xfrm>
            <a:off x="960260" y="2114008"/>
            <a:ext cx="66479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/>
            <a:r>
              <a:rPr lang="en-US" sz="1600">
                <a:cs typeface="Arial" charset="0"/>
              </a:rPr>
              <a:t>Thread</a:t>
            </a:r>
          </a:p>
        </p:txBody>
      </p:sp>
      <p:sp>
        <p:nvSpPr>
          <p:cNvPr id="12302" name="Rectangle 48"/>
          <p:cNvSpPr>
            <a:spLocks/>
          </p:cNvSpPr>
          <p:nvPr/>
        </p:nvSpPr>
        <p:spPr bwMode="auto">
          <a:xfrm>
            <a:off x="3676358" y="1748342"/>
            <a:ext cx="100001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 algn="ctr"/>
            <a:r>
              <a:rPr lang="en-US" sz="1600" dirty="0">
                <a:cs typeface="Arial" charset="0"/>
              </a:rPr>
              <a:t>CUDA Core</a:t>
            </a:r>
          </a:p>
        </p:txBody>
      </p:sp>
      <p:sp>
        <p:nvSpPr>
          <p:cNvPr id="12303" name="Rectangle 49"/>
          <p:cNvSpPr>
            <a:spLocks/>
          </p:cNvSpPr>
          <p:nvPr/>
        </p:nvSpPr>
        <p:spPr bwMode="auto">
          <a:xfrm>
            <a:off x="1086653" y="3656661"/>
            <a:ext cx="711282" cy="492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 algn="ctr"/>
            <a:r>
              <a:rPr lang="en-US" sz="1600">
                <a:cs typeface="Arial" charset="0"/>
              </a:rPr>
              <a:t>Thread </a:t>
            </a:r>
          </a:p>
          <a:p>
            <a:pPr marL="39686" algn="ctr"/>
            <a:r>
              <a:rPr lang="en-US" sz="1600">
                <a:cs typeface="Arial" charset="0"/>
              </a:rPr>
              <a:t>Block</a:t>
            </a:r>
          </a:p>
        </p:txBody>
      </p:sp>
      <p:sp>
        <p:nvSpPr>
          <p:cNvPr id="12304" name="Rectangle 50"/>
          <p:cNvSpPr>
            <a:spLocks/>
          </p:cNvSpPr>
          <p:nvPr/>
        </p:nvSpPr>
        <p:spPr bwMode="auto">
          <a:xfrm>
            <a:off x="3307559" y="3839494"/>
            <a:ext cx="134062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/>
            <a:r>
              <a:rPr lang="en-US" sz="1600">
                <a:cs typeface="Arial" charset="0"/>
              </a:rPr>
              <a:t>Multiprocessor</a:t>
            </a:r>
          </a:p>
        </p:txBody>
      </p:sp>
      <p:sp>
        <p:nvSpPr>
          <p:cNvPr id="12305" name="Rectangle 51"/>
          <p:cNvSpPr>
            <a:spLocks/>
          </p:cNvSpPr>
          <p:nvPr/>
        </p:nvSpPr>
        <p:spPr bwMode="auto">
          <a:xfrm>
            <a:off x="5441467" y="2013464"/>
            <a:ext cx="5380499" cy="1638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8" bIns="0"/>
          <a:lstStyle/>
          <a:p>
            <a:pPr marL="39686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线程块在多处理器上执行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  <a:p>
            <a:pPr marL="39686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  <a:p>
            <a:pPr marL="39686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线程块不会迁移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  <a:p>
            <a:pPr marL="39686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  <a:p>
            <a:pPr marL="39686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多个并发线程块可以驻留在一个多处理器上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——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受到多处理器资源的限制</a:t>
            </a:r>
            <a:endParaRPr lang="en-US" sz="1600" b="1" dirty="0">
              <a:cs typeface="Arial" charset="0"/>
            </a:endParaRP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3179906" y="4607963"/>
            <a:ext cx="1996729" cy="822748"/>
            <a:chOff x="0" y="0"/>
            <a:chExt cx="1048" cy="576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0" y="0"/>
              <a:ext cx="513" cy="576"/>
              <a:chOff x="0" y="0"/>
              <a:chExt cx="513" cy="576"/>
            </a:xfrm>
          </p:grpSpPr>
          <p:sp>
            <p:nvSpPr>
              <p:cNvPr id="12487" name="Rectangle 54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solidFill>
                <a:srgbClr val="80808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88" name="Rectangle 55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16" y="94"/>
              <a:ext cx="147" cy="461"/>
              <a:chOff x="0" y="0"/>
              <a:chExt cx="146" cy="460"/>
            </a:xfrm>
          </p:grpSpPr>
          <p:sp>
            <p:nvSpPr>
              <p:cNvPr id="12485" name="Rectangle 57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86" name="Rectangle 58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36" name="Rectangle 59"/>
            <p:cNvSpPr>
              <a:spLocks/>
            </p:cNvSpPr>
            <p:nvPr/>
          </p:nvSpPr>
          <p:spPr bwMode="auto">
            <a:xfrm>
              <a:off x="35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7" name="Rectangle 60"/>
            <p:cNvSpPr>
              <a:spLocks/>
            </p:cNvSpPr>
            <p:nvPr/>
          </p:nvSpPr>
          <p:spPr bwMode="auto">
            <a:xfrm>
              <a:off x="35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8" name="Rectangle 61"/>
            <p:cNvSpPr>
              <a:spLocks/>
            </p:cNvSpPr>
            <p:nvPr/>
          </p:nvSpPr>
          <p:spPr bwMode="auto">
            <a:xfrm>
              <a:off x="35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9" name="Rectangle 62"/>
            <p:cNvSpPr>
              <a:spLocks/>
            </p:cNvSpPr>
            <p:nvPr/>
          </p:nvSpPr>
          <p:spPr bwMode="auto">
            <a:xfrm>
              <a:off x="35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0" name="Rectangle 63"/>
            <p:cNvSpPr>
              <a:spLocks/>
            </p:cNvSpPr>
            <p:nvPr/>
          </p:nvSpPr>
          <p:spPr bwMode="auto">
            <a:xfrm>
              <a:off x="35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1" name="Rectangle 64"/>
            <p:cNvSpPr>
              <a:spLocks/>
            </p:cNvSpPr>
            <p:nvPr/>
          </p:nvSpPr>
          <p:spPr bwMode="auto">
            <a:xfrm>
              <a:off x="35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2" name="Rectangle 65"/>
            <p:cNvSpPr>
              <a:spLocks/>
            </p:cNvSpPr>
            <p:nvPr/>
          </p:nvSpPr>
          <p:spPr bwMode="auto">
            <a:xfrm>
              <a:off x="35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3" name="Rectangle 66"/>
            <p:cNvSpPr>
              <a:spLocks/>
            </p:cNvSpPr>
            <p:nvPr/>
          </p:nvSpPr>
          <p:spPr bwMode="auto">
            <a:xfrm>
              <a:off x="35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4" name="Rectangle 67"/>
            <p:cNvSpPr>
              <a:spLocks/>
            </p:cNvSpPr>
            <p:nvPr/>
          </p:nvSpPr>
          <p:spPr bwMode="auto">
            <a:xfrm>
              <a:off x="95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5" name="Rectangle 68"/>
            <p:cNvSpPr>
              <a:spLocks/>
            </p:cNvSpPr>
            <p:nvPr/>
          </p:nvSpPr>
          <p:spPr bwMode="auto">
            <a:xfrm>
              <a:off x="95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6" name="Rectangle 69"/>
            <p:cNvSpPr>
              <a:spLocks/>
            </p:cNvSpPr>
            <p:nvPr/>
          </p:nvSpPr>
          <p:spPr bwMode="auto">
            <a:xfrm>
              <a:off x="95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7" name="Rectangle 70"/>
            <p:cNvSpPr>
              <a:spLocks/>
            </p:cNvSpPr>
            <p:nvPr/>
          </p:nvSpPr>
          <p:spPr bwMode="auto">
            <a:xfrm>
              <a:off x="95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8" name="Rectangle 71"/>
            <p:cNvSpPr>
              <a:spLocks/>
            </p:cNvSpPr>
            <p:nvPr/>
          </p:nvSpPr>
          <p:spPr bwMode="auto">
            <a:xfrm>
              <a:off x="95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9" name="Rectangle 72"/>
            <p:cNvSpPr>
              <a:spLocks/>
            </p:cNvSpPr>
            <p:nvPr/>
          </p:nvSpPr>
          <p:spPr bwMode="auto">
            <a:xfrm>
              <a:off x="95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0" name="Rectangle 73"/>
            <p:cNvSpPr>
              <a:spLocks/>
            </p:cNvSpPr>
            <p:nvPr/>
          </p:nvSpPr>
          <p:spPr bwMode="auto">
            <a:xfrm>
              <a:off x="95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1" name="Rectangle 74"/>
            <p:cNvSpPr>
              <a:spLocks/>
            </p:cNvSpPr>
            <p:nvPr/>
          </p:nvSpPr>
          <p:spPr bwMode="auto">
            <a:xfrm>
              <a:off x="95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2" name="Rectangle 75"/>
            <p:cNvSpPr>
              <a:spLocks/>
            </p:cNvSpPr>
            <p:nvPr/>
          </p:nvSpPr>
          <p:spPr bwMode="auto">
            <a:xfrm>
              <a:off x="35" y="342"/>
              <a:ext cx="106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36" y="413"/>
              <a:ext cx="107" cy="115"/>
              <a:chOff x="0" y="0"/>
              <a:chExt cx="106" cy="115"/>
            </a:xfrm>
          </p:grpSpPr>
          <p:grpSp>
            <p:nvGrpSpPr>
              <p:cNvPr id="12" name="Group 77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83" name="Rectangle 78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84" name="Rectangle 79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82" name="Rectangle 80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54" name="Rectangle 81"/>
            <p:cNvSpPr>
              <a:spLocks/>
            </p:cNvSpPr>
            <p:nvPr/>
          </p:nvSpPr>
          <p:spPr bwMode="auto">
            <a:xfrm>
              <a:off x="183" y="94"/>
              <a:ext cx="147" cy="46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5" name="Rectangle 82"/>
            <p:cNvSpPr>
              <a:spLocks/>
            </p:cNvSpPr>
            <p:nvPr/>
          </p:nvSpPr>
          <p:spPr bwMode="auto">
            <a:xfrm>
              <a:off x="183" y="94"/>
              <a:ext cx="147" cy="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6" name="Rectangle 83"/>
            <p:cNvSpPr>
              <a:spLocks/>
            </p:cNvSpPr>
            <p:nvPr/>
          </p:nvSpPr>
          <p:spPr bwMode="auto">
            <a:xfrm>
              <a:off x="201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7" name="Rectangle 84"/>
            <p:cNvSpPr>
              <a:spLocks/>
            </p:cNvSpPr>
            <p:nvPr/>
          </p:nvSpPr>
          <p:spPr bwMode="auto">
            <a:xfrm>
              <a:off x="201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8" name="Rectangle 85"/>
            <p:cNvSpPr>
              <a:spLocks/>
            </p:cNvSpPr>
            <p:nvPr/>
          </p:nvSpPr>
          <p:spPr bwMode="auto">
            <a:xfrm>
              <a:off x="201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9" name="Rectangle 86"/>
            <p:cNvSpPr>
              <a:spLocks/>
            </p:cNvSpPr>
            <p:nvPr/>
          </p:nvSpPr>
          <p:spPr bwMode="auto">
            <a:xfrm>
              <a:off x="201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0" name="Rectangle 87"/>
            <p:cNvSpPr>
              <a:spLocks/>
            </p:cNvSpPr>
            <p:nvPr/>
          </p:nvSpPr>
          <p:spPr bwMode="auto">
            <a:xfrm>
              <a:off x="201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1" name="Rectangle 88"/>
            <p:cNvSpPr>
              <a:spLocks/>
            </p:cNvSpPr>
            <p:nvPr/>
          </p:nvSpPr>
          <p:spPr bwMode="auto">
            <a:xfrm>
              <a:off x="201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2" name="Rectangle 89"/>
            <p:cNvSpPr>
              <a:spLocks/>
            </p:cNvSpPr>
            <p:nvPr/>
          </p:nvSpPr>
          <p:spPr bwMode="auto">
            <a:xfrm>
              <a:off x="201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3" name="Rectangle 90"/>
            <p:cNvSpPr>
              <a:spLocks/>
            </p:cNvSpPr>
            <p:nvPr/>
          </p:nvSpPr>
          <p:spPr bwMode="auto">
            <a:xfrm>
              <a:off x="201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4" name="Rectangle 91"/>
            <p:cNvSpPr>
              <a:spLocks/>
            </p:cNvSpPr>
            <p:nvPr/>
          </p:nvSpPr>
          <p:spPr bwMode="auto">
            <a:xfrm>
              <a:off x="262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5" name="Rectangle 92"/>
            <p:cNvSpPr>
              <a:spLocks/>
            </p:cNvSpPr>
            <p:nvPr/>
          </p:nvSpPr>
          <p:spPr bwMode="auto">
            <a:xfrm>
              <a:off x="262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6" name="Rectangle 93"/>
            <p:cNvSpPr>
              <a:spLocks/>
            </p:cNvSpPr>
            <p:nvPr/>
          </p:nvSpPr>
          <p:spPr bwMode="auto">
            <a:xfrm>
              <a:off x="262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7" name="Rectangle 94"/>
            <p:cNvSpPr>
              <a:spLocks/>
            </p:cNvSpPr>
            <p:nvPr/>
          </p:nvSpPr>
          <p:spPr bwMode="auto">
            <a:xfrm>
              <a:off x="262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8" name="Rectangle 95"/>
            <p:cNvSpPr>
              <a:spLocks/>
            </p:cNvSpPr>
            <p:nvPr/>
          </p:nvSpPr>
          <p:spPr bwMode="auto">
            <a:xfrm>
              <a:off x="262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9" name="Rectangle 96"/>
            <p:cNvSpPr>
              <a:spLocks/>
            </p:cNvSpPr>
            <p:nvPr/>
          </p:nvSpPr>
          <p:spPr bwMode="auto">
            <a:xfrm>
              <a:off x="262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0" name="Rectangle 97"/>
            <p:cNvSpPr>
              <a:spLocks/>
            </p:cNvSpPr>
            <p:nvPr/>
          </p:nvSpPr>
          <p:spPr bwMode="auto">
            <a:xfrm>
              <a:off x="262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1" name="Rectangle 98"/>
            <p:cNvSpPr>
              <a:spLocks/>
            </p:cNvSpPr>
            <p:nvPr/>
          </p:nvSpPr>
          <p:spPr bwMode="auto">
            <a:xfrm>
              <a:off x="262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2" name="Rectangle 99"/>
            <p:cNvSpPr>
              <a:spLocks/>
            </p:cNvSpPr>
            <p:nvPr/>
          </p:nvSpPr>
          <p:spPr bwMode="auto">
            <a:xfrm>
              <a:off x="201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3" name="Group 100"/>
            <p:cNvGrpSpPr>
              <a:grpSpLocks/>
            </p:cNvGrpSpPr>
            <p:nvPr/>
          </p:nvGrpSpPr>
          <p:grpSpPr bwMode="auto">
            <a:xfrm>
              <a:off x="202" y="413"/>
              <a:ext cx="108" cy="115"/>
              <a:chOff x="0" y="0"/>
              <a:chExt cx="107" cy="115"/>
            </a:xfrm>
          </p:grpSpPr>
          <p:grpSp>
            <p:nvGrpSpPr>
              <p:cNvPr id="14" name="Group 101"/>
              <p:cNvGrpSpPr>
                <a:grpSpLocks/>
              </p:cNvGrpSpPr>
              <p:nvPr/>
            </p:nvGrpSpPr>
            <p:grpSpPr bwMode="auto">
              <a:xfrm rot="5400000">
                <a:off x="-3" y="3"/>
                <a:ext cx="114" cy="107"/>
                <a:chOff x="0" y="0"/>
                <a:chExt cx="115" cy="106"/>
              </a:xfrm>
            </p:grpSpPr>
            <p:sp>
              <p:nvSpPr>
                <p:cNvPr id="12479" name="Rectangle 102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80" name="Rectangle 103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78" name="Rectangle 104"/>
              <p:cNvSpPr>
                <a:spLocks/>
              </p:cNvSpPr>
              <p:nvPr/>
            </p:nvSpPr>
            <p:spPr bwMode="auto">
              <a:xfrm>
                <a:off x="0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50" y="94"/>
              <a:ext cx="147" cy="461"/>
              <a:chOff x="0" y="0"/>
              <a:chExt cx="146" cy="460"/>
            </a:xfrm>
          </p:grpSpPr>
          <p:sp>
            <p:nvSpPr>
              <p:cNvPr id="12475" name="Rectangle 106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76" name="Rectangle 107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75" name="Rectangle 108"/>
            <p:cNvSpPr>
              <a:spLocks/>
            </p:cNvSpPr>
            <p:nvPr/>
          </p:nvSpPr>
          <p:spPr bwMode="auto">
            <a:xfrm>
              <a:off x="368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6" name="Rectangle 109"/>
            <p:cNvSpPr>
              <a:spLocks/>
            </p:cNvSpPr>
            <p:nvPr/>
          </p:nvSpPr>
          <p:spPr bwMode="auto">
            <a:xfrm>
              <a:off x="368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7" name="Rectangle 110"/>
            <p:cNvSpPr>
              <a:spLocks/>
            </p:cNvSpPr>
            <p:nvPr/>
          </p:nvSpPr>
          <p:spPr bwMode="auto">
            <a:xfrm>
              <a:off x="368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8" name="Rectangle 111"/>
            <p:cNvSpPr>
              <a:spLocks/>
            </p:cNvSpPr>
            <p:nvPr/>
          </p:nvSpPr>
          <p:spPr bwMode="auto">
            <a:xfrm>
              <a:off x="368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79" name="Rectangle 112"/>
            <p:cNvSpPr>
              <a:spLocks/>
            </p:cNvSpPr>
            <p:nvPr/>
          </p:nvSpPr>
          <p:spPr bwMode="auto">
            <a:xfrm>
              <a:off x="368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0" name="Rectangle 113"/>
            <p:cNvSpPr>
              <a:spLocks/>
            </p:cNvSpPr>
            <p:nvPr/>
          </p:nvSpPr>
          <p:spPr bwMode="auto">
            <a:xfrm>
              <a:off x="368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1" name="Rectangle 114"/>
            <p:cNvSpPr>
              <a:spLocks/>
            </p:cNvSpPr>
            <p:nvPr/>
          </p:nvSpPr>
          <p:spPr bwMode="auto">
            <a:xfrm>
              <a:off x="368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2" name="Rectangle 115"/>
            <p:cNvSpPr>
              <a:spLocks/>
            </p:cNvSpPr>
            <p:nvPr/>
          </p:nvSpPr>
          <p:spPr bwMode="auto">
            <a:xfrm>
              <a:off x="368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3" name="Rectangle 116"/>
            <p:cNvSpPr>
              <a:spLocks/>
            </p:cNvSpPr>
            <p:nvPr/>
          </p:nvSpPr>
          <p:spPr bwMode="auto">
            <a:xfrm>
              <a:off x="428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4" name="Rectangle 117"/>
            <p:cNvSpPr>
              <a:spLocks/>
            </p:cNvSpPr>
            <p:nvPr/>
          </p:nvSpPr>
          <p:spPr bwMode="auto">
            <a:xfrm>
              <a:off x="428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5" name="Rectangle 118"/>
            <p:cNvSpPr>
              <a:spLocks/>
            </p:cNvSpPr>
            <p:nvPr/>
          </p:nvSpPr>
          <p:spPr bwMode="auto">
            <a:xfrm>
              <a:off x="428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6" name="Rectangle 119"/>
            <p:cNvSpPr>
              <a:spLocks/>
            </p:cNvSpPr>
            <p:nvPr/>
          </p:nvSpPr>
          <p:spPr bwMode="auto">
            <a:xfrm>
              <a:off x="428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7" name="Rectangle 120"/>
            <p:cNvSpPr>
              <a:spLocks/>
            </p:cNvSpPr>
            <p:nvPr/>
          </p:nvSpPr>
          <p:spPr bwMode="auto">
            <a:xfrm>
              <a:off x="428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8" name="Rectangle 121"/>
            <p:cNvSpPr>
              <a:spLocks/>
            </p:cNvSpPr>
            <p:nvPr/>
          </p:nvSpPr>
          <p:spPr bwMode="auto">
            <a:xfrm>
              <a:off x="428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89" name="Rectangle 122"/>
            <p:cNvSpPr>
              <a:spLocks/>
            </p:cNvSpPr>
            <p:nvPr/>
          </p:nvSpPr>
          <p:spPr bwMode="auto">
            <a:xfrm>
              <a:off x="428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0" name="Rectangle 123"/>
            <p:cNvSpPr>
              <a:spLocks/>
            </p:cNvSpPr>
            <p:nvPr/>
          </p:nvSpPr>
          <p:spPr bwMode="auto">
            <a:xfrm>
              <a:off x="428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1" name="Rectangle 124"/>
            <p:cNvSpPr>
              <a:spLocks/>
            </p:cNvSpPr>
            <p:nvPr/>
          </p:nvSpPr>
          <p:spPr bwMode="auto">
            <a:xfrm>
              <a:off x="368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" name="Group 125"/>
            <p:cNvGrpSpPr>
              <a:grpSpLocks/>
            </p:cNvGrpSpPr>
            <p:nvPr/>
          </p:nvGrpSpPr>
          <p:grpSpPr bwMode="auto">
            <a:xfrm>
              <a:off x="370" y="413"/>
              <a:ext cx="107" cy="115"/>
              <a:chOff x="0" y="0"/>
              <a:chExt cx="106" cy="115"/>
            </a:xfrm>
          </p:grpSpPr>
          <p:grpSp>
            <p:nvGrpSpPr>
              <p:cNvPr id="17" name="Group 126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73" name="Rectangle 127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74" name="Rectangle 128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72" name="Rectangle 129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8" name="Group 130"/>
            <p:cNvGrpSpPr>
              <a:grpSpLocks/>
            </p:cNvGrpSpPr>
            <p:nvPr/>
          </p:nvGrpSpPr>
          <p:grpSpPr bwMode="auto">
            <a:xfrm>
              <a:off x="534" y="0"/>
              <a:ext cx="514" cy="576"/>
              <a:chOff x="0" y="0"/>
              <a:chExt cx="513" cy="576"/>
            </a:xfrm>
          </p:grpSpPr>
          <p:sp>
            <p:nvSpPr>
              <p:cNvPr id="12469" name="Rectangle 131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solidFill>
                <a:srgbClr val="80808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70" name="Rectangle 132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9" name="Group 133"/>
            <p:cNvGrpSpPr>
              <a:grpSpLocks/>
            </p:cNvGrpSpPr>
            <p:nvPr/>
          </p:nvGrpSpPr>
          <p:grpSpPr bwMode="auto">
            <a:xfrm>
              <a:off x="550" y="94"/>
              <a:ext cx="147" cy="461"/>
              <a:chOff x="0" y="0"/>
              <a:chExt cx="146" cy="460"/>
            </a:xfrm>
          </p:grpSpPr>
          <p:sp>
            <p:nvSpPr>
              <p:cNvPr id="12467" name="Rectangle 134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68" name="Rectangle 135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95" name="Rectangle 136"/>
            <p:cNvSpPr>
              <a:spLocks/>
            </p:cNvSpPr>
            <p:nvPr/>
          </p:nvSpPr>
          <p:spPr bwMode="auto">
            <a:xfrm>
              <a:off x="569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6" name="Rectangle 137"/>
            <p:cNvSpPr>
              <a:spLocks/>
            </p:cNvSpPr>
            <p:nvPr/>
          </p:nvSpPr>
          <p:spPr bwMode="auto">
            <a:xfrm>
              <a:off x="569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7" name="Rectangle 138"/>
            <p:cNvSpPr>
              <a:spLocks/>
            </p:cNvSpPr>
            <p:nvPr/>
          </p:nvSpPr>
          <p:spPr bwMode="auto">
            <a:xfrm>
              <a:off x="569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8" name="Rectangle 139"/>
            <p:cNvSpPr>
              <a:spLocks/>
            </p:cNvSpPr>
            <p:nvPr/>
          </p:nvSpPr>
          <p:spPr bwMode="auto">
            <a:xfrm>
              <a:off x="569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99" name="Rectangle 140"/>
            <p:cNvSpPr>
              <a:spLocks/>
            </p:cNvSpPr>
            <p:nvPr/>
          </p:nvSpPr>
          <p:spPr bwMode="auto">
            <a:xfrm>
              <a:off x="569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0" name="Rectangle 141"/>
            <p:cNvSpPr>
              <a:spLocks/>
            </p:cNvSpPr>
            <p:nvPr/>
          </p:nvSpPr>
          <p:spPr bwMode="auto">
            <a:xfrm>
              <a:off x="569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1" name="Rectangle 142"/>
            <p:cNvSpPr>
              <a:spLocks/>
            </p:cNvSpPr>
            <p:nvPr/>
          </p:nvSpPr>
          <p:spPr bwMode="auto">
            <a:xfrm>
              <a:off x="569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2" name="Rectangle 143"/>
            <p:cNvSpPr>
              <a:spLocks/>
            </p:cNvSpPr>
            <p:nvPr/>
          </p:nvSpPr>
          <p:spPr bwMode="auto">
            <a:xfrm>
              <a:off x="569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3" name="Rectangle 144"/>
            <p:cNvSpPr>
              <a:spLocks/>
            </p:cNvSpPr>
            <p:nvPr/>
          </p:nvSpPr>
          <p:spPr bwMode="auto">
            <a:xfrm>
              <a:off x="629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4" name="Rectangle 145"/>
            <p:cNvSpPr>
              <a:spLocks/>
            </p:cNvSpPr>
            <p:nvPr/>
          </p:nvSpPr>
          <p:spPr bwMode="auto">
            <a:xfrm>
              <a:off x="629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5" name="Rectangle 146"/>
            <p:cNvSpPr>
              <a:spLocks/>
            </p:cNvSpPr>
            <p:nvPr/>
          </p:nvSpPr>
          <p:spPr bwMode="auto">
            <a:xfrm>
              <a:off x="629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6" name="Rectangle 147"/>
            <p:cNvSpPr>
              <a:spLocks/>
            </p:cNvSpPr>
            <p:nvPr/>
          </p:nvSpPr>
          <p:spPr bwMode="auto">
            <a:xfrm>
              <a:off x="629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7" name="Rectangle 148"/>
            <p:cNvSpPr>
              <a:spLocks/>
            </p:cNvSpPr>
            <p:nvPr/>
          </p:nvSpPr>
          <p:spPr bwMode="auto">
            <a:xfrm>
              <a:off x="629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8" name="Rectangle 149"/>
            <p:cNvSpPr>
              <a:spLocks/>
            </p:cNvSpPr>
            <p:nvPr/>
          </p:nvSpPr>
          <p:spPr bwMode="auto">
            <a:xfrm>
              <a:off x="629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09" name="Rectangle 150"/>
            <p:cNvSpPr>
              <a:spLocks/>
            </p:cNvSpPr>
            <p:nvPr/>
          </p:nvSpPr>
          <p:spPr bwMode="auto">
            <a:xfrm>
              <a:off x="629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0" name="Rectangle 151"/>
            <p:cNvSpPr>
              <a:spLocks/>
            </p:cNvSpPr>
            <p:nvPr/>
          </p:nvSpPr>
          <p:spPr bwMode="auto">
            <a:xfrm>
              <a:off x="629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1" name="Rectangle 152"/>
            <p:cNvSpPr>
              <a:spLocks/>
            </p:cNvSpPr>
            <p:nvPr/>
          </p:nvSpPr>
          <p:spPr bwMode="auto">
            <a:xfrm>
              <a:off x="569" y="342"/>
              <a:ext cx="106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0" name="Group 153"/>
            <p:cNvGrpSpPr>
              <a:grpSpLocks/>
            </p:cNvGrpSpPr>
            <p:nvPr/>
          </p:nvGrpSpPr>
          <p:grpSpPr bwMode="auto">
            <a:xfrm>
              <a:off x="570" y="413"/>
              <a:ext cx="107" cy="115"/>
              <a:chOff x="0" y="0"/>
              <a:chExt cx="106" cy="115"/>
            </a:xfrm>
          </p:grpSpPr>
          <p:grpSp>
            <p:nvGrpSpPr>
              <p:cNvPr id="21" name="Group 154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65" name="Rectangle 155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66" name="Rectangle 156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64" name="Rectangle 157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22" name="Group 158"/>
            <p:cNvGrpSpPr>
              <a:grpSpLocks/>
            </p:cNvGrpSpPr>
            <p:nvPr/>
          </p:nvGrpSpPr>
          <p:grpSpPr bwMode="auto">
            <a:xfrm>
              <a:off x="717" y="94"/>
              <a:ext cx="147" cy="461"/>
              <a:chOff x="0" y="0"/>
              <a:chExt cx="146" cy="460"/>
            </a:xfrm>
          </p:grpSpPr>
          <p:sp>
            <p:nvSpPr>
              <p:cNvPr id="12461" name="Rectangle 159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62" name="Rectangle 160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414" name="Rectangle 161"/>
            <p:cNvSpPr>
              <a:spLocks/>
            </p:cNvSpPr>
            <p:nvPr/>
          </p:nvSpPr>
          <p:spPr bwMode="auto">
            <a:xfrm>
              <a:off x="735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5" name="Rectangle 162"/>
            <p:cNvSpPr>
              <a:spLocks/>
            </p:cNvSpPr>
            <p:nvPr/>
          </p:nvSpPr>
          <p:spPr bwMode="auto">
            <a:xfrm>
              <a:off x="735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6" name="Rectangle 163"/>
            <p:cNvSpPr>
              <a:spLocks/>
            </p:cNvSpPr>
            <p:nvPr/>
          </p:nvSpPr>
          <p:spPr bwMode="auto">
            <a:xfrm>
              <a:off x="735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7" name="Rectangle 164"/>
            <p:cNvSpPr>
              <a:spLocks/>
            </p:cNvSpPr>
            <p:nvPr/>
          </p:nvSpPr>
          <p:spPr bwMode="auto">
            <a:xfrm>
              <a:off x="735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8" name="Rectangle 165"/>
            <p:cNvSpPr>
              <a:spLocks/>
            </p:cNvSpPr>
            <p:nvPr/>
          </p:nvSpPr>
          <p:spPr bwMode="auto">
            <a:xfrm>
              <a:off x="735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19" name="Rectangle 166"/>
            <p:cNvSpPr>
              <a:spLocks/>
            </p:cNvSpPr>
            <p:nvPr/>
          </p:nvSpPr>
          <p:spPr bwMode="auto">
            <a:xfrm>
              <a:off x="735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0" name="Rectangle 167"/>
            <p:cNvSpPr>
              <a:spLocks/>
            </p:cNvSpPr>
            <p:nvPr/>
          </p:nvSpPr>
          <p:spPr bwMode="auto">
            <a:xfrm>
              <a:off x="735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1" name="Rectangle 168"/>
            <p:cNvSpPr>
              <a:spLocks/>
            </p:cNvSpPr>
            <p:nvPr/>
          </p:nvSpPr>
          <p:spPr bwMode="auto">
            <a:xfrm>
              <a:off x="735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2" name="Rectangle 169"/>
            <p:cNvSpPr>
              <a:spLocks/>
            </p:cNvSpPr>
            <p:nvPr/>
          </p:nvSpPr>
          <p:spPr bwMode="auto">
            <a:xfrm>
              <a:off x="796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3" name="Rectangle 170"/>
            <p:cNvSpPr>
              <a:spLocks/>
            </p:cNvSpPr>
            <p:nvPr/>
          </p:nvSpPr>
          <p:spPr bwMode="auto">
            <a:xfrm>
              <a:off x="796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4" name="Rectangle 171"/>
            <p:cNvSpPr>
              <a:spLocks/>
            </p:cNvSpPr>
            <p:nvPr/>
          </p:nvSpPr>
          <p:spPr bwMode="auto">
            <a:xfrm>
              <a:off x="796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5" name="Rectangle 172"/>
            <p:cNvSpPr>
              <a:spLocks/>
            </p:cNvSpPr>
            <p:nvPr/>
          </p:nvSpPr>
          <p:spPr bwMode="auto">
            <a:xfrm>
              <a:off x="796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6" name="Rectangle 173"/>
            <p:cNvSpPr>
              <a:spLocks/>
            </p:cNvSpPr>
            <p:nvPr/>
          </p:nvSpPr>
          <p:spPr bwMode="auto">
            <a:xfrm>
              <a:off x="796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7" name="Rectangle 174"/>
            <p:cNvSpPr>
              <a:spLocks/>
            </p:cNvSpPr>
            <p:nvPr/>
          </p:nvSpPr>
          <p:spPr bwMode="auto">
            <a:xfrm>
              <a:off x="796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8" name="Rectangle 175"/>
            <p:cNvSpPr>
              <a:spLocks/>
            </p:cNvSpPr>
            <p:nvPr/>
          </p:nvSpPr>
          <p:spPr bwMode="auto">
            <a:xfrm>
              <a:off x="796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29" name="Rectangle 176"/>
            <p:cNvSpPr>
              <a:spLocks/>
            </p:cNvSpPr>
            <p:nvPr/>
          </p:nvSpPr>
          <p:spPr bwMode="auto">
            <a:xfrm>
              <a:off x="796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0" name="Rectangle 177"/>
            <p:cNvSpPr>
              <a:spLocks/>
            </p:cNvSpPr>
            <p:nvPr/>
          </p:nvSpPr>
          <p:spPr bwMode="auto">
            <a:xfrm>
              <a:off x="735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3" name="Group 178"/>
            <p:cNvGrpSpPr>
              <a:grpSpLocks/>
            </p:cNvGrpSpPr>
            <p:nvPr/>
          </p:nvGrpSpPr>
          <p:grpSpPr bwMode="auto">
            <a:xfrm>
              <a:off x="737" y="413"/>
              <a:ext cx="107" cy="115"/>
              <a:chOff x="0" y="0"/>
              <a:chExt cx="106" cy="115"/>
            </a:xfrm>
          </p:grpSpPr>
          <p:grpSp>
            <p:nvGrpSpPr>
              <p:cNvPr id="24" name="Group 179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59" name="Rectangle 180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60" name="Rectangle 181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58" name="Rectangle 182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25" name="Group 183"/>
            <p:cNvGrpSpPr>
              <a:grpSpLocks/>
            </p:cNvGrpSpPr>
            <p:nvPr/>
          </p:nvGrpSpPr>
          <p:grpSpPr bwMode="auto">
            <a:xfrm>
              <a:off x="884" y="94"/>
              <a:ext cx="147" cy="461"/>
              <a:chOff x="0" y="0"/>
              <a:chExt cx="146" cy="460"/>
            </a:xfrm>
          </p:grpSpPr>
          <p:sp>
            <p:nvSpPr>
              <p:cNvPr id="12455" name="Rectangle 184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56" name="Rectangle 185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433" name="Rectangle 186"/>
            <p:cNvSpPr>
              <a:spLocks/>
            </p:cNvSpPr>
            <p:nvPr/>
          </p:nvSpPr>
          <p:spPr bwMode="auto">
            <a:xfrm>
              <a:off x="902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4" name="Rectangle 187"/>
            <p:cNvSpPr>
              <a:spLocks/>
            </p:cNvSpPr>
            <p:nvPr/>
          </p:nvSpPr>
          <p:spPr bwMode="auto">
            <a:xfrm>
              <a:off x="902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5" name="Rectangle 188"/>
            <p:cNvSpPr>
              <a:spLocks/>
            </p:cNvSpPr>
            <p:nvPr/>
          </p:nvSpPr>
          <p:spPr bwMode="auto">
            <a:xfrm>
              <a:off x="902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6" name="Rectangle 189"/>
            <p:cNvSpPr>
              <a:spLocks/>
            </p:cNvSpPr>
            <p:nvPr/>
          </p:nvSpPr>
          <p:spPr bwMode="auto">
            <a:xfrm>
              <a:off x="902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7" name="Rectangle 190"/>
            <p:cNvSpPr>
              <a:spLocks/>
            </p:cNvSpPr>
            <p:nvPr/>
          </p:nvSpPr>
          <p:spPr bwMode="auto">
            <a:xfrm>
              <a:off x="902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8" name="Rectangle 191"/>
            <p:cNvSpPr>
              <a:spLocks/>
            </p:cNvSpPr>
            <p:nvPr/>
          </p:nvSpPr>
          <p:spPr bwMode="auto">
            <a:xfrm>
              <a:off x="902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39" name="Rectangle 192"/>
            <p:cNvSpPr>
              <a:spLocks/>
            </p:cNvSpPr>
            <p:nvPr/>
          </p:nvSpPr>
          <p:spPr bwMode="auto">
            <a:xfrm>
              <a:off x="902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0" name="Rectangle 193"/>
            <p:cNvSpPr>
              <a:spLocks/>
            </p:cNvSpPr>
            <p:nvPr/>
          </p:nvSpPr>
          <p:spPr bwMode="auto">
            <a:xfrm>
              <a:off x="902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1" name="Rectangle 194"/>
            <p:cNvSpPr>
              <a:spLocks/>
            </p:cNvSpPr>
            <p:nvPr/>
          </p:nvSpPr>
          <p:spPr bwMode="auto">
            <a:xfrm>
              <a:off x="962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2" name="Rectangle 195"/>
            <p:cNvSpPr>
              <a:spLocks/>
            </p:cNvSpPr>
            <p:nvPr/>
          </p:nvSpPr>
          <p:spPr bwMode="auto">
            <a:xfrm>
              <a:off x="962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3" name="Rectangle 196"/>
            <p:cNvSpPr>
              <a:spLocks/>
            </p:cNvSpPr>
            <p:nvPr/>
          </p:nvSpPr>
          <p:spPr bwMode="auto">
            <a:xfrm>
              <a:off x="962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4" name="Rectangle 197"/>
            <p:cNvSpPr>
              <a:spLocks/>
            </p:cNvSpPr>
            <p:nvPr/>
          </p:nvSpPr>
          <p:spPr bwMode="auto">
            <a:xfrm>
              <a:off x="962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5" name="Rectangle 198"/>
            <p:cNvSpPr>
              <a:spLocks/>
            </p:cNvSpPr>
            <p:nvPr/>
          </p:nvSpPr>
          <p:spPr bwMode="auto">
            <a:xfrm>
              <a:off x="962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6" name="Rectangle 199"/>
            <p:cNvSpPr>
              <a:spLocks/>
            </p:cNvSpPr>
            <p:nvPr/>
          </p:nvSpPr>
          <p:spPr bwMode="auto">
            <a:xfrm>
              <a:off x="962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7" name="Rectangle 200"/>
            <p:cNvSpPr>
              <a:spLocks/>
            </p:cNvSpPr>
            <p:nvPr/>
          </p:nvSpPr>
          <p:spPr bwMode="auto">
            <a:xfrm>
              <a:off x="962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8" name="Rectangle 201"/>
            <p:cNvSpPr>
              <a:spLocks/>
            </p:cNvSpPr>
            <p:nvPr/>
          </p:nvSpPr>
          <p:spPr bwMode="auto">
            <a:xfrm>
              <a:off x="962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49" name="Rectangle 202"/>
            <p:cNvSpPr>
              <a:spLocks/>
            </p:cNvSpPr>
            <p:nvPr/>
          </p:nvSpPr>
          <p:spPr bwMode="auto">
            <a:xfrm>
              <a:off x="902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6" name="Group 203"/>
            <p:cNvGrpSpPr>
              <a:grpSpLocks/>
            </p:cNvGrpSpPr>
            <p:nvPr/>
          </p:nvGrpSpPr>
          <p:grpSpPr bwMode="auto">
            <a:xfrm>
              <a:off x="904" y="413"/>
              <a:ext cx="107" cy="115"/>
              <a:chOff x="0" y="0"/>
              <a:chExt cx="106" cy="115"/>
            </a:xfrm>
          </p:grpSpPr>
          <p:grpSp>
            <p:nvGrpSpPr>
              <p:cNvPr id="27" name="Group 204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2453" name="Rectangle 205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454" name="Rectangle 206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452" name="Rectangle 207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28" name="Group 208"/>
          <p:cNvGrpSpPr>
            <a:grpSpLocks/>
          </p:cNvGrpSpPr>
          <p:nvPr/>
        </p:nvGrpSpPr>
        <p:grpSpPr bwMode="auto">
          <a:xfrm>
            <a:off x="381055" y="4650814"/>
            <a:ext cx="2118667" cy="719905"/>
            <a:chOff x="0" y="0"/>
            <a:chExt cx="1112" cy="504"/>
          </a:xfrm>
        </p:grpSpPr>
        <p:sp>
          <p:nvSpPr>
            <p:cNvPr id="12311" name="Rectangle 209"/>
            <p:cNvSpPr>
              <a:spLocks/>
            </p:cNvSpPr>
            <p:nvPr/>
          </p:nvSpPr>
          <p:spPr bwMode="auto">
            <a:xfrm>
              <a:off x="0" y="0"/>
              <a:ext cx="1112" cy="504"/>
            </a:xfrm>
            <a:prstGeom prst="rect">
              <a:avLst/>
            </a:prstGeom>
            <a:solidFill>
              <a:srgbClr val="66FF66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9" name="Group 210"/>
            <p:cNvGrpSpPr>
              <a:grpSpLocks/>
            </p:cNvGrpSpPr>
            <p:nvPr/>
          </p:nvGrpSpPr>
          <p:grpSpPr bwMode="auto">
            <a:xfrm>
              <a:off x="51" y="44"/>
              <a:ext cx="256" cy="424"/>
              <a:chOff x="0" y="0"/>
              <a:chExt cx="256" cy="424"/>
            </a:xfrm>
          </p:grpSpPr>
          <p:sp>
            <p:nvSpPr>
              <p:cNvPr id="12328" name="Rectangle 211"/>
              <p:cNvSpPr>
                <a:spLocks/>
              </p:cNvSpPr>
              <p:nvPr/>
            </p:nvSpPr>
            <p:spPr bwMode="auto">
              <a:xfrm>
                <a:off x="0" y="0"/>
                <a:ext cx="256" cy="42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9" name="AutoShape 212"/>
              <p:cNvSpPr>
                <a:spLocks/>
              </p:cNvSpPr>
              <p:nvPr/>
            </p:nvSpPr>
            <p:spPr bwMode="auto">
              <a:xfrm>
                <a:off x="24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0" name="AutoShape 213"/>
              <p:cNvSpPr>
                <a:spLocks/>
              </p:cNvSpPr>
              <p:nvPr/>
            </p:nvSpPr>
            <p:spPr bwMode="auto">
              <a:xfrm>
                <a:off x="60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1" name="AutoShape 214"/>
              <p:cNvSpPr>
                <a:spLocks/>
              </p:cNvSpPr>
              <p:nvPr/>
            </p:nvSpPr>
            <p:spPr bwMode="auto">
              <a:xfrm>
                <a:off x="96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2" name="AutoShape 215"/>
              <p:cNvSpPr>
                <a:spLocks/>
              </p:cNvSpPr>
              <p:nvPr/>
            </p:nvSpPr>
            <p:spPr bwMode="auto">
              <a:xfrm>
                <a:off x="132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3" name="AutoShape 216"/>
              <p:cNvSpPr>
                <a:spLocks/>
              </p:cNvSpPr>
              <p:nvPr/>
            </p:nvSpPr>
            <p:spPr bwMode="auto">
              <a:xfrm>
                <a:off x="168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0" name="Group 217"/>
            <p:cNvGrpSpPr>
              <a:grpSpLocks/>
            </p:cNvGrpSpPr>
            <p:nvPr/>
          </p:nvGrpSpPr>
          <p:grpSpPr bwMode="auto">
            <a:xfrm>
              <a:off x="347" y="44"/>
              <a:ext cx="256" cy="424"/>
              <a:chOff x="0" y="0"/>
              <a:chExt cx="256" cy="424"/>
            </a:xfrm>
          </p:grpSpPr>
          <p:sp>
            <p:nvSpPr>
              <p:cNvPr id="12322" name="Rectangle 218"/>
              <p:cNvSpPr>
                <a:spLocks/>
              </p:cNvSpPr>
              <p:nvPr/>
            </p:nvSpPr>
            <p:spPr bwMode="auto">
              <a:xfrm>
                <a:off x="0" y="0"/>
                <a:ext cx="256" cy="42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3" name="AutoShape 219"/>
              <p:cNvSpPr>
                <a:spLocks/>
              </p:cNvSpPr>
              <p:nvPr/>
            </p:nvSpPr>
            <p:spPr bwMode="auto">
              <a:xfrm>
                <a:off x="24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4" name="AutoShape 220"/>
              <p:cNvSpPr>
                <a:spLocks/>
              </p:cNvSpPr>
              <p:nvPr/>
            </p:nvSpPr>
            <p:spPr bwMode="auto">
              <a:xfrm>
                <a:off x="60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5" name="AutoShape 221"/>
              <p:cNvSpPr>
                <a:spLocks/>
              </p:cNvSpPr>
              <p:nvPr/>
            </p:nvSpPr>
            <p:spPr bwMode="auto">
              <a:xfrm>
                <a:off x="96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6" name="AutoShape 222"/>
              <p:cNvSpPr>
                <a:spLocks/>
              </p:cNvSpPr>
              <p:nvPr/>
            </p:nvSpPr>
            <p:spPr bwMode="auto">
              <a:xfrm>
                <a:off x="132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7" name="AutoShape 223"/>
              <p:cNvSpPr>
                <a:spLocks/>
              </p:cNvSpPr>
              <p:nvPr/>
            </p:nvSpPr>
            <p:spPr bwMode="auto">
              <a:xfrm>
                <a:off x="168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1" name="Group 224"/>
            <p:cNvGrpSpPr>
              <a:grpSpLocks/>
            </p:cNvGrpSpPr>
            <p:nvPr/>
          </p:nvGrpSpPr>
          <p:grpSpPr bwMode="auto">
            <a:xfrm>
              <a:off x="803" y="44"/>
              <a:ext cx="256" cy="424"/>
              <a:chOff x="0" y="0"/>
              <a:chExt cx="256" cy="424"/>
            </a:xfrm>
          </p:grpSpPr>
          <p:sp>
            <p:nvSpPr>
              <p:cNvPr id="12316" name="Rectangle 225"/>
              <p:cNvSpPr>
                <a:spLocks/>
              </p:cNvSpPr>
              <p:nvPr/>
            </p:nvSpPr>
            <p:spPr bwMode="auto">
              <a:xfrm>
                <a:off x="0" y="0"/>
                <a:ext cx="256" cy="42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17" name="AutoShape 226"/>
              <p:cNvSpPr>
                <a:spLocks/>
              </p:cNvSpPr>
              <p:nvPr/>
            </p:nvSpPr>
            <p:spPr bwMode="auto">
              <a:xfrm>
                <a:off x="24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18" name="AutoShape 227"/>
              <p:cNvSpPr>
                <a:spLocks/>
              </p:cNvSpPr>
              <p:nvPr/>
            </p:nvSpPr>
            <p:spPr bwMode="auto">
              <a:xfrm>
                <a:off x="60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19" name="AutoShape 228"/>
              <p:cNvSpPr>
                <a:spLocks/>
              </p:cNvSpPr>
              <p:nvPr/>
            </p:nvSpPr>
            <p:spPr bwMode="auto">
              <a:xfrm>
                <a:off x="96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0" name="AutoShape 229"/>
              <p:cNvSpPr>
                <a:spLocks/>
              </p:cNvSpPr>
              <p:nvPr/>
            </p:nvSpPr>
            <p:spPr bwMode="auto">
              <a:xfrm>
                <a:off x="132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1" name="AutoShape 230"/>
              <p:cNvSpPr>
                <a:spLocks/>
              </p:cNvSpPr>
              <p:nvPr/>
            </p:nvSpPr>
            <p:spPr bwMode="auto">
              <a:xfrm>
                <a:off x="168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15" name="Rectangle 231"/>
            <p:cNvSpPr>
              <a:spLocks/>
            </p:cNvSpPr>
            <p:nvPr/>
          </p:nvSpPr>
          <p:spPr bwMode="auto">
            <a:xfrm>
              <a:off x="584" y="128"/>
              <a:ext cx="14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40" bIns="0">
              <a:spAutoFit/>
            </a:bodyPr>
            <a:lstStyle/>
            <a:p>
              <a:pPr marL="39686"/>
              <a:r>
                <a:rPr lang="en-US">
                  <a:solidFill>
                    <a:srgbClr val="000000"/>
                  </a:solidFill>
                  <a:latin typeface="Arial Bold" pitchFamily="-112" charset="0"/>
                  <a:cs typeface="Arial Bold" pitchFamily="-112" charset="0"/>
                  <a:sym typeface="Arial Bold" pitchFamily="-112" charset="0"/>
                </a:rPr>
                <a:t>...</a:t>
              </a:r>
            </a:p>
          </p:txBody>
        </p:sp>
      </p:grpSp>
      <p:sp>
        <p:nvSpPr>
          <p:cNvPr id="12308" name="Rectangle 232"/>
          <p:cNvSpPr>
            <a:spLocks/>
          </p:cNvSpPr>
          <p:nvPr/>
        </p:nvSpPr>
        <p:spPr bwMode="auto">
          <a:xfrm>
            <a:off x="1223968" y="5393574"/>
            <a:ext cx="436656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 algn="ctr"/>
            <a:r>
              <a:rPr lang="en-US" sz="1600">
                <a:cs typeface="Arial" charset="0"/>
              </a:rPr>
              <a:t>Grid</a:t>
            </a:r>
          </a:p>
        </p:txBody>
      </p:sp>
      <p:sp>
        <p:nvSpPr>
          <p:cNvPr id="12309" name="Rectangle 233"/>
          <p:cNvSpPr>
            <a:spLocks/>
          </p:cNvSpPr>
          <p:nvPr/>
        </p:nvSpPr>
        <p:spPr bwMode="auto">
          <a:xfrm>
            <a:off x="3866135" y="5439283"/>
            <a:ext cx="63760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 algn="ctr"/>
            <a:r>
              <a:rPr lang="en-US" sz="1600">
                <a:cs typeface="Arial" charset="0"/>
              </a:rPr>
              <a:t>Device</a:t>
            </a:r>
          </a:p>
        </p:txBody>
      </p:sp>
      <p:sp>
        <p:nvSpPr>
          <p:cNvPr id="12310" name="Rectangle 234"/>
          <p:cNvSpPr>
            <a:spLocks/>
          </p:cNvSpPr>
          <p:nvPr/>
        </p:nvSpPr>
        <p:spPr bwMode="auto">
          <a:xfrm>
            <a:off x="5334772" y="3757604"/>
            <a:ext cx="5258561" cy="90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8" bIns="0"/>
          <a:lstStyle/>
          <a:p>
            <a:pPr marL="39686"/>
            <a:r>
              <a:rPr lang="zh-CN" altLang="en-US" sz="1600" b="1" dirty="0">
                <a:cs typeface="Arial" charset="0"/>
              </a:rPr>
              <a:t>内核作为线程块的网格启动</a:t>
            </a:r>
            <a:endParaRPr lang="en-US" sz="1600" b="1" dirty="0">
              <a:cs typeface="Arial" charset="0"/>
            </a:endParaRPr>
          </a:p>
          <a:p>
            <a:pPr marL="39686"/>
            <a:r>
              <a:rPr lang="zh-CN" altLang="en-US" sz="1600" b="1" dirty="0">
                <a:cs typeface="Arial" charset="0"/>
              </a:rPr>
              <a:t>一次最多可以在一个设备上执行</a:t>
            </a:r>
            <a:r>
              <a:rPr lang="en-US" altLang="zh-CN" sz="1600" b="1" dirty="0">
                <a:cs typeface="Arial" charset="0"/>
              </a:rPr>
              <a:t>16</a:t>
            </a:r>
            <a:r>
              <a:rPr lang="zh-CN" altLang="en-US" sz="1600" b="1" dirty="0">
                <a:cs typeface="Arial" charset="0"/>
              </a:rPr>
              <a:t>个内核</a:t>
            </a:r>
            <a:endParaRPr lang="en-US" altLang="zh-CN" sz="1600" b="1" dirty="0">
              <a:cs typeface="Arial" charset="0"/>
            </a:endParaRPr>
          </a:p>
          <a:p>
            <a:pPr marL="39686"/>
            <a:endParaRPr lang="en-US" altLang="zh-CN" sz="1600" b="1" dirty="0">
              <a:cs typeface="Arial" charset="0"/>
            </a:endParaRPr>
          </a:p>
          <a:p>
            <a:pPr marL="39686"/>
            <a:r>
              <a:rPr lang="zh-CN" altLang="en-US" sz="1600" dirty="0"/>
              <a:t>一个线程会运行在一个</a:t>
            </a:r>
            <a:r>
              <a:rPr lang="en-US" altLang="zh-CN" sz="1600" dirty="0"/>
              <a:t>CUDA </a:t>
            </a:r>
            <a:r>
              <a:rPr lang="zh-CN" altLang="en-US" sz="1600" dirty="0"/>
              <a:t>核，而一个</a:t>
            </a:r>
            <a:r>
              <a:rPr lang="en-US" altLang="zh-CN" sz="1600" dirty="0"/>
              <a:t>block</a:t>
            </a:r>
            <a:r>
              <a:rPr lang="zh-CN" altLang="en-US" sz="1600" dirty="0"/>
              <a:t>会运行在一个多处理器之中，可能同时会有很多</a:t>
            </a:r>
            <a:r>
              <a:rPr lang="en-US" altLang="zh-CN" sz="1600" dirty="0"/>
              <a:t>block</a:t>
            </a:r>
            <a:r>
              <a:rPr lang="zh-CN" altLang="en-US" sz="1600" dirty="0"/>
              <a:t>运行在同一个多处理器里。整个</a:t>
            </a:r>
            <a:r>
              <a:rPr lang="en-US" altLang="zh-CN" sz="1600" dirty="0"/>
              <a:t>Grid </a:t>
            </a:r>
            <a:r>
              <a:rPr lang="zh-CN" altLang="en-US" sz="1600" dirty="0"/>
              <a:t>会运行在整个的设备之中。</a:t>
            </a:r>
            <a:endParaRPr lang="en-US" altLang="zh-CN" sz="1600" dirty="0"/>
          </a:p>
          <a:p>
            <a:pPr marL="39686"/>
            <a:endParaRPr lang="en-U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587" y="186987"/>
            <a:ext cx="9940766" cy="1192700"/>
          </a:xfrm>
        </p:spPr>
        <p:txBody>
          <a:bodyPr>
            <a:normAutofit/>
          </a:bodyPr>
          <a:lstStyle/>
          <a:p>
            <a:r>
              <a:rPr lang="en-US" dirty="0"/>
              <a:t>Warp</a:t>
            </a:r>
            <a:r>
              <a:rPr lang="zh-CN" altLang="en-US" dirty="0"/>
              <a:t>：</a:t>
            </a:r>
            <a:r>
              <a:rPr lang="zh-CN" altLang="en-US" sz="2800" dirty="0"/>
              <a:t>一个</a:t>
            </a:r>
            <a:r>
              <a:rPr lang="en-US" altLang="zh-CN" sz="2800" dirty="0"/>
              <a:t>block</a:t>
            </a:r>
            <a:r>
              <a:rPr lang="zh-CN" altLang="en-US" sz="2800" dirty="0"/>
              <a:t>里面一起运行的线程，</a:t>
            </a:r>
            <a:br>
              <a:rPr lang="en-US" altLang="zh-CN" sz="2800" dirty="0"/>
            </a:br>
            <a:r>
              <a:rPr lang="zh-CN" altLang="en-US" sz="2800" dirty="0"/>
              <a:t>其中各个线程对应的数据资源不同</a:t>
            </a:r>
            <a:r>
              <a:rPr lang="en-US" altLang="zh-CN" sz="2800" dirty="0"/>
              <a:t>(</a:t>
            </a:r>
            <a:r>
              <a:rPr lang="zh-CN" altLang="en-US" sz="2800" dirty="0"/>
              <a:t>指令相同但数据不同）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136" y="1421167"/>
            <a:ext cx="10043979" cy="4251818"/>
          </a:xfrm>
        </p:spPr>
        <p:txBody>
          <a:bodyPr/>
          <a:lstStyle/>
          <a:p>
            <a:r>
              <a:rPr lang="en-US" dirty="0"/>
              <a:t>Warp is successive 32 threads in a block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err="1"/>
              <a:t>blockDim</a:t>
            </a:r>
            <a:r>
              <a:rPr lang="en-US" dirty="0"/>
              <a:t> = 160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Automatically</a:t>
            </a:r>
            <a:r>
              <a:rPr lang="en-US" dirty="0"/>
              <a:t> divided to 5 warps by GPU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err="1"/>
              <a:t>blockDim</a:t>
            </a:r>
            <a:r>
              <a:rPr lang="en-US" dirty="0"/>
              <a:t> = 161</a:t>
            </a:r>
          </a:p>
          <a:p>
            <a:pPr lvl="1">
              <a:defRPr/>
            </a:pPr>
            <a:r>
              <a:rPr lang="en-US" dirty="0"/>
              <a:t>If the </a:t>
            </a:r>
            <a:r>
              <a:rPr lang="en-US" dirty="0" err="1"/>
              <a:t>blockDim</a:t>
            </a:r>
            <a:r>
              <a:rPr lang="en-US" dirty="0"/>
              <a:t> is not the Multiple of 32</a:t>
            </a:r>
            <a:br>
              <a:rPr lang="en-US" dirty="0"/>
            </a:br>
            <a:r>
              <a:rPr lang="en-US" dirty="0"/>
              <a:t>The rest of thread will occupy one more warp</a:t>
            </a:r>
          </a:p>
          <a:p>
            <a:pPr lvl="1">
              <a:defRPr/>
            </a:pPr>
            <a:r>
              <a:rPr lang="zh-CN" altLang="en-US" dirty="0"/>
              <a:t>剩下的线程还会占一条</a:t>
            </a:r>
            <a:r>
              <a:rPr lang="en-US" altLang="zh-CN" dirty="0"/>
              <a:t>warp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6414949" y="1713987"/>
            <a:ext cx="4481978" cy="1688915"/>
            <a:chOff x="3781" y="4866"/>
            <a:chExt cx="4114" cy="2443"/>
          </a:xfrm>
        </p:grpSpPr>
        <p:sp>
          <p:nvSpPr>
            <p:cNvPr id="72" name="Text Box 168"/>
            <p:cNvSpPr txBox="1">
              <a:spLocks noChangeArrowheads="1"/>
            </p:cNvSpPr>
            <p:nvPr/>
          </p:nvSpPr>
          <p:spPr bwMode="auto">
            <a:xfrm>
              <a:off x="3840" y="4866"/>
              <a:ext cx="4055" cy="244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100" b="1" dirty="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Block 0</a:t>
              </a:r>
              <a:endParaRPr lang="en-US" dirty="0">
                <a:ea typeface="Times New Roman" pitchFamily="18" charset="0"/>
                <a:cs typeface="Tahoma" pitchFamily="34" charset="0"/>
              </a:endParaRPr>
            </a:p>
          </p:txBody>
        </p:sp>
        <p:grpSp>
          <p:nvGrpSpPr>
            <p:cNvPr id="73" name="Group 125"/>
            <p:cNvGrpSpPr>
              <a:grpSpLocks/>
            </p:cNvGrpSpPr>
            <p:nvPr/>
          </p:nvGrpSpPr>
          <p:grpSpPr bwMode="auto">
            <a:xfrm>
              <a:off x="3781" y="6282"/>
              <a:ext cx="2653" cy="950"/>
              <a:chOff x="3781" y="6282"/>
              <a:chExt cx="2653" cy="950"/>
            </a:xfrm>
          </p:grpSpPr>
          <p:grpSp>
            <p:nvGrpSpPr>
              <p:cNvPr id="118" name="Group 140"/>
              <p:cNvGrpSpPr>
                <a:grpSpLocks/>
              </p:cNvGrpSpPr>
              <p:nvPr/>
            </p:nvGrpSpPr>
            <p:grpSpPr bwMode="auto">
              <a:xfrm>
                <a:off x="5138" y="6282"/>
                <a:ext cx="1296" cy="949"/>
                <a:chOff x="6496" y="6275"/>
                <a:chExt cx="1296" cy="949"/>
              </a:xfrm>
            </p:grpSpPr>
            <p:sp>
              <p:nvSpPr>
                <p:cNvPr id="133" name="Text Box 1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 4 (128~159)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134" name="Freeform 152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151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50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49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148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147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146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45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44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43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42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41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126"/>
              <p:cNvGrpSpPr>
                <a:grpSpLocks/>
              </p:cNvGrpSpPr>
              <p:nvPr/>
            </p:nvGrpSpPr>
            <p:grpSpPr bwMode="auto">
              <a:xfrm>
                <a:off x="3781" y="6283"/>
                <a:ext cx="1296" cy="949"/>
                <a:chOff x="6496" y="6275"/>
                <a:chExt cx="1296" cy="949"/>
              </a:xfrm>
            </p:grpSpPr>
            <p:sp>
              <p:nvSpPr>
                <p:cNvPr id="120" name="Text Box 1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 3 (96~127)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121" name="Freeform 138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37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136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135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134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133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32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31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0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29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128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127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" name="Group 82"/>
            <p:cNvGrpSpPr>
              <a:grpSpLocks/>
            </p:cNvGrpSpPr>
            <p:nvPr/>
          </p:nvGrpSpPr>
          <p:grpSpPr bwMode="auto">
            <a:xfrm>
              <a:off x="3781" y="5262"/>
              <a:ext cx="4011" cy="950"/>
              <a:chOff x="3781" y="6282"/>
              <a:chExt cx="4011" cy="950"/>
            </a:xfrm>
          </p:grpSpPr>
          <p:grpSp>
            <p:nvGrpSpPr>
              <p:cNvPr id="75" name="Group 111"/>
              <p:cNvGrpSpPr>
                <a:grpSpLocks/>
              </p:cNvGrpSpPr>
              <p:nvPr/>
            </p:nvGrpSpPr>
            <p:grpSpPr bwMode="auto">
              <a:xfrm>
                <a:off x="6496" y="6282"/>
                <a:ext cx="1296" cy="949"/>
                <a:chOff x="6496" y="6275"/>
                <a:chExt cx="1296" cy="949"/>
              </a:xfrm>
            </p:grpSpPr>
            <p:sp>
              <p:nvSpPr>
                <p:cNvPr id="104" name="Text Box 12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Warp2 (64~95)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105" name="Freeform 123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122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121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120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119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118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16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15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114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113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112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97"/>
              <p:cNvGrpSpPr>
                <a:grpSpLocks/>
              </p:cNvGrpSpPr>
              <p:nvPr/>
            </p:nvGrpSpPr>
            <p:grpSpPr bwMode="auto">
              <a:xfrm>
                <a:off x="5138" y="6282"/>
                <a:ext cx="1296" cy="949"/>
                <a:chOff x="6496" y="6275"/>
                <a:chExt cx="1296" cy="949"/>
              </a:xfrm>
            </p:grpSpPr>
            <p:sp>
              <p:nvSpPr>
                <p:cNvPr id="91" name="Text Box 1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Warp1 (32~63)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92" name="Freeform 109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108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107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106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105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104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3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02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101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100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99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98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83"/>
              <p:cNvGrpSpPr>
                <a:grpSpLocks/>
              </p:cNvGrpSpPr>
              <p:nvPr/>
            </p:nvGrpSpPr>
            <p:grpSpPr bwMode="auto">
              <a:xfrm>
                <a:off x="3781" y="6283"/>
                <a:ext cx="1296" cy="949"/>
                <a:chOff x="6496" y="6275"/>
                <a:chExt cx="1296" cy="949"/>
              </a:xfrm>
            </p:grpSpPr>
            <p:sp>
              <p:nvSpPr>
                <p:cNvPr id="78" name="Text Box 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 0 (0~31)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79" name="Freeform 95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94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93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92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91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90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89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88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87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86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85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84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" name="Freeform 2"/>
          <p:cNvSpPr>
            <a:spLocks/>
          </p:cNvSpPr>
          <p:nvPr/>
        </p:nvSpPr>
        <p:spPr bwMode="auto">
          <a:xfrm>
            <a:off x="9011087" y="2842588"/>
            <a:ext cx="93693" cy="414797"/>
          </a:xfrm>
          <a:custGeom>
            <a:avLst/>
            <a:gdLst>
              <a:gd name="T0" fmla="*/ 0 w 208"/>
              <a:gd name="T1" fmla="*/ 0 h 1536"/>
              <a:gd name="T2" fmla="*/ 0 w 208"/>
              <a:gd name="T3" fmla="*/ 0 h 1536"/>
              <a:gd name="T4" fmla="*/ 0 w 208"/>
              <a:gd name="T5" fmla="*/ 0 h 1536"/>
              <a:gd name="T6" fmla="*/ 0 w 208"/>
              <a:gd name="T7" fmla="*/ 0 h 1536"/>
              <a:gd name="T8" fmla="*/ 0 w 208"/>
              <a:gd name="T9" fmla="*/ 0 h 1536"/>
              <a:gd name="T10" fmla="*/ 0 w 208"/>
              <a:gd name="T11" fmla="*/ 0 h 1536"/>
              <a:gd name="T12" fmla="*/ 0 w 208"/>
              <a:gd name="T13" fmla="*/ 0 h 1536"/>
              <a:gd name="T14" fmla="*/ 0 w 208"/>
              <a:gd name="T15" fmla="*/ 0 h 1536"/>
              <a:gd name="T16" fmla="*/ 0 w 208"/>
              <a:gd name="T17" fmla="*/ 0 h 1536"/>
              <a:gd name="T18" fmla="*/ 0 w 208"/>
              <a:gd name="T19" fmla="*/ 0 h 1536"/>
              <a:gd name="T20" fmla="*/ 0 w 208"/>
              <a:gd name="T21" fmla="*/ 0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9728" tIns="54864" rIns="109728" bIns="54864"/>
          <a:lstStyle/>
          <a:p>
            <a:endParaRPr lang="en-US"/>
          </a:p>
        </p:txBody>
      </p:sp>
      <p:grpSp>
        <p:nvGrpSpPr>
          <p:cNvPr id="159" name="Group 81"/>
          <p:cNvGrpSpPr>
            <a:grpSpLocks/>
          </p:cNvGrpSpPr>
          <p:nvPr/>
        </p:nvGrpSpPr>
        <p:grpSpPr bwMode="auto">
          <a:xfrm>
            <a:off x="6060879" y="3836364"/>
            <a:ext cx="4636679" cy="1838933"/>
            <a:chOff x="3667" y="4703"/>
            <a:chExt cx="4256" cy="2660"/>
          </a:xfrm>
        </p:grpSpPr>
        <p:sp>
          <p:nvSpPr>
            <p:cNvPr id="160" name="Text Box 168"/>
            <p:cNvSpPr txBox="1">
              <a:spLocks noChangeArrowheads="1"/>
            </p:cNvSpPr>
            <p:nvPr/>
          </p:nvSpPr>
          <p:spPr bwMode="auto">
            <a:xfrm>
              <a:off x="3667" y="4703"/>
              <a:ext cx="4256" cy="266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100" b="1" dirty="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Block 0</a:t>
              </a:r>
              <a:endParaRPr lang="en-US" dirty="0">
                <a:ea typeface="Times New Roman" pitchFamily="18" charset="0"/>
                <a:cs typeface="Tahoma" pitchFamily="34" charset="0"/>
              </a:endParaRPr>
            </a:p>
          </p:txBody>
        </p:sp>
        <p:grpSp>
          <p:nvGrpSpPr>
            <p:cNvPr id="161" name="Group 125"/>
            <p:cNvGrpSpPr>
              <a:grpSpLocks/>
            </p:cNvGrpSpPr>
            <p:nvPr/>
          </p:nvGrpSpPr>
          <p:grpSpPr bwMode="auto">
            <a:xfrm>
              <a:off x="3781" y="6282"/>
              <a:ext cx="4011" cy="950"/>
              <a:chOff x="3781" y="6282"/>
              <a:chExt cx="4011" cy="950"/>
            </a:xfrm>
          </p:grpSpPr>
          <p:grpSp>
            <p:nvGrpSpPr>
              <p:cNvPr id="205" name="Group 154"/>
              <p:cNvGrpSpPr>
                <a:grpSpLocks/>
              </p:cNvGrpSpPr>
              <p:nvPr/>
            </p:nvGrpSpPr>
            <p:grpSpPr bwMode="auto">
              <a:xfrm>
                <a:off x="6496" y="6282"/>
                <a:ext cx="1296" cy="949"/>
                <a:chOff x="6496" y="6275"/>
                <a:chExt cx="1296" cy="949"/>
              </a:xfrm>
            </p:grpSpPr>
            <p:sp>
              <p:nvSpPr>
                <p:cNvPr id="234" name="Text Box 16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 5 (160)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235" name="Freeform 166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" name="Group 140"/>
              <p:cNvGrpSpPr>
                <a:grpSpLocks/>
              </p:cNvGrpSpPr>
              <p:nvPr/>
            </p:nvGrpSpPr>
            <p:grpSpPr bwMode="auto">
              <a:xfrm>
                <a:off x="5138" y="6282"/>
                <a:ext cx="1296" cy="949"/>
                <a:chOff x="6496" y="6275"/>
                <a:chExt cx="1296" cy="949"/>
              </a:xfrm>
            </p:grpSpPr>
            <p:sp>
              <p:nvSpPr>
                <p:cNvPr id="221" name="Text Box 1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 4 (128~159)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222" name="Freeform 152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151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150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149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148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147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146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145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144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143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142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141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" name="Group 126"/>
              <p:cNvGrpSpPr>
                <a:grpSpLocks/>
              </p:cNvGrpSpPr>
              <p:nvPr/>
            </p:nvGrpSpPr>
            <p:grpSpPr bwMode="auto">
              <a:xfrm>
                <a:off x="3781" y="6283"/>
                <a:ext cx="1296" cy="949"/>
                <a:chOff x="6496" y="6275"/>
                <a:chExt cx="1296" cy="949"/>
              </a:xfrm>
            </p:grpSpPr>
            <p:sp>
              <p:nvSpPr>
                <p:cNvPr id="208" name="Text Box 1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 3 (96~127)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209" name="Freeform 138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137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136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135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134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133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132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131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130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128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127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2" name="Group 82"/>
            <p:cNvGrpSpPr>
              <a:grpSpLocks/>
            </p:cNvGrpSpPr>
            <p:nvPr/>
          </p:nvGrpSpPr>
          <p:grpSpPr bwMode="auto">
            <a:xfrm>
              <a:off x="3781" y="5262"/>
              <a:ext cx="4011" cy="950"/>
              <a:chOff x="3781" y="6282"/>
              <a:chExt cx="4011" cy="950"/>
            </a:xfrm>
          </p:grpSpPr>
          <p:grpSp>
            <p:nvGrpSpPr>
              <p:cNvPr id="163" name="Group 111"/>
              <p:cNvGrpSpPr>
                <a:grpSpLocks/>
              </p:cNvGrpSpPr>
              <p:nvPr/>
            </p:nvGrpSpPr>
            <p:grpSpPr bwMode="auto">
              <a:xfrm>
                <a:off x="6496" y="6282"/>
                <a:ext cx="1296" cy="949"/>
                <a:chOff x="6496" y="6275"/>
                <a:chExt cx="1296" cy="949"/>
              </a:xfrm>
            </p:grpSpPr>
            <p:sp>
              <p:nvSpPr>
                <p:cNvPr id="192" name="Text Box 12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Warp2 (64~95)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193" name="Freeform 123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122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Freeform 121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120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119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Freeform 118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Freeform 117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116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15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114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113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112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97"/>
              <p:cNvGrpSpPr>
                <a:grpSpLocks/>
              </p:cNvGrpSpPr>
              <p:nvPr/>
            </p:nvGrpSpPr>
            <p:grpSpPr bwMode="auto">
              <a:xfrm>
                <a:off x="5138" y="6282"/>
                <a:ext cx="1296" cy="949"/>
                <a:chOff x="6496" y="6275"/>
                <a:chExt cx="1296" cy="949"/>
              </a:xfrm>
            </p:grpSpPr>
            <p:sp>
              <p:nvSpPr>
                <p:cNvPr id="179" name="Text Box 1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Warp1 (32~63)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180" name="Freeform 109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08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7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6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105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104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103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102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101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188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Freeform 99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98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83"/>
              <p:cNvGrpSpPr>
                <a:grpSpLocks/>
              </p:cNvGrpSpPr>
              <p:nvPr/>
            </p:nvGrpSpPr>
            <p:grpSpPr bwMode="auto">
              <a:xfrm>
                <a:off x="3781" y="6283"/>
                <a:ext cx="1296" cy="949"/>
                <a:chOff x="6496" y="6275"/>
                <a:chExt cx="1296" cy="949"/>
              </a:xfrm>
            </p:grpSpPr>
            <p:sp>
              <p:nvSpPr>
                <p:cNvPr id="166" name="Text Box 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96" y="6275"/>
                  <a:ext cx="1296" cy="9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18288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sz="1100" b="1" dirty="0"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Warp 0 (0~31)</a:t>
                  </a:r>
                  <a:endParaRPr lang="en-US" dirty="0">
                    <a:ea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167" name="Freeform 95"/>
                <p:cNvSpPr>
                  <a:spLocks/>
                </p:cNvSpPr>
                <p:nvPr/>
              </p:nvSpPr>
              <p:spPr bwMode="auto">
                <a:xfrm>
                  <a:off x="6569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94"/>
                <p:cNvSpPr>
                  <a:spLocks/>
                </p:cNvSpPr>
                <p:nvPr/>
              </p:nvSpPr>
              <p:spPr bwMode="auto">
                <a:xfrm>
                  <a:off x="6856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93"/>
                <p:cNvSpPr>
                  <a:spLocks/>
                </p:cNvSpPr>
                <p:nvPr/>
              </p:nvSpPr>
              <p:spPr bwMode="auto">
                <a:xfrm>
                  <a:off x="714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92"/>
                <p:cNvSpPr>
                  <a:spLocks/>
                </p:cNvSpPr>
                <p:nvPr/>
              </p:nvSpPr>
              <p:spPr bwMode="auto">
                <a:xfrm>
                  <a:off x="743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91"/>
                <p:cNvSpPr>
                  <a:spLocks/>
                </p:cNvSpPr>
                <p:nvPr/>
              </p:nvSpPr>
              <p:spPr bwMode="auto">
                <a:xfrm>
                  <a:off x="666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90"/>
                <p:cNvSpPr>
                  <a:spLocks/>
                </p:cNvSpPr>
                <p:nvPr/>
              </p:nvSpPr>
              <p:spPr bwMode="auto">
                <a:xfrm>
                  <a:off x="6952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89"/>
                <p:cNvSpPr>
                  <a:spLocks/>
                </p:cNvSpPr>
                <p:nvPr/>
              </p:nvSpPr>
              <p:spPr bwMode="auto">
                <a:xfrm>
                  <a:off x="7240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88"/>
                <p:cNvSpPr>
                  <a:spLocks/>
                </p:cNvSpPr>
                <p:nvPr/>
              </p:nvSpPr>
              <p:spPr bwMode="auto">
                <a:xfrm>
                  <a:off x="7624" y="6565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87"/>
                <p:cNvSpPr>
                  <a:spLocks/>
                </p:cNvSpPr>
                <p:nvPr/>
              </p:nvSpPr>
              <p:spPr bwMode="auto">
                <a:xfrm>
                  <a:off x="6760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86"/>
                <p:cNvSpPr>
                  <a:spLocks/>
                </p:cNvSpPr>
                <p:nvPr/>
              </p:nvSpPr>
              <p:spPr bwMode="auto">
                <a:xfrm>
                  <a:off x="704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85"/>
                <p:cNvSpPr>
                  <a:spLocks/>
                </p:cNvSpPr>
                <p:nvPr/>
              </p:nvSpPr>
              <p:spPr bwMode="auto">
                <a:xfrm>
                  <a:off x="7336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84"/>
                <p:cNvSpPr>
                  <a:spLocks/>
                </p:cNvSpPr>
                <p:nvPr/>
              </p:nvSpPr>
              <p:spPr bwMode="auto">
                <a:xfrm>
                  <a:off x="7528" y="6564"/>
                  <a:ext cx="86" cy="600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7" name="Rectangle 30"/>
          <p:cNvSpPr>
            <a:spLocks/>
          </p:cNvSpPr>
          <p:nvPr/>
        </p:nvSpPr>
        <p:spPr bwMode="auto">
          <a:xfrm>
            <a:off x="1589057" y="5297786"/>
            <a:ext cx="52802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 algn="ctr"/>
            <a:r>
              <a:rPr lang="en-US" sz="1600" dirty="0">
                <a:cs typeface="Arial" pitchFamily="34" charset="0"/>
              </a:rPr>
              <a:t>Block</a:t>
            </a:r>
          </a:p>
        </p:txBody>
      </p:sp>
      <p:sp>
        <p:nvSpPr>
          <p:cNvPr id="248" name="Rectangle 32"/>
          <p:cNvSpPr>
            <a:spLocks/>
          </p:cNvSpPr>
          <p:nvPr/>
        </p:nvSpPr>
        <p:spPr bwMode="auto">
          <a:xfrm>
            <a:off x="3083878" y="4406474"/>
            <a:ext cx="1524221" cy="297104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0637" bIns="0" anchor="ctr"/>
          <a:lstStyle/>
          <a:p>
            <a:pPr marL="39686" algn="ctr"/>
            <a:r>
              <a:rPr lang="en-US" sz="1400">
                <a:solidFill>
                  <a:srgbClr val="000000"/>
                </a:solidFill>
                <a:cs typeface="Arial" pitchFamily="34" charset="0"/>
              </a:rPr>
              <a:t>32 Threads</a:t>
            </a:r>
          </a:p>
        </p:txBody>
      </p:sp>
      <p:sp>
        <p:nvSpPr>
          <p:cNvPr id="249" name="Rectangle 33"/>
          <p:cNvSpPr>
            <a:spLocks/>
          </p:cNvSpPr>
          <p:nvPr/>
        </p:nvSpPr>
        <p:spPr bwMode="auto">
          <a:xfrm>
            <a:off x="3083878" y="4772140"/>
            <a:ext cx="1524221" cy="297104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0637" bIns="0" anchor="ctr"/>
          <a:lstStyle/>
          <a:p>
            <a:pPr marL="39686" algn="ctr"/>
            <a:r>
              <a:rPr lang="en-US" sz="1400">
                <a:solidFill>
                  <a:srgbClr val="000000"/>
                </a:solidFill>
                <a:cs typeface="Arial" pitchFamily="34" charset="0"/>
              </a:rPr>
              <a:t>32 Threads</a:t>
            </a:r>
          </a:p>
        </p:txBody>
      </p:sp>
      <p:sp>
        <p:nvSpPr>
          <p:cNvPr id="250" name="Rectangle 34"/>
          <p:cNvSpPr>
            <a:spLocks/>
          </p:cNvSpPr>
          <p:nvPr/>
        </p:nvSpPr>
        <p:spPr bwMode="auto">
          <a:xfrm>
            <a:off x="3083878" y="5126379"/>
            <a:ext cx="1524221" cy="297104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0637" bIns="0" anchor="ctr"/>
          <a:lstStyle/>
          <a:p>
            <a:pPr marL="39686" algn="ctr"/>
            <a:r>
              <a:rPr lang="en-US" sz="1400">
                <a:solidFill>
                  <a:srgbClr val="000000"/>
                </a:solidFill>
                <a:cs typeface="Arial" pitchFamily="34" charset="0"/>
              </a:rPr>
              <a:t>32 Threads</a:t>
            </a:r>
          </a:p>
        </p:txBody>
      </p:sp>
      <p:grpSp>
        <p:nvGrpSpPr>
          <p:cNvPr id="251" name="Group 35"/>
          <p:cNvGrpSpPr>
            <a:grpSpLocks/>
          </p:cNvGrpSpPr>
          <p:nvPr/>
        </p:nvGrpSpPr>
        <p:grpSpPr bwMode="auto">
          <a:xfrm>
            <a:off x="1376752" y="4497890"/>
            <a:ext cx="1036470" cy="777040"/>
            <a:chOff x="0" y="0"/>
            <a:chExt cx="544" cy="544"/>
          </a:xfrm>
        </p:grpSpPr>
        <p:sp>
          <p:nvSpPr>
            <p:cNvPr id="252" name="Rectangle 36"/>
            <p:cNvSpPr>
              <a:spLocks/>
            </p:cNvSpPr>
            <p:nvPr/>
          </p:nvSpPr>
          <p:spPr bwMode="auto">
            <a:xfrm>
              <a:off x="0" y="0"/>
              <a:ext cx="544" cy="54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FFCC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3" name="AutoShape 37"/>
            <p:cNvSpPr>
              <a:spLocks/>
            </p:cNvSpPr>
            <p:nvPr/>
          </p:nvSpPr>
          <p:spPr bwMode="auto">
            <a:xfrm>
              <a:off x="36" y="52"/>
              <a:ext cx="89" cy="432"/>
            </a:xfrm>
            <a:custGeom>
              <a:avLst/>
              <a:gdLst>
                <a:gd name="T0" fmla="*/ 0 w 21374"/>
                <a:gd name="T1" fmla="*/ 0 h 21600"/>
                <a:gd name="T2" fmla="*/ 0 w 21374"/>
                <a:gd name="T3" fmla="*/ 0 h 21600"/>
                <a:gd name="T4" fmla="*/ 0 w 21374"/>
                <a:gd name="T5" fmla="*/ 0 h 21600"/>
                <a:gd name="T6" fmla="*/ 0 w 21374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74"/>
                <a:gd name="T13" fmla="*/ 0 h 21600"/>
                <a:gd name="T14" fmla="*/ 21374 w 21374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4" name="AutoShape 38"/>
            <p:cNvSpPr>
              <a:spLocks/>
            </p:cNvSpPr>
            <p:nvPr/>
          </p:nvSpPr>
          <p:spPr bwMode="auto">
            <a:xfrm>
              <a:off x="89" y="52"/>
              <a:ext cx="90" cy="432"/>
            </a:xfrm>
            <a:custGeom>
              <a:avLst/>
              <a:gdLst>
                <a:gd name="T0" fmla="*/ 0 w 21374"/>
                <a:gd name="T1" fmla="*/ 0 h 21600"/>
                <a:gd name="T2" fmla="*/ 0 w 21374"/>
                <a:gd name="T3" fmla="*/ 0 h 21600"/>
                <a:gd name="T4" fmla="*/ 0 w 21374"/>
                <a:gd name="T5" fmla="*/ 0 h 21600"/>
                <a:gd name="T6" fmla="*/ 0 w 21374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74"/>
                <a:gd name="T13" fmla="*/ 0 h 21600"/>
                <a:gd name="T14" fmla="*/ 21374 w 21374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5" name="AutoShape 39"/>
            <p:cNvSpPr>
              <a:spLocks/>
            </p:cNvSpPr>
            <p:nvPr/>
          </p:nvSpPr>
          <p:spPr bwMode="auto">
            <a:xfrm>
              <a:off x="143" y="52"/>
              <a:ext cx="90" cy="432"/>
            </a:xfrm>
            <a:custGeom>
              <a:avLst/>
              <a:gdLst>
                <a:gd name="T0" fmla="*/ 0 w 21374"/>
                <a:gd name="T1" fmla="*/ 0 h 21600"/>
                <a:gd name="T2" fmla="*/ 0 w 21374"/>
                <a:gd name="T3" fmla="*/ 0 h 21600"/>
                <a:gd name="T4" fmla="*/ 0 w 21374"/>
                <a:gd name="T5" fmla="*/ 0 h 21600"/>
                <a:gd name="T6" fmla="*/ 0 w 21374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74"/>
                <a:gd name="T13" fmla="*/ 0 h 21600"/>
                <a:gd name="T14" fmla="*/ 21374 w 21374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" name="AutoShape 40"/>
            <p:cNvSpPr>
              <a:spLocks/>
            </p:cNvSpPr>
            <p:nvPr/>
          </p:nvSpPr>
          <p:spPr bwMode="auto">
            <a:xfrm>
              <a:off x="197" y="52"/>
              <a:ext cx="89" cy="432"/>
            </a:xfrm>
            <a:custGeom>
              <a:avLst/>
              <a:gdLst>
                <a:gd name="T0" fmla="*/ 0 w 21374"/>
                <a:gd name="T1" fmla="*/ 0 h 21600"/>
                <a:gd name="T2" fmla="*/ 0 w 21374"/>
                <a:gd name="T3" fmla="*/ 0 h 21600"/>
                <a:gd name="T4" fmla="*/ 0 w 21374"/>
                <a:gd name="T5" fmla="*/ 0 h 21600"/>
                <a:gd name="T6" fmla="*/ 0 w 21374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74"/>
                <a:gd name="T13" fmla="*/ 0 h 21600"/>
                <a:gd name="T14" fmla="*/ 21374 w 21374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7" name="AutoShape 41"/>
            <p:cNvSpPr>
              <a:spLocks/>
            </p:cNvSpPr>
            <p:nvPr/>
          </p:nvSpPr>
          <p:spPr bwMode="auto">
            <a:xfrm>
              <a:off x="411" y="52"/>
              <a:ext cx="90" cy="432"/>
            </a:xfrm>
            <a:custGeom>
              <a:avLst/>
              <a:gdLst>
                <a:gd name="T0" fmla="*/ 0 w 21374"/>
                <a:gd name="T1" fmla="*/ 0 h 21600"/>
                <a:gd name="T2" fmla="*/ 0 w 21374"/>
                <a:gd name="T3" fmla="*/ 0 h 21600"/>
                <a:gd name="T4" fmla="*/ 0 w 21374"/>
                <a:gd name="T5" fmla="*/ 0 h 21600"/>
                <a:gd name="T6" fmla="*/ 0 w 21374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74"/>
                <a:gd name="T13" fmla="*/ 0 h 21600"/>
                <a:gd name="T14" fmla="*/ 21374 w 21374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8" name="Rectangle 42"/>
            <p:cNvSpPr>
              <a:spLocks/>
            </p:cNvSpPr>
            <p:nvPr/>
          </p:nvSpPr>
          <p:spPr bwMode="auto">
            <a:xfrm>
              <a:off x="191" y="88"/>
              <a:ext cx="164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6"/>
              <a:r>
                <a:rPr lang="en-US" sz="2400">
                  <a:solidFill>
                    <a:srgbClr val="000000"/>
                  </a:solidFill>
                  <a:cs typeface="Arial" pitchFamily="34" charset="0"/>
                </a:rPr>
                <a:t>...</a:t>
              </a:r>
            </a:p>
          </p:txBody>
        </p:sp>
      </p:grpSp>
      <p:sp>
        <p:nvSpPr>
          <p:cNvPr id="259" name="Rectangle 43"/>
          <p:cNvSpPr>
            <a:spLocks/>
          </p:cNvSpPr>
          <p:nvPr/>
        </p:nvSpPr>
        <p:spPr bwMode="auto">
          <a:xfrm>
            <a:off x="3583381" y="5434911"/>
            <a:ext cx="61285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8" bIns="0">
            <a:spAutoFit/>
          </a:bodyPr>
          <a:lstStyle/>
          <a:p>
            <a:pPr marL="39686" algn="ctr"/>
            <a:r>
              <a:rPr lang="en-US" sz="1600">
                <a:cs typeface="Arial" pitchFamily="34" charset="0"/>
              </a:rPr>
              <a:t>Warps</a:t>
            </a:r>
          </a:p>
        </p:txBody>
      </p:sp>
      <p:sp>
        <p:nvSpPr>
          <p:cNvPr id="260" name="Rectangle 54"/>
          <p:cNvSpPr>
            <a:spLocks/>
          </p:cNvSpPr>
          <p:nvPr/>
        </p:nvSpPr>
        <p:spPr bwMode="auto">
          <a:xfrm>
            <a:off x="2565644" y="4726432"/>
            <a:ext cx="261005" cy="369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7" bIns="0">
            <a:spAutoFit/>
          </a:bodyPr>
          <a:lstStyle/>
          <a:p>
            <a:pPr marL="39686"/>
            <a:r>
              <a:rPr lang="en-US" sz="2400">
                <a:latin typeface="Arial Bold" pitchFamily="-112" charset="0"/>
                <a:cs typeface="Arial Bold" pitchFamily="-112" charset="0"/>
                <a:sym typeface="Arial Bold" pitchFamily="-11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1749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86" y="1652058"/>
            <a:ext cx="9465410" cy="3915197"/>
          </a:xfrm>
        </p:spPr>
        <p:txBody>
          <a:bodyPr>
            <a:normAutofit/>
          </a:bodyPr>
          <a:lstStyle/>
          <a:p>
            <a:r>
              <a:rPr lang="en-US" sz="2400" dirty="0"/>
              <a:t>SIMD: Same Instruction Multi Data</a:t>
            </a:r>
          </a:p>
          <a:p>
            <a:endParaRPr lang="en-US" sz="2400" dirty="0"/>
          </a:p>
          <a:p>
            <a:r>
              <a:rPr lang="zh-CN" altLang="en-US" sz="2000" dirty="0"/>
              <a:t>在同一个</a:t>
            </a:r>
            <a:r>
              <a:rPr lang="en-US" altLang="zh-CN" sz="2000" dirty="0"/>
              <a:t>Warp</a:t>
            </a:r>
            <a:r>
              <a:rPr lang="zh-CN" altLang="en-US" sz="2000" dirty="0"/>
              <a:t>里面的线程执行相同的指令</a:t>
            </a:r>
            <a:endParaRPr lang="en-US" sz="2000" dirty="0"/>
          </a:p>
          <a:p>
            <a:r>
              <a:rPr lang="en-US" sz="2400" dirty="0"/>
              <a:t>Instructions will be issued to</a:t>
            </a:r>
            <a:br>
              <a:rPr lang="en-US" sz="2400" dirty="0"/>
            </a:br>
            <a:r>
              <a:rPr lang="en-US" sz="2400" dirty="0"/>
              <a:t>operation units by warp</a:t>
            </a:r>
          </a:p>
          <a:p>
            <a:r>
              <a:rPr lang="en-US" altLang="zh-CN" sz="2400" dirty="0"/>
              <a:t>warp</a:t>
            </a:r>
            <a:r>
              <a:rPr lang="zh-CN" altLang="en-US" sz="2400" dirty="0"/>
              <a:t>将向操作单元发出指令</a:t>
            </a:r>
            <a:endParaRPr lang="en-US" sz="2400" dirty="0"/>
          </a:p>
        </p:txBody>
      </p:sp>
      <p:pic>
        <p:nvPicPr>
          <p:cNvPr id="6" name="Picture 4" descr="040912woolwarp"/>
          <p:cNvPicPr>
            <a:picLocks noChangeAspect="1" noChangeArrowheads="1"/>
          </p:cNvPicPr>
          <p:nvPr/>
        </p:nvPicPr>
        <p:blipFill>
          <a:blip r:embed="rId2" cstate="print"/>
          <a:srcRect l="9767" r="5066" b="26534"/>
          <a:stretch>
            <a:fillRect/>
          </a:stretch>
        </p:blipFill>
        <p:spPr bwMode="auto">
          <a:xfrm>
            <a:off x="5752202" y="1186208"/>
            <a:ext cx="2261563" cy="82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24"/>
          <p:cNvSpPr>
            <a:spLocks noChangeShapeType="1"/>
          </p:cNvSpPr>
          <p:nvPr/>
        </p:nvSpPr>
        <p:spPr bwMode="auto">
          <a:xfrm flipH="1">
            <a:off x="5523569" y="2751714"/>
            <a:ext cx="9527" cy="23811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pPr>
              <a:defRPr/>
            </a:pPr>
            <a:endParaRPr lang="en-US" sz="1100"/>
          </a:p>
        </p:txBody>
      </p: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5685519" y="2106086"/>
            <a:ext cx="2402552" cy="3025315"/>
            <a:chOff x="513840" y="2686311"/>
            <a:chExt cx="2294674" cy="385472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598534" y="3477614"/>
              <a:ext cx="2126547" cy="403855"/>
              <a:chOff x="399" y="2392"/>
              <a:chExt cx="1685" cy="320"/>
            </a:xfrm>
          </p:grpSpPr>
          <p:grpSp>
            <p:nvGrpSpPr>
              <p:cNvPr id="108" name="Group 6"/>
              <p:cNvGrpSpPr>
                <a:grpSpLocks/>
              </p:cNvGrpSpPr>
              <p:nvPr/>
            </p:nvGrpSpPr>
            <p:grpSpPr bwMode="auto">
              <a:xfrm>
                <a:off x="478" y="2392"/>
                <a:ext cx="1528" cy="320"/>
                <a:chOff x="584" y="2392"/>
                <a:chExt cx="1528" cy="320"/>
              </a:xfrm>
            </p:grpSpPr>
            <p:sp>
              <p:nvSpPr>
                <p:cNvPr id="110" name="Line 7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8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Line 9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10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11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Line 12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3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4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Line 15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Line 16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Line 17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18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9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Line 20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21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22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9" name="Rectangle 23"/>
              <p:cNvSpPr>
                <a:spLocks noChangeArrowheads="1"/>
              </p:cNvSpPr>
              <p:nvPr/>
            </p:nvSpPr>
            <p:spPr bwMode="auto">
              <a:xfrm>
                <a:off x="399" y="2440"/>
                <a:ext cx="1685" cy="179"/>
              </a:xfrm>
              <a:prstGeom prst="rect">
                <a:avLst/>
              </a:prstGeom>
              <a:solidFill>
                <a:srgbClr val="008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8 instruction 11</a:t>
                </a:r>
              </a:p>
            </p:txBody>
          </p:sp>
        </p:grp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513840" y="2686311"/>
              <a:ext cx="2294674" cy="458123"/>
            </a:xfrm>
            <a:prstGeom prst="rect">
              <a:avLst/>
            </a:prstGeom>
            <a:solidFill>
              <a:srgbClr val="99FF99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</a:rPr>
                <a:t>Warp Scheduler 0</a:t>
              </a:r>
            </a:p>
          </p:txBody>
        </p: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598534" y="3938261"/>
              <a:ext cx="2126547" cy="403855"/>
              <a:chOff x="399" y="2720"/>
              <a:chExt cx="1685" cy="320"/>
            </a:xfrm>
          </p:grpSpPr>
          <p:grpSp>
            <p:nvGrpSpPr>
              <p:cNvPr id="90" name="Group 27"/>
              <p:cNvGrpSpPr>
                <a:grpSpLocks/>
              </p:cNvGrpSpPr>
              <p:nvPr/>
            </p:nvGrpSpPr>
            <p:grpSpPr bwMode="auto">
              <a:xfrm>
                <a:off x="478" y="2720"/>
                <a:ext cx="1528" cy="320"/>
                <a:chOff x="584" y="2392"/>
                <a:chExt cx="1528" cy="320"/>
              </a:xfrm>
            </p:grpSpPr>
            <p:sp>
              <p:nvSpPr>
                <p:cNvPr id="92" name="Line 2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2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3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3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Line 3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3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3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3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3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3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3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3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Line 4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4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4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4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399" y="2761"/>
                <a:ext cx="1685" cy="179"/>
              </a:xfrm>
              <a:prstGeom prst="rect">
                <a:avLst/>
              </a:prstGeom>
              <a:solidFill>
                <a:srgbClr val="0066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2 instruction 42</a:t>
                </a:r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598534" y="4400169"/>
              <a:ext cx="2126547" cy="403855"/>
              <a:chOff x="399" y="3056"/>
              <a:chExt cx="1685" cy="320"/>
            </a:xfrm>
          </p:grpSpPr>
          <p:grpSp>
            <p:nvGrpSpPr>
              <p:cNvPr id="72" name="Group 46"/>
              <p:cNvGrpSpPr>
                <a:grpSpLocks/>
              </p:cNvGrpSpPr>
              <p:nvPr/>
            </p:nvGrpSpPr>
            <p:grpSpPr bwMode="auto">
              <a:xfrm>
                <a:off x="478" y="3056"/>
                <a:ext cx="1528" cy="320"/>
                <a:chOff x="584" y="2392"/>
                <a:chExt cx="1528" cy="320"/>
              </a:xfrm>
            </p:grpSpPr>
            <p:sp>
              <p:nvSpPr>
                <p:cNvPr id="74" name="Line 47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48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49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Line 50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51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52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53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Line 54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55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56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57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58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59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0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61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62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Rectangle 63"/>
              <p:cNvSpPr>
                <a:spLocks noChangeArrowheads="1"/>
              </p:cNvSpPr>
              <p:nvPr/>
            </p:nvSpPr>
            <p:spPr bwMode="auto">
              <a:xfrm>
                <a:off x="399" y="3106"/>
                <a:ext cx="1685" cy="179"/>
              </a:xfrm>
              <a:prstGeom prst="rect">
                <a:avLst/>
              </a:prstGeom>
              <a:solidFill>
                <a:srgbClr val="FF0066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14 instruction 95</a:t>
                </a:r>
              </a:p>
            </p:txBody>
          </p:sp>
        </p:grpSp>
        <p:grpSp>
          <p:nvGrpSpPr>
            <p:cNvPr id="13" name="Group 64"/>
            <p:cNvGrpSpPr>
              <a:grpSpLocks/>
            </p:cNvGrpSpPr>
            <p:nvPr/>
          </p:nvGrpSpPr>
          <p:grpSpPr bwMode="auto">
            <a:xfrm>
              <a:off x="598534" y="5223199"/>
              <a:ext cx="2126547" cy="403855"/>
              <a:chOff x="399" y="3528"/>
              <a:chExt cx="1685" cy="320"/>
            </a:xfrm>
          </p:grpSpPr>
          <p:grpSp>
            <p:nvGrpSpPr>
              <p:cNvPr id="54" name="Group 65"/>
              <p:cNvGrpSpPr>
                <a:grpSpLocks/>
              </p:cNvGrpSpPr>
              <p:nvPr/>
            </p:nvGrpSpPr>
            <p:grpSpPr bwMode="auto">
              <a:xfrm>
                <a:off x="478" y="3528"/>
                <a:ext cx="1528" cy="320"/>
                <a:chOff x="584" y="2392"/>
                <a:chExt cx="1528" cy="320"/>
              </a:xfrm>
            </p:grpSpPr>
            <p:sp>
              <p:nvSpPr>
                <p:cNvPr id="56" name="Line 66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67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68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69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70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71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72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73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74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75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76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77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78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79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80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Line 81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Rectangle 82"/>
              <p:cNvSpPr>
                <a:spLocks noChangeArrowheads="1"/>
              </p:cNvSpPr>
              <p:nvPr/>
            </p:nvSpPr>
            <p:spPr bwMode="auto">
              <a:xfrm>
                <a:off x="399" y="3580"/>
                <a:ext cx="1685" cy="179"/>
              </a:xfrm>
              <a:prstGeom prst="rect">
                <a:avLst/>
              </a:prstGeom>
              <a:solidFill>
                <a:srgbClr val="008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8 instruction 12</a:t>
                </a:r>
              </a:p>
            </p:txBody>
          </p:sp>
        </p:grpSp>
        <p:sp>
          <p:nvSpPr>
            <p:cNvPr id="14" name="Line 83"/>
            <p:cNvSpPr>
              <a:spLocks noChangeShapeType="1"/>
            </p:cNvSpPr>
            <p:nvPr/>
          </p:nvSpPr>
          <p:spPr bwMode="auto">
            <a:xfrm>
              <a:off x="1662087" y="3148587"/>
              <a:ext cx="0" cy="293017"/>
            </a:xfrm>
            <a:prstGeom prst="line">
              <a:avLst/>
            </a:prstGeom>
            <a:noFill/>
            <a:ln w="101600">
              <a:solidFill>
                <a:srgbClr val="99FF99"/>
              </a:solidFill>
              <a:round/>
              <a:headEnd/>
              <a:tailEnd type="triangle" w="lg" len="sm"/>
            </a:ln>
          </p:spPr>
          <p:txBody>
            <a:bodyPr/>
            <a:lstStyle/>
            <a:p>
              <a:pPr>
                <a:defRPr/>
              </a:pPr>
              <a:endParaRPr lang="en-US" sz="1100"/>
            </a:p>
          </p:txBody>
        </p:sp>
        <p:sp>
          <p:nvSpPr>
            <p:cNvPr id="15" name="Rectangle 84"/>
            <p:cNvSpPr>
              <a:spLocks noChangeArrowheads="1"/>
            </p:cNvSpPr>
            <p:nvPr/>
          </p:nvSpPr>
          <p:spPr bwMode="auto">
            <a:xfrm>
              <a:off x="598534" y="4970149"/>
              <a:ext cx="2126547" cy="4417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30000"/>
                </a:lnSpc>
              </a:pPr>
              <a:r>
                <a:rPr lang="en-US" sz="2000" b="1"/>
                <a:t>.</a:t>
              </a:r>
              <a:br>
                <a:rPr lang="en-US" sz="2000" b="1"/>
              </a:br>
              <a:r>
                <a:rPr lang="en-US" sz="2000" b="1"/>
                <a:t>.</a:t>
              </a:r>
              <a:br>
                <a:rPr lang="en-US" sz="2000" b="1"/>
              </a:br>
              <a:r>
                <a:rPr lang="en-US" sz="2000" b="1"/>
                <a:t>.</a:t>
              </a:r>
            </a:p>
          </p:txBody>
        </p:sp>
        <p:grpSp>
          <p:nvGrpSpPr>
            <p:cNvPr id="16" name="Group 86"/>
            <p:cNvGrpSpPr>
              <a:grpSpLocks/>
            </p:cNvGrpSpPr>
            <p:nvPr/>
          </p:nvGrpSpPr>
          <p:grpSpPr bwMode="auto">
            <a:xfrm>
              <a:off x="598534" y="5685108"/>
              <a:ext cx="2126547" cy="403855"/>
              <a:chOff x="399" y="3856"/>
              <a:chExt cx="1685" cy="320"/>
            </a:xfrm>
          </p:grpSpPr>
          <p:grpSp>
            <p:nvGrpSpPr>
              <p:cNvPr id="36" name="Group 87"/>
              <p:cNvGrpSpPr>
                <a:grpSpLocks/>
              </p:cNvGrpSpPr>
              <p:nvPr/>
            </p:nvGrpSpPr>
            <p:grpSpPr bwMode="auto">
              <a:xfrm>
                <a:off x="478" y="3856"/>
                <a:ext cx="1528" cy="320"/>
                <a:chOff x="584" y="2392"/>
                <a:chExt cx="1528" cy="320"/>
              </a:xfrm>
            </p:grpSpPr>
            <p:sp>
              <p:nvSpPr>
                <p:cNvPr id="38" name="Line 8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8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9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9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9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9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9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9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9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9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0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0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0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0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04"/>
              <p:cNvSpPr>
                <a:spLocks noChangeArrowheads="1"/>
              </p:cNvSpPr>
              <p:nvPr/>
            </p:nvSpPr>
            <p:spPr bwMode="auto">
              <a:xfrm>
                <a:off x="399" y="3902"/>
                <a:ext cx="1685" cy="179"/>
              </a:xfrm>
              <a:prstGeom prst="rect">
                <a:avLst/>
              </a:prstGeom>
              <a:solidFill>
                <a:srgbClr val="FF0066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14 instruction 96</a:t>
                </a:r>
              </a:p>
            </p:txBody>
          </p:sp>
        </p:grp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598534" y="6137181"/>
              <a:ext cx="2126547" cy="403855"/>
              <a:chOff x="399" y="2720"/>
              <a:chExt cx="1685" cy="320"/>
            </a:xfrm>
          </p:grpSpPr>
          <p:grpSp>
            <p:nvGrpSpPr>
              <p:cNvPr id="18" name="Group 27"/>
              <p:cNvGrpSpPr>
                <a:grpSpLocks/>
              </p:cNvGrpSpPr>
              <p:nvPr/>
            </p:nvGrpSpPr>
            <p:grpSpPr bwMode="auto">
              <a:xfrm>
                <a:off x="478" y="2720"/>
                <a:ext cx="1528" cy="320"/>
                <a:chOff x="584" y="2392"/>
                <a:chExt cx="1528" cy="320"/>
              </a:xfrm>
            </p:grpSpPr>
            <p:sp>
              <p:nvSpPr>
                <p:cNvPr id="20" name="Line 2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3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3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3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3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3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3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3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3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3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3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4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4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4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399" y="2761"/>
                <a:ext cx="1685" cy="179"/>
              </a:xfrm>
              <a:prstGeom prst="rect">
                <a:avLst/>
              </a:prstGeom>
              <a:solidFill>
                <a:srgbClr val="0066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2 instruction 43</a:t>
                </a:r>
              </a:p>
            </p:txBody>
          </p:sp>
        </p:grpSp>
      </p:grpSp>
      <p:grpSp>
        <p:nvGrpSpPr>
          <p:cNvPr id="126" name="Group 257"/>
          <p:cNvGrpSpPr>
            <a:grpSpLocks/>
          </p:cNvGrpSpPr>
          <p:nvPr/>
        </p:nvGrpSpPr>
        <p:grpSpPr bwMode="auto">
          <a:xfrm>
            <a:off x="8215725" y="2106086"/>
            <a:ext cx="2404458" cy="3025315"/>
            <a:chOff x="2418518" y="2121750"/>
            <a:chExt cx="2002271" cy="3363531"/>
          </a:xfrm>
        </p:grpSpPr>
        <p:grpSp>
          <p:nvGrpSpPr>
            <p:cNvPr id="127" name="Group 5"/>
            <p:cNvGrpSpPr>
              <a:grpSpLocks/>
            </p:cNvGrpSpPr>
            <p:nvPr/>
          </p:nvGrpSpPr>
          <p:grpSpPr bwMode="auto">
            <a:xfrm>
              <a:off x="2492420" y="2812220"/>
              <a:ext cx="1855568" cy="352393"/>
              <a:chOff x="399" y="2392"/>
              <a:chExt cx="1685" cy="320"/>
            </a:xfrm>
          </p:grpSpPr>
          <p:grpSp>
            <p:nvGrpSpPr>
              <p:cNvPr id="226" name="Group 6"/>
              <p:cNvGrpSpPr>
                <a:grpSpLocks/>
              </p:cNvGrpSpPr>
              <p:nvPr/>
            </p:nvGrpSpPr>
            <p:grpSpPr bwMode="auto">
              <a:xfrm>
                <a:off x="478" y="2392"/>
                <a:ext cx="1528" cy="320"/>
                <a:chOff x="584" y="2392"/>
                <a:chExt cx="1528" cy="320"/>
              </a:xfrm>
            </p:grpSpPr>
            <p:sp>
              <p:nvSpPr>
                <p:cNvPr id="228" name="Line 7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8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9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10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11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12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Line 13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Line 14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Line 15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6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17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18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19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0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21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22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Rectangle 23"/>
              <p:cNvSpPr>
                <a:spLocks noChangeArrowheads="1"/>
              </p:cNvSpPr>
              <p:nvPr/>
            </p:nvSpPr>
            <p:spPr bwMode="auto">
              <a:xfrm>
                <a:off x="399" y="2440"/>
                <a:ext cx="1685" cy="179"/>
              </a:xfrm>
              <a:prstGeom prst="rect">
                <a:avLst/>
              </a:prstGeom>
              <a:solidFill>
                <a:srgbClr val="FF99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 dirty="0"/>
                  <a:t>warp 9 instruction 11</a:t>
                </a:r>
              </a:p>
            </p:txBody>
          </p:sp>
        </p:grp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2418518" y="2121750"/>
              <a:ext cx="2002271" cy="399746"/>
            </a:xfrm>
            <a:prstGeom prst="rect">
              <a:avLst/>
            </a:prstGeom>
            <a:solidFill>
              <a:srgbClr val="99FF99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</a:rPr>
                <a:t>Warp Scheduler 1</a:t>
              </a:r>
            </a:p>
          </p:txBody>
        </p:sp>
        <p:grpSp>
          <p:nvGrpSpPr>
            <p:cNvPr id="129" name="Group 26"/>
            <p:cNvGrpSpPr>
              <a:grpSpLocks/>
            </p:cNvGrpSpPr>
            <p:nvPr/>
          </p:nvGrpSpPr>
          <p:grpSpPr bwMode="auto">
            <a:xfrm>
              <a:off x="2492420" y="3214168"/>
              <a:ext cx="1855568" cy="352393"/>
              <a:chOff x="399" y="2720"/>
              <a:chExt cx="1685" cy="320"/>
            </a:xfrm>
          </p:grpSpPr>
          <p:grpSp>
            <p:nvGrpSpPr>
              <p:cNvPr id="208" name="Group 27"/>
              <p:cNvGrpSpPr>
                <a:grpSpLocks/>
              </p:cNvGrpSpPr>
              <p:nvPr/>
            </p:nvGrpSpPr>
            <p:grpSpPr bwMode="auto">
              <a:xfrm>
                <a:off x="478" y="2720"/>
                <a:ext cx="1528" cy="320"/>
                <a:chOff x="584" y="2392"/>
                <a:chExt cx="1528" cy="320"/>
              </a:xfrm>
            </p:grpSpPr>
            <p:sp>
              <p:nvSpPr>
                <p:cNvPr id="210" name="Line 2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2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3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3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3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3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3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Line 3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3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3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3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3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Line 4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Line 4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Line 4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Line 4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9" name="Rectangle 44"/>
              <p:cNvSpPr>
                <a:spLocks noChangeArrowheads="1"/>
              </p:cNvSpPr>
              <p:nvPr/>
            </p:nvSpPr>
            <p:spPr bwMode="auto">
              <a:xfrm>
                <a:off x="399" y="2761"/>
                <a:ext cx="1685" cy="179"/>
              </a:xfrm>
              <a:prstGeom prst="rect">
                <a:avLst/>
              </a:prstGeom>
              <a:solidFill>
                <a:srgbClr val="9933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3 instruction 33</a:t>
                </a:r>
              </a:p>
            </p:txBody>
          </p:sp>
        </p:grpSp>
        <p:grpSp>
          <p:nvGrpSpPr>
            <p:cNvPr id="130" name="Group 45"/>
            <p:cNvGrpSpPr>
              <a:grpSpLocks/>
            </p:cNvGrpSpPr>
            <p:nvPr/>
          </p:nvGrpSpPr>
          <p:grpSpPr bwMode="auto">
            <a:xfrm>
              <a:off x="2492420" y="3617217"/>
              <a:ext cx="1855568" cy="352393"/>
              <a:chOff x="399" y="3056"/>
              <a:chExt cx="1685" cy="320"/>
            </a:xfrm>
          </p:grpSpPr>
          <p:grpSp>
            <p:nvGrpSpPr>
              <p:cNvPr id="190" name="Group 46"/>
              <p:cNvGrpSpPr>
                <a:grpSpLocks/>
              </p:cNvGrpSpPr>
              <p:nvPr/>
            </p:nvGrpSpPr>
            <p:grpSpPr bwMode="auto">
              <a:xfrm>
                <a:off x="478" y="3056"/>
                <a:ext cx="1528" cy="320"/>
                <a:chOff x="584" y="2392"/>
                <a:chExt cx="1528" cy="320"/>
              </a:xfrm>
            </p:grpSpPr>
            <p:sp>
              <p:nvSpPr>
                <p:cNvPr id="192" name="Line 47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48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49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50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51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52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53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54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55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56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57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58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Line 59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Line 60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Line 61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62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1" name="Rectangle 63"/>
              <p:cNvSpPr>
                <a:spLocks noChangeArrowheads="1"/>
              </p:cNvSpPr>
              <p:nvPr/>
            </p:nvSpPr>
            <p:spPr bwMode="auto">
              <a:xfrm>
                <a:off x="399" y="3106"/>
                <a:ext cx="1685" cy="179"/>
              </a:xfrm>
              <a:prstGeom prst="rect">
                <a:avLst/>
              </a:prstGeom>
              <a:solidFill>
                <a:srgbClr val="339966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15 instruction 95</a:t>
                </a:r>
              </a:p>
            </p:txBody>
          </p:sp>
        </p:grpSp>
        <p:grpSp>
          <p:nvGrpSpPr>
            <p:cNvPr id="131" name="Group 64"/>
            <p:cNvGrpSpPr>
              <a:grpSpLocks/>
            </p:cNvGrpSpPr>
            <p:nvPr/>
          </p:nvGrpSpPr>
          <p:grpSpPr bwMode="auto">
            <a:xfrm>
              <a:off x="2492420" y="4335371"/>
              <a:ext cx="1855568" cy="352393"/>
              <a:chOff x="399" y="3528"/>
              <a:chExt cx="1685" cy="320"/>
            </a:xfrm>
          </p:grpSpPr>
          <p:grpSp>
            <p:nvGrpSpPr>
              <p:cNvPr id="172" name="Group 65"/>
              <p:cNvGrpSpPr>
                <a:grpSpLocks/>
              </p:cNvGrpSpPr>
              <p:nvPr/>
            </p:nvGrpSpPr>
            <p:grpSpPr bwMode="auto">
              <a:xfrm>
                <a:off x="478" y="3528"/>
                <a:ext cx="1528" cy="320"/>
                <a:chOff x="584" y="2392"/>
                <a:chExt cx="1528" cy="320"/>
              </a:xfrm>
            </p:grpSpPr>
            <p:sp>
              <p:nvSpPr>
                <p:cNvPr id="174" name="Line 66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67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68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Line 69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70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71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72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73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74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75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76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77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78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79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80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81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3" name="Rectangle 82"/>
              <p:cNvSpPr>
                <a:spLocks noChangeArrowheads="1"/>
              </p:cNvSpPr>
              <p:nvPr/>
            </p:nvSpPr>
            <p:spPr bwMode="auto">
              <a:xfrm>
                <a:off x="399" y="3580"/>
                <a:ext cx="1685" cy="179"/>
              </a:xfrm>
              <a:prstGeom prst="rect">
                <a:avLst/>
              </a:prstGeom>
              <a:solidFill>
                <a:srgbClr val="FF99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9 instruction 12</a:t>
                </a:r>
              </a:p>
            </p:txBody>
          </p:sp>
        </p:grp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>
              <a:off x="3421240" y="2525120"/>
              <a:ext cx="0" cy="255679"/>
            </a:xfrm>
            <a:prstGeom prst="line">
              <a:avLst/>
            </a:prstGeom>
            <a:noFill/>
            <a:ln w="101600">
              <a:solidFill>
                <a:srgbClr val="99FF99"/>
              </a:solidFill>
              <a:round/>
              <a:headEnd/>
              <a:tailEnd type="triangle" w="lg" len="sm"/>
            </a:ln>
          </p:spPr>
          <p:txBody>
            <a:bodyPr/>
            <a:lstStyle/>
            <a:p>
              <a:pPr>
                <a:defRPr/>
              </a:pPr>
              <a:endParaRPr lang="en-US" sz="1100"/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2492420" y="4114567"/>
              <a:ext cx="1855568" cy="3854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30000"/>
                </a:lnSpc>
              </a:pPr>
              <a:r>
                <a:rPr lang="en-US" sz="2000" b="1"/>
                <a:t>.</a:t>
              </a:r>
              <a:br>
                <a:rPr lang="en-US" sz="2000" b="1"/>
              </a:br>
              <a:r>
                <a:rPr lang="en-US" sz="2000" b="1"/>
                <a:t>.</a:t>
              </a:r>
              <a:br>
                <a:rPr lang="en-US" sz="2000" b="1"/>
              </a:br>
              <a:r>
                <a:rPr lang="en-US" sz="2000" b="1"/>
                <a:t>.</a:t>
              </a:r>
            </a:p>
          </p:txBody>
        </p:sp>
        <p:grpSp>
          <p:nvGrpSpPr>
            <p:cNvPr id="134" name="Group 86"/>
            <p:cNvGrpSpPr>
              <a:grpSpLocks/>
            </p:cNvGrpSpPr>
            <p:nvPr/>
          </p:nvGrpSpPr>
          <p:grpSpPr bwMode="auto">
            <a:xfrm>
              <a:off x="2492420" y="4738421"/>
              <a:ext cx="1855568" cy="352393"/>
              <a:chOff x="399" y="3856"/>
              <a:chExt cx="1685" cy="320"/>
            </a:xfrm>
          </p:grpSpPr>
          <p:grpSp>
            <p:nvGrpSpPr>
              <p:cNvPr id="154" name="Group 87"/>
              <p:cNvGrpSpPr>
                <a:grpSpLocks/>
              </p:cNvGrpSpPr>
              <p:nvPr/>
            </p:nvGrpSpPr>
            <p:grpSpPr bwMode="auto">
              <a:xfrm>
                <a:off x="478" y="3856"/>
                <a:ext cx="1528" cy="320"/>
                <a:chOff x="584" y="2392"/>
                <a:chExt cx="1528" cy="320"/>
              </a:xfrm>
            </p:grpSpPr>
            <p:sp>
              <p:nvSpPr>
                <p:cNvPr id="156" name="Line 8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Line 8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Line 9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Line 9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9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9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9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9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9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Line 9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Line 9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Line 9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Line 10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Line 10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0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0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5" name="Rectangle 104"/>
              <p:cNvSpPr>
                <a:spLocks noChangeArrowheads="1"/>
              </p:cNvSpPr>
              <p:nvPr/>
            </p:nvSpPr>
            <p:spPr bwMode="auto">
              <a:xfrm>
                <a:off x="399" y="3902"/>
                <a:ext cx="1685" cy="179"/>
              </a:xfrm>
              <a:prstGeom prst="rect">
                <a:avLst/>
              </a:prstGeom>
              <a:solidFill>
                <a:srgbClr val="9933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3 instruction 34</a:t>
                </a:r>
              </a:p>
            </p:txBody>
          </p:sp>
        </p:grpSp>
        <p:grpSp>
          <p:nvGrpSpPr>
            <p:cNvPr id="135" name="Group 26"/>
            <p:cNvGrpSpPr>
              <a:grpSpLocks/>
            </p:cNvGrpSpPr>
            <p:nvPr/>
          </p:nvGrpSpPr>
          <p:grpSpPr bwMode="auto">
            <a:xfrm>
              <a:off x="2492420" y="5132888"/>
              <a:ext cx="1855568" cy="352393"/>
              <a:chOff x="399" y="2720"/>
              <a:chExt cx="1685" cy="320"/>
            </a:xfrm>
          </p:grpSpPr>
          <p:grpSp>
            <p:nvGrpSpPr>
              <p:cNvPr id="136" name="Group 27"/>
              <p:cNvGrpSpPr>
                <a:grpSpLocks/>
              </p:cNvGrpSpPr>
              <p:nvPr/>
            </p:nvGrpSpPr>
            <p:grpSpPr bwMode="auto">
              <a:xfrm>
                <a:off x="478" y="2720"/>
                <a:ext cx="1528" cy="320"/>
                <a:chOff x="584" y="2392"/>
                <a:chExt cx="1528" cy="320"/>
              </a:xfrm>
            </p:grpSpPr>
            <p:sp>
              <p:nvSpPr>
                <p:cNvPr id="138" name="Line 2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Line 2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Line 3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3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3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3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3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Line 3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3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3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3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3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4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4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4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Line 4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7" name="Rectangle 44"/>
              <p:cNvSpPr>
                <a:spLocks noChangeArrowheads="1"/>
              </p:cNvSpPr>
              <p:nvPr/>
            </p:nvSpPr>
            <p:spPr bwMode="auto">
              <a:xfrm>
                <a:off x="399" y="2761"/>
                <a:ext cx="1685" cy="179"/>
              </a:xfrm>
              <a:prstGeom prst="rect">
                <a:avLst/>
              </a:prstGeom>
              <a:solidFill>
                <a:srgbClr val="339966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15 instruction 96</a:t>
                </a:r>
              </a:p>
            </p:txBody>
          </p:sp>
        </p:grpSp>
      </p:grpSp>
      <p:pic>
        <p:nvPicPr>
          <p:cNvPr id="244" name="Picture 4" descr="040912woolwarp"/>
          <p:cNvPicPr>
            <a:picLocks noChangeAspect="1" noChangeArrowheads="1"/>
          </p:cNvPicPr>
          <p:nvPr/>
        </p:nvPicPr>
        <p:blipFill>
          <a:blip r:embed="rId3" cstate="print"/>
          <a:srcRect l="5066" r="9767" b="26534"/>
          <a:stretch>
            <a:fillRect/>
          </a:stretch>
        </p:blipFill>
        <p:spPr bwMode="auto">
          <a:xfrm>
            <a:off x="8301461" y="1186208"/>
            <a:ext cx="2261563" cy="82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35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391" y="1562867"/>
            <a:ext cx="5307157" cy="3771270"/>
          </a:xfrm>
        </p:spPr>
        <p:txBody>
          <a:bodyPr>
            <a:normAutofit fontScale="92500"/>
          </a:bodyPr>
          <a:lstStyle/>
          <a:p>
            <a:r>
              <a:rPr lang="en-US" dirty="0"/>
              <a:t>Latency is caused by the dependency</a:t>
            </a:r>
            <a:br>
              <a:rPr lang="en-US" dirty="0"/>
            </a:br>
            <a:r>
              <a:rPr lang="en-US" dirty="0"/>
              <a:t>between the neighbor instructions </a:t>
            </a:r>
            <a:br>
              <a:rPr lang="en-US" dirty="0"/>
            </a:br>
            <a:r>
              <a:rPr lang="en-US" dirty="0"/>
              <a:t>in the same warp.</a:t>
            </a:r>
          </a:p>
          <a:p>
            <a:r>
              <a:rPr lang="zh-CN" altLang="en-US" dirty="0"/>
              <a:t>延迟是由于同一个</a:t>
            </a:r>
            <a:r>
              <a:rPr lang="en-US" altLang="zh-CN" dirty="0"/>
              <a:t>warp</a:t>
            </a:r>
            <a:r>
              <a:rPr lang="zh-CN" altLang="en-US" dirty="0"/>
              <a:t>中的相邻指令</a:t>
            </a:r>
            <a:endParaRPr lang="en-US" altLang="zh-CN" dirty="0"/>
          </a:p>
          <a:p>
            <a:r>
              <a:rPr lang="zh-CN" altLang="en-US" dirty="0"/>
              <a:t>的依赖造成的</a:t>
            </a:r>
            <a:endParaRPr lang="en-US" dirty="0"/>
          </a:p>
          <a:p>
            <a:r>
              <a:rPr lang="zh-CN" altLang="en-US" dirty="0"/>
              <a:t>在等待时间内，可以执行其他指令或其他</a:t>
            </a:r>
            <a:r>
              <a:rPr lang="en-US" altLang="zh-CN" dirty="0"/>
              <a:t>warp</a:t>
            </a:r>
          </a:p>
          <a:p>
            <a:r>
              <a:rPr lang="en-US" dirty="0"/>
              <a:t>Context </a:t>
            </a:r>
            <a:r>
              <a:rPr lang="zh-CN" altLang="en-US" dirty="0"/>
              <a:t>切换</a:t>
            </a:r>
            <a:r>
              <a:rPr lang="en-US" dirty="0"/>
              <a:t> </a:t>
            </a:r>
            <a:r>
              <a:rPr lang="zh-CN" altLang="en-US" dirty="0"/>
              <a:t>是自由的。</a:t>
            </a:r>
            <a:endParaRPr lang="en-US" dirty="0"/>
          </a:p>
          <a:p>
            <a:r>
              <a:rPr lang="zh-CN" altLang="en-US" dirty="0"/>
              <a:t>许多</a:t>
            </a:r>
            <a:r>
              <a:rPr lang="en-US" altLang="zh-CN" dirty="0"/>
              <a:t>warp</a:t>
            </a:r>
            <a:r>
              <a:rPr lang="zh-CN" altLang="en-US" dirty="0"/>
              <a:t>可以隐藏内存延迟。</a:t>
            </a:r>
            <a:endParaRPr lang="en-US" dirty="0"/>
          </a:p>
        </p:txBody>
      </p:sp>
      <p:pic>
        <p:nvPicPr>
          <p:cNvPr id="6" name="Picture 4" descr="040912woolwarp"/>
          <p:cNvPicPr>
            <a:picLocks noChangeAspect="1" noChangeArrowheads="1"/>
          </p:cNvPicPr>
          <p:nvPr/>
        </p:nvPicPr>
        <p:blipFill>
          <a:blip r:embed="rId3" cstate="print"/>
          <a:srcRect l="9767" r="5066" b="26534"/>
          <a:stretch>
            <a:fillRect/>
          </a:stretch>
        </p:blipFill>
        <p:spPr bwMode="auto">
          <a:xfrm>
            <a:off x="5752202" y="1186208"/>
            <a:ext cx="2261563" cy="82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24"/>
          <p:cNvSpPr>
            <a:spLocks noChangeShapeType="1"/>
          </p:cNvSpPr>
          <p:nvPr/>
        </p:nvSpPr>
        <p:spPr bwMode="auto">
          <a:xfrm flipH="1">
            <a:off x="5523569" y="2751714"/>
            <a:ext cx="9527" cy="23811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pPr>
              <a:defRPr/>
            </a:pPr>
            <a:endParaRPr lang="en-US" sz="1100"/>
          </a:p>
        </p:txBody>
      </p: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5685519" y="2106086"/>
            <a:ext cx="2402552" cy="3025315"/>
            <a:chOff x="513840" y="2686311"/>
            <a:chExt cx="2294674" cy="385472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598534" y="3477614"/>
              <a:ext cx="2126547" cy="403855"/>
              <a:chOff x="399" y="2392"/>
              <a:chExt cx="1685" cy="320"/>
            </a:xfrm>
          </p:grpSpPr>
          <p:grpSp>
            <p:nvGrpSpPr>
              <p:cNvPr id="108" name="Group 6"/>
              <p:cNvGrpSpPr>
                <a:grpSpLocks/>
              </p:cNvGrpSpPr>
              <p:nvPr/>
            </p:nvGrpSpPr>
            <p:grpSpPr bwMode="auto">
              <a:xfrm>
                <a:off x="478" y="2392"/>
                <a:ext cx="1528" cy="320"/>
                <a:chOff x="584" y="2392"/>
                <a:chExt cx="1528" cy="320"/>
              </a:xfrm>
            </p:grpSpPr>
            <p:sp>
              <p:nvSpPr>
                <p:cNvPr id="110" name="Line 7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8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Line 9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10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11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Line 12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3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4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Line 15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Line 16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Line 17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18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9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Line 20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21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22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9" name="Rectangle 23"/>
              <p:cNvSpPr>
                <a:spLocks noChangeArrowheads="1"/>
              </p:cNvSpPr>
              <p:nvPr/>
            </p:nvSpPr>
            <p:spPr bwMode="auto">
              <a:xfrm>
                <a:off x="399" y="2440"/>
                <a:ext cx="1685" cy="179"/>
              </a:xfrm>
              <a:prstGeom prst="rect">
                <a:avLst/>
              </a:prstGeom>
              <a:solidFill>
                <a:srgbClr val="008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8 instruction 11</a:t>
                </a:r>
              </a:p>
            </p:txBody>
          </p:sp>
        </p:grp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513840" y="2686311"/>
              <a:ext cx="2294674" cy="458123"/>
            </a:xfrm>
            <a:prstGeom prst="rect">
              <a:avLst/>
            </a:prstGeom>
            <a:solidFill>
              <a:srgbClr val="99FF99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</a:rPr>
                <a:t>Warp Scheduler 0</a:t>
              </a:r>
            </a:p>
          </p:txBody>
        </p: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598534" y="3938261"/>
              <a:ext cx="2126547" cy="403855"/>
              <a:chOff x="399" y="2720"/>
              <a:chExt cx="1685" cy="320"/>
            </a:xfrm>
          </p:grpSpPr>
          <p:grpSp>
            <p:nvGrpSpPr>
              <p:cNvPr id="90" name="Group 27"/>
              <p:cNvGrpSpPr>
                <a:grpSpLocks/>
              </p:cNvGrpSpPr>
              <p:nvPr/>
            </p:nvGrpSpPr>
            <p:grpSpPr bwMode="auto">
              <a:xfrm>
                <a:off x="478" y="2720"/>
                <a:ext cx="1528" cy="320"/>
                <a:chOff x="584" y="2392"/>
                <a:chExt cx="1528" cy="320"/>
              </a:xfrm>
            </p:grpSpPr>
            <p:sp>
              <p:nvSpPr>
                <p:cNvPr id="92" name="Line 2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2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3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3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Line 3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3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3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3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3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3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3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3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Line 4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4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4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4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399" y="2761"/>
                <a:ext cx="1685" cy="179"/>
              </a:xfrm>
              <a:prstGeom prst="rect">
                <a:avLst/>
              </a:prstGeom>
              <a:solidFill>
                <a:srgbClr val="0066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2 instruction 42</a:t>
                </a:r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598534" y="4400169"/>
              <a:ext cx="2126547" cy="403855"/>
              <a:chOff x="399" y="3056"/>
              <a:chExt cx="1685" cy="320"/>
            </a:xfrm>
          </p:grpSpPr>
          <p:grpSp>
            <p:nvGrpSpPr>
              <p:cNvPr id="72" name="Group 46"/>
              <p:cNvGrpSpPr>
                <a:grpSpLocks/>
              </p:cNvGrpSpPr>
              <p:nvPr/>
            </p:nvGrpSpPr>
            <p:grpSpPr bwMode="auto">
              <a:xfrm>
                <a:off x="478" y="3056"/>
                <a:ext cx="1528" cy="320"/>
                <a:chOff x="584" y="2392"/>
                <a:chExt cx="1528" cy="320"/>
              </a:xfrm>
            </p:grpSpPr>
            <p:sp>
              <p:nvSpPr>
                <p:cNvPr id="74" name="Line 47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48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49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Line 50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51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52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53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Line 54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55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56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57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58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59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0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61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62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Rectangle 63"/>
              <p:cNvSpPr>
                <a:spLocks noChangeArrowheads="1"/>
              </p:cNvSpPr>
              <p:nvPr/>
            </p:nvSpPr>
            <p:spPr bwMode="auto">
              <a:xfrm>
                <a:off x="399" y="3106"/>
                <a:ext cx="1685" cy="179"/>
              </a:xfrm>
              <a:prstGeom prst="rect">
                <a:avLst/>
              </a:prstGeom>
              <a:solidFill>
                <a:srgbClr val="FF0066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14 instruction 95</a:t>
                </a:r>
              </a:p>
            </p:txBody>
          </p:sp>
        </p:grpSp>
        <p:grpSp>
          <p:nvGrpSpPr>
            <p:cNvPr id="13" name="Group 64"/>
            <p:cNvGrpSpPr>
              <a:grpSpLocks/>
            </p:cNvGrpSpPr>
            <p:nvPr/>
          </p:nvGrpSpPr>
          <p:grpSpPr bwMode="auto">
            <a:xfrm>
              <a:off x="598534" y="5223199"/>
              <a:ext cx="2126547" cy="403855"/>
              <a:chOff x="399" y="3528"/>
              <a:chExt cx="1685" cy="320"/>
            </a:xfrm>
          </p:grpSpPr>
          <p:grpSp>
            <p:nvGrpSpPr>
              <p:cNvPr id="54" name="Group 65"/>
              <p:cNvGrpSpPr>
                <a:grpSpLocks/>
              </p:cNvGrpSpPr>
              <p:nvPr/>
            </p:nvGrpSpPr>
            <p:grpSpPr bwMode="auto">
              <a:xfrm>
                <a:off x="478" y="3528"/>
                <a:ext cx="1528" cy="320"/>
                <a:chOff x="584" y="2392"/>
                <a:chExt cx="1528" cy="320"/>
              </a:xfrm>
            </p:grpSpPr>
            <p:sp>
              <p:nvSpPr>
                <p:cNvPr id="56" name="Line 66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67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68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69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70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71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72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73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74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75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76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77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78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79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80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Line 81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Rectangle 82"/>
              <p:cNvSpPr>
                <a:spLocks noChangeArrowheads="1"/>
              </p:cNvSpPr>
              <p:nvPr/>
            </p:nvSpPr>
            <p:spPr bwMode="auto">
              <a:xfrm>
                <a:off x="399" y="3580"/>
                <a:ext cx="1685" cy="179"/>
              </a:xfrm>
              <a:prstGeom prst="rect">
                <a:avLst/>
              </a:prstGeom>
              <a:solidFill>
                <a:srgbClr val="008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8 instruction 12</a:t>
                </a:r>
              </a:p>
            </p:txBody>
          </p:sp>
        </p:grpSp>
        <p:sp>
          <p:nvSpPr>
            <p:cNvPr id="14" name="Line 83"/>
            <p:cNvSpPr>
              <a:spLocks noChangeShapeType="1"/>
            </p:cNvSpPr>
            <p:nvPr/>
          </p:nvSpPr>
          <p:spPr bwMode="auto">
            <a:xfrm>
              <a:off x="1662087" y="3148587"/>
              <a:ext cx="0" cy="293017"/>
            </a:xfrm>
            <a:prstGeom prst="line">
              <a:avLst/>
            </a:prstGeom>
            <a:noFill/>
            <a:ln w="101600">
              <a:solidFill>
                <a:srgbClr val="99FF99"/>
              </a:solidFill>
              <a:round/>
              <a:headEnd/>
              <a:tailEnd type="triangle" w="lg" len="sm"/>
            </a:ln>
          </p:spPr>
          <p:txBody>
            <a:bodyPr/>
            <a:lstStyle/>
            <a:p>
              <a:pPr>
                <a:defRPr/>
              </a:pPr>
              <a:endParaRPr lang="en-US" sz="1100"/>
            </a:p>
          </p:txBody>
        </p:sp>
        <p:sp>
          <p:nvSpPr>
            <p:cNvPr id="15" name="Rectangle 84"/>
            <p:cNvSpPr>
              <a:spLocks noChangeArrowheads="1"/>
            </p:cNvSpPr>
            <p:nvPr/>
          </p:nvSpPr>
          <p:spPr bwMode="auto">
            <a:xfrm>
              <a:off x="598534" y="4970149"/>
              <a:ext cx="2126547" cy="4417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30000"/>
                </a:lnSpc>
              </a:pPr>
              <a:r>
                <a:rPr lang="en-US" sz="2000" b="1"/>
                <a:t>.</a:t>
              </a:r>
              <a:br>
                <a:rPr lang="en-US" sz="2000" b="1"/>
              </a:br>
              <a:r>
                <a:rPr lang="en-US" sz="2000" b="1"/>
                <a:t>.</a:t>
              </a:r>
              <a:br>
                <a:rPr lang="en-US" sz="2000" b="1"/>
              </a:br>
              <a:r>
                <a:rPr lang="en-US" sz="2000" b="1"/>
                <a:t>.</a:t>
              </a:r>
            </a:p>
          </p:txBody>
        </p:sp>
        <p:grpSp>
          <p:nvGrpSpPr>
            <p:cNvPr id="16" name="Group 86"/>
            <p:cNvGrpSpPr>
              <a:grpSpLocks/>
            </p:cNvGrpSpPr>
            <p:nvPr/>
          </p:nvGrpSpPr>
          <p:grpSpPr bwMode="auto">
            <a:xfrm>
              <a:off x="598534" y="5685108"/>
              <a:ext cx="2126547" cy="403855"/>
              <a:chOff x="399" y="3856"/>
              <a:chExt cx="1685" cy="320"/>
            </a:xfrm>
          </p:grpSpPr>
          <p:grpSp>
            <p:nvGrpSpPr>
              <p:cNvPr id="36" name="Group 87"/>
              <p:cNvGrpSpPr>
                <a:grpSpLocks/>
              </p:cNvGrpSpPr>
              <p:nvPr/>
            </p:nvGrpSpPr>
            <p:grpSpPr bwMode="auto">
              <a:xfrm>
                <a:off x="478" y="3856"/>
                <a:ext cx="1528" cy="320"/>
                <a:chOff x="584" y="2392"/>
                <a:chExt cx="1528" cy="320"/>
              </a:xfrm>
            </p:grpSpPr>
            <p:sp>
              <p:nvSpPr>
                <p:cNvPr id="38" name="Line 8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8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9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9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9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9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9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9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9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9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0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0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0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0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04"/>
              <p:cNvSpPr>
                <a:spLocks noChangeArrowheads="1"/>
              </p:cNvSpPr>
              <p:nvPr/>
            </p:nvSpPr>
            <p:spPr bwMode="auto">
              <a:xfrm>
                <a:off x="399" y="3902"/>
                <a:ext cx="1685" cy="179"/>
              </a:xfrm>
              <a:prstGeom prst="rect">
                <a:avLst/>
              </a:prstGeom>
              <a:solidFill>
                <a:srgbClr val="FF0066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14 instruction 96</a:t>
                </a:r>
              </a:p>
            </p:txBody>
          </p:sp>
        </p:grp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598534" y="6137181"/>
              <a:ext cx="2126547" cy="403855"/>
              <a:chOff x="399" y="2720"/>
              <a:chExt cx="1685" cy="320"/>
            </a:xfrm>
          </p:grpSpPr>
          <p:grpSp>
            <p:nvGrpSpPr>
              <p:cNvPr id="18" name="Group 27"/>
              <p:cNvGrpSpPr>
                <a:grpSpLocks/>
              </p:cNvGrpSpPr>
              <p:nvPr/>
            </p:nvGrpSpPr>
            <p:grpSpPr bwMode="auto">
              <a:xfrm>
                <a:off x="478" y="2720"/>
                <a:ext cx="1528" cy="320"/>
                <a:chOff x="584" y="2392"/>
                <a:chExt cx="1528" cy="320"/>
              </a:xfrm>
            </p:grpSpPr>
            <p:sp>
              <p:nvSpPr>
                <p:cNvPr id="20" name="Line 2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3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3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3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3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3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3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3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3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3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3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4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4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4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399" y="2761"/>
                <a:ext cx="1685" cy="179"/>
              </a:xfrm>
              <a:prstGeom prst="rect">
                <a:avLst/>
              </a:prstGeom>
              <a:solidFill>
                <a:srgbClr val="0066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2 instruction 43</a:t>
                </a:r>
              </a:p>
            </p:txBody>
          </p:sp>
        </p:grpSp>
      </p:grpSp>
      <p:grpSp>
        <p:nvGrpSpPr>
          <p:cNvPr id="126" name="Group 257"/>
          <p:cNvGrpSpPr>
            <a:grpSpLocks/>
          </p:cNvGrpSpPr>
          <p:nvPr/>
        </p:nvGrpSpPr>
        <p:grpSpPr bwMode="auto">
          <a:xfrm>
            <a:off x="8215725" y="2106086"/>
            <a:ext cx="2404458" cy="3025315"/>
            <a:chOff x="2418518" y="2121750"/>
            <a:chExt cx="2002271" cy="3363531"/>
          </a:xfrm>
        </p:grpSpPr>
        <p:grpSp>
          <p:nvGrpSpPr>
            <p:cNvPr id="127" name="Group 5"/>
            <p:cNvGrpSpPr>
              <a:grpSpLocks/>
            </p:cNvGrpSpPr>
            <p:nvPr/>
          </p:nvGrpSpPr>
          <p:grpSpPr bwMode="auto">
            <a:xfrm>
              <a:off x="2492420" y="2812220"/>
              <a:ext cx="1855568" cy="352393"/>
              <a:chOff x="399" y="2392"/>
              <a:chExt cx="1685" cy="320"/>
            </a:xfrm>
          </p:grpSpPr>
          <p:grpSp>
            <p:nvGrpSpPr>
              <p:cNvPr id="226" name="Group 6"/>
              <p:cNvGrpSpPr>
                <a:grpSpLocks/>
              </p:cNvGrpSpPr>
              <p:nvPr/>
            </p:nvGrpSpPr>
            <p:grpSpPr bwMode="auto">
              <a:xfrm>
                <a:off x="478" y="2392"/>
                <a:ext cx="1528" cy="320"/>
                <a:chOff x="584" y="2392"/>
                <a:chExt cx="1528" cy="320"/>
              </a:xfrm>
            </p:grpSpPr>
            <p:sp>
              <p:nvSpPr>
                <p:cNvPr id="228" name="Line 7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8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9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10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11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12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Line 13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Line 14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Line 15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6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17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18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19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0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21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22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Rectangle 23"/>
              <p:cNvSpPr>
                <a:spLocks noChangeArrowheads="1"/>
              </p:cNvSpPr>
              <p:nvPr/>
            </p:nvSpPr>
            <p:spPr bwMode="auto">
              <a:xfrm>
                <a:off x="399" y="2440"/>
                <a:ext cx="1685" cy="179"/>
              </a:xfrm>
              <a:prstGeom prst="rect">
                <a:avLst/>
              </a:prstGeom>
              <a:solidFill>
                <a:srgbClr val="FF99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 dirty="0"/>
                  <a:t>warp 9 instruction 11</a:t>
                </a:r>
              </a:p>
            </p:txBody>
          </p:sp>
        </p:grp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2418518" y="2121750"/>
              <a:ext cx="2002271" cy="399746"/>
            </a:xfrm>
            <a:prstGeom prst="rect">
              <a:avLst/>
            </a:prstGeom>
            <a:solidFill>
              <a:srgbClr val="99FF99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</a:rPr>
                <a:t>Warp Scheduler 1</a:t>
              </a:r>
            </a:p>
          </p:txBody>
        </p:sp>
        <p:grpSp>
          <p:nvGrpSpPr>
            <p:cNvPr id="129" name="Group 26"/>
            <p:cNvGrpSpPr>
              <a:grpSpLocks/>
            </p:cNvGrpSpPr>
            <p:nvPr/>
          </p:nvGrpSpPr>
          <p:grpSpPr bwMode="auto">
            <a:xfrm>
              <a:off x="2492420" y="3214168"/>
              <a:ext cx="1855568" cy="352393"/>
              <a:chOff x="399" y="2720"/>
              <a:chExt cx="1685" cy="320"/>
            </a:xfrm>
          </p:grpSpPr>
          <p:grpSp>
            <p:nvGrpSpPr>
              <p:cNvPr id="208" name="Group 27"/>
              <p:cNvGrpSpPr>
                <a:grpSpLocks/>
              </p:cNvGrpSpPr>
              <p:nvPr/>
            </p:nvGrpSpPr>
            <p:grpSpPr bwMode="auto">
              <a:xfrm>
                <a:off x="478" y="2720"/>
                <a:ext cx="1528" cy="320"/>
                <a:chOff x="584" y="2392"/>
                <a:chExt cx="1528" cy="320"/>
              </a:xfrm>
            </p:grpSpPr>
            <p:sp>
              <p:nvSpPr>
                <p:cNvPr id="210" name="Line 2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2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3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3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3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3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3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Line 3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3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3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3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3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Line 4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Line 4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Line 4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Line 4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9" name="Rectangle 44"/>
              <p:cNvSpPr>
                <a:spLocks noChangeArrowheads="1"/>
              </p:cNvSpPr>
              <p:nvPr/>
            </p:nvSpPr>
            <p:spPr bwMode="auto">
              <a:xfrm>
                <a:off x="399" y="2761"/>
                <a:ext cx="1685" cy="179"/>
              </a:xfrm>
              <a:prstGeom prst="rect">
                <a:avLst/>
              </a:prstGeom>
              <a:solidFill>
                <a:srgbClr val="9933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3 instruction 33</a:t>
                </a:r>
              </a:p>
            </p:txBody>
          </p:sp>
        </p:grpSp>
        <p:grpSp>
          <p:nvGrpSpPr>
            <p:cNvPr id="130" name="Group 45"/>
            <p:cNvGrpSpPr>
              <a:grpSpLocks/>
            </p:cNvGrpSpPr>
            <p:nvPr/>
          </p:nvGrpSpPr>
          <p:grpSpPr bwMode="auto">
            <a:xfrm>
              <a:off x="2492420" y="3617217"/>
              <a:ext cx="1855568" cy="352393"/>
              <a:chOff x="399" y="3056"/>
              <a:chExt cx="1685" cy="320"/>
            </a:xfrm>
          </p:grpSpPr>
          <p:grpSp>
            <p:nvGrpSpPr>
              <p:cNvPr id="190" name="Group 46"/>
              <p:cNvGrpSpPr>
                <a:grpSpLocks/>
              </p:cNvGrpSpPr>
              <p:nvPr/>
            </p:nvGrpSpPr>
            <p:grpSpPr bwMode="auto">
              <a:xfrm>
                <a:off x="478" y="3056"/>
                <a:ext cx="1528" cy="320"/>
                <a:chOff x="584" y="2392"/>
                <a:chExt cx="1528" cy="320"/>
              </a:xfrm>
            </p:grpSpPr>
            <p:sp>
              <p:nvSpPr>
                <p:cNvPr id="192" name="Line 47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48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49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50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51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52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53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54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55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56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57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58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Line 59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Line 60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Line 61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62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1" name="Rectangle 63"/>
              <p:cNvSpPr>
                <a:spLocks noChangeArrowheads="1"/>
              </p:cNvSpPr>
              <p:nvPr/>
            </p:nvSpPr>
            <p:spPr bwMode="auto">
              <a:xfrm>
                <a:off x="399" y="3106"/>
                <a:ext cx="1685" cy="179"/>
              </a:xfrm>
              <a:prstGeom prst="rect">
                <a:avLst/>
              </a:prstGeom>
              <a:solidFill>
                <a:srgbClr val="339966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15 instruction 95</a:t>
                </a:r>
              </a:p>
            </p:txBody>
          </p:sp>
        </p:grpSp>
        <p:grpSp>
          <p:nvGrpSpPr>
            <p:cNvPr id="131" name="Group 64"/>
            <p:cNvGrpSpPr>
              <a:grpSpLocks/>
            </p:cNvGrpSpPr>
            <p:nvPr/>
          </p:nvGrpSpPr>
          <p:grpSpPr bwMode="auto">
            <a:xfrm>
              <a:off x="2492420" y="4335371"/>
              <a:ext cx="1855568" cy="352393"/>
              <a:chOff x="399" y="3528"/>
              <a:chExt cx="1685" cy="320"/>
            </a:xfrm>
          </p:grpSpPr>
          <p:grpSp>
            <p:nvGrpSpPr>
              <p:cNvPr id="172" name="Group 65"/>
              <p:cNvGrpSpPr>
                <a:grpSpLocks/>
              </p:cNvGrpSpPr>
              <p:nvPr/>
            </p:nvGrpSpPr>
            <p:grpSpPr bwMode="auto">
              <a:xfrm>
                <a:off x="478" y="3528"/>
                <a:ext cx="1528" cy="320"/>
                <a:chOff x="584" y="2392"/>
                <a:chExt cx="1528" cy="320"/>
              </a:xfrm>
            </p:grpSpPr>
            <p:sp>
              <p:nvSpPr>
                <p:cNvPr id="174" name="Line 66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67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68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Line 69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70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71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72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73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74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75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76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77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78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79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80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81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3" name="Rectangle 82"/>
              <p:cNvSpPr>
                <a:spLocks noChangeArrowheads="1"/>
              </p:cNvSpPr>
              <p:nvPr/>
            </p:nvSpPr>
            <p:spPr bwMode="auto">
              <a:xfrm>
                <a:off x="399" y="3580"/>
                <a:ext cx="1685" cy="179"/>
              </a:xfrm>
              <a:prstGeom prst="rect">
                <a:avLst/>
              </a:prstGeom>
              <a:solidFill>
                <a:srgbClr val="FF99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9 instruction 12</a:t>
                </a:r>
              </a:p>
            </p:txBody>
          </p:sp>
        </p:grp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>
              <a:off x="3421240" y="2525120"/>
              <a:ext cx="0" cy="255679"/>
            </a:xfrm>
            <a:prstGeom prst="line">
              <a:avLst/>
            </a:prstGeom>
            <a:noFill/>
            <a:ln w="101600">
              <a:solidFill>
                <a:srgbClr val="99FF99"/>
              </a:solidFill>
              <a:round/>
              <a:headEnd/>
              <a:tailEnd type="triangle" w="lg" len="sm"/>
            </a:ln>
          </p:spPr>
          <p:txBody>
            <a:bodyPr/>
            <a:lstStyle/>
            <a:p>
              <a:pPr>
                <a:defRPr/>
              </a:pPr>
              <a:endParaRPr lang="en-US" sz="1100"/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2492420" y="4114567"/>
              <a:ext cx="1855568" cy="3854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30000"/>
                </a:lnSpc>
              </a:pPr>
              <a:r>
                <a:rPr lang="en-US" sz="2000" b="1"/>
                <a:t>.</a:t>
              </a:r>
              <a:br>
                <a:rPr lang="en-US" sz="2000" b="1"/>
              </a:br>
              <a:r>
                <a:rPr lang="en-US" sz="2000" b="1"/>
                <a:t>.</a:t>
              </a:r>
              <a:br>
                <a:rPr lang="en-US" sz="2000" b="1"/>
              </a:br>
              <a:r>
                <a:rPr lang="en-US" sz="2000" b="1"/>
                <a:t>.</a:t>
              </a:r>
            </a:p>
          </p:txBody>
        </p:sp>
        <p:grpSp>
          <p:nvGrpSpPr>
            <p:cNvPr id="134" name="Group 86"/>
            <p:cNvGrpSpPr>
              <a:grpSpLocks/>
            </p:cNvGrpSpPr>
            <p:nvPr/>
          </p:nvGrpSpPr>
          <p:grpSpPr bwMode="auto">
            <a:xfrm>
              <a:off x="2492420" y="4738421"/>
              <a:ext cx="1855568" cy="352393"/>
              <a:chOff x="399" y="3856"/>
              <a:chExt cx="1685" cy="320"/>
            </a:xfrm>
          </p:grpSpPr>
          <p:grpSp>
            <p:nvGrpSpPr>
              <p:cNvPr id="154" name="Group 87"/>
              <p:cNvGrpSpPr>
                <a:grpSpLocks/>
              </p:cNvGrpSpPr>
              <p:nvPr/>
            </p:nvGrpSpPr>
            <p:grpSpPr bwMode="auto">
              <a:xfrm>
                <a:off x="478" y="3856"/>
                <a:ext cx="1528" cy="320"/>
                <a:chOff x="584" y="2392"/>
                <a:chExt cx="1528" cy="320"/>
              </a:xfrm>
            </p:grpSpPr>
            <p:sp>
              <p:nvSpPr>
                <p:cNvPr id="156" name="Line 8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Line 8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Line 9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Line 9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9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9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9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9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9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Line 9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Line 9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Line 9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Line 10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Line 10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0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0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5" name="Rectangle 104"/>
              <p:cNvSpPr>
                <a:spLocks noChangeArrowheads="1"/>
              </p:cNvSpPr>
              <p:nvPr/>
            </p:nvSpPr>
            <p:spPr bwMode="auto">
              <a:xfrm>
                <a:off x="399" y="3902"/>
                <a:ext cx="1685" cy="179"/>
              </a:xfrm>
              <a:prstGeom prst="rect">
                <a:avLst/>
              </a:prstGeom>
              <a:solidFill>
                <a:srgbClr val="9933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3 instruction 34</a:t>
                </a:r>
              </a:p>
            </p:txBody>
          </p:sp>
        </p:grpSp>
        <p:grpSp>
          <p:nvGrpSpPr>
            <p:cNvPr id="135" name="Group 26"/>
            <p:cNvGrpSpPr>
              <a:grpSpLocks/>
            </p:cNvGrpSpPr>
            <p:nvPr/>
          </p:nvGrpSpPr>
          <p:grpSpPr bwMode="auto">
            <a:xfrm>
              <a:off x="2492420" y="5132888"/>
              <a:ext cx="1855568" cy="352393"/>
              <a:chOff x="399" y="2720"/>
              <a:chExt cx="1685" cy="320"/>
            </a:xfrm>
          </p:grpSpPr>
          <p:grpSp>
            <p:nvGrpSpPr>
              <p:cNvPr id="136" name="Group 27"/>
              <p:cNvGrpSpPr>
                <a:grpSpLocks/>
              </p:cNvGrpSpPr>
              <p:nvPr/>
            </p:nvGrpSpPr>
            <p:grpSpPr bwMode="auto">
              <a:xfrm>
                <a:off x="478" y="2720"/>
                <a:ext cx="1528" cy="320"/>
                <a:chOff x="584" y="2392"/>
                <a:chExt cx="1528" cy="320"/>
              </a:xfrm>
            </p:grpSpPr>
            <p:sp>
              <p:nvSpPr>
                <p:cNvPr id="138" name="Line 28"/>
                <p:cNvSpPr>
                  <a:spLocks noChangeShapeType="1"/>
                </p:cNvSpPr>
                <p:nvPr/>
              </p:nvSpPr>
              <p:spPr bwMode="auto">
                <a:xfrm>
                  <a:off x="58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Line 29"/>
                <p:cNvSpPr>
                  <a:spLocks noChangeShapeType="1"/>
                </p:cNvSpPr>
                <p:nvPr/>
              </p:nvSpPr>
              <p:spPr bwMode="auto">
                <a:xfrm>
                  <a:off x="68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Line 30"/>
                <p:cNvSpPr>
                  <a:spLocks noChangeShapeType="1"/>
                </p:cNvSpPr>
                <p:nvPr/>
              </p:nvSpPr>
              <p:spPr bwMode="auto">
                <a:xfrm>
                  <a:off x="78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31"/>
                <p:cNvSpPr>
                  <a:spLocks noChangeShapeType="1"/>
                </p:cNvSpPr>
                <p:nvPr/>
              </p:nvSpPr>
              <p:spPr bwMode="auto">
                <a:xfrm>
                  <a:off x="889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32"/>
                <p:cNvSpPr>
                  <a:spLocks noChangeShapeType="1"/>
                </p:cNvSpPr>
                <p:nvPr/>
              </p:nvSpPr>
              <p:spPr bwMode="auto">
                <a:xfrm>
                  <a:off x="991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33"/>
                <p:cNvSpPr>
                  <a:spLocks noChangeShapeType="1"/>
                </p:cNvSpPr>
                <p:nvPr/>
              </p:nvSpPr>
              <p:spPr bwMode="auto">
                <a:xfrm>
                  <a:off x="1093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34"/>
                <p:cNvSpPr>
                  <a:spLocks noChangeShapeType="1"/>
                </p:cNvSpPr>
                <p:nvPr/>
              </p:nvSpPr>
              <p:spPr bwMode="auto">
                <a:xfrm>
                  <a:off x="1195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Line 35"/>
                <p:cNvSpPr>
                  <a:spLocks noChangeShapeType="1"/>
                </p:cNvSpPr>
                <p:nvPr/>
              </p:nvSpPr>
              <p:spPr bwMode="auto">
                <a:xfrm>
                  <a:off x="1297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36"/>
                <p:cNvSpPr>
                  <a:spLocks noChangeShapeType="1"/>
                </p:cNvSpPr>
                <p:nvPr/>
              </p:nvSpPr>
              <p:spPr bwMode="auto">
                <a:xfrm>
                  <a:off x="139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37"/>
                <p:cNvSpPr>
                  <a:spLocks noChangeShapeType="1"/>
                </p:cNvSpPr>
                <p:nvPr/>
              </p:nvSpPr>
              <p:spPr bwMode="auto">
                <a:xfrm>
                  <a:off x="150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38"/>
                <p:cNvSpPr>
                  <a:spLocks noChangeShapeType="1"/>
                </p:cNvSpPr>
                <p:nvPr/>
              </p:nvSpPr>
              <p:spPr bwMode="auto">
                <a:xfrm>
                  <a:off x="160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39"/>
                <p:cNvSpPr>
                  <a:spLocks noChangeShapeType="1"/>
                </p:cNvSpPr>
                <p:nvPr/>
              </p:nvSpPr>
              <p:spPr bwMode="auto">
                <a:xfrm>
                  <a:off x="1704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40"/>
                <p:cNvSpPr>
                  <a:spLocks noChangeShapeType="1"/>
                </p:cNvSpPr>
                <p:nvPr/>
              </p:nvSpPr>
              <p:spPr bwMode="auto">
                <a:xfrm>
                  <a:off x="1806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41"/>
                <p:cNvSpPr>
                  <a:spLocks noChangeShapeType="1"/>
                </p:cNvSpPr>
                <p:nvPr/>
              </p:nvSpPr>
              <p:spPr bwMode="auto">
                <a:xfrm>
                  <a:off x="1908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42"/>
                <p:cNvSpPr>
                  <a:spLocks noChangeShapeType="1"/>
                </p:cNvSpPr>
                <p:nvPr/>
              </p:nvSpPr>
              <p:spPr bwMode="auto">
                <a:xfrm>
                  <a:off x="2010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Line 43"/>
                <p:cNvSpPr>
                  <a:spLocks noChangeShapeType="1"/>
                </p:cNvSpPr>
                <p:nvPr/>
              </p:nvSpPr>
              <p:spPr bwMode="auto">
                <a:xfrm>
                  <a:off x="2112" y="2392"/>
                  <a:ext cx="0" cy="3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7" name="Rectangle 44"/>
              <p:cNvSpPr>
                <a:spLocks noChangeArrowheads="1"/>
              </p:cNvSpPr>
              <p:nvPr/>
            </p:nvSpPr>
            <p:spPr bwMode="auto">
              <a:xfrm>
                <a:off x="399" y="2761"/>
                <a:ext cx="1685" cy="179"/>
              </a:xfrm>
              <a:prstGeom prst="rect">
                <a:avLst/>
              </a:prstGeom>
              <a:solidFill>
                <a:srgbClr val="339966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 b="1"/>
                  <a:t>warp 15 instruction 96</a:t>
                </a:r>
              </a:p>
            </p:txBody>
          </p:sp>
        </p:grpSp>
      </p:grpSp>
      <p:pic>
        <p:nvPicPr>
          <p:cNvPr id="244" name="Picture 4" descr="040912woolwarp"/>
          <p:cNvPicPr>
            <a:picLocks noChangeAspect="1" noChangeArrowheads="1"/>
          </p:cNvPicPr>
          <p:nvPr/>
        </p:nvPicPr>
        <p:blipFill>
          <a:blip r:embed="rId4" cstate="print"/>
          <a:srcRect l="5066" r="9767" b="26534"/>
          <a:stretch>
            <a:fillRect/>
          </a:stretch>
        </p:blipFill>
        <p:spPr bwMode="auto">
          <a:xfrm>
            <a:off x="8301461" y="1186208"/>
            <a:ext cx="2261563" cy="82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46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 Memory Hierarchy</a:t>
            </a:r>
            <a:r>
              <a:rPr lang="zh-CN" altLang="en-US" dirty="0"/>
              <a:t>内存层次结构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21" y="1637506"/>
            <a:ext cx="3566874" cy="3847483"/>
          </a:xfrm>
        </p:spPr>
        <p:txBody>
          <a:bodyPr>
            <a:normAutofit/>
          </a:bodyPr>
          <a:lstStyle/>
          <a:p>
            <a:pPr lvl="0" eaLnBrk="1" hangingPunct="1">
              <a:defRPr/>
            </a:pPr>
            <a:r>
              <a:rPr lang="en-US" dirty="0"/>
              <a:t>Register</a:t>
            </a:r>
          </a:p>
          <a:p>
            <a:pPr lvl="1" eaLnBrk="1" hangingPunct="1">
              <a:defRPr/>
            </a:pPr>
            <a:r>
              <a:rPr lang="en-US" dirty="0"/>
              <a:t>Spills to local memory            </a:t>
            </a:r>
          </a:p>
          <a:p>
            <a:pPr eaLnBrk="1" hangingPunct="1">
              <a:defRPr/>
            </a:pPr>
            <a:r>
              <a:rPr lang="en-US" dirty="0"/>
              <a:t>Caches</a:t>
            </a:r>
          </a:p>
          <a:p>
            <a:pPr lvl="1" eaLnBrk="1" hangingPunct="1">
              <a:defRPr/>
            </a:pPr>
            <a:r>
              <a:rPr lang="en-US" dirty="0"/>
              <a:t>Shared memory</a:t>
            </a:r>
          </a:p>
          <a:p>
            <a:pPr lvl="1" eaLnBrk="1" hangingPunct="1">
              <a:defRPr/>
            </a:pPr>
            <a:r>
              <a:rPr lang="en-US" dirty="0"/>
              <a:t>L1 cache</a:t>
            </a:r>
          </a:p>
          <a:p>
            <a:pPr lvl="1" eaLnBrk="1" hangingPunct="1">
              <a:defRPr/>
            </a:pPr>
            <a:r>
              <a:rPr lang="en-US" dirty="0"/>
              <a:t>L2 cache</a:t>
            </a:r>
          </a:p>
          <a:p>
            <a:pPr lvl="1" eaLnBrk="1" hangingPunct="1">
              <a:defRPr/>
            </a:pPr>
            <a:r>
              <a:rPr lang="en-US" dirty="0"/>
              <a:t>Constant cache</a:t>
            </a:r>
          </a:p>
          <a:p>
            <a:pPr lvl="1" eaLnBrk="1" hangingPunct="1">
              <a:defRPr/>
            </a:pPr>
            <a:r>
              <a:rPr lang="en-US" dirty="0"/>
              <a:t>Texture cache</a:t>
            </a:r>
          </a:p>
          <a:p>
            <a:pPr lvl="0" eaLnBrk="1" hangingPunct="1">
              <a:defRPr/>
            </a:pPr>
            <a:r>
              <a:rPr lang="en-US" dirty="0"/>
              <a:t>Global memory</a:t>
            </a:r>
          </a:p>
          <a:p>
            <a:pPr eaLnBrk="1" hangingPunct="1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0FA820-E6E0-4294-AA35-C1A20BDA91E3}"/>
              </a:ext>
            </a:extLst>
          </p:cNvPr>
          <p:cNvSpPr txBox="1"/>
          <p:nvPr/>
        </p:nvSpPr>
        <p:spPr>
          <a:xfrm>
            <a:off x="5029994" y="1942306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寄存器</a:t>
            </a:r>
            <a:endParaRPr lang="en-US" altLang="zh-CN" sz="2400" dirty="0"/>
          </a:p>
          <a:p>
            <a:r>
              <a:rPr lang="zh-CN" altLang="en-US" dirty="0"/>
              <a:t>本地内存溢出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内存</a:t>
            </a:r>
            <a:endParaRPr lang="en-US" altLang="zh-CN" sz="2400" dirty="0"/>
          </a:p>
          <a:p>
            <a:r>
              <a:rPr lang="en-US" altLang="zh-CN" dirty="0"/>
              <a:t>L1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L2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zh-CN" altLang="en-US" dirty="0"/>
              <a:t>常量缓存</a:t>
            </a:r>
            <a:endParaRPr lang="en-US" altLang="zh-CN" dirty="0"/>
          </a:p>
          <a:p>
            <a:r>
              <a:rPr lang="zh-CN" altLang="en-US" dirty="0"/>
              <a:t>纹理缓存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全局内存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FAD5F1-34D8-493E-8158-F3FCD3DED526}"/>
              </a:ext>
            </a:extLst>
          </p:cNvPr>
          <p:cNvSpPr/>
          <p:nvPr/>
        </p:nvSpPr>
        <p:spPr>
          <a:xfrm>
            <a:off x="5029994" y="1452840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只有一条通道：</a:t>
            </a:r>
            <a:r>
              <a:rPr lang="en-US" altLang="zh-CN" dirty="0"/>
              <a:t>L1,L2.</a:t>
            </a:r>
          </a:p>
        </p:txBody>
      </p:sp>
    </p:spTree>
    <p:extLst>
      <p:ext uri="{BB962C8B-B14F-4D97-AF65-F5344CB8AC3E}">
        <p14:creationId xmlns:p14="http://schemas.microsoft.com/office/powerpoint/2010/main" val="288620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3170</Words>
  <Application>Microsoft Office PowerPoint</Application>
  <PresentationFormat>自定义</PresentationFormat>
  <Paragraphs>574</Paragraphs>
  <Slides>34</Slides>
  <Notes>21</Notes>
  <HiddenSlides>6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Gill Sans</vt:lpstr>
      <vt:lpstr>等线</vt:lpstr>
      <vt:lpstr>等线 Light</vt:lpstr>
      <vt:lpstr>Arial</vt:lpstr>
      <vt:lpstr>Arial Bold</vt:lpstr>
      <vt:lpstr>Calibri</vt:lpstr>
      <vt:lpstr>Courier New</vt:lpstr>
      <vt:lpstr>Tahoma</vt:lpstr>
      <vt:lpstr>Office 主题​​</vt:lpstr>
      <vt:lpstr>Resolved</vt:lpstr>
      <vt:lpstr>Optimization Overview。优化概述</vt:lpstr>
      <vt:lpstr>GPU High Level View</vt:lpstr>
      <vt:lpstr>GK110 SM</vt:lpstr>
      <vt:lpstr>PowerPoint 演示文稿</vt:lpstr>
      <vt:lpstr>Warp：一个block里面一起运行的线程， 其中各个线程对应的数据资源不同(指令相同但数据不同）</vt:lpstr>
      <vt:lpstr>Warp</vt:lpstr>
      <vt:lpstr>Warp</vt:lpstr>
      <vt:lpstr>Kepler Memory Hierarchy内存层次结构</vt:lpstr>
      <vt:lpstr>General Optimization Strategies: Measurement       一般优化策略:测量 </vt:lpstr>
      <vt:lpstr>Memory Optimization内存优化</vt:lpstr>
      <vt:lpstr>Reduce Wasted Transactions 减少浪费的事务</vt:lpstr>
      <vt:lpstr>Read-Only Cache只读缓存</vt:lpstr>
      <vt:lpstr>只读缓存操作</vt:lpstr>
      <vt:lpstr>Read-Only Cache Operation</vt:lpstr>
      <vt:lpstr>Read-Only Cache Operation</vt:lpstr>
      <vt:lpstr>Read-Only Cache Operation</vt:lpstr>
      <vt:lpstr>Read-Only Cache Operation</vt:lpstr>
      <vt:lpstr>Read-Only Cache Operation</vt:lpstr>
      <vt:lpstr>Shared Memory共享内存</vt:lpstr>
      <vt:lpstr>Shared Memory Example: Matrix Multiplication</vt:lpstr>
      <vt:lpstr>Naive Kernel</vt:lpstr>
      <vt:lpstr>Latency Optimization</vt:lpstr>
      <vt:lpstr>Enough Block and Block Size 足够的块和块大小</vt:lpstr>
      <vt:lpstr>占用率&amp; Active Warps</vt:lpstr>
      <vt:lpstr>Dynamical Partitioning of SM Resources . SM资源的动态划分 </vt:lpstr>
      <vt:lpstr>占用率优化</vt:lpstr>
      <vt:lpstr>指令优化</vt:lpstr>
      <vt:lpstr>减少指令数</vt:lpstr>
      <vt:lpstr>Control Flow 控制流</vt:lpstr>
      <vt:lpstr>Minimizing CPU-GPU data transfer 最小化CPU-GPU的数据传输</vt:lpstr>
      <vt:lpstr>流和异步API</vt:lpstr>
      <vt:lpstr>Pinned (non-pageable) memory 固定(不可分页)的内存</vt:lpstr>
      <vt:lpstr>Overlap kernel and memory copy 内核和内存拷贝重叠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Wang</dc:creator>
  <cp:lastModifiedBy>楷文 袁</cp:lastModifiedBy>
  <cp:revision>59</cp:revision>
  <dcterms:created xsi:type="dcterms:W3CDTF">2006-08-16T00:00:00Z</dcterms:created>
  <dcterms:modified xsi:type="dcterms:W3CDTF">2019-12-30T09:03:42Z</dcterms:modified>
</cp:coreProperties>
</file>