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71"/>
  </p:notesMasterIdLst>
  <p:handoutMasterIdLst>
    <p:handoutMasterId r:id="rId72"/>
  </p:handoutMasterIdLst>
  <p:sldIdLst>
    <p:sldId id="257" r:id="rId2"/>
    <p:sldId id="345" r:id="rId3"/>
    <p:sldId id="425" r:id="rId4"/>
    <p:sldId id="398" r:id="rId5"/>
    <p:sldId id="403" r:id="rId6"/>
    <p:sldId id="401" r:id="rId7"/>
    <p:sldId id="400" r:id="rId8"/>
    <p:sldId id="407" r:id="rId9"/>
    <p:sldId id="405" r:id="rId10"/>
    <p:sldId id="426" r:id="rId11"/>
    <p:sldId id="406" r:id="rId12"/>
    <p:sldId id="404" r:id="rId13"/>
    <p:sldId id="261" r:id="rId14"/>
    <p:sldId id="265" r:id="rId15"/>
    <p:sldId id="266" r:id="rId16"/>
    <p:sldId id="267" r:id="rId17"/>
    <p:sldId id="268" r:id="rId18"/>
    <p:sldId id="269" r:id="rId19"/>
    <p:sldId id="270" r:id="rId20"/>
    <p:sldId id="421" r:id="rId21"/>
    <p:sldId id="271" r:id="rId22"/>
    <p:sldId id="272" r:id="rId23"/>
    <p:sldId id="274" r:id="rId24"/>
    <p:sldId id="276" r:id="rId25"/>
    <p:sldId id="279" r:id="rId26"/>
    <p:sldId id="418" r:id="rId27"/>
    <p:sldId id="419" r:id="rId28"/>
    <p:sldId id="384" r:id="rId29"/>
    <p:sldId id="294" r:id="rId30"/>
    <p:sldId id="298" r:id="rId31"/>
    <p:sldId id="297" r:id="rId32"/>
    <p:sldId id="383" r:id="rId33"/>
    <p:sldId id="415" r:id="rId34"/>
    <p:sldId id="416" r:id="rId35"/>
    <p:sldId id="417" r:id="rId36"/>
    <p:sldId id="423" r:id="rId37"/>
    <p:sldId id="372" r:id="rId38"/>
    <p:sldId id="295" r:id="rId39"/>
    <p:sldId id="300" r:id="rId40"/>
    <p:sldId id="299" r:id="rId41"/>
    <p:sldId id="302" r:id="rId42"/>
    <p:sldId id="301" r:id="rId43"/>
    <p:sldId id="303" r:id="rId44"/>
    <p:sldId id="304" r:id="rId45"/>
    <p:sldId id="306" r:id="rId46"/>
    <p:sldId id="310" r:id="rId47"/>
    <p:sldId id="308" r:id="rId48"/>
    <p:sldId id="309" r:id="rId49"/>
    <p:sldId id="424" r:id="rId50"/>
    <p:sldId id="305" r:id="rId51"/>
    <p:sldId id="412" r:id="rId52"/>
    <p:sldId id="317" r:id="rId53"/>
    <p:sldId id="318" r:id="rId54"/>
    <p:sldId id="319" r:id="rId55"/>
    <p:sldId id="322" r:id="rId56"/>
    <p:sldId id="388" r:id="rId57"/>
    <p:sldId id="389" r:id="rId58"/>
    <p:sldId id="326" r:id="rId59"/>
    <p:sldId id="342" r:id="rId60"/>
    <p:sldId id="428" r:id="rId61"/>
    <p:sldId id="341" r:id="rId62"/>
    <p:sldId id="390" r:id="rId63"/>
    <p:sldId id="414" r:id="rId64"/>
    <p:sldId id="391" r:id="rId65"/>
    <p:sldId id="392" r:id="rId66"/>
    <p:sldId id="328" r:id="rId67"/>
    <p:sldId id="329" r:id="rId68"/>
    <p:sldId id="429" r:id="rId69"/>
    <p:sldId id="330" r:id="rId7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2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Comic Sans MS" pitchFamily="66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000000"/>
    <a:srgbClr val="6600CC"/>
    <a:srgbClr val="009900"/>
    <a:srgbClr val="FF3300"/>
    <a:srgbClr val="33CC33"/>
    <a:srgbClr val="0033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3560" autoAdjust="0"/>
  </p:normalViewPr>
  <p:slideViewPr>
    <p:cSldViewPr>
      <p:cViewPr varScale="1">
        <p:scale>
          <a:sx n="63" d="100"/>
          <a:sy n="63" d="100"/>
        </p:scale>
        <p:origin x="96" y="1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5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yelick:Google%20Drive:00KathyPrivate:courses:cs276-s18:top500-archiecturetrend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355560524508497E-2"/>
          <c:y val="4.2071197411003201E-2"/>
          <c:w val="0.87331603072942399"/>
          <c:h val="0.87590092500573302"/>
        </c:manualLayout>
      </c:layout>
      <c:areaChart>
        <c:grouping val="percent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Vector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/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Sheet2!$B$2:$B$51</c:f>
              <c:numCache>
                <c:formatCode>General</c:formatCode>
                <c:ptCount val="50"/>
                <c:pt idx="0">
                  <c:v>97</c:v>
                </c:pt>
                <c:pt idx="1">
                  <c:v>92</c:v>
                </c:pt>
                <c:pt idx="2">
                  <c:v>80</c:v>
                </c:pt>
                <c:pt idx="3">
                  <c:v>45</c:v>
                </c:pt>
                <c:pt idx="4">
                  <c:v>29</c:v>
                </c:pt>
                <c:pt idx="5">
                  <c:v>22</c:v>
                </c:pt>
                <c:pt idx="6">
                  <c:v>19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96-4554-8CBA-32904A5A9D87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rgbClr val="FFFF00"/>
              </a:solidFill>
            </a:ln>
            <a:scene3d>
              <a:camera prst="orthographicFront"/>
              <a:lightRig rig="threePt" dir="t"/>
            </a:scene3d>
            <a:sp3d/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Sheet2!$C$2:$C$51</c:f>
              <c:numCache>
                <c:formatCode>General</c:formatCode>
                <c:ptCount val="50"/>
                <c:pt idx="0">
                  <c:v>35</c:v>
                </c:pt>
                <c:pt idx="1">
                  <c:v>32</c:v>
                </c:pt>
                <c:pt idx="2">
                  <c:v>23</c:v>
                </c:pt>
                <c:pt idx="3">
                  <c:v>27</c:v>
                </c:pt>
                <c:pt idx="4">
                  <c:v>11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96-4554-8CBA-32904A5A9D87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SMP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Sheet2!$D$2:$D$51</c:f>
              <c:numCache>
                <c:formatCode>General</c:formatCode>
                <c:ptCount val="50"/>
                <c:pt idx="0">
                  <c:v>249</c:v>
                </c:pt>
                <c:pt idx="1">
                  <c:v>233</c:v>
                </c:pt>
                <c:pt idx="2">
                  <c:v>196</c:v>
                </c:pt>
                <c:pt idx="3">
                  <c:v>216</c:v>
                </c:pt>
                <c:pt idx="4">
                  <c:v>241</c:v>
                </c:pt>
                <c:pt idx="5">
                  <c:v>194</c:v>
                </c:pt>
                <c:pt idx="6">
                  <c:v>216</c:v>
                </c:pt>
                <c:pt idx="7">
                  <c:v>183</c:v>
                </c:pt>
                <c:pt idx="8">
                  <c:v>215</c:v>
                </c:pt>
                <c:pt idx="9">
                  <c:v>263</c:v>
                </c:pt>
                <c:pt idx="10">
                  <c:v>266</c:v>
                </c:pt>
                <c:pt idx="11">
                  <c:v>255</c:v>
                </c:pt>
                <c:pt idx="12">
                  <c:v>222</c:v>
                </c:pt>
                <c:pt idx="13">
                  <c:v>169</c:v>
                </c:pt>
                <c:pt idx="14">
                  <c:v>139</c:v>
                </c:pt>
                <c:pt idx="15">
                  <c:v>11</c:v>
                </c:pt>
                <c:pt idx="16">
                  <c:v>31</c:v>
                </c:pt>
                <c:pt idx="17">
                  <c:v>57</c:v>
                </c:pt>
                <c:pt idx="18">
                  <c:v>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96-4554-8CBA-32904A5A9D87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Constellation</c:v>
                </c:pt>
              </c:strCache>
            </c:strRef>
          </c:tx>
          <c:spPr>
            <a:solidFill>
              <a:srgbClr val="008000"/>
            </a:solidFill>
            <a:ln>
              <a:solidFill>
                <a:srgbClr val="008000"/>
              </a:solidFill>
            </a:ln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Sheet2!$E$2:$E$51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24</c:v>
                </c:pt>
                <c:pt idx="7">
                  <c:v>19</c:v>
                </c:pt>
                <c:pt idx="8">
                  <c:v>12</c:v>
                </c:pt>
                <c:pt idx="9">
                  <c:v>10</c:v>
                </c:pt>
                <c:pt idx="10">
                  <c:v>14</c:v>
                </c:pt>
                <c:pt idx="11">
                  <c:v>17</c:v>
                </c:pt>
                <c:pt idx="12">
                  <c:v>25</c:v>
                </c:pt>
                <c:pt idx="13">
                  <c:v>66</c:v>
                </c:pt>
                <c:pt idx="14">
                  <c:v>93</c:v>
                </c:pt>
                <c:pt idx="15">
                  <c:v>115</c:v>
                </c:pt>
                <c:pt idx="16">
                  <c:v>118</c:v>
                </c:pt>
                <c:pt idx="17">
                  <c:v>143</c:v>
                </c:pt>
                <c:pt idx="18">
                  <c:v>184</c:v>
                </c:pt>
                <c:pt idx="19">
                  <c:v>204</c:v>
                </c:pt>
                <c:pt idx="20">
                  <c:v>140</c:v>
                </c:pt>
                <c:pt idx="21">
                  <c:v>127</c:v>
                </c:pt>
                <c:pt idx="22">
                  <c:v>85</c:v>
                </c:pt>
                <c:pt idx="23">
                  <c:v>107</c:v>
                </c:pt>
                <c:pt idx="24">
                  <c:v>79</c:v>
                </c:pt>
                <c:pt idx="25">
                  <c:v>36</c:v>
                </c:pt>
                <c:pt idx="26">
                  <c:v>38</c:v>
                </c:pt>
                <c:pt idx="27">
                  <c:v>31</c:v>
                </c:pt>
                <c:pt idx="28">
                  <c:v>19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1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96-4554-8CBA-32904A5A9D87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MPP</c:v>
                </c:pt>
              </c:strCache>
            </c:strRef>
          </c:tx>
          <c:spPr>
            <a:solidFill>
              <a:srgbClr val="3366FF"/>
            </a:solidFill>
            <a:ln>
              <a:solidFill>
                <a:srgbClr val="3366FF"/>
              </a:solidFill>
            </a:ln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Sheet2!$F$2:$F$51</c:f>
              <c:numCache>
                <c:formatCode>General</c:formatCode>
                <c:ptCount val="50"/>
                <c:pt idx="0">
                  <c:v>119</c:v>
                </c:pt>
                <c:pt idx="1">
                  <c:v>143</c:v>
                </c:pt>
                <c:pt idx="2">
                  <c:v>201</c:v>
                </c:pt>
                <c:pt idx="3">
                  <c:v>212</c:v>
                </c:pt>
                <c:pt idx="4">
                  <c:v>219</c:v>
                </c:pt>
                <c:pt idx="5">
                  <c:v>261</c:v>
                </c:pt>
                <c:pt idx="6">
                  <c:v>234</c:v>
                </c:pt>
                <c:pt idx="7">
                  <c:v>288</c:v>
                </c:pt>
                <c:pt idx="8">
                  <c:v>270</c:v>
                </c:pt>
                <c:pt idx="9">
                  <c:v>226</c:v>
                </c:pt>
                <c:pt idx="10">
                  <c:v>219</c:v>
                </c:pt>
                <c:pt idx="11">
                  <c:v>226</c:v>
                </c:pt>
                <c:pt idx="12">
                  <c:v>247</c:v>
                </c:pt>
                <c:pt idx="13">
                  <c:v>258</c:v>
                </c:pt>
                <c:pt idx="14">
                  <c:v>257</c:v>
                </c:pt>
                <c:pt idx="15">
                  <c:v>346</c:v>
                </c:pt>
                <c:pt idx="16">
                  <c:v>319</c:v>
                </c:pt>
                <c:pt idx="17">
                  <c:v>257</c:v>
                </c:pt>
                <c:pt idx="18">
                  <c:v>232</c:v>
                </c:pt>
                <c:pt idx="19">
                  <c:v>203</c:v>
                </c:pt>
                <c:pt idx="20">
                  <c:v>211</c:v>
                </c:pt>
                <c:pt idx="21">
                  <c:v>163</c:v>
                </c:pt>
                <c:pt idx="22">
                  <c:v>126</c:v>
                </c:pt>
                <c:pt idx="23">
                  <c:v>99</c:v>
                </c:pt>
                <c:pt idx="24">
                  <c:v>117</c:v>
                </c:pt>
                <c:pt idx="25">
                  <c:v>103</c:v>
                </c:pt>
                <c:pt idx="26">
                  <c:v>98</c:v>
                </c:pt>
                <c:pt idx="27">
                  <c:v>108</c:v>
                </c:pt>
                <c:pt idx="28">
                  <c:v>107</c:v>
                </c:pt>
                <c:pt idx="29">
                  <c:v>91</c:v>
                </c:pt>
                <c:pt idx="30">
                  <c:v>98</c:v>
                </c:pt>
                <c:pt idx="31">
                  <c:v>88</c:v>
                </c:pt>
                <c:pt idx="32">
                  <c:v>88</c:v>
                </c:pt>
                <c:pt idx="33">
                  <c:v>81</c:v>
                </c:pt>
                <c:pt idx="34">
                  <c:v>74</c:v>
                </c:pt>
                <c:pt idx="35">
                  <c:v>85</c:v>
                </c:pt>
                <c:pt idx="36">
                  <c:v>87</c:v>
                </c:pt>
                <c:pt idx="37">
                  <c:v>90</c:v>
                </c:pt>
                <c:pt idx="38">
                  <c:v>94</c:v>
                </c:pt>
                <c:pt idx="39">
                  <c:v>93</c:v>
                </c:pt>
                <c:pt idx="40">
                  <c:v>83</c:v>
                </c:pt>
                <c:pt idx="41">
                  <c:v>77</c:v>
                </c:pt>
                <c:pt idx="42">
                  <c:v>77</c:v>
                </c:pt>
                <c:pt idx="43">
                  <c:v>85</c:v>
                </c:pt>
                <c:pt idx="44">
                  <c:v>86</c:v>
                </c:pt>
                <c:pt idx="45">
                  <c:v>74</c:v>
                </c:pt>
                <c:pt idx="46">
                  <c:v>69</c:v>
                </c:pt>
                <c:pt idx="47">
                  <c:v>68</c:v>
                </c:pt>
                <c:pt idx="48">
                  <c:v>68</c:v>
                </c:pt>
                <c:pt idx="49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96-4554-8CBA-32904A5A9D87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Cluster x86</c:v>
                </c:pt>
              </c:strCache>
            </c:strRef>
          </c:tx>
          <c:spPr>
            <a:solidFill>
              <a:srgbClr val="660066"/>
            </a:solidFill>
            <a:ln>
              <a:solidFill>
                <a:srgbClr val="660066"/>
              </a:solidFill>
            </a:ln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Sheet2!$G$2:$G$51</c:f>
              <c:numCache>
                <c:formatCode>General</c:formatCode>
                <c:ptCount val="5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6</c:v>
                </c:pt>
                <c:pt idx="13">
                  <c:v>7</c:v>
                </c:pt>
                <c:pt idx="14">
                  <c:v>11</c:v>
                </c:pt>
                <c:pt idx="15">
                  <c:v>28</c:v>
                </c:pt>
                <c:pt idx="16">
                  <c:v>32</c:v>
                </c:pt>
                <c:pt idx="17">
                  <c:v>43</c:v>
                </c:pt>
                <c:pt idx="18">
                  <c:v>81</c:v>
                </c:pt>
                <c:pt idx="19">
                  <c:v>93</c:v>
                </c:pt>
                <c:pt idx="20">
                  <c:v>149</c:v>
                </c:pt>
                <c:pt idx="21">
                  <c:v>210</c:v>
                </c:pt>
                <c:pt idx="22">
                  <c:v>289</c:v>
                </c:pt>
                <c:pt idx="23">
                  <c:v>294</c:v>
                </c:pt>
                <c:pt idx="24">
                  <c:v>304</c:v>
                </c:pt>
                <c:pt idx="25">
                  <c:v>361</c:v>
                </c:pt>
                <c:pt idx="26">
                  <c:v>363</c:v>
                </c:pt>
                <c:pt idx="27">
                  <c:v>360</c:v>
                </c:pt>
                <c:pt idx="28">
                  <c:v>373</c:v>
                </c:pt>
                <c:pt idx="29">
                  <c:v>405</c:v>
                </c:pt>
                <c:pt idx="30">
                  <c:v>396</c:v>
                </c:pt>
                <c:pt idx="31">
                  <c:v>402</c:v>
                </c:pt>
                <c:pt idx="32">
                  <c:v>405</c:v>
                </c:pt>
                <c:pt idx="33">
                  <c:v>410</c:v>
                </c:pt>
                <c:pt idx="34">
                  <c:v>415</c:v>
                </c:pt>
                <c:pt idx="35">
                  <c:v>396</c:v>
                </c:pt>
                <c:pt idx="36">
                  <c:v>392</c:v>
                </c:pt>
                <c:pt idx="37">
                  <c:v>370</c:v>
                </c:pt>
                <c:pt idx="38">
                  <c:v>348</c:v>
                </c:pt>
                <c:pt idx="39">
                  <c:v>345</c:v>
                </c:pt>
                <c:pt idx="40">
                  <c:v>363</c:v>
                </c:pt>
                <c:pt idx="41">
                  <c:v>370</c:v>
                </c:pt>
                <c:pt idx="42">
                  <c:v>359</c:v>
                </c:pt>
                <c:pt idx="43">
                  <c:v>342</c:v>
                </c:pt>
                <c:pt idx="44">
                  <c:v>326</c:v>
                </c:pt>
                <c:pt idx="45">
                  <c:v>313</c:v>
                </c:pt>
                <c:pt idx="46">
                  <c:v>337</c:v>
                </c:pt>
                <c:pt idx="47">
                  <c:v>346</c:v>
                </c:pt>
                <c:pt idx="48">
                  <c:v>341</c:v>
                </c:pt>
                <c:pt idx="49">
                  <c:v>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96-4554-8CBA-32904A5A9D87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Accelerated </c:v>
                </c:pt>
              </c:strCache>
            </c:strRef>
          </c:tx>
          <c:spPr>
            <a:solidFill>
              <a:srgbClr val="FF6600"/>
            </a:solidFill>
            <a:ln>
              <a:solidFill>
                <a:srgbClr val="FF6600"/>
              </a:solidFill>
            </a:ln>
          </c:spPr>
          <c:cat>
            <c:numRef>
              <c:f>Sheet2!$J$2:$J$51</c:f>
              <c:numCache>
                <c:formatCode>General</c:formatCode>
                <c:ptCount val="50"/>
                <c:pt idx="0">
                  <c:v>1993</c:v>
                </c:pt>
                <c:pt idx="2">
                  <c:v>1994</c:v>
                </c:pt>
                <c:pt idx="4">
                  <c:v>1995</c:v>
                </c:pt>
                <c:pt idx="6">
                  <c:v>1996</c:v>
                </c:pt>
                <c:pt idx="8">
                  <c:v>1997</c:v>
                </c:pt>
                <c:pt idx="10">
                  <c:v>1998</c:v>
                </c:pt>
                <c:pt idx="12">
                  <c:v>1999</c:v>
                </c:pt>
                <c:pt idx="14">
                  <c:v>2000</c:v>
                </c:pt>
                <c:pt idx="16">
                  <c:v>2001</c:v>
                </c:pt>
                <c:pt idx="18">
                  <c:v>2002</c:v>
                </c:pt>
                <c:pt idx="20">
                  <c:v>2003</c:v>
                </c:pt>
                <c:pt idx="22">
                  <c:v>2004</c:v>
                </c:pt>
                <c:pt idx="24">
                  <c:v>2005</c:v>
                </c:pt>
                <c:pt idx="26">
                  <c:v>2006</c:v>
                </c:pt>
                <c:pt idx="28">
                  <c:v>2007</c:v>
                </c:pt>
                <c:pt idx="30">
                  <c:v>2008</c:v>
                </c:pt>
                <c:pt idx="32">
                  <c:v>2009</c:v>
                </c:pt>
                <c:pt idx="34">
                  <c:v>2010</c:v>
                </c:pt>
                <c:pt idx="36">
                  <c:v>2011</c:v>
                </c:pt>
                <c:pt idx="38">
                  <c:v>2012</c:v>
                </c:pt>
                <c:pt idx="40">
                  <c:v>2013</c:v>
                </c:pt>
                <c:pt idx="42">
                  <c:v>2014</c:v>
                </c:pt>
                <c:pt idx="44">
                  <c:v>2015</c:v>
                </c:pt>
                <c:pt idx="46">
                  <c:v>2016</c:v>
                </c:pt>
                <c:pt idx="48">
                  <c:v>2017</c:v>
                </c:pt>
              </c:numCache>
            </c:numRef>
          </c:cat>
          <c:val>
            <c:numRef>
              <c:f>Sheet2!$H$2:$H$51</c:f>
              <c:numCache>
                <c:formatCode>General</c:formatCode>
                <c:ptCount val="50"/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4</c:v>
                </c:pt>
                <c:pt idx="31">
                  <c:v>8</c:v>
                </c:pt>
                <c:pt idx="32">
                  <c:v>5</c:v>
                </c:pt>
                <c:pt idx="33">
                  <c:v>7</c:v>
                </c:pt>
                <c:pt idx="34">
                  <c:v>9</c:v>
                </c:pt>
                <c:pt idx="35">
                  <c:v>17</c:v>
                </c:pt>
                <c:pt idx="36">
                  <c:v>19</c:v>
                </c:pt>
                <c:pt idx="37">
                  <c:v>39</c:v>
                </c:pt>
                <c:pt idx="38">
                  <c:v>58</c:v>
                </c:pt>
                <c:pt idx="39">
                  <c:v>62</c:v>
                </c:pt>
                <c:pt idx="40">
                  <c:v>54</c:v>
                </c:pt>
                <c:pt idx="41">
                  <c:v>53</c:v>
                </c:pt>
                <c:pt idx="42">
                  <c:v>64</c:v>
                </c:pt>
                <c:pt idx="43">
                  <c:v>73</c:v>
                </c:pt>
                <c:pt idx="44">
                  <c:v>88</c:v>
                </c:pt>
                <c:pt idx="45">
                  <c:v>103</c:v>
                </c:pt>
                <c:pt idx="46">
                  <c:v>94</c:v>
                </c:pt>
                <c:pt idx="47">
                  <c:v>86</c:v>
                </c:pt>
                <c:pt idx="48">
                  <c:v>91</c:v>
                </c:pt>
                <c:pt idx="49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96-4554-8CBA-32904A5A9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02738984"/>
        <c:axId val="-2048231304"/>
      </c:areaChart>
      <c:catAx>
        <c:axId val="-2002738984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zh-CN"/>
          </a:p>
        </c:txPr>
        <c:crossAx val="-2048231304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-204823130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-20027389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629698455542956"/>
          <c:y val="0.21764161761333201"/>
          <c:w val="0.177603775694367"/>
          <c:h val="0.38995948321993701"/>
        </c:manualLayout>
      </c:layout>
      <c:overlay val="0"/>
      <c:spPr>
        <a:solidFill>
          <a:schemeClr val="bg1">
            <a:alpha val="75000"/>
          </a:schemeClr>
        </a:solidFill>
        <a:ln>
          <a:noFill/>
        </a:ln>
      </c:spPr>
      <c:txPr>
        <a:bodyPr/>
        <a:lstStyle/>
        <a:p>
          <a:pPr>
            <a:defRPr sz="1200"/>
          </a:pPr>
          <a:endParaRPr lang="zh-CN"/>
        </a:p>
      </c:txPr>
    </c:legend>
    <c:plotVisOnly val="1"/>
    <c:dispBlanksAs val="zero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6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6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fld id="{B32CD56A-123D-4A69-AC32-F88F8A58AF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24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fld id="{648E047F-DF8B-49DA-B550-FBED308028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193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7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PVP: Parallel Vector Processors</a:t>
            </a:r>
          </a:p>
          <a:p>
            <a:r>
              <a:rPr lang="en-US" dirty="0"/>
              <a:t>MPP: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  <a:cs typeface="+mn-cs"/>
              </a:rPr>
              <a:t>Massively Parallel Processor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012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CSM-</a:t>
            </a:r>
            <a:r>
              <a:rPr lang="zh-CN" altLang="en-US" dirty="0"/>
              <a:t>群内共享存储器</a:t>
            </a:r>
            <a:endParaRPr lang="en-US" altLang="zh-CN" dirty="0"/>
          </a:p>
          <a:p>
            <a:r>
              <a:rPr lang="en-US" altLang="zh-CN" dirty="0"/>
              <a:t>CIN-</a:t>
            </a:r>
            <a:r>
              <a:rPr lang="zh-CN" altLang="en-US" dirty="0"/>
              <a:t>机器互连网络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05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AFF349-46BB-4C38-9CFC-5DADF0BFE2CA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effect</a:t>
            </a:r>
            <a:r>
              <a:rPr lang="en-US" baseline="0" dirty="0"/>
              <a:t> of the </a:t>
            </a:r>
            <a:r>
              <a:rPr lang="en-US" dirty="0"/>
              <a:t>“Killer</a:t>
            </a:r>
            <a:r>
              <a:rPr lang="en-US" baseline="0" dirty="0"/>
              <a:t> Micros” on high end computing is most obvious from looking at data from the Top500 list, the fastest (reported) systems in the world</a:t>
            </a:r>
          </a:p>
          <a:p>
            <a:r>
              <a:rPr lang="en-US" baseline="0" dirty="0"/>
              <a:t>The systems went from dominated by fully customized vendor</a:t>
            </a:r>
          </a:p>
          <a:p>
            <a:r>
              <a:rPr lang="en-US" dirty="0"/>
              <a:t>20</a:t>
            </a:r>
            <a:r>
              <a:rPr lang="en-US" baseline="0" dirty="0"/>
              <a:t> years ago these HPC systems were dominated by vector supercomputers, while today they are almost 100% networks of  X86 microprocessors</a:t>
            </a:r>
          </a:p>
          <a:p>
            <a:r>
              <a:rPr lang="en-US" baseline="0" dirty="0"/>
              <a:t>Hardware innovations for HPC have been the high speed interconnects that tie the processors today &lt;click&gt;</a:t>
            </a:r>
          </a:p>
          <a:p>
            <a:r>
              <a:rPr lang="en-US" baseline="0" dirty="0"/>
              <a:t>In this same period, the number of machines placed in industry went from about 25% to 50%, and we know this is underreported because HPC use is often considered a competitive advantage, so companies do not report &lt;click&gt;</a:t>
            </a:r>
          </a:p>
          <a:p>
            <a:r>
              <a:rPr lang="en-US" baseline="0" dirty="0"/>
              <a:t>T</a:t>
            </a:r>
            <a:r>
              <a:rPr lang="en-US" dirty="0"/>
              <a:t>his is</a:t>
            </a:r>
            <a:r>
              <a:rPr lang="en-US" baseline="0" dirty="0"/>
              <a:t> an oversimplification, the vector supercomputers of the 80s and early 90s were programmed by annotating serial programs</a:t>
            </a:r>
          </a:p>
          <a:p>
            <a:r>
              <a:rPr lang="en-US" baseline="0" dirty="0"/>
              <a:t>Once machines were built as networks of microprocessors, they required substantial investments in algorithms and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4D593-1C55-4376-922C-DCB6089FA45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6C4A-5ED3-4686-8608-BC8E6B4A3BB3}" type="slidenum">
              <a:rPr lang="en-US" altLang="zh-CN" smtClean="0">
                <a:latin typeface="Arial" pitchFamily="34" charset="0"/>
              </a:rPr>
              <a:pPr/>
              <a:t>56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48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EB65C-4431-4FBB-B2E9-D652E892F9D1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9572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0E3963-5EB9-4653-8A7D-9EB22C0FA4E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2343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C2749-7735-4CA9-9762-02974E86DB08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01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3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6A1CBB-453F-C548-BC02-93236431B5AC}" type="slidenum">
              <a:rPr lang="en-US"/>
              <a:pPr/>
              <a:t>3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Maciek might have the updated notes on this.</a:t>
            </a:r>
          </a:p>
        </p:txBody>
      </p:sp>
    </p:spTree>
    <p:extLst>
      <p:ext uri="{BB962C8B-B14F-4D97-AF65-F5344CB8AC3E}">
        <p14:creationId xmlns:p14="http://schemas.microsoft.com/office/powerpoint/2010/main" val="4161845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This shows the difference between the classical definition of a computer architect and a computer hardware designer.</a:t>
            </a:r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64256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541619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721800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CS258 S99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D1E3-4BA1-4EEC-8F84-37F75A39483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30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384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047F-DF8B-49DA-B550-FBED30802885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11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2FB1FA8-2267-45CB-AE70-8D1BBA6EB99F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3FDA737-B583-474F-AB14-73D594D0E2D9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5947-B261-4F8B-912A-0A68408722C2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F2F65-B15F-4082-959D-DE59230B941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8310-87CC-4529-B31E-B3EFC5E8B953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B796E-07AD-40A3-B216-C786D6C16A1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179388" y="1233488"/>
            <a:ext cx="8785225" cy="0"/>
          </a:xfrm>
          <a:prstGeom prst="line">
            <a:avLst/>
          </a:prstGeom>
          <a:noFill/>
          <a:ln w="19050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4000" kern="1200" dirty="0">
                <a:solidFill>
                  <a:srgbClr val="CC3300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0850" indent="-4508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Ø"/>
              <a:defRPr lang="zh-CN" altLang="en-US" sz="2800" dirty="0" smtClean="0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>
              <a:buFont typeface="Wingdings" pitchFamily="2" charset="2"/>
              <a:buChar char="ü"/>
              <a:defRPr sz="2400">
                <a:latin typeface="华文中宋" pitchFamily="2" charset="-122"/>
                <a:ea typeface="华文中宋" pitchFamily="2" charset="-122"/>
              </a:defRPr>
            </a:lvl2pPr>
            <a:lvl3pPr>
              <a:buFont typeface="华文中宋" pitchFamily="2" charset="-122"/>
              <a:buChar char="–"/>
              <a:defRPr lang="zh-CN" altLang="en-US" sz="2000" dirty="0" smtClean="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 sz="1800">
                <a:latin typeface="楷体_GB2312" pitchFamily="49" charset="-122"/>
                <a:ea typeface="楷体_GB2312" pitchFamily="49" charset="-122"/>
              </a:defRPr>
            </a:lvl4pPr>
            <a:lvl5pPr>
              <a:defRPr sz="1600"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4255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752600" y="228600"/>
            <a:ext cx="6324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95400"/>
            <a:ext cx="381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95400"/>
            <a:ext cx="381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924300"/>
            <a:ext cx="381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3810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6A3C463-8375-4740-9D05-5AE9EC70BE76}" type="datetime1">
              <a:rPr lang="zh-CN" altLang="en-US" smtClean="0"/>
              <a:t>2019/12/28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1FABF-9C21-F644-87D1-DEA353922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ABA34-3C30-43B9-A884-788FDC2CC795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43C6509-FF5C-4B79-B4F7-13F48067D49C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759E141-D29E-4CF0-A2F1-737BD623C7E0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A92C-3C5B-4C82-9A12-4A224528419D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CBBF5-DB28-4096-8DF0-F28812EAD88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E331-72CB-4C2C-A984-DFB35A47BD2D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15D9-AD6B-4B3D-AD4A-7B70584CC3CD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DCD4-D9F9-49C9-B70F-CBFEF905E02F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EC93-246C-4CD8-8556-D4120988689F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648A1-983A-48C9-805E-FCB6FF9F8A4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9E51-5493-4E3D-B973-568C202B8410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BB73-1A9A-4DDF-903B-78EBED87701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C4B18-5172-4859-A5A3-0D4780364C46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B9E1A-480F-4DDC-8A2A-EB978AC34FD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73551B-94A8-476A-A274-093A08E1F108}" type="datetime1">
              <a:rPr lang="zh-CN" altLang="en-US" smtClean="0"/>
              <a:t>2019/12/28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C4E7847-DF80-4505-A668-AA486EFEFA68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4" r:id="rId12"/>
    <p:sldLayoutId id="2147483785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6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9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2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3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624" y="3645024"/>
            <a:ext cx="6859097" cy="1269668"/>
          </a:xfrm>
        </p:spPr>
        <p:txBody>
          <a:bodyPr lIns="0" rIns="0">
            <a:noAutofit/>
          </a:bodyPr>
          <a:lstStyle/>
          <a:p>
            <a:r>
              <a:rPr lang="en-US" altLang="zh-CN" sz="3000" dirty="0">
                <a:ea typeface="华文新魏" pitchFamily="2" charset="-122"/>
              </a:rPr>
              <a:t>Introduction to Parallel Architecture</a:t>
            </a:r>
            <a:br>
              <a:rPr lang="en-US" altLang="zh-CN" sz="2800" dirty="0">
                <a:ea typeface="华文新魏" pitchFamily="2" charset="-122"/>
              </a:rPr>
            </a:br>
            <a:r>
              <a:rPr lang="zh-CN" altLang="en-US" sz="4400" dirty="0">
                <a:ea typeface="华文新魏" pitchFamily="2" charset="-122"/>
              </a:rPr>
              <a:t>并行计算系统体系结构概述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FF9933"/>
                </a:solidFill>
              </a:rPr>
              <a:t>Pingpeng</a:t>
            </a:r>
            <a:r>
              <a:rPr lang="en-US" altLang="zh-CN" sz="2000" dirty="0">
                <a:solidFill>
                  <a:srgbClr val="FF9933"/>
                </a:solidFill>
              </a:rPr>
              <a:t> Yuan</a:t>
            </a:r>
            <a:endParaRPr lang="zh-CN" altLang="en-US" sz="2000" dirty="0">
              <a:solidFill>
                <a:srgbClr val="FF9933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DA737-B583-474F-AB14-73D594D0E2D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并行体系结构</a:t>
            </a:r>
            <a:r>
              <a:rPr lang="en-US" altLang="en-US" dirty="0"/>
              <a:t>Parallel Architecture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14241" y="1853507"/>
            <a:ext cx="4553804" cy="48161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200" dirty="0"/>
              <a:t>扩展计算机体系结构到支持通信和协同</a:t>
            </a:r>
            <a:endParaRPr lang="en-US" altLang="en-US" sz="2200" dirty="0"/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Instruction Set Architecture </a:t>
            </a:r>
            <a:r>
              <a:rPr lang="en-US" altLang="en-US" sz="2200" dirty="0">
                <a:solidFill>
                  <a:schemeClr val="hlink"/>
                </a:solidFill>
              </a:rPr>
              <a:t>plus </a:t>
            </a:r>
            <a:r>
              <a:rPr lang="en-US" altLang="en-US" sz="2200" i="1" dirty="0">
                <a:solidFill>
                  <a:schemeClr val="hlink"/>
                </a:solidFill>
              </a:rPr>
              <a:t>Communication Architecture</a:t>
            </a:r>
            <a:endParaRPr lang="en-US" altLang="en-US" sz="2200" i="1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定义</a:t>
            </a:r>
            <a:r>
              <a:rPr lang="en-US" altLang="en-US" sz="22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/>
              <a:t>Critical abstractions, boundaries, and primitives (interfaces)</a:t>
            </a:r>
          </a:p>
          <a:p>
            <a:pPr lvl="1">
              <a:lnSpc>
                <a:spcPct val="120000"/>
              </a:lnSpc>
            </a:pPr>
            <a:r>
              <a:rPr lang="zh-CN" altLang="en-US" sz="2200" dirty="0"/>
              <a:t>实现了接口（原语）的组织结构 </a:t>
            </a:r>
            <a:r>
              <a:rPr lang="en-US" altLang="en-US" sz="2200" dirty="0"/>
              <a:t>(</a:t>
            </a:r>
            <a:r>
              <a:rPr lang="en-US" altLang="en-US" sz="2200" dirty="0" err="1"/>
              <a:t>hw</a:t>
            </a:r>
            <a:r>
              <a:rPr lang="en-US" altLang="en-US" sz="2200" dirty="0"/>
              <a:t> or </a:t>
            </a:r>
            <a:r>
              <a:rPr lang="en-US" altLang="en-US" sz="2200" dirty="0" err="1"/>
              <a:t>sw</a:t>
            </a:r>
            <a:r>
              <a:rPr lang="en-US" altLang="en-US" sz="2200" dirty="0"/>
              <a:t>)</a:t>
            </a:r>
          </a:p>
          <a:p>
            <a:pPr>
              <a:lnSpc>
                <a:spcPct val="120000"/>
              </a:lnSpc>
            </a:pPr>
            <a:r>
              <a:rPr lang="zh-CN" altLang="en-US" sz="2200" dirty="0"/>
              <a:t>编译器</a:t>
            </a:r>
            <a:r>
              <a:rPr lang="en-US" altLang="en-US" sz="2200" dirty="0"/>
              <a:t>, </a:t>
            </a:r>
            <a:r>
              <a:rPr lang="zh-CN" altLang="en-US" sz="2200" dirty="0"/>
              <a:t>函数库和操作系统</a:t>
            </a:r>
            <a:endParaRPr lang="en-US" altLang="en-US" sz="2200" dirty="0"/>
          </a:p>
          <a:p>
            <a:pPr>
              <a:lnSpc>
                <a:spcPct val="120000"/>
              </a:lnSpc>
            </a:pPr>
            <a:r>
              <a:rPr lang="en-US" altLang="en-US" sz="2200" dirty="0">
                <a:solidFill>
                  <a:schemeClr val="hlink"/>
                </a:solidFill>
              </a:rPr>
              <a:t>…</a:t>
            </a:r>
          </a:p>
        </p:txBody>
      </p:sp>
      <p:pic>
        <p:nvPicPr>
          <p:cNvPr id="23" name="Picture 5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98767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4" name="Picture 6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930198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7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73512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6" name="Picture 8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955454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7" name="Straight Arrow Connector 9"/>
          <p:cNvCxnSpPr>
            <a:endCxn id="24" idx="0"/>
          </p:cNvCxnSpPr>
          <p:nvPr/>
        </p:nvCxnSpPr>
        <p:spPr>
          <a:xfrm rot="16200000" flipV="1">
            <a:off x="4774406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 rot="16200000" flipV="1">
            <a:off x="5755481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endCxn id="26" idx="0"/>
          </p:cNvCxnSpPr>
          <p:nvPr/>
        </p:nvCxnSpPr>
        <p:spPr>
          <a:xfrm flipV="1">
            <a:off x="7134200" y="3511448"/>
            <a:ext cx="5939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>
            <a:endCxn id="23" idx="0"/>
          </p:cNvCxnSpPr>
          <p:nvPr/>
        </p:nvCxnSpPr>
        <p:spPr>
          <a:xfrm flipH="1" flipV="1">
            <a:off x="8183452" y="3511448"/>
            <a:ext cx="30868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0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89737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2" name="Picture 51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421168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3" name="Picture 52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64482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4" name="Picture 53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46424" y="2574776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35" name="Straight Arrow Connector 54"/>
          <p:cNvCxnSpPr/>
          <p:nvPr/>
        </p:nvCxnSpPr>
        <p:spPr>
          <a:xfrm rot="16200000" flipV="1">
            <a:off x="5264943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5"/>
          <p:cNvCxnSpPr/>
          <p:nvPr/>
        </p:nvCxnSpPr>
        <p:spPr>
          <a:xfrm rot="16200000" flipV="1">
            <a:off x="6307931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/>
          <p:nvPr/>
        </p:nvCxnSpPr>
        <p:spPr>
          <a:xfrm rot="16200000" flipV="1">
            <a:off x="7290593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7"/>
          <p:cNvCxnSpPr/>
          <p:nvPr/>
        </p:nvCxnSpPr>
        <p:spPr>
          <a:xfrm rot="16200000" flipV="1">
            <a:off x="8273256" y="3851920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58"/>
          <p:cNvSpPr/>
          <p:nvPr/>
        </p:nvSpPr>
        <p:spPr>
          <a:xfrm>
            <a:off x="4613920" y="4022361"/>
            <a:ext cx="4566592" cy="702783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192F"/>
                </a:solidFill>
              </a:rPr>
              <a:t>communication</a:t>
            </a:r>
            <a:endParaRPr lang="en-US" altLang="zh-CN" i="1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54653" y="1207176"/>
            <a:ext cx="6676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并行计算机是能协同解决问题的一组处理单元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62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并行体系结构</a:t>
            </a:r>
            <a:r>
              <a:rPr lang="en-US" altLang="en-US" dirty="0"/>
              <a:t>Parallel Architecture</a:t>
            </a:r>
          </a:p>
        </p:txBody>
      </p:sp>
      <p:sp>
        <p:nvSpPr>
          <p:cNvPr id="16486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096" y="1556792"/>
            <a:ext cx="8229600" cy="40961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/>
              <a:t>涉及</a:t>
            </a:r>
            <a:r>
              <a:rPr lang="en-US" altLang="en-US" dirty="0"/>
              <a:t>:</a:t>
            </a:r>
          </a:p>
          <a:p>
            <a:pPr lvl="1">
              <a:lnSpc>
                <a:spcPct val="80000"/>
              </a:lnSpc>
            </a:pPr>
            <a:r>
              <a:rPr lang="zh-CN" altLang="en-US" dirty="0"/>
              <a:t>资源分配</a:t>
            </a:r>
            <a:r>
              <a:rPr lang="en-US" altLang="en-US" dirty="0"/>
              <a:t>: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处理单元集合规模？</a:t>
            </a:r>
            <a:r>
              <a:rPr lang="en-US" altLang="en-US" dirty="0"/>
              <a:t> 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处理单元的处理能力？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成本？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数据访问、通信和同步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处理单元如何协作、通信</a:t>
            </a:r>
            <a:r>
              <a:rPr lang="en-US" alt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处理器间数据如何传递</a:t>
            </a:r>
            <a:r>
              <a:rPr lang="en-US" altLang="en-US" dirty="0"/>
              <a:t>?</a:t>
            </a:r>
          </a:p>
          <a:p>
            <a:pPr lvl="2">
              <a:lnSpc>
                <a:spcPct val="80000"/>
              </a:lnSpc>
            </a:pPr>
            <a:r>
              <a:rPr lang="zh-CN" altLang="en-US" dirty="0"/>
              <a:t>协同操作原语</a:t>
            </a:r>
            <a:endParaRPr lang="en-US" altLang="en-US" dirty="0"/>
          </a:p>
          <a:p>
            <a:pPr lvl="1">
              <a:lnSpc>
                <a:spcPct val="80000"/>
              </a:lnSpc>
            </a:pPr>
            <a:r>
              <a:rPr lang="zh-CN" altLang="en-US" dirty="0"/>
              <a:t>性能和扩展性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众多处理单元如何对应为整体性能？</a:t>
            </a:r>
            <a:endParaRPr lang="en-US" altLang="en-US" dirty="0"/>
          </a:p>
          <a:p>
            <a:pPr lvl="2">
              <a:lnSpc>
                <a:spcPct val="80000"/>
              </a:lnSpc>
            </a:pPr>
            <a:r>
              <a:rPr lang="zh-CN" altLang="en-US" dirty="0"/>
              <a:t>扩展性</a:t>
            </a:r>
            <a:r>
              <a:rPr lang="en-US" altLang="en-US" dirty="0"/>
              <a:t>?</a:t>
            </a:r>
          </a:p>
        </p:txBody>
      </p:sp>
      <p:pic>
        <p:nvPicPr>
          <p:cNvPr id="23" name="Picture 5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992447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4" name="Picture 6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923878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7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967192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6" name="Picture 8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949134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7" name="Straight Arrow Connector 9"/>
          <p:cNvCxnSpPr>
            <a:endCxn id="24" idx="0"/>
          </p:cNvCxnSpPr>
          <p:nvPr/>
        </p:nvCxnSpPr>
        <p:spPr>
          <a:xfrm rot="16200000" flipV="1">
            <a:off x="4768086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0"/>
          <p:cNvCxnSpPr/>
          <p:nvPr/>
        </p:nvCxnSpPr>
        <p:spPr>
          <a:xfrm rot="16200000" flipV="1">
            <a:off x="5749161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endCxn id="26" idx="0"/>
          </p:cNvCxnSpPr>
          <p:nvPr/>
        </p:nvCxnSpPr>
        <p:spPr>
          <a:xfrm flipV="1">
            <a:off x="7127880" y="2637480"/>
            <a:ext cx="5939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2"/>
          <p:cNvCxnSpPr>
            <a:endCxn id="23" idx="0"/>
          </p:cNvCxnSpPr>
          <p:nvPr/>
        </p:nvCxnSpPr>
        <p:spPr>
          <a:xfrm flipH="1" flipV="1">
            <a:off x="8177132" y="2637480"/>
            <a:ext cx="30868" cy="680991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0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483417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2" name="Picture 51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414848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3" name="Picture 52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458162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4" name="Picture 53" descr="12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7440104" y="1700808"/>
            <a:ext cx="369369" cy="936672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35" name="Straight Arrow Connector 54"/>
          <p:cNvCxnSpPr/>
          <p:nvPr/>
        </p:nvCxnSpPr>
        <p:spPr>
          <a:xfrm rot="16200000" flipV="1">
            <a:off x="5258623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5"/>
          <p:cNvCxnSpPr/>
          <p:nvPr/>
        </p:nvCxnSpPr>
        <p:spPr>
          <a:xfrm rot="16200000" flipV="1">
            <a:off x="6301611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6"/>
          <p:cNvCxnSpPr/>
          <p:nvPr/>
        </p:nvCxnSpPr>
        <p:spPr>
          <a:xfrm rot="16200000" flipV="1">
            <a:off x="7284273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7"/>
          <p:cNvCxnSpPr/>
          <p:nvPr/>
        </p:nvCxnSpPr>
        <p:spPr>
          <a:xfrm rot="16200000" flipV="1">
            <a:off x="8266936" y="2977952"/>
            <a:ext cx="681038" cy="0"/>
          </a:xfrm>
          <a:prstGeom prst="straightConnector1">
            <a:avLst/>
          </a:prstGeom>
          <a:ln w="2857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eft-Right Arrow 58"/>
          <p:cNvSpPr/>
          <p:nvPr/>
        </p:nvSpPr>
        <p:spPr>
          <a:xfrm>
            <a:off x="4607600" y="3148393"/>
            <a:ext cx="4566592" cy="702783"/>
          </a:xfrm>
          <a:prstGeom prst="leftRight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00192F"/>
                </a:solidFill>
              </a:rPr>
              <a:t>communication</a:t>
            </a:r>
            <a:endParaRPr lang="en-US" altLang="zh-CN" i="1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355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C22CFBBE-169B-48E3-A5DD-B63C1BA04AE3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分类</a:t>
            </a:r>
            <a:endParaRPr lang="en-US" altLang="en-US" sz="3200" dirty="0"/>
          </a:p>
        </p:txBody>
      </p:sp>
      <p:sp>
        <p:nvSpPr>
          <p:cNvPr id="34823" name="Rectangle 1037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1036"/>
          <p:cNvGraphicFramePr>
            <a:graphicFrameLocks noChangeAspect="1"/>
          </p:cNvGraphicFramePr>
          <p:nvPr/>
        </p:nvGraphicFramePr>
        <p:xfrm>
          <a:off x="0" y="1219200"/>
          <a:ext cx="91440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73" r:id="rId3" imgW="4848225" imgH="2114550" progId="MSDraw.Drawing.8.2">
                  <p:embed/>
                </p:oleObj>
              </mc:Choice>
              <mc:Fallback>
                <p:oleObj r:id="rId3" imgW="4848225" imgH="2114550" progId="MSDraw.Drawing.8.2">
                  <p:embed/>
                  <p:pic>
                    <p:nvPicPr>
                      <p:cNvPr id="34824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917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并行计算机系统结构模型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09443" y="1772816"/>
            <a:ext cx="7125112" cy="439248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/>
              <a:t>并行计算机系统互连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.1 系统互连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.2 静态互联网络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1</a:t>
            </a:r>
            <a:r>
              <a:rPr lang="zh-CN" altLang="en-US" sz="2400" dirty="0"/>
              <a:t>.3 动态互连网络</a:t>
            </a:r>
          </a:p>
          <a:p>
            <a:pPr lvl="1"/>
            <a:r>
              <a:rPr lang="en-US" altLang="zh-CN" sz="2400" dirty="0"/>
              <a:t>1.1.4 </a:t>
            </a:r>
            <a:r>
              <a:rPr lang="zh-CN" altLang="en-US" sz="2400" dirty="0"/>
              <a:t>标准互联网络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.</a:t>
            </a:r>
            <a:r>
              <a:rPr lang="en-US" altLang="zh-CN" sz="2800" dirty="0"/>
              <a:t>2</a:t>
            </a:r>
            <a:r>
              <a:rPr lang="zh-CN" altLang="en-US" sz="2800" dirty="0"/>
              <a:t> 并行计算机系统结构</a:t>
            </a:r>
          </a:p>
          <a:p>
            <a:pPr lvl="1"/>
            <a:r>
              <a:rPr lang="en-US" altLang="zh-CN" sz="2400" dirty="0"/>
              <a:t>2.2.1 </a:t>
            </a:r>
            <a:r>
              <a:rPr lang="zh-CN" altLang="en-US" sz="2400" dirty="0"/>
              <a:t>并行计算机结构模型</a:t>
            </a:r>
          </a:p>
          <a:p>
            <a:pPr lvl="1"/>
            <a:r>
              <a:rPr lang="en-US" altLang="zh-CN" sz="2400" dirty="0"/>
              <a:t>2</a:t>
            </a:r>
            <a:r>
              <a:rPr lang="zh-CN" altLang="en-US" sz="2400" dirty="0"/>
              <a:t>.</a:t>
            </a:r>
            <a:r>
              <a:rPr lang="en-US" altLang="zh-CN" sz="2400" dirty="0"/>
              <a:t>2</a:t>
            </a:r>
            <a:r>
              <a:rPr lang="zh-CN" altLang="en-US" sz="2400" dirty="0"/>
              <a:t>.2 并行计算机访存模型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系统互连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14</a:t>
            </a:fld>
            <a:endParaRPr lang="en-US" altLang="zh-CN"/>
          </a:p>
        </p:txBody>
      </p:sp>
      <p:sp>
        <p:nvSpPr>
          <p:cNvPr id="493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848600" cy="6731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不同带宽与距离的互连技术: 总线、</a:t>
            </a:r>
            <a:r>
              <a:rPr lang="en-US" altLang="zh-CN" sz="2400" dirty="0"/>
              <a:t>SAN、LAN、MAN、WAN</a:t>
            </a:r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0" y="1924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1676400" y="1905000"/>
          <a:ext cx="6473825" cy="453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04" name="Visio" r:id="rId3" imgW="3144726" imgH="2883790" progId="Visio.Drawing.6">
                  <p:embed/>
                </p:oleObj>
              </mc:Choice>
              <mc:Fallback>
                <p:oleObj name="Visio" r:id="rId3" imgW="3144726" imgH="288379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6473825" cy="453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局部总线、</a:t>
            </a:r>
            <a:r>
              <a:rPr lang="en-US" altLang="zh-CN" dirty="0"/>
              <a:t>I/O</a:t>
            </a:r>
            <a:r>
              <a:rPr lang="zh-CN" altLang="en-US" dirty="0"/>
              <a:t>总线、</a:t>
            </a:r>
            <a:r>
              <a:rPr lang="en-US" altLang="zh-CN" dirty="0"/>
              <a:t>SAN</a:t>
            </a:r>
            <a:r>
              <a:rPr lang="zh-CN" altLang="en-US" dirty="0"/>
              <a:t>和</a:t>
            </a:r>
            <a:r>
              <a:rPr lang="en-US" altLang="zh-CN" dirty="0"/>
              <a:t>LAN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15</a:t>
            </a:fld>
            <a:endParaRPr lang="en-US" altLang="zh-CN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0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4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64812"/>
              </p:ext>
            </p:extLst>
          </p:nvPr>
        </p:nvGraphicFramePr>
        <p:xfrm>
          <a:off x="598652" y="1177077"/>
          <a:ext cx="7992888" cy="4707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730" name="Visio" r:id="rId3" imgW="2832053" imgH="1906406" progId="Visio.Drawing.6">
                  <p:embed/>
                </p:oleObj>
              </mc:Choice>
              <mc:Fallback>
                <p:oleObj name="Visio" r:id="rId3" imgW="2832053" imgH="1906406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52" y="1177077"/>
                        <a:ext cx="7992888" cy="4707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4114800" cy="864096"/>
          </a:xfrm>
        </p:spPr>
        <p:txBody>
          <a:bodyPr>
            <a:normAutofit/>
          </a:bodyPr>
          <a:lstStyle/>
          <a:p>
            <a:r>
              <a:rPr lang="zh-CN" altLang="en-US" dirty="0"/>
              <a:t>网络性能指标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16</a:t>
            </a:fld>
            <a:endParaRPr lang="en-US" altLang="zh-CN"/>
          </a:p>
        </p:txBody>
      </p:sp>
      <p:sp>
        <p:nvSpPr>
          <p:cNvPr id="4956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848600" cy="472588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节点度（</a:t>
            </a:r>
            <a:r>
              <a:rPr lang="en-US" altLang="zh-CN" sz="2800" dirty="0"/>
              <a:t>Degree）：</a:t>
            </a:r>
            <a:r>
              <a:rPr lang="zh-CN" altLang="en-US" sz="2800" dirty="0"/>
              <a:t>节点的出入边数</a:t>
            </a:r>
            <a:endParaRPr lang="en-US" altLang="zh-CN" sz="2800" dirty="0"/>
          </a:p>
          <a:p>
            <a:r>
              <a:rPr lang="zh-CN" altLang="en-US" sz="2800" dirty="0"/>
              <a:t>网络直径（</a:t>
            </a:r>
            <a:r>
              <a:rPr lang="en-US" altLang="zh-CN" sz="2800" dirty="0"/>
              <a:t>Network  Diameter）： </a:t>
            </a:r>
            <a:r>
              <a:rPr lang="zh-CN" altLang="en-US" sz="2800" dirty="0"/>
              <a:t>网络中任何两个节点之间的最长距离，即最长路径。</a:t>
            </a:r>
          </a:p>
          <a:p>
            <a:r>
              <a:rPr lang="zh-CN" altLang="en-US" sz="2800" dirty="0"/>
              <a:t>对剖宽度（</a:t>
            </a:r>
            <a:r>
              <a:rPr lang="en-US" altLang="zh-CN" sz="2800" dirty="0"/>
              <a:t>Bisection Width）：</a:t>
            </a:r>
            <a:r>
              <a:rPr lang="zh-CN" altLang="en-US" sz="2800" dirty="0"/>
              <a:t>对分网络各半所必须移去的最少边数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静态互连网络与动态互连网络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496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848600" cy="486571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静态互连网络：</a:t>
            </a:r>
            <a:endParaRPr lang="en-US" altLang="zh-CN" sz="2800" dirty="0"/>
          </a:p>
          <a:p>
            <a:pPr lvl="1"/>
            <a:r>
              <a:rPr lang="zh-CN" altLang="en-US" sz="2600" dirty="0"/>
              <a:t>处理单元间有着固定连接的一类网络，在程序执行期间，这种点到点的链接保持不变；</a:t>
            </a:r>
            <a:endParaRPr lang="en-US" altLang="zh-CN" sz="2600" dirty="0"/>
          </a:p>
          <a:p>
            <a:pPr lvl="1"/>
            <a:r>
              <a:rPr lang="zh-CN" altLang="en-US" sz="2600" dirty="0"/>
              <a:t>典型的静态网络有一维线性阵列、二维网孔、树连接、超立方网络、立方环、洗牌交换网、蝶形网络等</a:t>
            </a:r>
          </a:p>
          <a:p>
            <a:r>
              <a:rPr lang="zh-CN" altLang="en-US" sz="2800" dirty="0"/>
              <a:t>动态网络：</a:t>
            </a:r>
            <a:endParaRPr lang="en-US" altLang="zh-CN" sz="2800" dirty="0"/>
          </a:p>
          <a:p>
            <a:pPr lvl="1"/>
            <a:r>
              <a:rPr lang="zh-CN" altLang="en-US" sz="2600" dirty="0"/>
              <a:t>用交换开关构成的，可动态地改变连接组态；</a:t>
            </a:r>
            <a:endParaRPr lang="en-US" altLang="zh-CN" sz="2600" dirty="0"/>
          </a:p>
          <a:p>
            <a:pPr lvl="1"/>
            <a:r>
              <a:rPr lang="zh-CN" altLang="en-US" sz="2600" dirty="0"/>
              <a:t>典型的动态网络包括总线、交叉开关和多级互连网络等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5791200" cy="648072"/>
          </a:xfrm>
        </p:spPr>
        <p:txBody>
          <a:bodyPr>
            <a:normAutofit/>
          </a:bodyPr>
          <a:lstStyle/>
          <a:p>
            <a:r>
              <a:rPr lang="zh-CN" altLang="en-US" dirty="0"/>
              <a:t>静态互连网络（1）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497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195401"/>
            <a:ext cx="7776864" cy="503259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一维线性阵列（1-</a:t>
            </a:r>
            <a:r>
              <a:rPr lang="en-US" altLang="zh-CN" sz="3200" dirty="0"/>
              <a:t>D Linear Array）：</a:t>
            </a:r>
          </a:p>
          <a:p>
            <a:pPr lvl="1"/>
            <a:r>
              <a:rPr lang="zh-CN" altLang="en-US" sz="2400" dirty="0"/>
              <a:t>每个节点只与其左、右近邻相连</a:t>
            </a:r>
          </a:p>
          <a:p>
            <a:pPr lvl="1"/>
            <a:r>
              <a:rPr lang="zh-CN" altLang="en-US" sz="2400" dirty="0"/>
              <a:t>当首、尾节点相连时可构成环。环可以是单向的或双向的，其节点度恒为2，直径或为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(n/2)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dirty="0"/>
              <a:t>（双向环）或为</a:t>
            </a:r>
            <a:r>
              <a:rPr lang="en-US" altLang="zh-CN" sz="2400" dirty="0"/>
              <a:t>N-1（</a:t>
            </a:r>
            <a:r>
              <a:rPr lang="zh-CN" altLang="en-US" sz="2400" dirty="0"/>
              <a:t>单向环），对剖宽度为2 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4564063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静态互连网络（2）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498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052736"/>
            <a:ext cx="7848600" cy="3336082"/>
          </a:xfrm>
        </p:spPr>
        <p:txBody>
          <a:bodyPr/>
          <a:lstStyle/>
          <a:p>
            <a:r>
              <a:rPr lang="zh-CN" altLang="en-US" dirty="0"/>
              <a:t>           二维网孔（2-</a:t>
            </a:r>
            <a:r>
              <a:rPr lang="en-US" altLang="zh-CN" dirty="0"/>
              <a:t>D Mesh）：</a:t>
            </a:r>
          </a:p>
          <a:p>
            <a:pPr lvl="1"/>
            <a:r>
              <a:rPr lang="zh-CN" altLang="en-US" dirty="0"/>
              <a:t>每个节点只与其上、下、左、右的近邻相连（边界节点除外），节点度为4，网络直径为            ，对剖宽度为   </a:t>
            </a:r>
          </a:p>
          <a:p>
            <a:pPr lvl="1"/>
            <a:r>
              <a:rPr lang="zh-CN" altLang="en-US" dirty="0"/>
              <a:t>垂直和水平方向均带环绕，则为2-</a:t>
            </a:r>
            <a:r>
              <a:rPr lang="en-US" altLang="zh-CN" dirty="0"/>
              <a:t>D</a:t>
            </a:r>
            <a:r>
              <a:rPr lang="zh-CN" altLang="en-US" dirty="0"/>
              <a:t>环绕（2-</a:t>
            </a:r>
            <a:r>
              <a:rPr lang="en-US" altLang="zh-CN" dirty="0"/>
              <a:t>D Torus），</a:t>
            </a:r>
            <a:r>
              <a:rPr lang="zh-CN" altLang="en-US" dirty="0"/>
              <a:t>节点度恒为4，网络直径为           ，对剖宽度为 </a:t>
            </a:r>
          </a:p>
        </p:txBody>
      </p:sp>
      <p:sp>
        <p:nvSpPr>
          <p:cNvPr id="4986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8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364473"/>
              </p:ext>
            </p:extLst>
          </p:nvPr>
        </p:nvGraphicFramePr>
        <p:xfrm>
          <a:off x="5580112" y="1988840"/>
          <a:ext cx="7239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29" name="公式" r:id="rId3" imgW="647700" imgH="241300" progId="Equation.3">
                  <p:embed/>
                </p:oleObj>
              </mc:Choice>
              <mc:Fallback>
                <p:oleObj name="公式" r:id="rId3" imgW="647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988840"/>
                        <a:ext cx="7239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86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358023"/>
              </p:ext>
            </p:extLst>
          </p:nvPr>
        </p:nvGraphicFramePr>
        <p:xfrm>
          <a:off x="8244408" y="1988840"/>
          <a:ext cx="288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30" name="公式" r:id="rId5" imgW="291973" imgH="228501" progId="Equation.3">
                  <p:embed/>
                </p:oleObj>
              </mc:Choice>
              <mc:Fallback>
                <p:oleObj name="公式" r:id="rId5" imgW="291973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408" y="1988840"/>
                        <a:ext cx="2889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86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87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87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280713"/>
              </p:ext>
            </p:extLst>
          </p:nvPr>
        </p:nvGraphicFramePr>
        <p:xfrm>
          <a:off x="4545080" y="2732912"/>
          <a:ext cx="62547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31" name="公式" r:id="rId7" imgW="622030" imgH="253890" progId="Equation.3">
                  <p:embed/>
                </p:oleObj>
              </mc:Choice>
              <mc:Fallback>
                <p:oleObj name="公式" r:id="rId7" imgW="622030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80" y="2732912"/>
                        <a:ext cx="625475" cy="2880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87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325056"/>
              </p:ext>
            </p:extLst>
          </p:nvPr>
        </p:nvGraphicFramePr>
        <p:xfrm>
          <a:off x="7307732" y="2758006"/>
          <a:ext cx="3651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32" name="公式" r:id="rId9" imgW="368300" imgH="228600" progId="Equation.3">
                  <p:embed/>
                </p:oleObj>
              </mc:Choice>
              <mc:Fallback>
                <p:oleObj name="公式" r:id="rId9" imgW="3683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732" y="2758006"/>
                        <a:ext cx="36512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87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06252"/>
              </p:ext>
            </p:extLst>
          </p:nvPr>
        </p:nvGraphicFramePr>
        <p:xfrm>
          <a:off x="971600" y="1196752"/>
          <a:ext cx="1008063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633" name="公式" r:id="rId11" imgW="672808" imgH="228501" progId="Equation.3">
                  <p:embed/>
                </p:oleObj>
              </mc:Choice>
              <mc:Fallback>
                <p:oleObj name="公式" r:id="rId11" imgW="672808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6752"/>
                        <a:ext cx="1008063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8706" name="Rectangle 18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1" name="Group 67"/>
          <p:cNvGrpSpPr>
            <a:grpSpLocks/>
          </p:cNvGrpSpPr>
          <p:nvPr/>
        </p:nvGrpSpPr>
        <p:grpSpPr bwMode="auto">
          <a:xfrm>
            <a:off x="2188124" y="3099380"/>
            <a:ext cx="4408912" cy="3622730"/>
            <a:chOff x="1056" y="528"/>
            <a:chExt cx="3600" cy="2736"/>
          </a:xfrm>
        </p:grpSpPr>
        <p:sp>
          <p:nvSpPr>
            <p:cNvPr id="22" name="Rectangle 65"/>
            <p:cNvSpPr>
              <a:spLocks noChangeArrowheads="1"/>
            </p:cNvSpPr>
            <p:nvPr/>
          </p:nvSpPr>
          <p:spPr bwMode="auto">
            <a:xfrm>
              <a:off x="1392" y="2400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1056" y="1872"/>
              <a:ext cx="34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3"/>
            <p:cNvSpPr>
              <a:spLocks noChangeArrowheads="1"/>
            </p:cNvSpPr>
            <p:nvPr/>
          </p:nvSpPr>
          <p:spPr bwMode="auto">
            <a:xfrm>
              <a:off x="1392" y="1344"/>
              <a:ext cx="3264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1056" y="2928"/>
              <a:ext cx="34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62"/>
            <p:cNvSpPr>
              <a:spLocks noChangeArrowheads="1"/>
            </p:cNvSpPr>
            <p:nvPr/>
          </p:nvSpPr>
          <p:spPr bwMode="auto">
            <a:xfrm>
              <a:off x="1056" y="816"/>
              <a:ext cx="34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344" y="528"/>
              <a:ext cx="33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52" y="624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1152" y="1680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1152" y="2736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488" y="1152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488" y="2208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016" y="528"/>
              <a:ext cx="33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824" y="624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824" y="1680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824" y="2736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160" y="1152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160" y="2208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2688" y="528"/>
              <a:ext cx="33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496" y="624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2496" y="1680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2496" y="2736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2832" y="1152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2832" y="2208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3360" y="528"/>
              <a:ext cx="33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3168" y="624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3168" y="1680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3168" y="2736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3504" y="1152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3504" y="2208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5"/>
            <p:cNvSpPr>
              <a:spLocks noChangeArrowheads="1"/>
            </p:cNvSpPr>
            <p:nvPr/>
          </p:nvSpPr>
          <p:spPr bwMode="auto">
            <a:xfrm>
              <a:off x="4032" y="528"/>
              <a:ext cx="336" cy="2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3840" y="624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3840" y="1680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3840" y="2736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4176" y="1152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176" y="2208"/>
              <a:ext cx="384" cy="384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1143000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</a:t>
            </a:fld>
            <a:endParaRPr lang="en-US" altLang="zh-CN"/>
          </a:p>
        </p:txBody>
      </p:sp>
      <p:sp>
        <p:nvSpPr>
          <p:cNvPr id="5795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92" y="1916832"/>
            <a:ext cx="6777317" cy="391579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什么是计算系统体系结构</a:t>
            </a:r>
            <a:endParaRPr lang="en-US" altLang="zh-CN" sz="3600" dirty="0"/>
          </a:p>
          <a:p>
            <a:r>
              <a:rPr lang="zh-CN" altLang="en-US" sz="3600" dirty="0"/>
              <a:t>并行计算机系统结构模型</a:t>
            </a:r>
          </a:p>
          <a:p>
            <a:r>
              <a:rPr lang="zh-CN" altLang="en-US" sz="3600" dirty="0"/>
              <a:t>当代并行机系统</a:t>
            </a:r>
          </a:p>
          <a:p>
            <a:r>
              <a:rPr lang="zh-CN" altLang="en-US" sz="3600" dirty="0"/>
              <a:t>并行计算性能评测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043643"/>
              </p:ext>
            </p:extLst>
          </p:nvPr>
        </p:nvGraphicFramePr>
        <p:xfrm>
          <a:off x="3949340" y="3891865"/>
          <a:ext cx="5186260" cy="294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81" r:id="rId4" imgW="4143375" imgH="2352675" progId="MSDraw.Drawing.8.2">
                  <p:embed/>
                </p:oleObj>
              </mc:Choice>
              <mc:Fallback>
                <p:oleObj r:id="rId4" imgW="4143375" imgH="2352675" progId="MSDraw.Drawing.8.2">
                  <p:embed/>
                  <p:pic>
                    <p:nvPicPr>
                      <p:cNvPr id="8808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340" y="3891865"/>
                        <a:ext cx="5186260" cy="2945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6767A8C6-ECC1-4E82-A0FA-B762B4C5292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例子：阵列处理器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0" y="2586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0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0" y="2166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0" y="2257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6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69196"/>
              </p:ext>
            </p:extLst>
          </p:nvPr>
        </p:nvGraphicFramePr>
        <p:xfrm>
          <a:off x="35496" y="1006602"/>
          <a:ext cx="6033864" cy="315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82" r:id="rId6" imgW="4486275" imgH="2343150" progId="MSDraw.Drawing.8.2">
                  <p:embed/>
                </p:oleObj>
              </mc:Choice>
              <mc:Fallback>
                <p:oleObj r:id="rId6" imgW="4486275" imgH="2343150" progId="MSDraw.Drawing.8.2">
                  <p:embed/>
                  <p:pic>
                    <p:nvPicPr>
                      <p:cNvPr id="206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006602"/>
                        <a:ext cx="6033864" cy="3151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09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5791200" cy="630606"/>
          </a:xfrm>
        </p:spPr>
        <p:txBody>
          <a:bodyPr>
            <a:normAutofit/>
          </a:bodyPr>
          <a:lstStyle/>
          <a:p>
            <a:r>
              <a:rPr lang="zh-CN" altLang="en-US" dirty="0"/>
              <a:t>静态互连网络（3）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499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23528" y="1143000"/>
            <a:ext cx="8568952" cy="5166320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二叉树：</a:t>
            </a:r>
          </a:p>
          <a:p>
            <a:pPr lvl="1"/>
            <a:r>
              <a:rPr lang="zh-CN" altLang="en-US" sz="3100" dirty="0"/>
              <a:t>除了根、叶节点，每个内节点只与其父节点和两个子节点相连。</a:t>
            </a:r>
          </a:p>
          <a:p>
            <a:pPr lvl="1"/>
            <a:r>
              <a:rPr lang="zh-CN" altLang="en-US" sz="3100" dirty="0"/>
              <a:t>节点度为3，对剖宽度为1，而树的直径为           </a:t>
            </a:r>
          </a:p>
          <a:p>
            <a:pPr lvl="1"/>
            <a:r>
              <a:rPr lang="zh-CN" altLang="en-US" sz="3100" dirty="0"/>
              <a:t>传统二叉树的主要问题是根易成为通信瓶颈。</a:t>
            </a:r>
            <a:endParaRPr lang="en-US" altLang="zh-CN" sz="3100" dirty="0"/>
          </a:p>
          <a:p>
            <a:pPr lvl="1"/>
            <a:r>
              <a:rPr lang="zh-CN" altLang="en-US" sz="3100" dirty="0"/>
              <a:t>胖树节点间的通路自叶向根逐渐变宽。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9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196549"/>
              </p:ext>
            </p:extLst>
          </p:nvPr>
        </p:nvGraphicFramePr>
        <p:xfrm>
          <a:off x="8038405" y="3002548"/>
          <a:ext cx="854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82" name="公式" r:id="rId3" imgW="850900" imgH="228600" progId="Equation.3">
                  <p:embed/>
                </p:oleObj>
              </mc:Choice>
              <mc:Fallback>
                <p:oleObj name="公式" r:id="rId3" imgW="850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8405" y="3002548"/>
                        <a:ext cx="854075" cy="22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437703"/>
              </p:ext>
            </p:extLst>
          </p:nvPr>
        </p:nvGraphicFramePr>
        <p:xfrm>
          <a:off x="1209751" y="4311368"/>
          <a:ext cx="6724498" cy="2031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083" r:id="rId5" imgW="5819775" imgH="2266950" progId="MSDraw.Drawing.8.2">
                  <p:embed/>
                </p:oleObj>
              </mc:Choice>
              <mc:Fallback>
                <p:oleObj r:id="rId5" imgW="5819775" imgH="2266950" progId="MSDraw.Drawing.8.2">
                  <p:embed/>
                  <p:pic>
                    <p:nvPicPr>
                      <p:cNvPr id="55307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751" y="4311368"/>
                        <a:ext cx="6724498" cy="2031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39000" cy="864096"/>
          </a:xfrm>
        </p:spPr>
        <p:txBody>
          <a:bodyPr>
            <a:normAutofit/>
          </a:bodyPr>
          <a:lstStyle/>
          <a:p>
            <a:r>
              <a:rPr lang="zh-CN" altLang="en-US" dirty="0"/>
              <a:t>静态互连网络（4）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500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219200"/>
            <a:ext cx="4032448" cy="5234136"/>
          </a:xfrm>
        </p:spPr>
        <p:txBody>
          <a:bodyPr>
            <a:normAutofit/>
          </a:bodyPr>
          <a:lstStyle/>
          <a:p>
            <a:r>
              <a:rPr lang="zh-CN" altLang="en-US" dirty="0"/>
              <a:t>超立方 ：</a:t>
            </a:r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/>
              <a:t>n-</a:t>
            </a:r>
            <a:r>
              <a:rPr lang="zh-CN" altLang="en-US" sz="2000" dirty="0"/>
              <a:t>立方由            个顶点组成，3-立方如图(</a:t>
            </a:r>
            <a:r>
              <a:rPr lang="en-US" altLang="zh-CN" sz="2000" dirty="0"/>
              <a:t>a)</a:t>
            </a:r>
            <a:r>
              <a:rPr lang="zh-CN" altLang="en-US" sz="2000" dirty="0"/>
              <a:t>所示；4-立方如图(</a:t>
            </a:r>
            <a:r>
              <a:rPr lang="en-US" altLang="zh-CN" sz="2000" dirty="0"/>
              <a:t>b)</a:t>
            </a:r>
            <a:r>
              <a:rPr lang="zh-CN" altLang="en-US" sz="2000" dirty="0"/>
              <a:t>所示，由两个3-立方的对应顶点连接而成。</a:t>
            </a:r>
          </a:p>
          <a:p>
            <a:pPr lvl="1"/>
            <a:r>
              <a:rPr lang="en-US" altLang="zh-CN" sz="2000" dirty="0"/>
              <a:t>n-</a:t>
            </a:r>
            <a:r>
              <a:rPr lang="zh-CN" altLang="en-US" sz="2000" dirty="0"/>
              <a:t>立方的节点度为</a:t>
            </a:r>
            <a:r>
              <a:rPr lang="en-US" altLang="zh-CN" sz="2000" dirty="0"/>
              <a:t>n，</a:t>
            </a:r>
            <a:r>
              <a:rPr lang="zh-CN" altLang="en-US" sz="2000" dirty="0"/>
              <a:t>网络直径也是</a:t>
            </a:r>
            <a:r>
              <a:rPr lang="en-US" altLang="zh-CN" sz="2000" dirty="0"/>
              <a:t>n ，</a:t>
            </a:r>
            <a:r>
              <a:rPr lang="zh-CN" altLang="en-US" sz="2000" dirty="0"/>
              <a:t>而对剖宽度为      。</a:t>
            </a:r>
          </a:p>
          <a:p>
            <a:pPr lvl="1"/>
            <a:r>
              <a:rPr lang="zh-CN" altLang="en-US" sz="2000" dirty="0"/>
              <a:t>如果将3-立方的每个顶点代之以一个环就构成了如图(</a:t>
            </a:r>
            <a:r>
              <a:rPr lang="en-US" altLang="zh-CN" sz="2000" dirty="0"/>
              <a:t>d)</a:t>
            </a:r>
            <a:r>
              <a:rPr lang="zh-CN" altLang="en-US" sz="2000" dirty="0"/>
              <a:t>所示的3-立方环，此时每个顶点的度为3，而不像超立方那样节点度为</a:t>
            </a:r>
            <a:r>
              <a:rPr lang="en-US" altLang="zh-CN" sz="2000" dirty="0"/>
              <a:t>n</a:t>
            </a:r>
            <a:r>
              <a:rPr lang="en-US" altLang="zh-CN" dirty="0"/>
              <a:t>。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0" y="3325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0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09141"/>
              </p:ext>
            </p:extLst>
          </p:nvPr>
        </p:nvGraphicFramePr>
        <p:xfrm>
          <a:off x="2915816" y="1700808"/>
          <a:ext cx="6477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43" name="公式" r:id="rId3" imgW="469696" imgH="203112" progId="Equation.3">
                  <p:embed/>
                </p:oleObj>
              </mc:Choice>
              <mc:Fallback>
                <p:oleObj name="公式" r:id="rId3" imgW="469696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700808"/>
                        <a:ext cx="6477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0" y="334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0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387776"/>
              </p:ext>
            </p:extLst>
          </p:nvPr>
        </p:nvGraphicFramePr>
        <p:xfrm>
          <a:off x="4133379" y="3352506"/>
          <a:ext cx="415925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44" name="公式" r:id="rId5" imgW="342720" imgH="177480" progId="Equation.3">
                  <p:embed/>
                </p:oleObj>
              </mc:Choice>
              <mc:Fallback>
                <p:oleObj name="公式" r:id="rId5" imgW="342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379" y="3352506"/>
                        <a:ext cx="415925" cy="211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07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29008"/>
              </p:ext>
            </p:extLst>
          </p:nvPr>
        </p:nvGraphicFramePr>
        <p:xfrm>
          <a:off x="4730530" y="1772816"/>
          <a:ext cx="4240657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145" name="Visio" r:id="rId7" imgW="3581119" imgH="3077243" progId="Visio.Drawing.6">
                  <p:embed/>
                </p:oleObj>
              </mc:Choice>
              <mc:Fallback>
                <p:oleObj name="Visio" r:id="rId7" imgW="3581119" imgH="3077243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530" y="1772816"/>
                        <a:ext cx="4240657" cy="49685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1993" y="332656"/>
            <a:ext cx="4564063" cy="656233"/>
          </a:xfrm>
        </p:spPr>
        <p:txBody>
          <a:bodyPr>
            <a:normAutofit/>
          </a:bodyPr>
          <a:lstStyle/>
          <a:p>
            <a:r>
              <a:rPr lang="zh-CN" altLang="en-US" dirty="0"/>
              <a:t>动态互连网络 (1)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1188" y="1125538"/>
            <a:ext cx="7848600" cy="12953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总线：</a:t>
            </a:r>
            <a:r>
              <a:rPr lang="en-US" altLang="zh-CN" dirty="0" err="1"/>
              <a:t>PCI、VME、Multics、Sbus、MicroChannel</a:t>
            </a:r>
            <a:r>
              <a:rPr lang="en-US" altLang="zh-CN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/>
              <a:t>多处理机总线系统的主要问题包括总线仲裁、中断处理、协议转换、快速同步、高速缓存一致性协议、分事务、总线桥和层次总线扩展等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2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02535"/>
              </p:ext>
            </p:extLst>
          </p:nvPr>
        </p:nvGraphicFramePr>
        <p:xfrm>
          <a:off x="971550" y="2247155"/>
          <a:ext cx="7272338" cy="449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21" name="Visio" r:id="rId3" imgW="3413535" imgH="3095238" progId="Visio.Drawing.6">
                  <p:embed/>
                </p:oleObj>
              </mc:Choice>
              <mc:Fallback>
                <p:oleObj name="Visio" r:id="rId3" imgW="3413535" imgH="309523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47155"/>
                        <a:ext cx="7272338" cy="449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24272"/>
            <a:ext cx="4762500" cy="656803"/>
          </a:xfrm>
        </p:spPr>
        <p:txBody>
          <a:bodyPr>
            <a:normAutofit/>
          </a:bodyPr>
          <a:lstStyle/>
          <a:p>
            <a:r>
              <a:rPr lang="zh-CN" altLang="en-US" dirty="0"/>
              <a:t>动态互连网络 （2）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24</a:t>
            </a:fld>
            <a:endParaRPr lang="en-US" altLang="zh-CN"/>
          </a:p>
        </p:txBody>
      </p:sp>
      <p:pic>
        <p:nvPicPr>
          <p:cNvPr id="504835" name="Picture 3" descr="crossba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645024"/>
            <a:ext cx="6629400" cy="26289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684213" y="1182618"/>
            <a:ext cx="7848600" cy="239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交叉开关（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Crossbar）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单级交换网络，可为每个端口提供更高的带宽。象电话交换机一样，交叉点开关可由程序控制动态设置其处于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开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或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关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状态，而能提供所有（源、目的）对之间的动态连接。</a:t>
            </a:r>
          </a:p>
          <a:p>
            <a:pPr marL="742950" lvl="1" indent="-285750" algn="l">
              <a:buFont typeface="Wingdings" pitchFamily="2" charset="2"/>
              <a:buChar char="§"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交叉开关一般有两种使用方式：一种是用于对称的多处理机或多计算机机群中的处理器间的通信；另一种是用于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SMP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服务器或向量超级计算机中处理器和存储器之间的存取。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162800" cy="657820"/>
          </a:xfrm>
        </p:spPr>
        <p:txBody>
          <a:bodyPr>
            <a:normAutofit/>
          </a:bodyPr>
          <a:lstStyle/>
          <a:p>
            <a:r>
              <a:rPr lang="zh-CN" altLang="en-US" dirty="0"/>
              <a:t>动态互联网络 （3）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25</a:t>
            </a:fld>
            <a:endParaRPr lang="en-US" altLang="zh-CN"/>
          </a:p>
        </p:txBody>
      </p:sp>
      <p:sp>
        <p:nvSpPr>
          <p:cNvPr id="50790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09600" y="1108869"/>
            <a:ext cx="7848600" cy="2464147"/>
          </a:xfrm>
        </p:spPr>
        <p:txBody>
          <a:bodyPr/>
          <a:lstStyle/>
          <a:p>
            <a:r>
              <a:rPr lang="zh-CN" altLang="en-US" dirty="0"/>
              <a:t>单级交叉开关级联起来形成多级互连网络</a:t>
            </a:r>
            <a:r>
              <a:rPr lang="en-US" altLang="zh-CN" dirty="0" err="1"/>
              <a:t>MIN（Multistage</a:t>
            </a:r>
            <a:r>
              <a:rPr lang="en-US" altLang="zh-CN" dirty="0"/>
              <a:t> Interconnection Network） </a:t>
            </a:r>
          </a:p>
          <a:p>
            <a:endParaRPr lang="zh-CN" altLang="en-US" dirty="0"/>
          </a:p>
        </p:txBody>
      </p:sp>
      <p:sp>
        <p:nvSpPr>
          <p:cNvPr id="507908" name="Rectangle 1028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0790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724198"/>
              </p:ext>
            </p:extLst>
          </p:nvPr>
        </p:nvGraphicFramePr>
        <p:xfrm>
          <a:off x="1041454" y="1985964"/>
          <a:ext cx="6626915" cy="4461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41" name="Visio" r:id="rId3" imgW="4289694" imgH="2888289" progId="Visio.Drawing.6">
                  <p:embed/>
                </p:oleObj>
              </mc:Choice>
              <mc:Fallback>
                <p:oleObj name="Visio" r:id="rId3" imgW="4289694" imgH="2888289" progId="Visio.Drawing.6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54" y="1985964"/>
                        <a:ext cx="6626915" cy="44617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D1D222D8-048B-496B-B049-C799DAB89A6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0" y="6159500"/>
            <a:ext cx="91440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eaLnBrk="0" hangingPunct="0"/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128008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用交换机构建网络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457200" y="1066800"/>
          <a:ext cx="8153400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2" r:id="rId3" imgW="4991100" imgH="1000125" progId="MSDraw.Drawing.8.2">
                  <p:embed/>
                </p:oleObj>
              </mc:Choice>
              <mc:Fallback>
                <p:oleObj r:id="rId3" imgW="4991100" imgH="1000125" progId="MSDraw.Drawing.8.2">
                  <p:embed/>
                  <p:pic>
                    <p:nvPicPr>
                      <p:cNvPr id="156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066800"/>
                        <a:ext cx="8153400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57512"/>
              </p:ext>
            </p:extLst>
          </p:nvPr>
        </p:nvGraphicFramePr>
        <p:xfrm>
          <a:off x="1739280" y="2717025"/>
          <a:ext cx="5665440" cy="354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43" r:id="rId5" imgW="5114925" imgH="3324225" progId="MSDraw.Drawing.8.2">
                  <p:embed/>
                </p:oleObj>
              </mc:Choice>
              <mc:Fallback>
                <p:oleObj r:id="rId5" imgW="5114925" imgH="3324225" progId="MSDraw.Drawing.8.2">
                  <p:embed/>
                  <p:pic>
                    <p:nvPicPr>
                      <p:cNvPr id="216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280" y="2717025"/>
                        <a:ext cx="5665440" cy="354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896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Slide </a:t>
            </a:r>
            <a:fld id="{459F5086-A08E-4087-987C-C5CD95E1F8E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533400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Processor-to-Memory Interconnection Network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57200" y="5410200"/>
            <a:ext cx="82296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Cray Y-MP, a supercomputer with multiple vector processors.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0" y="2076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0" y="1766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0" y="1566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1524000" y="798513"/>
          <a:ext cx="632460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11" r:id="rId3" imgW="5029200" imgH="3838575" progId="MSDraw.Drawing.8.2">
                  <p:embed/>
                </p:oleObj>
              </mc:Choice>
              <mc:Fallback>
                <p:oleObj r:id="rId3" imgW="5029200" imgH="3838575" progId="MSDraw.Drawing.8.2">
                  <p:embed/>
                  <p:pic>
                    <p:nvPicPr>
                      <p:cNvPr id="2170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798513"/>
                        <a:ext cx="6324600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60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27384"/>
            <a:ext cx="7024744" cy="1143000"/>
          </a:xfrm>
        </p:spPr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并行计算机系统结构模型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28</a:t>
            </a:fld>
            <a:endParaRPr lang="en-US" altLang="zh-CN"/>
          </a:p>
        </p:txBody>
      </p:sp>
      <p:sp>
        <p:nvSpPr>
          <p:cNvPr id="489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492" y="2060848"/>
            <a:ext cx="6777317" cy="377178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zh-CN" altLang="en-US" sz="4000" dirty="0"/>
              <a:t>.</a:t>
            </a:r>
            <a:r>
              <a:rPr lang="en-US" altLang="zh-CN" sz="4000" dirty="0"/>
              <a:t>2</a:t>
            </a:r>
            <a:r>
              <a:rPr lang="zh-CN" altLang="en-US" sz="4000" dirty="0"/>
              <a:t> 并行计算机系统结构</a:t>
            </a:r>
          </a:p>
          <a:p>
            <a:pPr lvl="1"/>
            <a:r>
              <a:rPr lang="en-US" altLang="zh-CN" sz="3600" dirty="0"/>
              <a:t>2.2.1 </a:t>
            </a:r>
            <a:r>
              <a:rPr lang="zh-CN" altLang="en-US" sz="3600" dirty="0"/>
              <a:t>并行计算机结构模型</a:t>
            </a:r>
          </a:p>
          <a:p>
            <a:pPr lvl="1"/>
            <a:r>
              <a:rPr lang="en-US" altLang="zh-CN" sz="3600" dirty="0"/>
              <a:t>2</a:t>
            </a:r>
            <a:r>
              <a:rPr lang="zh-CN" altLang="en-US" sz="3600" dirty="0"/>
              <a:t>.</a:t>
            </a:r>
            <a:r>
              <a:rPr lang="en-US" altLang="zh-CN" sz="3600" dirty="0"/>
              <a:t>2</a:t>
            </a:r>
            <a:r>
              <a:rPr lang="zh-CN" altLang="en-US" sz="3600" dirty="0"/>
              <a:t>.2 并行计算机访存模型</a:t>
            </a:r>
          </a:p>
        </p:txBody>
      </p:sp>
    </p:spTree>
    <p:extLst>
      <p:ext uri="{BB962C8B-B14F-4D97-AF65-F5344CB8AC3E}">
        <p14:creationId xmlns:p14="http://schemas.microsoft.com/office/powerpoint/2010/main" val="1507135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658100" cy="669057"/>
          </a:xfrm>
        </p:spPr>
        <p:txBody>
          <a:bodyPr>
            <a:normAutofit/>
          </a:bodyPr>
          <a:lstStyle/>
          <a:p>
            <a:r>
              <a:rPr lang="zh-CN" altLang="en-US" dirty="0"/>
              <a:t>并行计算机结构模型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3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78133"/>
              </p:ext>
            </p:extLst>
          </p:nvPr>
        </p:nvGraphicFramePr>
        <p:xfrm>
          <a:off x="467544" y="980728"/>
          <a:ext cx="8280400" cy="592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2" name="Visio" r:id="rId4" imgW="4871675" imgH="3615447" progId="Visio.Drawing.11">
                  <p:embed/>
                </p:oleObj>
              </mc:Choice>
              <mc:Fallback>
                <p:oleObj name="Visio" r:id="rId4" imgW="4871675" imgH="361544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8280400" cy="592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07704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15816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07904" y="2492896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99992" y="1484784"/>
            <a:ext cx="8640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40152" y="1196752"/>
            <a:ext cx="864096" cy="8431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766729" y="3861047"/>
            <a:ext cx="797159" cy="8937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08104" y="4005064"/>
            <a:ext cx="864096" cy="7352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F68188C-D93B-D648-B7A0-7E6252847FDC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4000" y="3200400"/>
            <a:ext cx="838200" cy="304800"/>
          </a:xfrm>
          <a:prstGeom prst="rect">
            <a:avLst/>
          </a:prstGeom>
          <a:solidFill>
            <a:srgbClr val="CC66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pic>
        <p:nvPicPr>
          <p:cNvPr id="23557" name="Picture 4" descr="1946_eniac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52400" y="2438400"/>
            <a:ext cx="1200150" cy="1295400"/>
          </a:xfrm>
        </p:spPr>
      </p:pic>
      <p:pic>
        <p:nvPicPr>
          <p:cNvPr id="23558" name="Picture 5" descr="1949_edsa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90600" y="1066800"/>
            <a:ext cx="1189038" cy="1416050"/>
          </a:xfrm>
        </p:spPr>
      </p:pic>
      <p:pic>
        <p:nvPicPr>
          <p:cNvPr id="23559" name="Picture 6" descr="Cray-1-Supercomputer-1976-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3886200" y="1143000"/>
            <a:ext cx="1339850" cy="1214438"/>
          </a:xfrm>
        </p:spPr>
      </p:pic>
      <p:grpSp>
        <p:nvGrpSpPr>
          <p:cNvPr id="23560" name="Group 7"/>
          <p:cNvGrpSpPr>
            <a:grpSpLocks/>
          </p:cNvGrpSpPr>
          <p:nvPr/>
        </p:nvGrpSpPr>
        <p:grpSpPr bwMode="auto">
          <a:xfrm>
            <a:off x="1390650" y="2895600"/>
            <a:ext cx="7756830" cy="884238"/>
            <a:chOff x="432" y="1392"/>
            <a:chExt cx="4792" cy="557"/>
          </a:xfrm>
        </p:grpSpPr>
        <p:sp>
          <p:nvSpPr>
            <p:cNvPr id="23603" name="Text Box 8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</a:t>
              </a:r>
            </a:p>
          </p:txBody>
        </p:sp>
        <p:sp>
          <p:nvSpPr>
            <p:cNvPr id="23604" name="Text Box 9"/>
            <p:cNvSpPr txBox="1">
              <a:spLocks noChangeArrowheads="1"/>
            </p:cNvSpPr>
            <p:nvPr/>
          </p:nvSpPr>
          <p:spPr bwMode="auto">
            <a:xfrm>
              <a:off x="1440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3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23605" name="Text Box 1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6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23606" name="Text Box 11"/>
            <p:cNvSpPr txBox="1">
              <a:spLocks noChangeArrowheads="1"/>
            </p:cNvSpPr>
            <p:nvPr/>
          </p:nvSpPr>
          <p:spPr bwMode="auto">
            <a:xfrm>
              <a:off x="3168" y="1392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9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23607" name="Text Box 12"/>
            <p:cNvSpPr txBox="1">
              <a:spLocks noChangeArrowheads="1"/>
            </p:cNvSpPr>
            <p:nvPr/>
          </p:nvSpPr>
          <p:spPr bwMode="auto">
            <a:xfrm>
              <a:off x="3984" y="1392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Calibri" charset="0"/>
                </a:rPr>
                <a:t>10</a:t>
              </a:r>
              <a:r>
                <a:rPr lang="en-US" sz="1200" baseline="30000">
                  <a:latin typeface="Calibri" charset="0"/>
                </a:rPr>
                <a:t>12</a:t>
              </a:r>
              <a:endParaRPr lang="en-US" sz="1200">
                <a:latin typeface="Calibri" charset="0"/>
              </a:endParaRPr>
            </a:p>
          </p:txBody>
        </p:sp>
        <p:sp>
          <p:nvSpPr>
            <p:cNvPr id="23608" name="Text Box 13"/>
            <p:cNvSpPr txBox="1">
              <a:spLocks noChangeArrowheads="1"/>
            </p:cNvSpPr>
            <p:nvPr/>
          </p:nvSpPr>
          <p:spPr bwMode="auto">
            <a:xfrm>
              <a:off x="4840" y="1429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Calibri" charset="0"/>
                </a:rPr>
                <a:t>10</a:t>
              </a:r>
              <a:r>
                <a:rPr lang="en-US" sz="1200" baseline="30000" dirty="0">
                  <a:latin typeface="Calibri" charset="0"/>
                </a:rPr>
                <a:t>15</a:t>
              </a:r>
              <a:endParaRPr lang="en-US" sz="1200" dirty="0">
                <a:latin typeface="Calibri" charset="0"/>
              </a:endParaRPr>
            </a:p>
          </p:txBody>
        </p:sp>
        <p:sp>
          <p:nvSpPr>
            <p:cNvPr id="23609" name="Text Box 14"/>
            <p:cNvSpPr txBox="1">
              <a:spLocks noChangeArrowheads="1"/>
            </p:cNvSpPr>
            <p:nvPr/>
          </p:nvSpPr>
          <p:spPr bwMode="auto">
            <a:xfrm>
              <a:off x="1344" y="1776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KiloOPS</a:t>
              </a:r>
            </a:p>
          </p:txBody>
        </p:sp>
        <p:sp>
          <p:nvSpPr>
            <p:cNvPr id="23610" name="Text Box 15"/>
            <p:cNvSpPr txBox="1">
              <a:spLocks noChangeArrowheads="1"/>
            </p:cNvSpPr>
            <p:nvPr/>
          </p:nvSpPr>
          <p:spPr bwMode="auto">
            <a:xfrm>
              <a:off x="2160" y="1776"/>
              <a:ext cx="55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MegaOPS</a:t>
              </a:r>
            </a:p>
          </p:txBody>
        </p:sp>
        <p:sp>
          <p:nvSpPr>
            <p:cNvPr id="23611" name="Text Box 16"/>
            <p:cNvSpPr txBox="1">
              <a:spLocks noChangeArrowheads="1"/>
            </p:cNvSpPr>
            <p:nvPr/>
          </p:nvSpPr>
          <p:spPr bwMode="auto">
            <a:xfrm>
              <a:off x="3072" y="1776"/>
              <a:ext cx="52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GigaOPS</a:t>
              </a:r>
            </a:p>
          </p:txBody>
        </p:sp>
        <p:sp>
          <p:nvSpPr>
            <p:cNvPr id="23612" name="Text Box 17"/>
            <p:cNvSpPr txBox="1">
              <a:spLocks noChangeArrowheads="1"/>
            </p:cNvSpPr>
            <p:nvPr/>
          </p:nvSpPr>
          <p:spPr bwMode="auto">
            <a:xfrm>
              <a:off x="3936" y="1776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TeraOPS</a:t>
              </a:r>
            </a:p>
          </p:txBody>
        </p:sp>
        <p:sp>
          <p:nvSpPr>
            <p:cNvPr id="23613" name="Text Box 18"/>
            <p:cNvSpPr txBox="1">
              <a:spLocks noChangeArrowheads="1"/>
            </p:cNvSpPr>
            <p:nvPr/>
          </p:nvSpPr>
          <p:spPr bwMode="auto">
            <a:xfrm>
              <a:off x="4657" y="1776"/>
              <a:ext cx="5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dirty="0" err="1">
                  <a:latin typeface="Calibri" charset="0"/>
                </a:rPr>
                <a:t>PetaOPS</a:t>
              </a:r>
              <a:endParaRPr lang="en-US" sz="1200" dirty="0">
                <a:latin typeface="Calibri" charset="0"/>
              </a:endParaRPr>
            </a:p>
          </p:txBody>
        </p:sp>
        <p:grpSp>
          <p:nvGrpSpPr>
            <p:cNvPr id="23614" name="Group 19"/>
            <p:cNvGrpSpPr>
              <a:grpSpLocks/>
            </p:cNvGrpSpPr>
            <p:nvPr/>
          </p:nvGrpSpPr>
          <p:grpSpPr bwMode="auto">
            <a:xfrm>
              <a:off x="720" y="1584"/>
              <a:ext cx="4320" cy="192"/>
              <a:chOff x="624" y="2016"/>
              <a:chExt cx="4320" cy="192"/>
            </a:xfrm>
          </p:grpSpPr>
          <p:grpSp>
            <p:nvGrpSpPr>
              <p:cNvPr id="23616" name="Group 20"/>
              <p:cNvGrpSpPr>
                <a:grpSpLocks/>
              </p:cNvGrpSpPr>
              <p:nvPr/>
            </p:nvGrpSpPr>
            <p:grpSpPr bwMode="auto">
              <a:xfrm>
                <a:off x="624" y="2016"/>
                <a:ext cx="864" cy="192"/>
                <a:chOff x="624" y="2016"/>
                <a:chExt cx="864" cy="192"/>
              </a:xfrm>
            </p:grpSpPr>
            <p:sp>
              <p:nvSpPr>
                <p:cNvPr id="23654" name="Line 21"/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55" name="Line 22"/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656" name="Group 23"/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6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6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57" name="Group 26"/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5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5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3617" name="Line 29"/>
              <p:cNvSpPr>
                <a:spLocks noChangeShapeType="1"/>
              </p:cNvSpPr>
              <p:nvPr/>
            </p:nvSpPr>
            <p:spPr bwMode="auto">
              <a:xfrm>
                <a:off x="4944" y="2016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618" name="Group 30"/>
              <p:cNvGrpSpPr>
                <a:grpSpLocks/>
              </p:cNvGrpSpPr>
              <p:nvPr/>
            </p:nvGrpSpPr>
            <p:grpSpPr bwMode="auto">
              <a:xfrm>
                <a:off x="1488" y="2016"/>
                <a:ext cx="864" cy="192"/>
                <a:chOff x="624" y="2016"/>
                <a:chExt cx="864" cy="192"/>
              </a:xfrm>
            </p:grpSpPr>
            <p:sp>
              <p:nvSpPr>
                <p:cNvPr id="23646" name="Line 31"/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47" name="Line 32"/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648" name="Group 33"/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5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5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49" name="Group 36"/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5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51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19" name="Group 39"/>
              <p:cNvGrpSpPr>
                <a:grpSpLocks/>
              </p:cNvGrpSpPr>
              <p:nvPr/>
            </p:nvGrpSpPr>
            <p:grpSpPr bwMode="auto">
              <a:xfrm>
                <a:off x="2352" y="2016"/>
                <a:ext cx="864" cy="192"/>
                <a:chOff x="624" y="2016"/>
                <a:chExt cx="864" cy="192"/>
              </a:xfrm>
            </p:grpSpPr>
            <p:sp>
              <p:nvSpPr>
                <p:cNvPr id="23638" name="Line 40"/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39" name="Line 41"/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640" name="Group 42"/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4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4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41" name="Group 45"/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4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4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20" name="Group 48"/>
              <p:cNvGrpSpPr>
                <a:grpSpLocks/>
              </p:cNvGrpSpPr>
              <p:nvPr/>
            </p:nvGrpSpPr>
            <p:grpSpPr bwMode="auto">
              <a:xfrm>
                <a:off x="3216" y="2016"/>
                <a:ext cx="864" cy="192"/>
                <a:chOff x="624" y="2016"/>
                <a:chExt cx="864" cy="192"/>
              </a:xfrm>
            </p:grpSpPr>
            <p:sp>
              <p:nvSpPr>
                <p:cNvPr id="23630" name="Line 49"/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31" name="Line 50"/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632" name="Group 51"/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3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37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33" name="Group 54"/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34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35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3621" name="Group 57"/>
              <p:cNvGrpSpPr>
                <a:grpSpLocks/>
              </p:cNvGrpSpPr>
              <p:nvPr/>
            </p:nvGrpSpPr>
            <p:grpSpPr bwMode="auto">
              <a:xfrm>
                <a:off x="4080" y="2016"/>
                <a:ext cx="864" cy="192"/>
                <a:chOff x="624" y="2016"/>
                <a:chExt cx="864" cy="192"/>
              </a:xfrm>
            </p:grpSpPr>
            <p:sp>
              <p:nvSpPr>
                <p:cNvPr id="23622" name="Line 58"/>
                <p:cNvSpPr>
                  <a:spLocks noChangeShapeType="1"/>
                </p:cNvSpPr>
                <p:nvPr/>
              </p:nvSpPr>
              <p:spPr bwMode="auto">
                <a:xfrm>
                  <a:off x="624" y="211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23" name="Line 59"/>
                <p:cNvSpPr>
                  <a:spLocks noChangeShapeType="1"/>
                </p:cNvSpPr>
                <p:nvPr/>
              </p:nvSpPr>
              <p:spPr bwMode="auto">
                <a:xfrm>
                  <a:off x="624" y="2016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23624" name="Group 60"/>
                <p:cNvGrpSpPr>
                  <a:grpSpLocks/>
                </p:cNvGrpSpPr>
                <p:nvPr/>
              </p:nvGrpSpPr>
              <p:grpSpPr bwMode="auto">
                <a:xfrm>
                  <a:off x="912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2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2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3625" name="Group 63"/>
                <p:cNvGrpSpPr>
                  <a:grpSpLocks/>
                </p:cNvGrpSpPr>
                <p:nvPr/>
              </p:nvGrpSpPr>
              <p:grpSpPr bwMode="auto">
                <a:xfrm>
                  <a:off x="1200" y="2064"/>
                  <a:ext cx="288" cy="96"/>
                  <a:chOff x="1344" y="2064"/>
                  <a:chExt cx="288" cy="96"/>
                </a:xfrm>
              </p:grpSpPr>
              <p:sp>
                <p:nvSpPr>
                  <p:cNvPr id="2362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112"/>
                    <a:ext cx="28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627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064"/>
                    <a:ext cx="0" cy="9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3615" name="Text Box 66"/>
            <p:cNvSpPr txBox="1">
              <a:spLocks noChangeArrowheads="1"/>
            </p:cNvSpPr>
            <p:nvPr/>
          </p:nvSpPr>
          <p:spPr bwMode="auto">
            <a:xfrm>
              <a:off x="432" y="1776"/>
              <a:ext cx="52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>
                  <a:latin typeface="Calibri" charset="0"/>
                </a:rPr>
                <a:t>One OPS</a:t>
              </a:r>
            </a:p>
          </p:txBody>
        </p:sp>
      </p:grpSp>
      <p:sp>
        <p:nvSpPr>
          <p:cNvPr id="23561" name="Text Box 67"/>
          <p:cNvSpPr txBox="1">
            <a:spLocks noChangeArrowheads="1"/>
          </p:cNvSpPr>
          <p:nvPr/>
        </p:nvSpPr>
        <p:spPr bwMode="auto">
          <a:xfrm>
            <a:off x="2667000" y="38862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1951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Univac 1</a:t>
            </a:r>
          </a:p>
        </p:txBody>
      </p:sp>
      <p:sp>
        <p:nvSpPr>
          <p:cNvPr id="23562" name="Text Box 68"/>
          <p:cNvSpPr txBox="1">
            <a:spLocks noChangeArrowheads="1"/>
          </p:cNvSpPr>
          <p:nvPr/>
        </p:nvSpPr>
        <p:spPr bwMode="auto">
          <a:xfrm>
            <a:off x="1905000" y="26670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1949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Edsac</a:t>
            </a:r>
          </a:p>
        </p:txBody>
      </p:sp>
      <p:sp>
        <p:nvSpPr>
          <p:cNvPr id="23563" name="Text Box 69"/>
          <p:cNvSpPr txBox="1">
            <a:spLocks noChangeArrowheads="1"/>
          </p:cNvSpPr>
          <p:nvPr/>
        </p:nvSpPr>
        <p:spPr bwMode="auto">
          <a:xfrm>
            <a:off x="4267200" y="2438400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1976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1</a:t>
            </a:r>
          </a:p>
        </p:txBody>
      </p:sp>
      <p:sp>
        <p:nvSpPr>
          <p:cNvPr id="23564" name="Text Box 70"/>
          <p:cNvSpPr txBox="1">
            <a:spLocks noChangeArrowheads="1"/>
          </p:cNvSpPr>
          <p:nvPr/>
        </p:nvSpPr>
        <p:spPr bwMode="auto">
          <a:xfrm>
            <a:off x="4800600" y="38862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1982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XMP</a:t>
            </a:r>
          </a:p>
        </p:txBody>
      </p:sp>
      <p:sp>
        <p:nvSpPr>
          <p:cNvPr id="23565" name="Text Box 71"/>
          <p:cNvSpPr txBox="1">
            <a:spLocks noChangeArrowheads="1"/>
          </p:cNvSpPr>
          <p:nvPr/>
        </p:nvSpPr>
        <p:spPr bwMode="auto">
          <a:xfrm>
            <a:off x="5791200" y="38862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1988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Cray YMP</a:t>
            </a:r>
          </a:p>
        </p:txBody>
      </p:sp>
      <p:pic>
        <p:nvPicPr>
          <p:cNvPr id="23566" name="Picture 72" descr="difference_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4648200"/>
            <a:ext cx="1524000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7" name="Text Box 73"/>
          <p:cNvSpPr txBox="1">
            <a:spLocks noChangeArrowheads="1"/>
          </p:cNvSpPr>
          <p:nvPr/>
        </p:nvSpPr>
        <p:spPr bwMode="auto">
          <a:xfrm>
            <a:off x="3581400" y="38862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1964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CDC 6600</a:t>
            </a:r>
          </a:p>
        </p:txBody>
      </p:sp>
      <p:pic>
        <p:nvPicPr>
          <p:cNvPr id="23568" name="Picture 74" descr="1964_cdc660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3429000" y="4648200"/>
            <a:ext cx="1447800" cy="1301750"/>
          </a:xfrm>
        </p:spPr>
      </p:pic>
      <p:sp>
        <p:nvSpPr>
          <p:cNvPr id="23569" name="Text Box 75"/>
          <p:cNvSpPr txBox="1">
            <a:spLocks noChangeArrowheads="1"/>
          </p:cNvSpPr>
          <p:nvPr/>
        </p:nvSpPr>
        <p:spPr bwMode="auto">
          <a:xfrm>
            <a:off x="7010400" y="2438400"/>
            <a:ext cx="762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1996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T3E</a:t>
            </a:r>
          </a:p>
        </p:txBody>
      </p:sp>
      <p:sp>
        <p:nvSpPr>
          <p:cNvPr id="23570" name="Text Box 76"/>
          <p:cNvSpPr txBox="1">
            <a:spLocks noChangeArrowheads="1"/>
          </p:cNvSpPr>
          <p:nvPr/>
        </p:nvSpPr>
        <p:spPr bwMode="auto">
          <a:xfrm>
            <a:off x="0" y="3810000"/>
            <a:ext cx="1752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1823 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Babbage Difference Engine</a:t>
            </a:r>
          </a:p>
        </p:txBody>
      </p:sp>
      <p:sp>
        <p:nvSpPr>
          <p:cNvPr id="23571" name="Text Box 77"/>
          <p:cNvSpPr txBox="1">
            <a:spLocks noChangeArrowheads="1"/>
          </p:cNvSpPr>
          <p:nvPr/>
        </p:nvSpPr>
        <p:spPr bwMode="auto">
          <a:xfrm>
            <a:off x="5715000" y="24384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1991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Intel Delta</a:t>
            </a:r>
          </a:p>
        </p:txBody>
      </p:sp>
      <p:pic>
        <p:nvPicPr>
          <p:cNvPr id="23572" name="Picture 78" descr="IntelTouchstoneDelt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34000" y="1066800"/>
            <a:ext cx="20447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3" name="Picture 7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29200" y="4648200"/>
            <a:ext cx="1981200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4" name="Picture 80" descr="cray_x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67600" y="1066800"/>
            <a:ext cx="15557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5" name="Picture 81" descr="http://www.es.jamstec.go.jp/esc/gallary/images/01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62800" y="4648200"/>
            <a:ext cx="1752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6" name="Text Box 82"/>
          <p:cNvSpPr txBox="1">
            <a:spLocks noChangeArrowheads="1"/>
          </p:cNvSpPr>
          <p:nvPr/>
        </p:nvSpPr>
        <p:spPr bwMode="auto">
          <a:xfrm>
            <a:off x="6705600" y="3886200"/>
            <a:ext cx="1066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1997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ASCI Red</a:t>
            </a:r>
          </a:p>
        </p:txBody>
      </p:sp>
      <p:sp>
        <p:nvSpPr>
          <p:cNvPr id="23577" name="Text Box 83"/>
          <p:cNvSpPr txBox="1">
            <a:spLocks noChangeArrowheads="1"/>
          </p:cNvSpPr>
          <p:nvPr/>
        </p:nvSpPr>
        <p:spPr bwMode="auto">
          <a:xfrm>
            <a:off x="7391400" y="38100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2001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Earth Simulator</a:t>
            </a:r>
          </a:p>
        </p:txBody>
      </p:sp>
      <p:sp>
        <p:nvSpPr>
          <p:cNvPr id="23578" name="Line 84"/>
          <p:cNvSpPr>
            <a:spLocks noChangeShapeType="1"/>
          </p:cNvSpPr>
          <p:nvPr/>
        </p:nvSpPr>
        <p:spPr bwMode="auto">
          <a:xfrm flipV="1">
            <a:off x="4267200" y="3352800"/>
            <a:ext cx="6096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85"/>
          <p:cNvSpPr>
            <a:spLocks noChangeShapeType="1"/>
          </p:cNvSpPr>
          <p:nvPr/>
        </p:nvSpPr>
        <p:spPr bwMode="auto">
          <a:xfrm flipV="1">
            <a:off x="3200400" y="3352800"/>
            <a:ext cx="2286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86"/>
          <p:cNvSpPr>
            <a:spLocks noChangeShapeType="1"/>
          </p:cNvSpPr>
          <p:nvPr/>
        </p:nvSpPr>
        <p:spPr bwMode="auto">
          <a:xfrm>
            <a:off x="5029200" y="2743200"/>
            <a:ext cx="5334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1" name="Line 87"/>
          <p:cNvSpPr>
            <a:spLocks noChangeShapeType="1"/>
          </p:cNvSpPr>
          <p:nvPr/>
        </p:nvSpPr>
        <p:spPr bwMode="auto">
          <a:xfrm flipV="1">
            <a:off x="5486400" y="3352800"/>
            <a:ext cx="3810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2" name="Line 88"/>
          <p:cNvSpPr>
            <a:spLocks noChangeShapeType="1"/>
          </p:cNvSpPr>
          <p:nvPr/>
        </p:nvSpPr>
        <p:spPr bwMode="auto">
          <a:xfrm flipV="1">
            <a:off x="7315200" y="3352800"/>
            <a:ext cx="76200" cy="5334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3" name="Line 89"/>
          <p:cNvSpPr>
            <a:spLocks noChangeShapeType="1"/>
          </p:cNvSpPr>
          <p:nvPr/>
        </p:nvSpPr>
        <p:spPr bwMode="auto">
          <a:xfrm flipV="1">
            <a:off x="7391400" y="3352800"/>
            <a:ext cx="228600" cy="5334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4" name="Line 90"/>
          <p:cNvSpPr>
            <a:spLocks noChangeShapeType="1"/>
          </p:cNvSpPr>
          <p:nvPr/>
        </p:nvSpPr>
        <p:spPr bwMode="auto">
          <a:xfrm>
            <a:off x="6324600" y="2971800"/>
            <a:ext cx="3048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5" name="Line 91"/>
          <p:cNvSpPr>
            <a:spLocks noChangeShapeType="1"/>
          </p:cNvSpPr>
          <p:nvPr/>
        </p:nvSpPr>
        <p:spPr bwMode="auto">
          <a:xfrm flipV="1">
            <a:off x="1219200" y="3352800"/>
            <a:ext cx="609600" cy="6858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6" name="Line 92"/>
          <p:cNvSpPr>
            <a:spLocks noChangeShapeType="1"/>
          </p:cNvSpPr>
          <p:nvPr/>
        </p:nvSpPr>
        <p:spPr bwMode="auto">
          <a:xfrm>
            <a:off x="2590800" y="2971800"/>
            <a:ext cx="533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7" name="Line 93"/>
          <p:cNvSpPr>
            <a:spLocks noChangeShapeType="1"/>
          </p:cNvSpPr>
          <p:nvPr/>
        </p:nvSpPr>
        <p:spPr bwMode="auto">
          <a:xfrm flipH="1" flipV="1">
            <a:off x="7848600" y="3352800"/>
            <a:ext cx="762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8" name="Line 94"/>
          <p:cNvSpPr>
            <a:spLocks noChangeShapeType="1"/>
          </p:cNvSpPr>
          <p:nvPr/>
        </p:nvSpPr>
        <p:spPr bwMode="auto">
          <a:xfrm flipH="1">
            <a:off x="7924800" y="2971800"/>
            <a:ext cx="152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9" name="Text Box 95"/>
          <p:cNvSpPr txBox="1">
            <a:spLocks noChangeArrowheads="1"/>
          </p:cNvSpPr>
          <p:nvPr/>
        </p:nvSpPr>
        <p:spPr bwMode="auto">
          <a:xfrm>
            <a:off x="7543800" y="2438400"/>
            <a:ext cx="914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2003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Cray X1</a:t>
            </a:r>
          </a:p>
        </p:txBody>
      </p:sp>
      <p:sp>
        <p:nvSpPr>
          <p:cNvPr id="23590" name="Line 96"/>
          <p:cNvSpPr>
            <a:spLocks noChangeShapeType="1"/>
          </p:cNvSpPr>
          <p:nvPr/>
        </p:nvSpPr>
        <p:spPr bwMode="auto">
          <a:xfrm flipH="1" flipV="1">
            <a:off x="6172200" y="3352800"/>
            <a:ext cx="76200" cy="5334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1" name="Line 97"/>
          <p:cNvSpPr>
            <a:spLocks noChangeShapeType="1"/>
          </p:cNvSpPr>
          <p:nvPr/>
        </p:nvSpPr>
        <p:spPr bwMode="auto">
          <a:xfrm flipH="1">
            <a:off x="7315200" y="2895600"/>
            <a:ext cx="762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92" name="Picture 98" descr="AikenM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52600" y="4676775"/>
            <a:ext cx="1524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93" name="Text Box 99"/>
          <p:cNvSpPr txBox="1">
            <a:spLocks noChangeArrowheads="1"/>
          </p:cNvSpPr>
          <p:nvPr/>
        </p:nvSpPr>
        <p:spPr bwMode="auto">
          <a:xfrm>
            <a:off x="1752600" y="3962400"/>
            <a:ext cx="10668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1943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Harvard Mark 1</a:t>
            </a:r>
          </a:p>
        </p:txBody>
      </p:sp>
      <p:sp>
        <p:nvSpPr>
          <p:cNvPr id="23594" name="Line 100"/>
          <p:cNvSpPr>
            <a:spLocks noChangeShapeType="1"/>
          </p:cNvSpPr>
          <p:nvPr/>
        </p:nvSpPr>
        <p:spPr bwMode="auto">
          <a:xfrm flipH="1" flipV="1">
            <a:off x="1905000" y="3352800"/>
            <a:ext cx="381000" cy="6096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95" name="Picture 101" descr="ibm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362200" y="1295400"/>
            <a:ext cx="1371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96" name="Text Box 102"/>
          <p:cNvSpPr txBox="1">
            <a:spLocks noChangeArrowheads="1"/>
          </p:cNvSpPr>
          <p:nvPr/>
        </p:nvSpPr>
        <p:spPr bwMode="auto">
          <a:xfrm>
            <a:off x="2743200" y="2286000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1959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Calibri" charset="0"/>
              </a:rPr>
              <a:t>IBM 7094</a:t>
            </a:r>
          </a:p>
        </p:txBody>
      </p:sp>
      <p:sp>
        <p:nvSpPr>
          <p:cNvPr id="23597" name="Line 103"/>
          <p:cNvSpPr>
            <a:spLocks noChangeShapeType="1"/>
          </p:cNvSpPr>
          <p:nvPr/>
        </p:nvSpPr>
        <p:spPr bwMode="auto">
          <a:xfrm>
            <a:off x="3657600" y="2590800"/>
            <a:ext cx="609600" cy="762000"/>
          </a:xfrm>
          <a:prstGeom prst="line">
            <a:avLst/>
          </a:prstGeom>
          <a:noFill/>
          <a:ln w="1905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98" name="Rectangle 104"/>
          <p:cNvSpPr>
            <a:spLocks noChangeArrowheads="1"/>
          </p:cNvSpPr>
          <p:nvPr/>
        </p:nvSpPr>
        <p:spPr bwMode="auto">
          <a:xfrm>
            <a:off x="2362200" y="3200400"/>
            <a:ext cx="1447800" cy="304800"/>
          </a:xfrm>
          <a:prstGeom prst="rect">
            <a:avLst/>
          </a:prstGeom>
          <a:solidFill>
            <a:srgbClr val="FF33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3599" name="Rectangle 105"/>
          <p:cNvSpPr>
            <a:spLocks noChangeArrowheads="1"/>
          </p:cNvSpPr>
          <p:nvPr/>
        </p:nvSpPr>
        <p:spPr bwMode="auto">
          <a:xfrm>
            <a:off x="3810000" y="3200400"/>
            <a:ext cx="990600" cy="304800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3600" name="Rectangle 106"/>
          <p:cNvSpPr>
            <a:spLocks noChangeArrowheads="1"/>
          </p:cNvSpPr>
          <p:nvPr/>
        </p:nvSpPr>
        <p:spPr bwMode="auto">
          <a:xfrm>
            <a:off x="4800600" y="3200400"/>
            <a:ext cx="914400" cy="304800"/>
          </a:xfrm>
          <a:prstGeom prst="rect">
            <a:avLst/>
          </a:prstGeom>
          <a:solidFill>
            <a:srgbClr val="FFFF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3601" name="Rectangle 107"/>
          <p:cNvSpPr>
            <a:spLocks noChangeArrowheads="1"/>
          </p:cNvSpPr>
          <p:nvPr/>
        </p:nvSpPr>
        <p:spPr bwMode="auto">
          <a:xfrm>
            <a:off x="5715000" y="3200400"/>
            <a:ext cx="762000" cy="304800"/>
          </a:xfrm>
          <a:prstGeom prst="rect">
            <a:avLst/>
          </a:prstGeom>
          <a:solidFill>
            <a:srgbClr val="FF66CC">
              <a:alpha val="3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23602" name="Rectangle 108"/>
          <p:cNvSpPr>
            <a:spLocks noChangeArrowheads="1"/>
          </p:cNvSpPr>
          <p:nvPr/>
        </p:nvSpPr>
        <p:spPr bwMode="auto">
          <a:xfrm>
            <a:off x="6477000" y="3200400"/>
            <a:ext cx="1828800" cy="3048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0" name="Rectangle 108"/>
          <p:cNvSpPr>
            <a:spLocks noChangeArrowheads="1"/>
          </p:cNvSpPr>
          <p:nvPr/>
        </p:nvSpPr>
        <p:spPr bwMode="auto">
          <a:xfrm>
            <a:off x="8305800" y="3200400"/>
            <a:ext cx="838200" cy="304800"/>
          </a:xfrm>
          <a:prstGeom prst="rect">
            <a:avLst/>
          </a:prstGeom>
          <a:solidFill>
            <a:srgbClr val="46008F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" name="Text Box 95"/>
          <p:cNvSpPr txBox="1">
            <a:spLocks noChangeArrowheads="1"/>
          </p:cNvSpPr>
          <p:nvPr/>
        </p:nvSpPr>
        <p:spPr bwMode="auto">
          <a:xfrm>
            <a:off x="8077200" y="3810000"/>
            <a:ext cx="1066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2006</a:t>
            </a:r>
          </a:p>
          <a:p>
            <a:pPr algn="ctr"/>
            <a:r>
              <a:rPr lang="en-US" sz="1400" dirty="0" err="1">
                <a:solidFill>
                  <a:srgbClr val="000000"/>
                </a:solidFill>
                <a:latin typeface="Calibri" charset="0"/>
              </a:rPr>
              <a:t>BlueGene</a:t>
            </a:r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/L</a:t>
            </a:r>
          </a:p>
        </p:txBody>
      </p:sp>
      <p:sp>
        <p:nvSpPr>
          <p:cNvPr id="113" name="Line 93"/>
          <p:cNvSpPr>
            <a:spLocks noChangeShapeType="1"/>
          </p:cNvSpPr>
          <p:nvPr/>
        </p:nvSpPr>
        <p:spPr bwMode="auto">
          <a:xfrm flipH="1" flipV="1">
            <a:off x="8153400" y="3429000"/>
            <a:ext cx="304800" cy="4572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Text Box 95"/>
          <p:cNvSpPr txBox="1">
            <a:spLocks noChangeArrowheads="1"/>
          </p:cNvSpPr>
          <p:nvPr/>
        </p:nvSpPr>
        <p:spPr bwMode="auto">
          <a:xfrm>
            <a:off x="8187265" y="2440113"/>
            <a:ext cx="91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2009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Calibri" charset="0"/>
              </a:rPr>
              <a:t>Cray XT5</a:t>
            </a:r>
          </a:p>
        </p:txBody>
      </p:sp>
      <p:sp>
        <p:nvSpPr>
          <p:cNvPr id="116" name="Line 90"/>
          <p:cNvSpPr>
            <a:spLocks noChangeShapeType="1"/>
          </p:cNvSpPr>
          <p:nvPr/>
        </p:nvSpPr>
        <p:spPr bwMode="auto">
          <a:xfrm>
            <a:off x="8763000" y="2819400"/>
            <a:ext cx="152400" cy="381000"/>
          </a:xfrm>
          <a:prstGeom prst="line">
            <a:avLst/>
          </a:prstGeom>
          <a:noFill/>
          <a:ln w="12700">
            <a:solidFill>
              <a:srgbClr val="00CC00"/>
            </a:solidFill>
            <a:round/>
            <a:headEnd/>
            <a:tailEnd type="triangle" w="med" len="med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52400" y="210520"/>
            <a:ext cx="6324600" cy="762000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高性能计算机演化</a:t>
            </a:r>
          </a:p>
        </p:txBody>
      </p:sp>
    </p:spTree>
    <p:extLst>
      <p:ext uri="{BB962C8B-B14F-4D97-AF65-F5344CB8AC3E}">
        <p14:creationId xmlns:p14="http://schemas.microsoft.com/office/powerpoint/2010/main" val="340302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82960"/>
          </a:xfrm>
        </p:spPr>
        <p:txBody>
          <a:bodyPr/>
          <a:lstStyle/>
          <a:p>
            <a:r>
              <a:rPr lang="zh-CN" altLang="en-US">
                <a:latin typeface="Times New Roman" pitchFamily="18" charset="0"/>
                <a:ea typeface="宋体" pitchFamily="2" charset="-122"/>
              </a:rPr>
              <a:t>并行计算机体系合一结构</a:t>
            </a:r>
            <a:r>
              <a:rPr lang="zh-CN" altLang="en-US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527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1196752"/>
            <a:ext cx="7992888" cy="3149754"/>
          </a:xfrm>
        </p:spPr>
        <p:txBody>
          <a:bodyPr/>
          <a:lstStyle/>
          <a:p>
            <a:r>
              <a:rPr lang="en-US" altLang="zh-CN" sz="2400" dirty="0"/>
              <a:t>SMP(Symmetric Multiprocessor)、MPP(</a:t>
            </a:r>
            <a:r>
              <a:rPr lang="en-US" altLang="en-US" sz="2400" dirty="0"/>
              <a:t>Massively Parallel Processor</a:t>
            </a:r>
            <a:r>
              <a:rPr lang="en-US" altLang="zh-CN" sz="2400" dirty="0"/>
              <a:t>)、DSM</a:t>
            </a:r>
            <a:r>
              <a:rPr lang="zh-CN" altLang="en-US" sz="2400" dirty="0"/>
              <a:t>和</a:t>
            </a:r>
            <a:r>
              <a:rPr lang="en-US" altLang="zh-CN" sz="2400" dirty="0"/>
              <a:t>COW(Cluster of </a:t>
            </a:r>
            <a:r>
              <a:rPr lang="en-US" altLang="zh-CN" sz="2400" dirty="0" err="1"/>
              <a:t>Worksations</a:t>
            </a:r>
            <a:r>
              <a:rPr lang="en-US" altLang="zh-CN" sz="2400" dirty="0"/>
              <a:t> )</a:t>
            </a:r>
            <a:r>
              <a:rPr lang="zh-CN" altLang="en-US" sz="2400" dirty="0"/>
              <a:t>并行结构渐趋一致。</a:t>
            </a:r>
          </a:p>
          <a:p>
            <a:pPr lvl="1"/>
            <a:r>
              <a:rPr lang="zh-CN" altLang="en-US" sz="2000" dirty="0"/>
              <a:t>大量的节点通过高速网络互连起来</a:t>
            </a:r>
          </a:p>
          <a:p>
            <a:pPr lvl="1"/>
            <a:endParaRPr lang="en-US" altLang="zh-CN" dirty="0"/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1935163" y="2682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27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09450"/>
              </p:ext>
            </p:extLst>
          </p:nvPr>
        </p:nvGraphicFramePr>
        <p:xfrm>
          <a:off x="323528" y="3645024"/>
          <a:ext cx="8480943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98" name="Visio" r:id="rId3" imgW="6264045" imgH="1523460" progId="Visio.Drawing.11">
                  <p:embed/>
                </p:oleObj>
              </mc:Choice>
              <mc:Fallback>
                <p:oleObj name="Visio" r:id="rId3" imgW="6264045" imgH="15234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645024"/>
                        <a:ext cx="8480943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4713" y="330242"/>
            <a:ext cx="7024744" cy="650486"/>
          </a:xfrm>
        </p:spPr>
        <p:txBody>
          <a:bodyPr>
            <a:normAutofit/>
          </a:bodyPr>
          <a:lstStyle/>
          <a:p>
            <a:r>
              <a:rPr lang="zh-CN" altLang="en-US" dirty="0"/>
              <a:t>五种结构特性一览表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31</a:t>
            </a:fld>
            <a:endParaRPr lang="en-US" altLang="zh-CN"/>
          </a:p>
        </p:txBody>
      </p:sp>
      <p:grpSp>
        <p:nvGrpSpPr>
          <p:cNvPr id="526504" name="Group 168"/>
          <p:cNvGrpSpPr>
            <a:grpSpLocks/>
          </p:cNvGrpSpPr>
          <p:nvPr/>
        </p:nvGrpSpPr>
        <p:grpSpPr bwMode="auto">
          <a:xfrm>
            <a:off x="539552" y="1196752"/>
            <a:ext cx="8071048" cy="5204048"/>
            <a:chOff x="-3" y="-3"/>
            <a:chExt cx="4000" cy="4614"/>
          </a:xfrm>
        </p:grpSpPr>
        <p:grpSp>
          <p:nvGrpSpPr>
            <p:cNvPr id="526502" name="Group 166"/>
            <p:cNvGrpSpPr>
              <a:grpSpLocks/>
            </p:cNvGrpSpPr>
            <p:nvPr/>
          </p:nvGrpSpPr>
          <p:grpSpPr bwMode="auto">
            <a:xfrm>
              <a:off x="0" y="0"/>
              <a:ext cx="3994" cy="4608"/>
              <a:chOff x="0" y="0"/>
              <a:chExt cx="3994" cy="4608"/>
            </a:xfrm>
          </p:grpSpPr>
          <p:grpSp>
            <p:nvGrpSpPr>
              <p:cNvPr id="526395" name="Group 59"/>
              <p:cNvGrpSpPr>
                <a:grpSpLocks/>
              </p:cNvGrpSpPr>
              <p:nvPr/>
            </p:nvGrpSpPr>
            <p:grpSpPr bwMode="auto">
              <a:xfrm>
                <a:off x="0" y="0"/>
                <a:ext cx="662" cy="384"/>
                <a:chOff x="0" y="0"/>
                <a:chExt cx="662" cy="384"/>
              </a:xfrm>
            </p:grpSpPr>
            <p:sp>
              <p:nvSpPr>
                <p:cNvPr id="526340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属性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394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397" name="Group 61"/>
              <p:cNvGrpSpPr>
                <a:grpSpLocks/>
              </p:cNvGrpSpPr>
              <p:nvPr/>
            </p:nvGrpSpPr>
            <p:grpSpPr bwMode="auto">
              <a:xfrm>
                <a:off x="662" y="0"/>
                <a:ext cx="662" cy="384"/>
                <a:chOff x="662" y="0"/>
                <a:chExt cx="662" cy="384"/>
              </a:xfrm>
            </p:grpSpPr>
            <p:sp>
              <p:nvSpPr>
                <p:cNvPr id="526341" name="Rectangle 5"/>
                <p:cNvSpPr>
                  <a:spLocks noChangeArrowheads="1"/>
                </p:cNvSpPr>
                <p:nvPr/>
              </p:nvSpPr>
              <p:spPr bwMode="auto">
                <a:xfrm>
                  <a:off x="705" y="0"/>
                  <a:ext cx="619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2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PVP(Parallel Vector Processor)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 dirty="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396" name="Rectangle 60"/>
                <p:cNvSpPr>
                  <a:spLocks noChangeArrowheads="1"/>
                </p:cNvSpPr>
                <p:nvPr/>
              </p:nvSpPr>
              <p:spPr bwMode="auto">
                <a:xfrm>
                  <a:off x="662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399" name="Group 63"/>
              <p:cNvGrpSpPr>
                <a:grpSpLocks/>
              </p:cNvGrpSpPr>
              <p:nvPr/>
            </p:nvGrpSpPr>
            <p:grpSpPr bwMode="auto">
              <a:xfrm>
                <a:off x="1324" y="0"/>
                <a:ext cx="662" cy="384"/>
                <a:chOff x="1324" y="0"/>
                <a:chExt cx="662" cy="384"/>
              </a:xfrm>
            </p:grpSpPr>
            <p:sp>
              <p:nvSpPr>
                <p:cNvPr id="526342" name="Rectangle 6"/>
                <p:cNvSpPr>
                  <a:spLocks noChangeArrowheads="1"/>
                </p:cNvSpPr>
                <p:nvPr/>
              </p:nvSpPr>
              <p:spPr bwMode="auto">
                <a:xfrm>
                  <a:off x="1367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SMP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398" name="Rectangle 62"/>
                <p:cNvSpPr>
                  <a:spLocks noChangeArrowheads="1"/>
                </p:cNvSpPr>
                <p:nvPr/>
              </p:nvSpPr>
              <p:spPr bwMode="auto">
                <a:xfrm>
                  <a:off x="1324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01" name="Group 65"/>
              <p:cNvGrpSpPr>
                <a:grpSpLocks/>
              </p:cNvGrpSpPr>
              <p:nvPr/>
            </p:nvGrpSpPr>
            <p:grpSpPr bwMode="auto">
              <a:xfrm>
                <a:off x="1986" y="0"/>
                <a:ext cx="662" cy="384"/>
                <a:chOff x="1986" y="0"/>
                <a:chExt cx="662" cy="384"/>
              </a:xfrm>
            </p:grpSpPr>
            <p:sp>
              <p:nvSpPr>
                <p:cNvPr id="526343" name="Rectangle 7"/>
                <p:cNvSpPr>
                  <a:spLocks noChangeArrowheads="1"/>
                </p:cNvSpPr>
                <p:nvPr/>
              </p:nvSpPr>
              <p:spPr bwMode="auto">
                <a:xfrm>
                  <a:off x="2029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MPP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00" name="Rectangle 64"/>
                <p:cNvSpPr>
                  <a:spLocks noChangeArrowheads="1"/>
                </p:cNvSpPr>
                <p:nvPr/>
              </p:nvSpPr>
              <p:spPr bwMode="auto">
                <a:xfrm>
                  <a:off x="1986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03" name="Group 67"/>
              <p:cNvGrpSpPr>
                <a:grpSpLocks/>
              </p:cNvGrpSpPr>
              <p:nvPr/>
            </p:nvGrpSpPr>
            <p:grpSpPr bwMode="auto">
              <a:xfrm>
                <a:off x="2648" y="0"/>
                <a:ext cx="684" cy="384"/>
                <a:chOff x="2648" y="0"/>
                <a:chExt cx="684" cy="384"/>
              </a:xfrm>
            </p:grpSpPr>
            <p:sp>
              <p:nvSpPr>
                <p:cNvPr id="526344" name="Rectangle 8"/>
                <p:cNvSpPr>
                  <a:spLocks noChangeArrowheads="1"/>
                </p:cNvSpPr>
                <p:nvPr/>
              </p:nvSpPr>
              <p:spPr bwMode="auto">
                <a:xfrm>
                  <a:off x="2691" y="0"/>
                  <a:ext cx="598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DSM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02" name="Rectangle 66"/>
                <p:cNvSpPr>
                  <a:spLocks noChangeArrowheads="1"/>
                </p:cNvSpPr>
                <p:nvPr/>
              </p:nvSpPr>
              <p:spPr bwMode="auto">
                <a:xfrm>
                  <a:off x="2648" y="0"/>
                  <a:ext cx="68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05" name="Group 69"/>
              <p:cNvGrpSpPr>
                <a:grpSpLocks/>
              </p:cNvGrpSpPr>
              <p:nvPr/>
            </p:nvGrpSpPr>
            <p:grpSpPr bwMode="auto">
              <a:xfrm>
                <a:off x="3332" y="0"/>
                <a:ext cx="662" cy="384"/>
                <a:chOff x="3332" y="0"/>
                <a:chExt cx="662" cy="384"/>
              </a:xfrm>
            </p:grpSpPr>
            <p:sp>
              <p:nvSpPr>
                <p:cNvPr id="526345" name="Rectangle 9"/>
                <p:cNvSpPr>
                  <a:spLocks noChangeArrowheads="1"/>
                </p:cNvSpPr>
                <p:nvPr/>
              </p:nvSpPr>
              <p:spPr bwMode="auto">
                <a:xfrm>
                  <a:off x="3375" y="0"/>
                  <a:ext cx="576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COW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04" name="Rectangle 68"/>
                <p:cNvSpPr>
                  <a:spLocks noChangeArrowheads="1"/>
                </p:cNvSpPr>
                <p:nvPr/>
              </p:nvSpPr>
              <p:spPr bwMode="auto">
                <a:xfrm>
                  <a:off x="3332" y="0"/>
                  <a:ext cx="6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07" name="Group 71"/>
              <p:cNvGrpSpPr>
                <a:grpSpLocks/>
              </p:cNvGrpSpPr>
              <p:nvPr/>
            </p:nvGrpSpPr>
            <p:grpSpPr bwMode="auto">
              <a:xfrm>
                <a:off x="0" y="384"/>
                <a:ext cx="662" cy="480"/>
                <a:chOff x="0" y="384"/>
                <a:chExt cx="662" cy="480"/>
              </a:xfrm>
            </p:grpSpPr>
            <p:sp>
              <p:nvSpPr>
                <p:cNvPr id="52634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结构类型</a:t>
                  </a:r>
                  <a:endParaRPr lang="zh-CN" altLang="en-US" sz="14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 dirty="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06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09" name="Group 73"/>
              <p:cNvGrpSpPr>
                <a:grpSpLocks/>
              </p:cNvGrpSpPr>
              <p:nvPr/>
            </p:nvGrpSpPr>
            <p:grpSpPr bwMode="auto">
              <a:xfrm>
                <a:off x="662" y="384"/>
                <a:ext cx="662" cy="480"/>
                <a:chOff x="662" y="384"/>
                <a:chExt cx="662" cy="480"/>
              </a:xfrm>
            </p:grpSpPr>
            <p:sp>
              <p:nvSpPr>
                <p:cNvPr id="526347" name="Rectangle 11"/>
                <p:cNvSpPr>
                  <a:spLocks noChangeArrowheads="1"/>
                </p:cNvSpPr>
                <p:nvPr/>
              </p:nvSpPr>
              <p:spPr bwMode="auto">
                <a:xfrm>
                  <a:off x="705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MIMD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08" name="Rectangle 72"/>
                <p:cNvSpPr>
                  <a:spLocks noChangeArrowheads="1"/>
                </p:cNvSpPr>
                <p:nvPr/>
              </p:nvSpPr>
              <p:spPr bwMode="auto">
                <a:xfrm>
                  <a:off x="662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11" name="Group 75"/>
              <p:cNvGrpSpPr>
                <a:grpSpLocks/>
              </p:cNvGrpSpPr>
              <p:nvPr/>
            </p:nvGrpSpPr>
            <p:grpSpPr bwMode="auto">
              <a:xfrm>
                <a:off x="1324" y="384"/>
                <a:ext cx="662" cy="480"/>
                <a:chOff x="1324" y="384"/>
                <a:chExt cx="662" cy="480"/>
              </a:xfrm>
            </p:grpSpPr>
            <p:sp>
              <p:nvSpPr>
                <p:cNvPr id="526348" name="Rectangle 12"/>
                <p:cNvSpPr>
                  <a:spLocks noChangeArrowheads="1"/>
                </p:cNvSpPr>
                <p:nvPr/>
              </p:nvSpPr>
              <p:spPr bwMode="auto">
                <a:xfrm>
                  <a:off x="1367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MIMD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10" name="Rectangle 74"/>
                <p:cNvSpPr>
                  <a:spLocks noChangeArrowheads="1"/>
                </p:cNvSpPr>
                <p:nvPr/>
              </p:nvSpPr>
              <p:spPr bwMode="auto">
                <a:xfrm>
                  <a:off x="1324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13" name="Group 77"/>
              <p:cNvGrpSpPr>
                <a:grpSpLocks/>
              </p:cNvGrpSpPr>
              <p:nvPr/>
            </p:nvGrpSpPr>
            <p:grpSpPr bwMode="auto">
              <a:xfrm>
                <a:off x="1986" y="384"/>
                <a:ext cx="662" cy="480"/>
                <a:chOff x="1986" y="384"/>
                <a:chExt cx="662" cy="480"/>
              </a:xfrm>
            </p:grpSpPr>
            <p:sp>
              <p:nvSpPr>
                <p:cNvPr id="52634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29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MIMD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12" name="Rectangle 76"/>
                <p:cNvSpPr>
                  <a:spLocks noChangeArrowheads="1"/>
                </p:cNvSpPr>
                <p:nvPr/>
              </p:nvSpPr>
              <p:spPr bwMode="auto">
                <a:xfrm>
                  <a:off x="1986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15" name="Group 79"/>
              <p:cNvGrpSpPr>
                <a:grpSpLocks/>
              </p:cNvGrpSpPr>
              <p:nvPr/>
            </p:nvGrpSpPr>
            <p:grpSpPr bwMode="auto">
              <a:xfrm>
                <a:off x="2648" y="384"/>
                <a:ext cx="684" cy="480"/>
                <a:chOff x="2648" y="384"/>
                <a:chExt cx="684" cy="480"/>
              </a:xfrm>
            </p:grpSpPr>
            <p:sp>
              <p:nvSpPr>
                <p:cNvPr id="526350" name="Rectangle 14"/>
                <p:cNvSpPr>
                  <a:spLocks noChangeArrowheads="1"/>
                </p:cNvSpPr>
                <p:nvPr/>
              </p:nvSpPr>
              <p:spPr bwMode="auto">
                <a:xfrm>
                  <a:off x="2691" y="384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MIMD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14" name="Rectangle 78"/>
                <p:cNvSpPr>
                  <a:spLocks noChangeArrowheads="1"/>
                </p:cNvSpPr>
                <p:nvPr/>
              </p:nvSpPr>
              <p:spPr bwMode="auto">
                <a:xfrm>
                  <a:off x="2648" y="384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17" name="Group 81"/>
              <p:cNvGrpSpPr>
                <a:grpSpLocks/>
              </p:cNvGrpSpPr>
              <p:nvPr/>
            </p:nvGrpSpPr>
            <p:grpSpPr bwMode="auto">
              <a:xfrm>
                <a:off x="3332" y="384"/>
                <a:ext cx="662" cy="480"/>
                <a:chOff x="3332" y="384"/>
                <a:chExt cx="662" cy="480"/>
              </a:xfrm>
            </p:grpSpPr>
            <p:sp>
              <p:nvSpPr>
                <p:cNvPr id="526351" name="Rectangle 15"/>
                <p:cNvSpPr>
                  <a:spLocks noChangeArrowheads="1"/>
                </p:cNvSpPr>
                <p:nvPr/>
              </p:nvSpPr>
              <p:spPr bwMode="auto">
                <a:xfrm>
                  <a:off x="3375" y="38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MIMD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16" name="Rectangle 80"/>
                <p:cNvSpPr>
                  <a:spLocks noChangeArrowheads="1"/>
                </p:cNvSpPr>
                <p:nvPr/>
              </p:nvSpPr>
              <p:spPr bwMode="auto">
                <a:xfrm>
                  <a:off x="3332" y="38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19" name="Group 83"/>
              <p:cNvGrpSpPr>
                <a:grpSpLocks/>
              </p:cNvGrpSpPr>
              <p:nvPr/>
            </p:nvGrpSpPr>
            <p:grpSpPr bwMode="auto">
              <a:xfrm>
                <a:off x="0" y="864"/>
                <a:ext cx="662" cy="480"/>
                <a:chOff x="0" y="864"/>
                <a:chExt cx="662" cy="480"/>
              </a:xfrm>
            </p:grpSpPr>
            <p:sp>
              <p:nvSpPr>
                <p:cNvPr id="52635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处理器类型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18" name="Rectangle 82"/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21" name="Group 85"/>
              <p:cNvGrpSpPr>
                <a:grpSpLocks/>
              </p:cNvGrpSpPr>
              <p:nvPr/>
            </p:nvGrpSpPr>
            <p:grpSpPr bwMode="auto">
              <a:xfrm>
                <a:off x="662" y="864"/>
                <a:ext cx="662" cy="480"/>
                <a:chOff x="662" y="864"/>
                <a:chExt cx="662" cy="480"/>
              </a:xfrm>
            </p:grpSpPr>
            <p:sp>
              <p:nvSpPr>
                <p:cNvPr id="526353" name="Rectangle 17"/>
                <p:cNvSpPr>
                  <a:spLocks noChangeArrowheads="1"/>
                </p:cNvSpPr>
                <p:nvPr/>
              </p:nvSpPr>
              <p:spPr bwMode="auto">
                <a:xfrm>
                  <a:off x="705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专用定制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20" name="Rectangle 84"/>
                <p:cNvSpPr>
                  <a:spLocks noChangeArrowheads="1"/>
                </p:cNvSpPr>
                <p:nvPr/>
              </p:nvSpPr>
              <p:spPr bwMode="auto">
                <a:xfrm>
                  <a:off x="662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23" name="Group 87"/>
              <p:cNvGrpSpPr>
                <a:grpSpLocks/>
              </p:cNvGrpSpPr>
              <p:nvPr/>
            </p:nvGrpSpPr>
            <p:grpSpPr bwMode="auto">
              <a:xfrm>
                <a:off x="1324" y="864"/>
                <a:ext cx="662" cy="480"/>
                <a:chOff x="1324" y="864"/>
                <a:chExt cx="662" cy="480"/>
              </a:xfrm>
            </p:grpSpPr>
            <p:sp>
              <p:nvSpPr>
                <p:cNvPr id="526354" name="Rectangle 18"/>
                <p:cNvSpPr>
                  <a:spLocks noChangeArrowheads="1"/>
                </p:cNvSpPr>
                <p:nvPr/>
              </p:nvSpPr>
              <p:spPr bwMode="auto">
                <a:xfrm>
                  <a:off x="1367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商用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22" name="Rectangle 86"/>
                <p:cNvSpPr>
                  <a:spLocks noChangeArrowheads="1"/>
                </p:cNvSpPr>
                <p:nvPr/>
              </p:nvSpPr>
              <p:spPr bwMode="auto">
                <a:xfrm>
                  <a:off x="1324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25" name="Group 89"/>
              <p:cNvGrpSpPr>
                <a:grpSpLocks/>
              </p:cNvGrpSpPr>
              <p:nvPr/>
            </p:nvGrpSpPr>
            <p:grpSpPr bwMode="auto">
              <a:xfrm>
                <a:off x="1986" y="864"/>
                <a:ext cx="662" cy="480"/>
                <a:chOff x="1986" y="864"/>
                <a:chExt cx="662" cy="480"/>
              </a:xfrm>
            </p:grpSpPr>
            <p:sp>
              <p:nvSpPr>
                <p:cNvPr id="526355" name="Rectangle 19"/>
                <p:cNvSpPr>
                  <a:spLocks noChangeArrowheads="1"/>
                </p:cNvSpPr>
                <p:nvPr/>
              </p:nvSpPr>
              <p:spPr bwMode="auto">
                <a:xfrm>
                  <a:off x="2029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商用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24" name="Rectangle 88"/>
                <p:cNvSpPr>
                  <a:spLocks noChangeArrowheads="1"/>
                </p:cNvSpPr>
                <p:nvPr/>
              </p:nvSpPr>
              <p:spPr bwMode="auto">
                <a:xfrm>
                  <a:off x="1986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27" name="Group 91"/>
              <p:cNvGrpSpPr>
                <a:grpSpLocks/>
              </p:cNvGrpSpPr>
              <p:nvPr/>
            </p:nvGrpSpPr>
            <p:grpSpPr bwMode="auto">
              <a:xfrm>
                <a:off x="2648" y="864"/>
                <a:ext cx="684" cy="480"/>
                <a:chOff x="2648" y="864"/>
                <a:chExt cx="684" cy="480"/>
              </a:xfrm>
            </p:grpSpPr>
            <p:sp>
              <p:nvSpPr>
                <p:cNvPr id="526356" name="Rectangle 20"/>
                <p:cNvSpPr>
                  <a:spLocks noChangeArrowheads="1"/>
                </p:cNvSpPr>
                <p:nvPr/>
              </p:nvSpPr>
              <p:spPr bwMode="auto">
                <a:xfrm>
                  <a:off x="2691" y="864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商用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26" name="Rectangle 90"/>
                <p:cNvSpPr>
                  <a:spLocks noChangeArrowheads="1"/>
                </p:cNvSpPr>
                <p:nvPr/>
              </p:nvSpPr>
              <p:spPr bwMode="auto">
                <a:xfrm>
                  <a:off x="2648" y="864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29" name="Group 93"/>
              <p:cNvGrpSpPr>
                <a:grpSpLocks/>
              </p:cNvGrpSpPr>
              <p:nvPr/>
            </p:nvGrpSpPr>
            <p:grpSpPr bwMode="auto">
              <a:xfrm>
                <a:off x="3332" y="864"/>
                <a:ext cx="662" cy="480"/>
                <a:chOff x="3332" y="864"/>
                <a:chExt cx="662" cy="480"/>
              </a:xfrm>
            </p:grpSpPr>
            <p:sp>
              <p:nvSpPr>
                <p:cNvPr id="526357" name="Rectangle 21"/>
                <p:cNvSpPr>
                  <a:spLocks noChangeArrowheads="1"/>
                </p:cNvSpPr>
                <p:nvPr/>
              </p:nvSpPr>
              <p:spPr bwMode="auto">
                <a:xfrm>
                  <a:off x="3375" y="864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商用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28" name="Rectangle 92"/>
                <p:cNvSpPr>
                  <a:spLocks noChangeArrowheads="1"/>
                </p:cNvSpPr>
                <p:nvPr/>
              </p:nvSpPr>
              <p:spPr bwMode="auto">
                <a:xfrm>
                  <a:off x="3332" y="864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31" name="Group 95"/>
              <p:cNvGrpSpPr>
                <a:grpSpLocks/>
              </p:cNvGrpSpPr>
              <p:nvPr/>
            </p:nvGrpSpPr>
            <p:grpSpPr bwMode="auto">
              <a:xfrm>
                <a:off x="0" y="1344"/>
                <a:ext cx="662" cy="576"/>
                <a:chOff x="0" y="1344"/>
                <a:chExt cx="662" cy="576"/>
              </a:xfrm>
            </p:grpSpPr>
            <p:sp>
              <p:nvSpPr>
                <p:cNvPr id="52635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互连网络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30" name="Rectangle 94"/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33" name="Group 97"/>
              <p:cNvGrpSpPr>
                <a:grpSpLocks/>
              </p:cNvGrpSpPr>
              <p:nvPr/>
            </p:nvGrpSpPr>
            <p:grpSpPr bwMode="auto">
              <a:xfrm>
                <a:off x="662" y="1344"/>
                <a:ext cx="662" cy="576"/>
                <a:chOff x="662" y="1344"/>
                <a:chExt cx="662" cy="576"/>
              </a:xfrm>
            </p:grpSpPr>
            <p:sp>
              <p:nvSpPr>
                <p:cNvPr id="526359" name="Rectangle 23"/>
                <p:cNvSpPr>
                  <a:spLocks noChangeArrowheads="1"/>
                </p:cNvSpPr>
                <p:nvPr/>
              </p:nvSpPr>
              <p:spPr bwMode="auto">
                <a:xfrm>
                  <a:off x="705" y="134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定制交叉开关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32" name="Rectangle 96"/>
                <p:cNvSpPr>
                  <a:spLocks noChangeArrowheads="1"/>
                </p:cNvSpPr>
                <p:nvPr/>
              </p:nvSpPr>
              <p:spPr bwMode="auto">
                <a:xfrm>
                  <a:off x="662" y="1344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35" name="Group 99"/>
              <p:cNvGrpSpPr>
                <a:grpSpLocks/>
              </p:cNvGrpSpPr>
              <p:nvPr/>
            </p:nvGrpSpPr>
            <p:grpSpPr bwMode="auto">
              <a:xfrm>
                <a:off x="1324" y="1344"/>
                <a:ext cx="662" cy="576"/>
                <a:chOff x="1324" y="1344"/>
                <a:chExt cx="662" cy="576"/>
              </a:xfrm>
            </p:grpSpPr>
            <p:sp>
              <p:nvSpPr>
                <p:cNvPr id="526360" name="Rectangle 24"/>
                <p:cNvSpPr>
                  <a:spLocks noChangeArrowheads="1"/>
                </p:cNvSpPr>
                <p:nvPr/>
              </p:nvSpPr>
              <p:spPr bwMode="auto">
                <a:xfrm>
                  <a:off x="1367" y="134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总线、交叉开关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34" name="Rectangle 98"/>
                <p:cNvSpPr>
                  <a:spLocks noChangeArrowheads="1"/>
                </p:cNvSpPr>
                <p:nvPr/>
              </p:nvSpPr>
              <p:spPr bwMode="auto">
                <a:xfrm>
                  <a:off x="1324" y="1344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37" name="Group 101"/>
              <p:cNvGrpSpPr>
                <a:grpSpLocks/>
              </p:cNvGrpSpPr>
              <p:nvPr/>
            </p:nvGrpSpPr>
            <p:grpSpPr bwMode="auto">
              <a:xfrm>
                <a:off x="1986" y="1344"/>
                <a:ext cx="662" cy="576"/>
                <a:chOff x="1986" y="1344"/>
                <a:chExt cx="662" cy="576"/>
              </a:xfrm>
            </p:grpSpPr>
            <p:sp>
              <p:nvSpPr>
                <p:cNvPr id="526361" name="Rectangle 25"/>
                <p:cNvSpPr>
                  <a:spLocks noChangeArrowheads="1"/>
                </p:cNvSpPr>
                <p:nvPr/>
              </p:nvSpPr>
              <p:spPr bwMode="auto">
                <a:xfrm>
                  <a:off x="2029" y="134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定制网络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36" name="Rectangle 100"/>
                <p:cNvSpPr>
                  <a:spLocks noChangeArrowheads="1"/>
                </p:cNvSpPr>
                <p:nvPr/>
              </p:nvSpPr>
              <p:spPr bwMode="auto">
                <a:xfrm>
                  <a:off x="1986" y="1344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39" name="Group 103"/>
              <p:cNvGrpSpPr>
                <a:grpSpLocks/>
              </p:cNvGrpSpPr>
              <p:nvPr/>
            </p:nvGrpSpPr>
            <p:grpSpPr bwMode="auto">
              <a:xfrm>
                <a:off x="2648" y="1344"/>
                <a:ext cx="684" cy="576"/>
                <a:chOff x="2648" y="1344"/>
                <a:chExt cx="684" cy="576"/>
              </a:xfrm>
            </p:grpSpPr>
            <p:sp>
              <p:nvSpPr>
                <p:cNvPr id="526362" name="Rectangle 26"/>
                <p:cNvSpPr>
                  <a:spLocks noChangeArrowheads="1"/>
                </p:cNvSpPr>
                <p:nvPr/>
              </p:nvSpPr>
              <p:spPr bwMode="auto">
                <a:xfrm>
                  <a:off x="2691" y="1344"/>
                  <a:ext cx="598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定制网络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38" name="Rectangle 102"/>
                <p:cNvSpPr>
                  <a:spLocks noChangeArrowheads="1"/>
                </p:cNvSpPr>
                <p:nvPr/>
              </p:nvSpPr>
              <p:spPr bwMode="auto">
                <a:xfrm>
                  <a:off x="2648" y="1344"/>
                  <a:ext cx="684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41" name="Group 105"/>
              <p:cNvGrpSpPr>
                <a:grpSpLocks/>
              </p:cNvGrpSpPr>
              <p:nvPr/>
            </p:nvGrpSpPr>
            <p:grpSpPr bwMode="auto">
              <a:xfrm>
                <a:off x="3332" y="1344"/>
                <a:ext cx="662" cy="576"/>
                <a:chOff x="3332" y="1344"/>
                <a:chExt cx="662" cy="576"/>
              </a:xfrm>
            </p:grpSpPr>
            <p:sp>
              <p:nvSpPr>
                <p:cNvPr id="526363" name="Rectangle 27"/>
                <p:cNvSpPr>
                  <a:spLocks noChangeArrowheads="1"/>
                </p:cNvSpPr>
                <p:nvPr/>
              </p:nvSpPr>
              <p:spPr bwMode="auto">
                <a:xfrm>
                  <a:off x="3375" y="1344"/>
                  <a:ext cx="576" cy="5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商用网络（以太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ATM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）</a:t>
                  </a:r>
                  <a:endParaRPr lang="en-US" altLang="zh-CN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4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32" y="1344"/>
                  <a:ext cx="662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43" name="Group 107"/>
              <p:cNvGrpSpPr>
                <a:grpSpLocks/>
              </p:cNvGrpSpPr>
              <p:nvPr/>
            </p:nvGrpSpPr>
            <p:grpSpPr bwMode="auto">
              <a:xfrm>
                <a:off x="0" y="1920"/>
                <a:ext cx="662" cy="480"/>
                <a:chOff x="0" y="1920"/>
                <a:chExt cx="662" cy="480"/>
              </a:xfrm>
            </p:grpSpPr>
            <p:sp>
              <p:nvSpPr>
                <p:cNvPr id="52636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通信机制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42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45" name="Group 109"/>
              <p:cNvGrpSpPr>
                <a:grpSpLocks/>
              </p:cNvGrpSpPr>
              <p:nvPr/>
            </p:nvGrpSpPr>
            <p:grpSpPr bwMode="auto">
              <a:xfrm>
                <a:off x="662" y="1920"/>
                <a:ext cx="662" cy="480"/>
                <a:chOff x="662" y="1920"/>
                <a:chExt cx="662" cy="480"/>
              </a:xfrm>
            </p:grpSpPr>
            <p:sp>
              <p:nvSpPr>
                <p:cNvPr id="526365" name="Rectangle 29"/>
                <p:cNvSpPr>
                  <a:spLocks noChangeArrowheads="1"/>
                </p:cNvSpPr>
                <p:nvPr/>
              </p:nvSpPr>
              <p:spPr bwMode="auto">
                <a:xfrm>
                  <a:off x="705" y="192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共享变量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44" name="Rectangle 108"/>
                <p:cNvSpPr>
                  <a:spLocks noChangeArrowheads="1"/>
                </p:cNvSpPr>
                <p:nvPr/>
              </p:nvSpPr>
              <p:spPr bwMode="auto">
                <a:xfrm>
                  <a:off x="662" y="192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47" name="Group 111"/>
              <p:cNvGrpSpPr>
                <a:grpSpLocks/>
              </p:cNvGrpSpPr>
              <p:nvPr/>
            </p:nvGrpSpPr>
            <p:grpSpPr bwMode="auto">
              <a:xfrm>
                <a:off x="1324" y="1920"/>
                <a:ext cx="662" cy="480"/>
                <a:chOff x="1324" y="1920"/>
                <a:chExt cx="662" cy="480"/>
              </a:xfrm>
            </p:grpSpPr>
            <p:sp>
              <p:nvSpPr>
                <p:cNvPr id="526366" name="Rectangle 30"/>
                <p:cNvSpPr>
                  <a:spLocks noChangeArrowheads="1"/>
                </p:cNvSpPr>
                <p:nvPr/>
              </p:nvSpPr>
              <p:spPr bwMode="auto">
                <a:xfrm>
                  <a:off x="1367" y="192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共享变量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46" name="Rectangle 110"/>
                <p:cNvSpPr>
                  <a:spLocks noChangeArrowheads="1"/>
                </p:cNvSpPr>
                <p:nvPr/>
              </p:nvSpPr>
              <p:spPr bwMode="auto">
                <a:xfrm>
                  <a:off x="1324" y="192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49" name="Group 113"/>
              <p:cNvGrpSpPr>
                <a:grpSpLocks/>
              </p:cNvGrpSpPr>
              <p:nvPr/>
            </p:nvGrpSpPr>
            <p:grpSpPr bwMode="auto">
              <a:xfrm>
                <a:off x="1986" y="1920"/>
                <a:ext cx="662" cy="480"/>
                <a:chOff x="1986" y="1920"/>
                <a:chExt cx="662" cy="480"/>
              </a:xfrm>
            </p:grpSpPr>
            <p:sp>
              <p:nvSpPr>
                <p:cNvPr id="526367" name="Rectangle 31"/>
                <p:cNvSpPr>
                  <a:spLocks noChangeArrowheads="1"/>
                </p:cNvSpPr>
                <p:nvPr/>
              </p:nvSpPr>
              <p:spPr bwMode="auto">
                <a:xfrm>
                  <a:off x="2029" y="192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消息传递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48" name="Rectangle 112"/>
                <p:cNvSpPr>
                  <a:spLocks noChangeArrowheads="1"/>
                </p:cNvSpPr>
                <p:nvPr/>
              </p:nvSpPr>
              <p:spPr bwMode="auto">
                <a:xfrm>
                  <a:off x="1986" y="192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51" name="Group 115"/>
              <p:cNvGrpSpPr>
                <a:grpSpLocks/>
              </p:cNvGrpSpPr>
              <p:nvPr/>
            </p:nvGrpSpPr>
            <p:grpSpPr bwMode="auto">
              <a:xfrm>
                <a:off x="2648" y="1920"/>
                <a:ext cx="684" cy="480"/>
                <a:chOff x="2648" y="1920"/>
                <a:chExt cx="684" cy="480"/>
              </a:xfrm>
            </p:grpSpPr>
            <p:sp>
              <p:nvSpPr>
                <p:cNvPr id="526368" name="Rectangle 32"/>
                <p:cNvSpPr>
                  <a:spLocks noChangeArrowheads="1"/>
                </p:cNvSpPr>
                <p:nvPr/>
              </p:nvSpPr>
              <p:spPr bwMode="auto">
                <a:xfrm>
                  <a:off x="2691" y="1920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共享变量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50" name="Rectangle 114"/>
                <p:cNvSpPr>
                  <a:spLocks noChangeArrowheads="1"/>
                </p:cNvSpPr>
                <p:nvPr/>
              </p:nvSpPr>
              <p:spPr bwMode="auto">
                <a:xfrm>
                  <a:off x="2648" y="1920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53" name="Group 117"/>
              <p:cNvGrpSpPr>
                <a:grpSpLocks/>
              </p:cNvGrpSpPr>
              <p:nvPr/>
            </p:nvGrpSpPr>
            <p:grpSpPr bwMode="auto">
              <a:xfrm>
                <a:off x="3332" y="1920"/>
                <a:ext cx="662" cy="480"/>
                <a:chOff x="3332" y="1920"/>
                <a:chExt cx="662" cy="480"/>
              </a:xfrm>
            </p:grpSpPr>
            <p:sp>
              <p:nvSpPr>
                <p:cNvPr id="526369" name="Rectangle 33"/>
                <p:cNvSpPr>
                  <a:spLocks noChangeArrowheads="1"/>
                </p:cNvSpPr>
                <p:nvPr/>
              </p:nvSpPr>
              <p:spPr bwMode="auto">
                <a:xfrm>
                  <a:off x="3375" y="192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消息传递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52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32" y="192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55" name="Group 119"/>
              <p:cNvGrpSpPr>
                <a:grpSpLocks/>
              </p:cNvGrpSpPr>
              <p:nvPr/>
            </p:nvGrpSpPr>
            <p:grpSpPr bwMode="auto">
              <a:xfrm>
                <a:off x="0" y="2400"/>
                <a:ext cx="662" cy="480"/>
                <a:chOff x="0" y="2400"/>
                <a:chExt cx="662" cy="480"/>
              </a:xfrm>
            </p:grpSpPr>
            <p:sp>
              <p:nvSpPr>
                <p:cNvPr id="52637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240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54" name="Rectangle 118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57" name="Group 121"/>
              <p:cNvGrpSpPr>
                <a:grpSpLocks/>
              </p:cNvGrpSpPr>
              <p:nvPr/>
            </p:nvGrpSpPr>
            <p:grpSpPr bwMode="auto">
              <a:xfrm>
                <a:off x="662" y="2400"/>
                <a:ext cx="662" cy="480"/>
                <a:chOff x="662" y="2400"/>
                <a:chExt cx="662" cy="480"/>
              </a:xfrm>
            </p:grpSpPr>
            <p:sp>
              <p:nvSpPr>
                <p:cNvPr id="526371" name="Rectangle 35"/>
                <p:cNvSpPr>
                  <a:spLocks noChangeArrowheads="1"/>
                </p:cNvSpPr>
                <p:nvPr/>
              </p:nvSpPr>
              <p:spPr bwMode="auto">
                <a:xfrm>
                  <a:off x="705" y="240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单地址空间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56" name="Rectangle 120"/>
                <p:cNvSpPr>
                  <a:spLocks noChangeArrowheads="1"/>
                </p:cNvSpPr>
                <p:nvPr/>
              </p:nvSpPr>
              <p:spPr bwMode="auto">
                <a:xfrm>
                  <a:off x="662" y="240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59" name="Group 123"/>
              <p:cNvGrpSpPr>
                <a:grpSpLocks/>
              </p:cNvGrpSpPr>
              <p:nvPr/>
            </p:nvGrpSpPr>
            <p:grpSpPr bwMode="auto">
              <a:xfrm>
                <a:off x="1324" y="2400"/>
                <a:ext cx="662" cy="480"/>
                <a:chOff x="1324" y="2400"/>
                <a:chExt cx="662" cy="480"/>
              </a:xfrm>
            </p:grpSpPr>
            <p:sp>
              <p:nvSpPr>
                <p:cNvPr id="52637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67" y="240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单地址空间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58" name="Rectangle 122"/>
                <p:cNvSpPr>
                  <a:spLocks noChangeArrowheads="1"/>
                </p:cNvSpPr>
                <p:nvPr/>
              </p:nvSpPr>
              <p:spPr bwMode="auto">
                <a:xfrm>
                  <a:off x="1324" y="240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61" name="Group 125"/>
              <p:cNvGrpSpPr>
                <a:grpSpLocks/>
              </p:cNvGrpSpPr>
              <p:nvPr/>
            </p:nvGrpSpPr>
            <p:grpSpPr bwMode="auto">
              <a:xfrm>
                <a:off x="1986" y="2400"/>
                <a:ext cx="662" cy="480"/>
                <a:chOff x="1986" y="2400"/>
                <a:chExt cx="662" cy="480"/>
              </a:xfrm>
            </p:grpSpPr>
            <p:sp>
              <p:nvSpPr>
                <p:cNvPr id="526373" name="Rectangle 37"/>
                <p:cNvSpPr>
                  <a:spLocks noChangeArrowheads="1"/>
                </p:cNvSpPr>
                <p:nvPr/>
              </p:nvSpPr>
              <p:spPr bwMode="auto">
                <a:xfrm>
                  <a:off x="2029" y="240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多地址空间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60" name="Rectangle 124"/>
                <p:cNvSpPr>
                  <a:spLocks noChangeArrowheads="1"/>
                </p:cNvSpPr>
                <p:nvPr/>
              </p:nvSpPr>
              <p:spPr bwMode="auto">
                <a:xfrm>
                  <a:off x="1986" y="240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63" name="Group 127"/>
              <p:cNvGrpSpPr>
                <a:grpSpLocks/>
              </p:cNvGrpSpPr>
              <p:nvPr/>
            </p:nvGrpSpPr>
            <p:grpSpPr bwMode="auto">
              <a:xfrm>
                <a:off x="2648" y="2400"/>
                <a:ext cx="684" cy="480"/>
                <a:chOff x="2648" y="2400"/>
                <a:chExt cx="684" cy="480"/>
              </a:xfrm>
            </p:grpSpPr>
            <p:sp>
              <p:nvSpPr>
                <p:cNvPr id="526374" name="Rectangle 38"/>
                <p:cNvSpPr>
                  <a:spLocks noChangeArrowheads="1"/>
                </p:cNvSpPr>
                <p:nvPr/>
              </p:nvSpPr>
              <p:spPr bwMode="auto">
                <a:xfrm>
                  <a:off x="2691" y="2400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单地址空间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62" name="Rectangle 126"/>
                <p:cNvSpPr>
                  <a:spLocks noChangeArrowheads="1"/>
                </p:cNvSpPr>
                <p:nvPr/>
              </p:nvSpPr>
              <p:spPr bwMode="auto">
                <a:xfrm>
                  <a:off x="2648" y="2400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65" name="Group 129"/>
              <p:cNvGrpSpPr>
                <a:grpSpLocks/>
              </p:cNvGrpSpPr>
              <p:nvPr/>
            </p:nvGrpSpPr>
            <p:grpSpPr bwMode="auto">
              <a:xfrm>
                <a:off x="3332" y="2400"/>
                <a:ext cx="662" cy="480"/>
                <a:chOff x="3332" y="2400"/>
                <a:chExt cx="662" cy="480"/>
              </a:xfrm>
            </p:grpSpPr>
            <p:sp>
              <p:nvSpPr>
                <p:cNvPr id="526375" name="Rectangle 39"/>
                <p:cNvSpPr>
                  <a:spLocks noChangeArrowheads="1"/>
                </p:cNvSpPr>
                <p:nvPr/>
              </p:nvSpPr>
              <p:spPr bwMode="auto">
                <a:xfrm>
                  <a:off x="3375" y="240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多地址空间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64" name="Rectangle 128"/>
                <p:cNvSpPr>
                  <a:spLocks noChangeArrowheads="1"/>
                </p:cNvSpPr>
                <p:nvPr/>
              </p:nvSpPr>
              <p:spPr bwMode="auto">
                <a:xfrm>
                  <a:off x="3332" y="240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67" name="Group 131"/>
              <p:cNvGrpSpPr>
                <a:grpSpLocks/>
              </p:cNvGrpSpPr>
              <p:nvPr/>
            </p:nvGrpSpPr>
            <p:grpSpPr bwMode="auto">
              <a:xfrm>
                <a:off x="0" y="2880"/>
                <a:ext cx="662" cy="480"/>
                <a:chOff x="0" y="2880"/>
                <a:chExt cx="662" cy="480"/>
              </a:xfrm>
            </p:grpSpPr>
            <p:sp>
              <p:nvSpPr>
                <p:cNvPr id="52637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系统存储器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66" name="Rectangle 130"/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69" name="Group 133"/>
              <p:cNvGrpSpPr>
                <a:grpSpLocks/>
              </p:cNvGrpSpPr>
              <p:nvPr/>
            </p:nvGrpSpPr>
            <p:grpSpPr bwMode="auto">
              <a:xfrm>
                <a:off x="662" y="2880"/>
                <a:ext cx="662" cy="480"/>
                <a:chOff x="662" y="2880"/>
                <a:chExt cx="662" cy="480"/>
              </a:xfrm>
            </p:grpSpPr>
            <p:sp>
              <p:nvSpPr>
                <p:cNvPr id="526377" name="Rectangle 41"/>
                <p:cNvSpPr>
                  <a:spLocks noChangeArrowheads="1"/>
                </p:cNvSpPr>
                <p:nvPr/>
              </p:nvSpPr>
              <p:spPr bwMode="auto">
                <a:xfrm>
                  <a:off x="705" y="288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集中共享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662" y="288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71" name="Group 135"/>
              <p:cNvGrpSpPr>
                <a:grpSpLocks/>
              </p:cNvGrpSpPr>
              <p:nvPr/>
            </p:nvGrpSpPr>
            <p:grpSpPr bwMode="auto">
              <a:xfrm>
                <a:off x="1324" y="2880"/>
                <a:ext cx="662" cy="480"/>
                <a:chOff x="1324" y="2880"/>
                <a:chExt cx="662" cy="480"/>
              </a:xfrm>
            </p:grpSpPr>
            <p:sp>
              <p:nvSpPr>
                <p:cNvPr id="526378" name="Rectangle 42"/>
                <p:cNvSpPr>
                  <a:spLocks noChangeArrowheads="1"/>
                </p:cNvSpPr>
                <p:nvPr/>
              </p:nvSpPr>
              <p:spPr bwMode="auto">
                <a:xfrm>
                  <a:off x="1367" y="288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集中共享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70" name="Rectangle 134"/>
                <p:cNvSpPr>
                  <a:spLocks noChangeArrowheads="1"/>
                </p:cNvSpPr>
                <p:nvPr/>
              </p:nvSpPr>
              <p:spPr bwMode="auto">
                <a:xfrm>
                  <a:off x="1324" y="288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73" name="Group 137"/>
              <p:cNvGrpSpPr>
                <a:grpSpLocks/>
              </p:cNvGrpSpPr>
              <p:nvPr/>
            </p:nvGrpSpPr>
            <p:grpSpPr bwMode="auto">
              <a:xfrm>
                <a:off x="1986" y="2880"/>
                <a:ext cx="662" cy="480"/>
                <a:chOff x="1986" y="2880"/>
                <a:chExt cx="662" cy="480"/>
              </a:xfrm>
            </p:grpSpPr>
            <p:sp>
              <p:nvSpPr>
                <p:cNvPr id="526379" name="Rectangle 43"/>
                <p:cNvSpPr>
                  <a:spLocks noChangeArrowheads="1"/>
                </p:cNvSpPr>
                <p:nvPr/>
              </p:nvSpPr>
              <p:spPr bwMode="auto">
                <a:xfrm>
                  <a:off x="2029" y="288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分布非共享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72" name="Rectangle 136"/>
                <p:cNvSpPr>
                  <a:spLocks noChangeArrowheads="1"/>
                </p:cNvSpPr>
                <p:nvPr/>
              </p:nvSpPr>
              <p:spPr bwMode="auto">
                <a:xfrm>
                  <a:off x="1986" y="288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75" name="Group 139"/>
              <p:cNvGrpSpPr>
                <a:grpSpLocks/>
              </p:cNvGrpSpPr>
              <p:nvPr/>
            </p:nvGrpSpPr>
            <p:grpSpPr bwMode="auto">
              <a:xfrm>
                <a:off x="2648" y="2880"/>
                <a:ext cx="684" cy="480"/>
                <a:chOff x="2648" y="2880"/>
                <a:chExt cx="684" cy="480"/>
              </a:xfrm>
            </p:grpSpPr>
            <p:sp>
              <p:nvSpPr>
                <p:cNvPr id="526380" name="Rectangle 44"/>
                <p:cNvSpPr>
                  <a:spLocks noChangeArrowheads="1"/>
                </p:cNvSpPr>
                <p:nvPr/>
              </p:nvSpPr>
              <p:spPr bwMode="auto">
                <a:xfrm>
                  <a:off x="2691" y="2880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分布共享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74" name="Rectangle 138"/>
                <p:cNvSpPr>
                  <a:spLocks noChangeArrowheads="1"/>
                </p:cNvSpPr>
                <p:nvPr/>
              </p:nvSpPr>
              <p:spPr bwMode="auto">
                <a:xfrm>
                  <a:off x="2648" y="2880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77" name="Group 141"/>
              <p:cNvGrpSpPr>
                <a:grpSpLocks/>
              </p:cNvGrpSpPr>
              <p:nvPr/>
            </p:nvGrpSpPr>
            <p:grpSpPr bwMode="auto">
              <a:xfrm>
                <a:off x="3332" y="2880"/>
                <a:ext cx="662" cy="480"/>
                <a:chOff x="3332" y="2880"/>
                <a:chExt cx="662" cy="480"/>
              </a:xfrm>
            </p:grpSpPr>
            <p:sp>
              <p:nvSpPr>
                <p:cNvPr id="526381" name="Rectangle 45"/>
                <p:cNvSpPr>
                  <a:spLocks noChangeArrowheads="1"/>
                </p:cNvSpPr>
                <p:nvPr/>
              </p:nvSpPr>
              <p:spPr bwMode="auto">
                <a:xfrm>
                  <a:off x="3375" y="288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分布非共享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76" name="Rectangle 140"/>
                <p:cNvSpPr>
                  <a:spLocks noChangeArrowheads="1"/>
                </p:cNvSpPr>
                <p:nvPr/>
              </p:nvSpPr>
              <p:spPr bwMode="auto">
                <a:xfrm>
                  <a:off x="3332" y="288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79" name="Group 143"/>
              <p:cNvGrpSpPr>
                <a:grpSpLocks/>
              </p:cNvGrpSpPr>
              <p:nvPr/>
            </p:nvGrpSpPr>
            <p:grpSpPr bwMode="auto">
              <a:xfrm>
                <a:off x="0" y="3360"/>
                <a:ext cx="662" cy="480"/>
                <a:chOff x="0" y="3360"/>
                <a:chExt cx="662" cy="480"/>
              </a:xfrm>
            </p:grpSpPr>
            <p:sp>
              <p:nvSpPr>
                <p:cNvPr id="526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336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访存模型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78" name="Rectangle 142"/>
                <p:cNvSpPr>
                  <a:spLocks noChangeArrowheads="1"/>
                </p:cNvSpPr>
                <p:nvPr/>
              </p:nvSpPr>
              <p:spPr bwMode="auto">
                <a:xfrm>
                  <a:off x="0" y="336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81" name="Group 145"/>
              <p:cNvGrpSpPr>
                <a:grpSpLocks/>
              </p:cNvGrpSpPr>
              <p:nvPr/>
            </p:nvGrpSpPr>
            <p:grpSpPr bwMode="auto">
              <a:xfrm>
                <a:off x="662" y="3360"/>
                <a:ext cx="662" cy="480"/>
                <a:chOff x="662" y="3360"/>
                <a:chExt cx="662" cy="480"/>
              </a:xfrm>
            </p:grpSpPr>
            <p:sp>
              <p:nvSpPr>
                <p:cNvPr id="526383" name="Rectangle 47"/>
                <p:cNvSpPr>
                  <a:spLocks noChangeArrowheads="1"/>
                </p:cNvSpPr>
                <p:nvPr/>
              </p:nvSpPr>
              <p:spPr bwMode="auto">
                <a:xfrm>
                  <a:off x="705" y="336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UMA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80" name="Rectangle 144"/>
                <p:cNvSpPr>
                  <a:spLocks noChangeArrowheads="1"/>
                </p:cNvSpPr>
                <p:nvPr/>
              </p:nvSpPr>
              <p:spPr bwMode="auto">
                <a:xfrm>
                  <a:off x="662" y="336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83" name="Group 147"/>
              <p:cNvGrpSpPr>
                <a:grpSpLocks/>
              </p:cNvGrpSpPr>
              <p:nvPr/>
            </p:nvGrpSpPr>
            <p:grpSpPr bwMode="auto">
              <a:xfrm>
                <a:off x="1324" y="3360"/>
                <a:ext cx="662" cy="480"/>
                <a:chOff x="1324" y="3360"/>
                <a:chExt cx="662" cy="480"/>
              </a:xfrm>
            </p:grpSpPr>
            <p:sp>
              <p:nvSpPr>
                <p:cNvPr id="526384" name="Rectangle 48"/>
                <p:cNvSpPr>
                  <a:spLocks noChangeArrowheads="1"/>
                </p:cNvSpPr>
                <p:nvPr/>
              </p:nvSpPr>
              <p:spPr bwMode="auto">
                <a:xfrm>
                  <a:off x="1367" y="336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UMA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82" name="Rectangle 146"/>
                <p:cNvSpPr>
                  <a:spLocks noChangeArrowheads="1"/>
                </p:cNvSpPr>
                <p:nvPr/>
              </p:nvSpPr>
              <p:spPr bwMode="auto">
                <a:xfrm>
                  <a:off x="1324" y="336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85" name="Group 149"/>
              <p:cNvGrpSpPr>
                <a:grpSpLocks/>
              </p:cNvGrpSpPr>
              <p:nvPr/>
            </p:nvGrpSpPr>
            <p:grpSpPr bwMode="auto">
              <a:xfrm>
                <a:off x="1986" y="3360"/>
                <a:ext cx="662" cy="480"/>
                <a:chOff x="1986" y="3360"/>
                <a:chExt cx="662" cy="480"/>
              </a:xfrm>
            </p:grpSpPr>
            <p:sp>
              <p:nvSpPr>
                <p:cNvPr id="526385" name="Rectangle 49"/>
                <p:cNvSpPr>
                  <a:spLocks noChangeArrowheads="1"/>
                </p:cNvSpPr>
                <p:nvPr/>
              </p:nvSpPr>
              <p:spPr bwMode="auto">
                <a:xfrm>
                  <a:off x="2029" y="336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NORMA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84" name="Rectangle 148"/>
                <p:cNvSpPr>
                  <a:spLocks noChangeArrowheads="1"/>
                </p:cNvSpPr>
                <p:nvPr/>
              </p:nvSpPr>
              <p:spPr bwMode="auto">
                <a:xfrm>
                  <a:off x="1986" y="336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87" name="Group 151"/>
              <p:cNvGrpSpPr>
                <a:grpSpLocks/>
              </p:cNvGrpSpPr>
              <p:nvPr/>
            </p:nvGrpSpPr>
            <p:grpSpPr bwMode="auto">
              <a:xfrm>
                <a:off x="2648" y="3360"/>
                <a:ext cx="684" cy="480"/>
                <a:chOff x="2648" y="3360"/>
                <a:chExt cx="684" cy="480"/>
              </a:xfrm>
            </p:grpSpPr>
            <p:sp>
              <p:nvSpPr>
                <p:cNvPr id="5263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691" y="3360"/>
                  <a:ext cx="598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NUMA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86" name="Rectangle 150"/>
                <p:cNvSpPr>
                  <a:spLocks noChangeArrowheads="1"/>
                </p:cNvSpPr>
                <p:nvPr/>
              </p:nvSpPr>
              <p:spPr bwMode="auto">
                <a:xfrm>
                  <a:off x="2648" y="3360"/>
                  <a:ext cx="68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89" name="Group 153"/>
              <p:cNvGrpSpPr>
                <a:grpSpLocks/>
              </p:cNvGrpSpPr>
              <p:nvPr/>
            </p:nvGrpSpPr>
            <p:grpSpPr bwMode="auto">
              <a:xfrm>
                <a:off x="3332" y="3360"/>
                <a:ext cx="662" cy="480"/>
                <a:chOff x="3332" y="3360"/>
                <a:chExt cx="662" cy="480"/>
              </a:xfrm>
            </p:grpSpPr>
            <p:sp>
              <p:nvSpPr>
                <p:cNvPr id="526387" name="Rectangle 51"/>
                <p:cNvSpPr>
                  <a:spLocks noChangeArrowheads="1"/>
                </p:cNvSpPr>
                <p:nvPr/>
              </p:nvSpPr>
              <p:spPr bwMode="auto">
                <a:xfrm>
                  <a:off x="3375" y="3360"/>
                  <a:ext cx="57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NORMA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88" name="Rectangle 152"/>
                <p:cNvSpPr>
                  <a:spLocks noChangeArrowheads="1"/>
                </p:cNvSpPr>
                <p:nvPr/>
              </p:nvSpPr>
              <p:spPr bwMode="auto">
                <a:xfrm>
                  <a:off x="3332" y="3360"/>
                  <a:ext cx="66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91" name="Group 155"/>
              <p:cNvGrpSpPr>
                <a:grpSpLocks/>
              </p:cNvGrpSpPr>
              <p:nvPr/>
            </p:nvGrpSpPr>
            <p:grpSpPr bwMode="auto">
              <a:xfrm>
                <a:off x="0" y="3840"/>
                <a:ext cx="662" cy="768"/>
                <a:chOff x="0" y="3840"/>
                <a:chExt cx="662" cy="768"/>
              </a:xfrm>
            </p:grpSpPr>
            <p:sp>
              <p:nvSpPr>
                <p:cNvPr id="526388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3840"/>
                  <a:ext cx="57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代表机器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90" name="Rectangle 154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66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93" name="Group 157"/>
              <p:cNvGrpSpPr>
                <a:grpSpLocks/>
              </p:cNvGrpSpPr>
              <p:nvPr/>
            </p:nvGrpSpPr>
            <p:grpSpPr bwMode="auto">
              <a:xfrm>
                <a:off x="662" y="3840"/>
                <a:ext cx="662" cy="768"/>
                <a:chOff x="662" y="3840"/>
                <a:chExt cx="662" cy="768"/>
              </a:xfrm>
            </p:grpSpPr>
            <p:sp>
              <p:nvSpPr>
                <p:cNvPr id="526389" name="Rectangle 53"/>
                <p:cNvSpPr>
                  <a:spLocks noChangeArrowheads="1"/>
                </p:cNvSpPr>
                <p:nvPr/>
              </p:nvSpPr>
              <p:spPr bwMode="auto">
                <a:xfrm>
                  <a:off x="705" y="3840"/>
                  <a:ext cx="57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indent="266700" algn="just">
                    <a:spcBef>
                      <a:spcPct val="0"/>
                    </a:spcBef>
                  </a:pP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Cray C-90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Cray T-90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银河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号</a:t>
                  </a:r>
                  <a:endParaRPr lang="zh-CN" altLang="en-US" sz="1400" dirty="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indent="266700" algn="just" eaLnBrk="0" hangingPunct="0">
                    <a:spcBef>
                      <a:spcPct val="0"/>
                    </a:spcBef>
                  </a:pPr>
                  <a:endParaRPr lang="zh-CN" altLang="en-US" sz="1400" dirty="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92" name="Rectangle 156"/>
                <p:cNvSpPr>
                  <a:spLocks noChangeArrowheads="1"/>
                </p:cNvSpPr>
                <p:nvPr/>
              </p:nvSpPr>
              <p:spPr bwMode="auto">
                <a:xfrm>
                  <a:off x="662" y="3840"/>
                  <a:ext cx="66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95" name="Group 159"/>
              <p:cNvGrpSpPr>
                <a:grpSpLocks/>
              </p:cNvGrpSpPr>
              <p:nvPr/>
            </p:nvGrpSpPr>
            <p:grpSpPr bwMode="auto">
              <a:xfrm>
                <a:off x="1324" y="3840"/>
                <a:ext cx="662" cy="768"/>
                <a:chOff x="1324" y="3840"/>
                <a:chExt cx="662" cy="768"/>
              </a:xfrm>
            </p:grpSpPr>
            <p:sp>
              <p:nvSpPr>
                <p:cNvPr id="526390" name="Rectangle 54"/>
                <p:cNvSpPr>
                  <a:spLocks noChangeArrowheads="1"/>
                </p:cNvSpPr>
                <p:nvPr/>
              </p:nvSpPr>
              <p:spPr bwMode="auto">
                <a:xfrm>
                  <a:off x="1367" y="3840"/>
                  <a:ext cx="57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indent="266700"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IBM R50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SGI Power Challenge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endParaRPr lang="en-US" altLang="zh-CN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indent="266700" algn="just" eaLnBrk="0" hangingPunct="0">
                    <a:spcBef>
                      <a:spcPct val="0"/>
                    </a:spcBef>
                  </a:pP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曙光</a:t>
                  </a: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号</a:t>
                  </a:r>
                  <a:endParaRPr lang="zh-CN" altLang="en-US" sz="1400"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endParaRPr>
                </a:p>
                <a:p>
                  <a:pPr indent="266700" algn="just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94" name="Rectangle 158"/>
                <p:cNvSpPr>
                  <a:spLocks noChangeArrowheads="1"/>
                </p:cNvSpPr>
                <p:nvPr/>
              </p:nvSpPr>
              <p:spPr bwMode="auto">
                <a:xfrm>
                  <a:off x="1324" y="3840"/>
                  <a:ext cx="66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97" name="Group 161"/>
              <p:cNvGrpSpPr>
                <a:grpSpLocks/>
              </p:cNvGrpSpPr>
              <p:nvPr/>
            </p:nvGrpSpPr>
            <p:grpSpPr bwMode="auto">
              <a:xfrm>
                <a:off x="1986" y="3840"/>
                <a:ext cx="662" cy="768"/>
                <a:chOff x="1986" y="3840"/>
                <a:chExt cx="662" cy="768"/>
              </a:xfrm>
            </p:grpSpPr>
            <p:sp>
              <p:nvSpPr>
                <p:cNvPr id="526391" name="Rectangle 55"/>
                <p:cNvSpPr>
                  <a:spLocks noChangeArrowheads="1"/>
                </p:cNvSpPr>
                <p:nvPr/>
              </p:nvSpPr>
              <p:spPr bwMode="auto">
                <a:xfrm>
                  <a:off x="2029" y="3840"/>
                  <a:ext cx="57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Intel Paragon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    IBMSP2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曙光</a:t>
                  </a:r>
                  <a:r>
                    <a:rPr lang="zh-CN" altLang="en-US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1000/2000</a:t>
                  </a: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zh-CN" altLang="en-US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96" name="Rectangle 160"/>
                <p:cNvSpPr>
                  <a:spLocks noChangeArrowheads="1"/>
                </p:cNvSpPr>
                <p:nvPr/>
              </p:nvSpPr>
              <p:spPr bwMode="auto">
                <a:xfrm>
                  <a:off x="1986" y="3840"/>
                  <a:ext cx="66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499" name="Group 163"/>
              <p:cNvGrpSpPr>
                <a:grpSpLocks/>
              </p:cNvGrpSpPr>
              <p:nvPr/>
            </p:nvGrpSpPr>
            <p:grpSpPr bwMode="auto">
              <a:xfrm>
                <a:off x="2648" y="3840"/>
                <a:ext cx="684" cy="768"/>
                <a:chOff x="2648" y="3840"/>
                <a:chExt cx="684" cy="768"/>
              </a:xfrm>
            </p:grpSpPr>
            <p:sp>
              <p:nvSpPr>
                <p:cNvPr id="526392" name="Rectangle 56"/>
                <p:cNvSpPr>
                  <a:spLocks noChangeArrowheads="1"/>
                </p:cNvSpPr>
                <p:nvPr/>
              </p:nvSpPr>
              <p:spPr bwMode="auto">
                <a:xfrm>
                  <a:off x="2691" y="3840"/>
                  <a:ext cx="598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Stanford DASH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en-US" altLang="zh-CN" sz="140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Cray T 3D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498" name="Rectangle 162"/>
                <p:cNvSpPr>
                  <a:spLocks noChangeArrowheads="1"/>
                </p:cNvSpPr>
                <p:nvPr/>
              </p:nvSpPr>
              <p:spPr bwMode="auto">
                <a:xfrm>
                  <a:off x="2648" y="3840"/>
                  <a:ext cx="684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  <p:grpSp>
            <p:nvGrpSpPr>
              <p:cNvPr id="526501" name="Group 165"/>
              <p:cNvGrpSpPr>
                <a:grpSpLocks/>
              </p:cNvGrpSpPr>
              <p:nvPr/>
            </p:nvGrpSpPr>
            <p:grpSpPr bwMode="auto">
              <a:xfrm>
                <a:off x="3332" y="3840"/>
                <a:ext cx="662" cy="768"/>
                <a:chOff x="3332" y="3840"/>
                <a:chExt cx="662" cy="768"/>
              </a:xfrm>
            </p:grpSpPr>
            <p:sp>
              <p:nvSpPr>
                <p:cNvPr id="526393" name="Rectangle 57"/>
                <p:cNvSpPr>
                  <a:spLocks noChangeArrowheads="1"/>
                </p:cNvSpPr>
                <p:nvPr/>
              </p:nvSpPr>
              <p:spPr bwMode="auto">
                <a:xfrm>
                  <a:off x="3375" y="3840"/>
                  <a:ext cx="576" cy="7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>
                    <a:spcBef>
                      <a:spcPct val="0"/>
                    </a:spcBef>
                  </a:pP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Berkeley 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NOW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</a:rPr>
                    <a:t>，</a:t>
                  </a:r>
                  <a:r>
                    <a:rPr lang="en-US" altLang="zh-CN" sz="1400" dirty="0" err="1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Alpha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宋体" pitchFamily="2" charset="-122"/>
                      <a:cs typeface="Times New Roman" pitchFamily="18" charset="0"/>
                    </a:rPr>
                    <a:t> Farm</a:t>
                  </a:r>
                </a:p>
                <a:p>
                  <a:pPr algn="just" eaLnBrk="0" hangingPunct="0">
                    <a:spcBef>
                      <a:spcPct val="0"/>
                    </a:spcBef>
                  </a:pPr>
                  <a:endParaRPr lang="en-US" altLang="zh-CN" sz="1400" dirty="0">
                    <a:solidFill>
                      <a:schemeClr val="tx1"/>
                    </a:solidFill>
                    <a:effectLst/>
                    <a:ea typeface="宋体" pitchFamily="2" charset="-122"/>
                  </a:endParaRPr>
                </a:p>
              </p:txBody>
            </p:sp>
            <p:sp>
              <p:nvSpPr>
                <p:cNvPr id="526500" name="Rectangle 164"/>
                <p:cNvSpPr>
                  <a:spLocks noChangeArrowheads="1"/>
                </p:cNvSpPr>
                <p:nvPr/>
              </p:nvSpPr>
              <p:spPr bwMode="auto">
                <a:xfrm>
                  <a:off x="3332" y="3840"/>
                  <a:ext cx="662" cy="76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400"/>
                </a:p>
              </p:txBody>
            </p:sp>
          </p:grpSp>
        </p:grpSp>
        <p:sp>
          <p:nvSpPr>
            <p:cNvPr id="526503" name="Rectangle 167"/>
            <p:cNvSpPr>
              <a:spLocks noChangeArrowheads="1"/>
            </p:cNvSpPr>
            <p:nvPr/>
          </p:nvSpPr>
          <p:spPr bwMode="auto">
            <a:xfrm>
              <a:off x="-3" y="-3"/>
              <a:ext cx="4000" cy="4614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3" name="椭圆 2"/>
          <p:cNvSpPr/>
          <p:nvPr/>
        </p:nvSpPr>
        <p:spPr>
          <a:xfrm>
            <a:off x="107504" y="3717032"/>
            <a:ext cx="8784976" cy="7314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179512" y="3213138"/>
            <a:ext cx="8784976" cy="7314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160392" y="2551037"/>
            <a:ext cx="8784976" cy="7314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73629" y="1523894"/>
            <a:ext cx="8784976" cy="73140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0" grpId="0" animBg="1"/>
      <p:bldP spid="171" grpId="0" animBg="1"/>
      <p:bldP spid="1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52252"/>
            <a:ext cx="2763838" cy="55646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存储器层次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49219" name="Rectangle 3"/>
          <p:cNvSpPr>
            <a:spLocks noChangeArrowheads="1"/>
          </p:cNvSpPr>
          <p:nvPr/>
        </p:nvSpPr>
        <p:spPr bwMode="auto">
          <a:xfrm>
            <a:off x="0" y="23897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040857"/>
              </p:ext>
            </p:extLst>
          </p:nvPr>
        </p:nvGraphicFramePr>
        <p:xfrm>
          <a:off x="251520" y="1411535"/>
          <a:ext cx="4214812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85" name="Visio" r:id="rId3" imgW="3313435" imgH="2943401" progId="Visio.Drawing.6">
                  <p:embed/>
                </p:oleObj>
              </mc:Choice>
              <mc:Fallback>
                <p:oleObj name="Visio" r:id="rId3" imgW="3313435" imgH="294340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11535"/>
                        <a:ext cx="4214812" cy="489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0" y="2270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4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26489"/>
              </p:ext>
            </p:extLst>
          </p:nvPr>
        </p:nvGraphicFramePr>
        <p:xfrm>
          <a:off x="4643438" y="1483320"/>
          <a:ext cx="4321175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86" name="Visio" r:id="rId5" imgW="3681219" imgH="3175094" progId="Visio.Drawing.6">
                  <p:embed/>
                </p:oleObj>
              </mc:Choice>
              <mc:Fallback>
                <p:oleObj name="Visio" r:id="rId5" imgW="3681219" imgH="3175094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83320"/>
                        <a:ext cx="4321175" cy="482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全局内存与分布式内存</a:t>
            </a:r>
            <a:endParaRPr lang="en-US" altLang="en-US" sz="32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412EE411-37E7-428C-AC1D-CA5DBB17BB5A}" type="slidenum">
              <a:rPr lang="en-US" altLang="en-US" sz="1200"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3191" name="Rectangle 4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3192" name="Rectangle 7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3193" name="Object 6"/>
          <p:cNvGraphicFramePr>
            <a:graphicFrameLocks noChangeAspect="1"/>
          </p:cNvGraphicFramePr>
          <p:nvPr/>
        </p:nvGraphicFramePr>
        <p:xfrm>
          <a:off x="-457200" y="838200"/>
          <a:ext cx="7848600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16" r:id="rId3" imgW="4762500" imgH="2933700" progId="MSDraw.Drawing.8.2">
                  <p:embed/>
                </p:oleObj>
              </mc:Choice>
              <mc:Fallback>
                <p:oleObj r:id="rId3" imgW="4762500" imgH="2933700" progId="MSDraw.Drawing.8.2">
                  <p:embed/>
                  <p:pic>
                    <p:nvPicPr>
                      <p:cNvPr id="931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838200"/>
                        <a:ext cx="7848600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06" name="Group 10"/>
          <p:cNvGrpSpPr>
            <a:grpSpLocks/>
          </p:cNvGrpSpPr>
          <p:nvPr/>
        </p:nvGrpSpPr>
        <p:grpSpPr bwMode="auto">
          <a:xfrm>
            <a:off x="5105399" y="2286000"/>
            <a:ext cx="3638550" cy="1938338"/>
            <a:chOff x="3216" y="1561"/>
            <a:chExt cx="2292" cy="1221"/>
          </a:xfrm>
        </p:grpSpPr>
        <p:sp>
          <p:nvSpPr>
            <p:cNvPr id="93195" name="Text Box 8"/>
            <p:cNvSpPr txBox="1">
              <a:spLocks noChangeArrowheads="1"/>
            </p:cNvSpPr>
            <p:nvPr/>
          </p:nvSpPr>
          <p:spPr bwMode="auto">
            <a:xfrm>
              <a:off x="4604" y="1561"/>
              <a:ext cx="904" cy="122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Crossbar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Bus(</a:t>
              </a:r>
              <a:r>
                <a:rPr lang="en-US" altLang="en-US" sz="2400" dirty="0" err="1"/>
                <a:t>es</a:t>
              </a:r>
              <a:r>
                <a:rPr lang="en-US" altLang="en-US" sz="2400" dirty="0"/>
                <a:t>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MIN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93196" name="Line 9"/>
            <p:cNvSpPr>
              <a:spLocks noChangeShapeType="1"/>
            </p:cNvSpPr>
            <p:nvPr/>
          </p:nvSpPr>
          <p:spPr bwMode="auto">
            <a:xfrm flipV="1">
              <a:off x="3216" y="2160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17502" y="5478468"/>
            <a:ext cx="496909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瓶颈：</a:t>
            </a:r>
            <a:endParaRPr lang="en-US" altLang="en-US" dirty="0"/>
          </a:p>
          <a:p>
            <a:r>
              <a:rPr lang="zh-CN" altLang="en-US" dirty="0"/>
              <a:t>当多个处理器访问同一块内存时</a:t>
            </a:r>
          </a:p>
        </p:txBody>
      </p:sp>
    </p:spTree>
    <p:extLst>
      <p:ext uri="{BB962C8B-B14F-4D97-AF65-F5344CB8AC3E}">
        <p14:creationId xmlns:p14="http://schemas.microsoft.com/office/powerpoint/2010/main" val="70499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/>
              <a:t>移除瓶颈</a:t>
            </a:r>
            <a:endParaRPr lang="en-US" altLang="en-US" sz="28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5F6AB41C-CB5C-4E43-B21C-1A1CD2F55CC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4214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215" name="Rectangle 4"/>
          <p:cNvSpPr>
            <a:spLocks noChangeArrowheads="1"/>
          </p:cNvSpPr>
          <p:nvPr/>
        </p:nvSpPr>
        <p:spPr bwMode="auto">
          <a:xfrm>
            <a:off x="0" y="1428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217" name="Rectangle 7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4218" name="Rectangle 13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4219" name="Object 12"/>
          <p:cNvGraphicFramePr>
            <a:graphicFrameLocks noChangeAspect="1"/>
          </p:cNvGraphicFramePr>
          <p:nvPr/>
        </p:nvGraphicFramePr>
        <p:xfrm>
          <a:off x="685800" y="990600"/>
          <a:ext cx="7696200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0" r:id="rId3" imgW="4762500" imgH="2933700" progId="MSDraw.Drawing.8.2">
                  <p:embed/>
                </p:oleObj>
              </mc:Choice>
              <mc:Fallback>
                <p:oleObj r:id="rId3" imgW="4762500" imgH="2933700" progId="MSDraw.Drawing.8.2">
                  <p:embed/>
                  <p:pic>
                    <p:nvPicPr>
                      <p:cNvPr id="942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96200" cy="474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9" name="Text Box 15"/>
          <p:cNvSpPr txBox="1">
            <a:spLocks noChangeArrowheads="1"/>
          </p:cNvSpPr>
          <p:nvPr/>
        </p:nvSpPr>
        <p:spPr bwMode="auto">
          <a:xfrm>
            <a:off x="2590800" y="3048000"/>
            <a:ext cx="1828800" cy="83099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Cache</a:t>
            </a:r>
            <a:r>
              <a:rPr lang="zh-CN" altLang="en-US" sz="2400" dirty="0"/>
              <a:t>一致性问题</a:t>
            </a:r>
            <a:endParaRPr lang="en-US" altLang="en-US" sz="2400" i="1" dirty="0"/>
          </a:p>
        </p:txBody>
      </p:sp>
      <p:sp>
        <p:nvSpPr>
          <p:cNvPr id="2" name="矩形 1"/>
          <p:cNvSpPr/>
          <p:nvPr/>
        </p:nvSpPr>
        <p:spPr>
          <a:xfrm>
            <a:off x="3563888" y="1523815"/>
            <a:ext cx="7200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888" y="2420888"/>
            <a:ext cx="7200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63888" y="4365104"/>
            <a:ext cx="72008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2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9" grpId="0" animBg="1"/>
      <p:bldP spid="2" grpId="0" animBg="1"/>
      <p:bldP spid="13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分布式共享内存</a:t>
            </a:r>
            <a:endParaRPr lang="en-US" altLang="en-US" sz="2800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</a:rPr>
              <a:t>Slide </a:t>
            </a:r>
            <a:fld id="{9EA3FDD5-47E4-4717-8964-A02404721AE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95238" name="Rectangle 3"/>
          <p:cNvSpPr>
            <a:spLocks noChangeArrowheads="1"/>
          </p:cNvSpPr>
          <p:nvPr/>
        </p:nvSpPr>
        <p:spPr bwMode="auto">
          <a:xfrm>
            <a:off x="0" y="1352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1" name="Rectangle 6"/>
          <p:cNvSpPr>
            <a:spLocks noChangeArrowheads="1"/>
          </p:cNvSpPr>
          <p:nvPr/>
        </p:nvSpPr>
        <p:spPr bwMode="auto">
          <a:xfrm>
            <a:off x="0" y="2447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2" name="Rectangle 7"/>
          <p:cNvSpPr>
            <a:spLocks noChangeArrowheads="1"/>
          </p:cNvSpPr>
          <p:nvPr/>
        </p:nvSpPr>
        <p:spPr bwMode="auto">
          <a:xfrm>
            <a:off x="0" y="1962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0" y="1709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9524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63069"/>
              </p:ext>
            </p:extLst>
          </p:nvPr>
        </p:nvGraphicFramePr>
        <p:xfrm>
          <a:off x="-756592" y="1118624"/>
          <a:ext cx="6858000" cy="495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63" r:id="rId3" imgW="4762500" imgH="3438525" progId="MSDraw.Drawing.8.2">
                  <p:embed/>
                </p:oleObj>
              </mc:Choice>
              <mc:Fallback>
                <p:oleObj r:id="rId3" imgW="4762500" imgH="3438525" progId="MSDraw.Drawing.8.2">
                  <p:embed/>
                  <p:pic>
                    <p:nvPicPr>
                      <p:cNvPr id="952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56592" y="1118624"/>
                        <a:ext cx="6858000" cy="495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0" name="Text Box 12"/>
          <p:cNvSpPr txBox="1">
            <a:spLocks noChangeArrowheads="1"/>
          </p:cNvSpPr>
          <p:nvPr/>
        </p:nvSpPr>
        <p:spPr bwMode="auto">
          <a:xfrm>
            <a:off x="5162767" y="1638864"/>
            <a:ext cx="365770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b="1" dirty="0">
              <a:solidFill>
                <a:srgbClr val="E40000"/>
              </a:solidFill>
            </a:endParaRPr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NUMA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algn="l" eaLnBrk="1" hangingPunct="1">
              <a:spcBef>
                <a:spcPct val="0"/>
              </a:spcBef>
              <a:buNone/>
            </a:pPr>
            <a:r>
              <a:rPr lang="en-US" altLang="en-US" sz="2000" dirty="0" err="1">
                <a:solidFill>
                  <a:srgbClr val="C00000"/>
                </a:solidFill>
              </a:rPr>
              <a:t>N</a:t>
            </a:r>
            <a:r>
              <a:rPr lang="en-US" altLang="en-US" sz="2000" dirty="0" err="1"/>
              <a:t>on</a:t>
            </a:r>
            <a:r>
              <a:rPr lang="en-US" altLang="en-US" sz="2000" dirty="0" err="1">
                <a:solidFill>
                  <a:srgbClr val="C00000"/>
                </a:solidFill>
              </a:rPr>
              <a:t>U</a:t>
            </a:r>
            <a:r>
              <a:rPr lang="en-US" altLang="en-US" sz="2000" dirty="0" err="1"/>
              <a:t>niform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ccess (distributed shared memory)</a:t>
            </a:r>
          </a:p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2000" dirty="0"/>
              <a:t>非均匀内存访问</a:t>
            </a:r>
            <a:r>
              <a:rPr lang="en-US" altLang="zh-CN" sz="2000" dirty="0"/>
              <a:t>(</a:t>
            </a:r>
            <a:r>
              <a:rPr lang="zh-CN" altLang="en-US" sz="2000" dirty="0"/>
              <a:t>分布式共享内存</a:t>
            </a:r>
            <a:r>
              <a:rPr lang="en-US" altLang="zh-CN" sz="2000" dirty="0"/>
              <a:t>)</a:t>
            </a:r>
            <a:endParaRPr lang="en-US" altLang="en-US" sz="2000" dirty="0"/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dirty="0"/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UMA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algn="l" eaLnBrk="1" hangingPunct="1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U</a:t>
            </a:r>
            <a:r>
              <a:rPr lang="en-US" altLang="en-US" sz="2000" dirty="0"/>
              <a:t>niform </a:t>
            </a:r>
            <a:r>
              <a:rPr lang="en-US" altLang="zh-CN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ccess (global shared memory)</a:t>
            </a:r>
          </a:p>
          <a:p>
            <a:pPr algn="l" eaLnBrk="1" hangingPunct="1">
              <a:spcBef>
                <a:spcPct val="0"/>
              </a:spcBef>
              <a:buNone/>
            </a:pPr>
            <a:r>
              <a:rPr lang="zh-CN" altLang="en-US" sz="2000" dirty="0"/>
              <a:t>全局共享内存</a:t>
            </a:r>
            <a:endParaRPr lang="en-US" altLang="en-US" sz="2000" dirty="0"/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dirty="0"/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en-US" sz="2000" dirty="0"/>
              <a:t>COMA</a:t>
            </a:r>
            <a:r>
              <a:rPr lang="zh-CN" altLang="en-US" sz="2000" dirty="0"/>
              <a:t>：</a:t>
            </a:r>
            <a:r>
              <a:rPr lang="en-US" altLang="en-US" sz="2000" dirty="0">
                <a:solidFill>
                  <a:srgbClr val="C00000"/>
                </a:solidFill>
              </a:rPr>
              <a:t>C</a:t>
            </a:r>
            <a:r>
              <a:rPr lang="en-US" altLang="en-US" sz="2000" dirty="0"/>
              <a:t>ache-</a:t>
            </a:r>
            <a:r>
              <a:rPr lang="en-US" altLang="en-US" sz="2000" dirty="0">
                <a:solidFill>
                  <a:srgbClr val="C00000"/>
                </a:solidFill>
              </a:rPr>
              <a:t>o</a:t>
            </a:r>
            <a:r>
              <a:rPr lang="en-US" altLang="en-US" sz="2000" dirty="0"/>
              <a:t>nly </a:t>
            </a:r>
            <a:r>
              <a:rPr lang="en-US" altLang="en-US" sz="2000" dirty="0">
                <a:solidFill>
                  <a:srgbClr val="C00000"/>
                </a:solidFill>
              </a:rPr>
              <a:t>M</a:t>
            </a:r>
            <a:r>
              <a:rPr lang="en-US" altLang="en-US" sz="2000" dirty="0"/>
              <a:t>emory </a:t>
            </a:r>
            <a:r>
              <a:rPr lang="en-US" altLang="en-US" sz="2000" dirty="0">
                <a:solidFill>
                  <a:srgbClr val="C00000"/>
                </a:solidFill>
              </a:rPr>
              <a:t>A</a:t>
            </a:r>
            <a:r>
              <a:rPr lang="en-US" altLang="en-US" sz="2000" dirty="0"/>
              <a:t>rch</a:t>
            </a:r>
          </a:p>
          <a:p>
            <a:pPr marL="342900" indent="-342900" algn="l"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014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共享内存的几种形式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36</a:t>
            </a:fld>
            <a:endParaRPr lang="en-US" altLang="zh-CN"/>
          </a:p>
        </p:txBody>
      </p:sp>
      <p:graphicFrame>
        <p:nvGraphicFramePr>
          <p:cNvPr id="4" name="Object 10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740916"/>
              </p:ext>
            </p:extLst>
          </p:nvPr>
        </p:nvGraphicFramePr>
        <p:xfrm>
          <a:off x="1403648" y="1484784"/>
          <a:ext cx="5638800" cy="433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53" r:id="rId3" imgW="3267075" imgH="2514600" progId="MSDraw.Drawing.8.2">
                  <p:embed/>
                </p:oleObj>
              </mc:Choice>
              <mc:Fallback>
                <p:oleObj r:id="rId3" imgW="3267075" imgH="2514600" progId="MSDraw.Drawing.8.2">
                  <p:embed/>
                  <p:pic>
                    <p:nvPicPr>
                      <p:cNvPr id="8706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484784"/>
                        <a:ext cx="5638800" cy="433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150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713788" cy="576064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存储器存取模型</a:t>
            </a:r>
            <a:r>
              <a:rPr lang="en-US" altLang="zh-CN" sz="3200" dirty="0"/>
              <a:t>( UMA NUMA COMA NORMA)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37</a:t>
            </a:fld>
            <a:endParaRPr lang="en-US" altLang="zh-CN"/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610852"/>
              </p:ext>
            </p:extLst>
          </p:nvPr>
        </p:nvGraphicFramePr>
        <p:xfrm>
          <a:off x="250825" y="828675"/>
          <a:ext cx="5184775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34" name="Visio" r:id="rId4" imgW="3590117" imgH="1808555" progId="Visio.Drawing.6">
                  <p:embed/>
                </p:oleObj>
              </mc:Choice>
              <mc:Fallback>
                <p:oleObj name="Visio" r:id="rId4" imgW="3590117" imgH="180855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28675"/>
                        <a:ext cx="5184775" cy="260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0790" name="Rectangle 6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91" name="Object 7"/>
          <p:cNvGraphicFramePr>
            <a:graphicFrameLocks noChangeAspect="1"/>
          </p:cNvGraphicFramePr>
          <p:nvPr/>
        </p:nvGraphicFramePr>
        <p:xfrm>
          <a:off x="5867400" y="908050"/>
          <a:ext cx="256857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35" name="Visio" r:id="rId6" imgW="2090861" imgH="1417151" progId="Visio.Drawing.6">
                  <p:embed/>
                </p:oleObj>
              </mc:Choice>
              <mc:Fallback>
                <p:oleObj name="Visio" r:id="rId6" imgW="2090861" imgH="1417151" progId="Visio.Drawing.6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08050"/>
                        <a:ext cx="2568575" cy="244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2" name="Rectangle 8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30793" name="Object 9"/>
          <p:cNvGraphicFramePr>
            <a:graphicFrameLocks noChangeAspect="1"/>
          </p:cNvGraphicFramePr>
          <p:nvPr/>
        </p:nvGraphicFramePr>
        <p:xfrm>
          <a:off x="5724525" y="4005263"/>
          <a:ext cx="2933700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36" name="Visio" r:id="rId8" imgW="2567743" imgH="1961517" progId="Visio.Drawing.6">
                  <p:embed/>
                </p:oleObj>
              </mc:Choice>
              <mc:Fallback>
                <p:oleObj name="Visio" r:id="rId8" imgW="2567743" imgH="1961517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005263"/>
                        <a:ext cx="2933700" cy="223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0794" name="Group 10"/>
          <p:cNvGrpSpPr>
            <a:grpSpLocks noChangeAspect="1"/>
          </p:cNvGrpSpPr>
          <p:nvPr/>
        </p:nvGrpSpPr>
        <p:grpSpPr bwMode="auto">
          <a:xfrm>
            <a:off x="179388" y="3500438"/>
            <a:ext cx="5256212" cy="2952750"/>
            <a:chOff x="2245" y="754"/>
            <a:chExt cx="3130" cy="1349"/>
          </a:xfrm>
        </p:grpSpPr>
        <p:sp>
          <p:nvSpPr>
            <p:cNvPr id="630795" name="AutoShape 11"/>
            <p:cNvSpPr>
              <a:spLocks noChangeAspect="1" noChangeArrowheads="1" noTextEdit="1"/>
            </p:cNvSpPr>
            <p:nvPr/>
          </p:nvSpPr>
          <p:spPr bwMode="auto">
            <a:xfrm>
              <a:off x="2245" y="754"/>
              <a:ext cx="3130" cy="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6" name="Rectangle 12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7" name="Rectangle 13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8" name="Rectangle 14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799" name="Rectangle 15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0" name="Rectangle 16"/>
            <p:cNvSpPr>
              <a:spLocks noChangeArrowheads="1"/>
            </p:cNvSpPr>
            <p:nvPr/>
          </p:nvSpPr>
          <p:spPr bwMode="auto">
            <a:xfrm>
              <a:off x="2477" y="1402"/>
              <a:ext cx="6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1" name="Rectangle 17"/>
            <p:cNvSpPr>
              <a:spLocks noChangeArrowheads="1"/>
            </p:cNvSpPr>
            <p:nvPr/>
          </p:nvSpPr>
          <p:spPr bwMode="auto">
            <a:xfrm>
              <a:off x="2540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2" name="Rectangle 18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3" name="Rectangle 19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4" name="Rectangle 20"/>
            <p:cNvSpPr>
              <a:spLocks noChangeArrowheads="1"/>
            </p:cNvSpPr>
            <p:nvPr/>
          </p:nvSpPr>
          <p:spPr bwMode="auto">
            <a:xfrm>
              <a:off x="2834" y="1402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5" name="Rectangle 21"/>
            <p:cNvSpPr>
              <a:spLocks noChangeArrowheads="1"/>
            </p:cNvSpPr>
            <p:nvPr/>
          </p:nvSpPr>
          <p:spPr bwMode="auto">
            <a:xfrm>
              <a:off x="2866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6" name="Rectangle 22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7" name="Rectangle 23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08" name="Rectangle 24"/>
            <p:cNvSpPr>
              <a:spLocks noChangeArrowheads="1"/>
            </p:cNvSpPr>
            <p:nvPr/>
          </p:nvSpPr>
          <p:spPr bwMode="auto">
            <a:xfrm>
              <a:off x="2477" y="1589"/>
              <a:ext cx="6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09" name="Rectangle 25"/>
            <p:cNvSpPr>
              <a:spLocks noChangeArrowheads="1"/>
            </p:cNvSpPr>
            <p:nvPr/>
          </p:nvSpPr>
          <p:spPr bwMode="auto">
            <a:xfrm>
              <a:off x="2540" y="1629"/>
              <a:ext cx="19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0" name="Rectangle 26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1" name="Rectangle 27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2" name="Rectangle 28"/>
            <p:cNvSpPr>
              <a:spLocks noChangeArrowheads="1"/>
            </p:cNvSpPr>
            <p:nvPr/>
          </p:nvSpPr>
          <p:spPr bwMode="auto">
            <a:xfrm>
              <a:off x="2834" y="1589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3" name="Rectangle 29"/>
            <p:cNvSpPr>
              <a:spLocks noChangeArrowheads="1"/>
            </p:cNvSpPr>
            <p:nvPr/>
          </p:nvSpPr>
          <p:spPr bwMode="auto">
            <a:xfrm>
              <a:off x="2866" y="1629"/>
              <a:ext cx="19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2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4" name="Rectangle 30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5" name="Rectangle 31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6" name="Rectangle 32"/>
            <p:cNvSpPr>
              <a:spLocks noChangeArrowheads="1"/>
            </p:cNvSpPr>
            <p:nvPr/>
          </p:nvSpPr>
          <p:spPr bwMode="auto">
            <a:xfrm>
              <a:off x="2477" y="1835"/>
              <a:ext cx="6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2540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18" name="Rectangle 34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19" name="Rectangle 35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0" name="Rectangle 36"/>
            <p:cNvSpPr>
              <a:spLocks noChangeArrowheads="1"/>
            </p:cNvSpPr>
            <p:nvPr/>
          </p:nvSpPr>
          <p:spPr bwMode="auto">
            <a:xfrm>
              <a:off x="2834" y="1835"/>
              <a:ext cx="3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1" name="Rectangle 37"/>
            <p:cNvSpPr>
              <a:spLocks noChangeArrowheads="1"/>
            </p:cNvSpPr>
            <p:nvPr/>
          </p:nvSpPr>
          <p:spPr bwMode="auto">
            <a:xfrm>
              <a:off x="2866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2" name="Freeform 38"/>
            <p:cNvSpPr>
              <a:spLocks/>
            </p:cNvSpPr>
            <p:nvPr/>
          </p:nvSpPr>
          <p:spPr bwMode="auto">
            <a:xfrm>
              <a:off x="2363" y="1337"/>
              <a:ext cx="1035" cy="101"/>
            </a:xfrm>
            <a:custGeom>
              <a:avLst/>
              <a:gdLst>
                <a:gd name="T0" fmla="*/ 1980 w 2069"/>
                <a:gd name="T1" fmla="*/ 198 h 201"/>
                <a:gd name="T2" fmla="*/ 2069 w 2069"/>
                <a:gd name="T3" fmla="*/ 198 h 201"/>
                <a:gd name="T4" fmla="*/ 2069 w 2069"/>
                <a:gd name="T5" fmla="*/ 0 h 201"/>
                <a:gd name="T6" fmla="*/ 0 w 2069"/>
                <a:gd name="T7" fmla="*/ 0 h 201"/>
                <a:gd name="T8" fmla="*/ 0 w 2069"/>
                <a:gd name="T9" fmla="*/ 201 h 201"/>
                <a:gd name="T10" fmla="*/ 107 w 2069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9" h="201">
                  <a:moveTo>
                    <a:pt x="1980" y="198"/>
                  </a:moveTo>
                  <a:lnTo>
                    <a:pt x="2069" y="198"/>
                  </a:lnTo>
                  <a:lnTo>
                    <a:pt x="2069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07" y="20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3" name="Rectangle 39"/>
            <p:cNvSpPr>
              <a:spLocks noChangeArrowheads="1"/>
            </p:cNvSpPr>
            <p:nvPr/>
          </p:nvSpPr>
          <p:spPr bwMode="auto">
            <a:xfrm>
              <a:off x="3195" y="149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互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4" name="Rectangle 40"/>
            <p:cNvSpPr>
              <a:spLocks noChangeArrowheads="1"/>
            </p:cNvSpPr>
            <p:nvPr/>
          </p:nvSpPr>
          <p:spPr bwMode="auto">
            <a:xfrm>
              <a:off x="3195" y="1574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连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5" name="Rectangle 41"/>
            <p:cNvSpPr>
              <a:spLocks noChangeArrowheads="1"/>
            </p:cNvSpPr>
            <p:nvPr/>
          </p:nvSpPr>
          <p:spPr bwMode="auto">
            <a:xfrm>
              <a:off x="3195" y="1652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网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3195" y="172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络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27" name="Freeform 43"/>
            <p:cNvSpPr>
              <a:spLocks/>
            </p:cNvSpPr>
            <p:nvPr/>
          </p:nvSpPr>
          <p:spPr bwMode="auto">
            <a:xfrm>
              <a:off x="2309" y="1284"/>
              <a:ext cx="1152" cy="341"/>
            </a:xfrm>
            <a:custGeom>
              <a:avLst/>
              <a:gdLst>
                <a:gd name="T0" fmla="*/ 2089 w 2304"/>
                <a:gd name="T1" fmla="*/ 683 h 683"/>
                <a:gd name="T2" fmla="*/ 2304 w 2304"/>
                <a:gd name="T3" fmla="*/ 683 h 683"/>
                <a:gd name="T4" fmla="*/ 2304 w 2304"/>
                <a:gd name="T5" fmla="*/ 0 h 683"/>
                <a:gd name="T6" fmla="*/ 0 w 2304"/>
                <a:gd name="T7" fmla="*/ 0 h 683"/>
                <a:gd name="T8" fmla="*/ 0 w 2304"/>
                <a:gd name="T9" fmla="*/ 683 h 683"/>
                <a:gd name="T10" fmla="*/ 216 w 2304"/>
                <a:gd name="T11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4" h="683">
                  <a:moveTo>
                    <a:pt x="2089" y="683"/>
                  </a:moveTo>
                  <a:lnTo>
                    <a:pt x="2304" y="68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216" y="6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8" name="Freeform 44"/>
            <p:cNvSpPr>
              <a:spLocks/>
            </p:cNvSpPr>
            <p:nvPr/>
          </p:nvSpPr>
          <p:spPr bwMode="auto">
            <a:xfrm>
              <a:off x="2255" y="1230"/>
              <a:ext cx="1260" cy="640"/>
            </a:xfrm>
            <a:custGeom>
              <a:avLst/>
              <a:gdLst>
                <a:gd name="T0" fmla="*/ 324 w 2520"/>
                <a:gd name="T1" fmla="*/ 1282 h 1282"/>
                <a:gd name="T2" fmla="*/ 0 w 2520"/>
                <a:gd name="T3" fmla="*/ 1282 h 1282"/>
                <a:gd name="T4" fmla="*/ 0 w 2520"/>
                <a:gd name="T5" fmla="*/ 0 h 1282"/>
                <a:gd name="T6" fmla="*/ 2520 w 2520"/>
                <a:gd name="T7" fmla="*/ 0 h 1282"/>
                <a:gd name="T8" fmla="*/ 2520 w 2520"/>
                <a:gd name="T9" fmla="*/ 1278 h 1282"/>
                <a:gd name="T10" fmla="*/ 2197 w 2520"/>
                <a:gd name="T11" fmla="*/ 1278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0" h="1282">
                  <a:moveTo>
                    <a:pt x="324" y="1282"/>
                  </a:moveTo>
                  <a:lnTo>
                    <a:pt x="0" y="1282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278"/>
                  </a:lnTo>
                  <a:lnTo>
                    <a:pt x="2197" y="127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29" name="Line 45"/>
            <p:cNvSpPr>
              <a:spLocks noChangeShapeType="1"/>
            </p:cNvSpPr>
            <p:nvPr/>
          </p:nvSpPr>
          <p:spPr bwMode="auto">
            <a:xfrm>
              <a:off x="2621" y="1438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0" name="Line 46"/>
            <p:cNvSpPr>
              <a:spLocks noChangeShapeType="1"/>
            </p:cNvSpPr>
            <p:nvPr/>
          </p:nvSpPr>
          <p:spPr bwMode="auto">
            <a:xfrm>
              <a:off x="2963" y="1438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1" name="Line 47"/>
            <p:cNvSpPr>
              <a:spLocks noChangeShapeType="1"/>
            </p:cNvSpPr>
            <p:nvPr/>
          </p:nvSpPr>
          <p:spPr bwMode="auto">
            <a:xfrm>
              <a:off x="2621" y="1625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2" name="Line 48"/>
            <p:cNvSpPr>
              <a:spLocks noChangeShapeType="1"/>
            </p:cNvSpPr>
            <p:nvPr/>
          </p:nvSpPr>
          <p:spPr bwMode="auto">
            <a:xfrm>
              <a:off x="2963" y="1625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3" name="Line 49"/>
            <p:cNvSpPr>
              <a:spLocks noChangeShapeType="1"/>
            </p:cNvSpPr>
            <p:nvPr/>
          </p:nvSpPr>
          <p:spPr bwMode="auto">
            <a:xfrm>
              <a:off x="2621" y="1870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4" name="Line 50"/>
            <p:cNvSpPr>
              <a:spLocks noChangeShapeType="1"/>
            </p:cNvSpPr>
            <p:nvPr/>
          </p:nvSpPr>
          <p:spPr bwMode="auto">
            <a:xfrm>
              <a:off x="2963" y="1870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5" name="Rectangle 51"/>
            <p:cNvSpPr>
              <a:spLocks noChangeArrowheads="1"/>
            </p:cNvSpPr>
            <p:nvPr/>
          </p:nvSpPr>
          <p:spPr bwMode="auto">
            <a:xfrm>
              <a:off x="2592" y="2010"/>
              <a:ext cx="64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(a)</a:t>
              </a: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共享本地存储模型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36" name="Rectangle 52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7" name="Rectangle 53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38" name="Rectangle 54"/>
            <p:cNvSpPr>
              <a:spLocks noChangeArrowheads="1"/>
            </p:cNvSpPr>
            <p:nvPr/>
          </p:nvSpPr>
          <p:spPr bwMode="auto">
            <a:xfrm>
              <a:off x="4331" y="1036"/>
              <a:ext cx="363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全局互连网络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39" name="Rectangle 55"/>
            <p:cNvSpPr>
              <a:spLocks noChangeArrowheads="1"/>
            </p:cNvSpPr>
            <p:nvPr/>
          </p:nvSpPr>
          <p:spPr bwMode="auto">
            <a:xfrm>
              <a:off x="4212" y="2009"/>
              <a:ext cx="579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(b)</a:t>
              </a: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层次式机群模型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0" name="Rectangle 56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1" name="Rectangle 57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2" name="Rectangle 58"/>
            <p:cNvSpPr>
              <a:spLocks noChangeArrowheads="1"/>
            </p:cNvSpPr>
            <p:nvPr/>
          </p:nvSpPr>
          <p:spPr bwMode="auto">
            <a:xfrm>
              <a:off x="3895" y="825"/>
              <a:ext cx="9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3" name="Rectangle 59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4" name="Rectangle 60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5" name="Rectangle 61"/>
            <p:cNvSpPr>
              <a:spLocks noChangeArrowheads="1"/>
            </p:cNvSpPr>
            <p:nvPr/>
          </p:nvSpPr>
          <p:spPr bwMode="auto">
            <a:xfrm>
              <a:off x="4255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6" name="Rectangle 62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7" name="Rectangle 63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48" name="Rectangle 64"/>
            <p:cNvSpPr>
              <a:spLocks noChangeArrowheads="1"/>
            </p:cNvSpPr>
            <p:nvPr/>
          </p:nvSpPr>
          <p:spPr bwMode="auto">
            <a:xfrm>
              <a:off x="5118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49" name="Rectangle 65"/>
            <p:cNvSpPr>
              <a:spLocks noChangeArrowheads="1"/>
            </p:cNvSpPr>
            <p:nvPr/>
          </p:nvSpPr>
          <p:spPr bwMode="auto">
            <a:xfrm rot="5400000">
              <a:off x="2630" y="1657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0" name="Rectangle 66"/>
            <p:cNvSpPr>
              <a:spLocks noChangeArrowheads="1"/>
            </p:cNvSpPr>
            <p:nvPr/>
          </p:nvSpPr>
          <p:spPr bwMode="auto">
            <a:xfrm rot="5400000">
              <a:off x="3374" y="1657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1" name="Rectangle 67"/>
            <p:cNvSpPr>
              <a:spLocks noChangeArrowheads="1"/>
            </p:cNvSpPr>
            <p:nvPr/>
          </p:nvSpPr>
          <p:spPr bwMode="auto">
            <a:xfrm>
              <a:off x="4452" y="1538"/>
              <a:ext cx="1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2" name="Rectangle 68"/>
            <p:cNvSpPr>
              <a:spLocks noChangeArrowheads="1"/>
            </p:cNvSpPr>
            <p:nvPr/>
          </p:nvSpPr>
          <p:spPr bwMode="auto">
            <a:xfrm>
              <a:off x="4696" y="791"/>
              <a:ext cx="1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53" name="Line 69"/>
            <p:cNvSpPr>
              <a:spLocks noChangeShapeType="1"/>
            </p:cNvSpPr>
            <p:nvPr/>
          </p:nvSpPr>
          <p:spPr bwMode="auto">
            <a:xfrm>
              <a:off x="3942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4" name="Freeform 70"/>
            <p:cNvSpPr>
              <a:spLocks/>
            </p:cNvSpPr>
            <p:nvPr/>
          </p:nvSpPr>
          <p:spPr bwMode="auto">
            <a:xfrm>
              <a:off x="3926" y="906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5" name="Freeform 71"/>
            <p:cNvSpPr>
              <a:spLocks/>
            </p:cNvSpPr>
            <p:nvPr/>
          </p:nvSpPr>
          <p:spPr bwMode="auto">
            <a:xfrm>
              <a:off x="3926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6" name="Line 72"/>
            <p:cNvSpPr>
              <a:spLocks noChangeShapeType="1"/>
            </p:cNvSpPr>
            <p:nvPr/>
          </p:nvSpPr>
          <p:spPr bwMode="auto">
            <a:xfrm>
              <a:off x="4303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7" name="Freeform 73"/>
            <p:cNvSpPr>
              <a:spLocks/>
            </p:cNvSpPr>
            <p:nvPr/>
          </p:nvSpPr>
          <p:spPr bwMode="auto">
            <a:xfrm>
              <a:off x="4287" y="906"/>
              <a:ext cx="32" cy="49"/>
            </a:xfrm>
            <a:custGeom>
              <a:avLst/>
              <a:gdLst>
                <a:gd name="T0" fmla="*/ 0 w 65"/>
                <a:gd name="T1" fmla="*/ 98 h 100"/>
                <a:gd name="T2" fmla="*/ 34 w 65"/>
                <a:gd name="T3" fmla="*/ 0 h 100"/>
                <a:gd name="T4" fmla="*/ 65 w 65"/>
                <a:gd name="T5" fmla="*/ 100 h 100"/>
                <a:gd name="T6" fmla="*/ 0 w 65"/>
                <a:gd name="T7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34" y="0"/>
                  </a:lnTo>
                  <a:lnTo>
                    <a:pt x="65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8" name="Freeform 74"/>
            <p:cNvSpPr>
              <a:spLocks/>
            </p:cNvSpPr>
            <p:nvPr/>
          </p:nvSpPr>
          <p:spPr bwMode="auto">
            <a:xfrm>
              <a:off x="4287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1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1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59" name="Line 75"/>
            <p:cNvSpPr>
              <a:spLocks noChangeShapeType="1"/>
            </p:cNvSpPr>
            <p:nvPr/>
          </p:nvSpPr>
          <p:spPr bwMode="auto">
            <a:xfrm>
              <a:off x="5167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0" name="Freeform 76"/>
            <p:cNvSpPr>
              <a:spLocks/>
            </p:cNvSpPr>
            <p:nvPr/>
          </p:nvSpPr>
          <p:spPr bwMode="auto">
            <a:xfrm>
              <a:off x="5150" y="906"/>
              <a:ext cx="33" cy="49"/>
            </a:xfrm>
            <a:custGeom>
              <a:avLst/>
              <a:gdLst>
                <a:gd name="T0" fmla="*/ 0 w 65"/>
                <a:gd name="T1" fmla="*/ 100 h 100"/>
                <a:gd name="T2" fmla="*/ 32 w 65"/>
                <a:gd name="T3" fmla="*/ 0 h 100"/>
                <a:gd name="T4" fmla="*/ 65 w 65"/>
                <a:gd name="T5" fmla="*/ 100 h 100"/>
                <a:gd name="T6" fmla="*/ 0 w 6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100"/>
                  </a:moveTo>
                  <a:lnTo>
                    <a:pt x="32" y="0"/>
                  </a:lnTo>
                  <a:lnTo>
                    <a:pt x="65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1" name="Freeform 77"/>
            <p:cNvSpPr>
              <a:spLocks/>
            </p:cNvSpPr>
            <p:nvPr/>
          </p:nvSpPr>
          <p:spPr bwMode="auto">
            <a:xfrm>
              <a:off x="5150" y="967"/>
              <a:ext cx="33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2" name="Line 78"/>
            <p:cNvSpPr>
              <a:spLocks noChangeShapeType="1"/>
            </p:cNvSpPr>
            <p:nvPr/>
          </p:nvSpPr>
          <p:spPr bwMode="auto">
            <a:xfrm>
              <a:off x="4014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3" name="Freeform 79"/>
            <p:cNvSpPr>
              <a:spLocks/>
            </p:cNvSpPr>
            <p:nvPr/>
          </p:nvSpPr>
          <p:spPr bwMode="auto">
            <a:xfrm>
              <a:off x="3998" y="1127"/>
              <a:ext cx="33" cy="49"/>
            </a:xfrm>
            <a:custGeom>
              <a:avLst/>
              <a:gdLst>
                <a:gd name="T0" fmla="*/ 0 w 65"/>
                <a:gd name="T1" fmla="*/ 98 h 98"/>
                <a:gd name="T2" fmla="*/ 33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3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4" name="Freeform 80"/>
            <p:cNvSpPr>
              <a:spLocks/>
            </p:cNvSpPr>
            <p:nvPr/>
          </p:nvSpPr>
          <p:spPr bwMode="auto">
            <a:xfrm>
              <a:off x="3998" y="1193"/>
              <a:ext cx="33" cy="49"/>
            </a:xfrm>
            <a:custGeom>
              <a:avLst/>
              <a:gdLst>
                <a:gd name="T0" fmla="*/ 65 w 65"/>
                <a:gd name="T1" fmla="*/ 0 h 97"/>
                <a:gd name="T2" fmla="*/ 33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3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5" name="Line 81"/>
            <p:cNvSpPr>
              <a:spLocks noChangeShapeType="1"/>
            </p:cNvSpPr>
            <p:nvPr/>
          </p:nvSpPr>
          <p:spPr bwMode="auto">
            <a:xfrm>
              <a:off x="5022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6" name="Freeform 82"/>
            <p:cNvSpPr>
              <a:spLocks/>
            </p:cNvSpPr>
            <p:nvPr/>
          </p:nvSpPr>
          <p:spPr bwMode="auto">
            <a:xfrm>
              <a:off x="5006" y="1127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7" name="Freeform 83"/>
            <p:cNvSpPr>
              <a:spLocks/>
            </p:cNvSpPr>
            <p:nvPr/>
          </p:nvSpPr>
          <p:spPr bwMode="auto">
            <a:xfrm>
              <a:off x="5006" y="1193"/>
              <a:ext cx="32" cy="49"/>
            </a:xfrm>
            <a:custGeom>
              <a:avLst/>
              <a:gdLst>
                <a:gd name="T0" fmla="*/ 65 w 65"/>
                <a:gd name="T1" fmla="*/ 0 h 97"/>
                <a:gd name="T2" fmla="*/ 32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2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8" name="Rectangle 84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69" name="Rectangle 85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0" name="Rectangle 86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1" name="Rectangle 87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2" name="Rectangle 88"/>
            <p:cNvSpPr>
              <a:spLocks noChangeArrowheads="1"/>
            </p:cNvSpPr>
            <p:nvPr/>
          </p:nvSpPr>
          <p:spPr bwMode="auto">
            <a:xfrm>
              <a:off x="3776" y="131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3" name="Rectangle 89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4" name="Rectangle 90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5" name="Rectangle 91"/>
            <p:cNvSpPr>
              <a:spLocks noChangeArrowheads="1"/>
            </p:cNvSpPr>
            <p:nvPr/>
          </p:nvSpPr>
          <p:spPr bwMode="auto">
            <a:xfrm>
              <a:off x="3997" y="1441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6" name="Rectangle 92"/>
            <p:cNvSpPr>
              <a:spLocks noChangeArrowheads="1"/>
            </p:cNvSpPr>
            <p:nvPr/>
          </p:nvSpPr>
          <p:spPr bwMode="auto">
            <a:xfrm>
              <a:off x="3997" y="1518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7" name="Rectangle 93"/>
            <p:cNvSpPr>
              <a:spLocks noChangeArrowheads="1"/>
            </p:cNvSpPr>
            <p:nvPr/>
          </p:nvSpPr>
          <p:spPr bwMode="auto">
            <a:xfrm>
              <a:off x="3997" y="159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78" name="Rectangle 94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79" name="Rectangle 95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0" name="Rectangle 96"/>
            <p:cNvSpPr>
              <a:spLocks noChangeArrowheads="1"/>
            </p:cNvSpPr>
            <p:nvPr/>
          </p:nvSpPr>
          <p:spPr bwMode="auto">
            <a:xfrm>
              <a:off x="419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81" name="Line 97"/>
            <p:cNvSpPr>
              <a:spLocks noChangeShapeType="1"/>
            </p:cNvSpPr>
            <p:nvPr/>
          </p:nvSpPr>
          <p:spPr bwMode="auto">
            <a:xfrm>
              <a:off x="386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2" name="Line 98"/>
            <p:cNvSpPr>
              <a:spLocks noChangeShapeType="1"/>
            </p:cNvSpPr>
            <p:nvPr/>
          </p:nvSpPr>
          <p:spPr bwMode="auto">
            <a:xfrm>
              <a:off x="408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3" name="Rectangle 99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4" name="Rectangle 100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5" name="Rectangle 101"/>
            <p:cNvSpPr>
              <a:spLocks noChangeArrowheads="1"/>
            </p:cNvSpPr>
            <p:nvPr/>
          </p:nvSpPr>
          <p:spPr bwMode="auto">
            <a:xfrm>
              <a:off x="3776" y="145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86" name="Line 102"/>
            <p:cNvSpPr>
              <a:spLocks noChangeShapeType="1"/>
            </p:cNvSpPr>
            <p:nvPr/>
          </p:nvSpPr>
          <p:spPr bwMode="auto">
            <a:xfrm>
              <a:off x="386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7" name="Rectangle 103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8" name="Rectangle 104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89" name="Rectangle 105"/>
            <p:cNvSpPr>
              <a:spLocks noChangeArrowheads="1"/>
            </p:cNvSpPr>
            <p:nvPr/>
          </p:nvSpPr>
          <p:spPr bwMode="auto">
            <a:xfrm>
              <a:off x="3776" y="172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0" name="Line 106"/>
            <p:cNvSpPr>
              <a:spLocks noChangeShapeType="1"/>
            </p:cNvSpPr>
            <p:nvPr/>
          </p:nvSpPr>
          <p:spPr bwMode="auto">
            <a:xfrm>
              <a:off x="386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1" name="Rectangle 107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2" name="Rectangle 108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3" name="Rectangle 109"/>
            <p:cNvSpPr>
              <a:spLocks noChangeArrowheads="1"/>
            </p:cNvSpPr>
            <p:nvPr/>
          </p:nvSpPr>
          <p:spPr bwMode="auto">
            <a:xfrm>
              <a:off x="419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4" name="Line 110"/>
            <p:cNvSpPr>
              <a:spLocks noChangeShapeType="1"/>
            </p:cNvSpPr>
            <p:nvPr/>
          </p:nvSpPr>
          <p:spPr bwMode="auto">
            <a:xfrm>
              <a:off x="408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5" name="Rectangle 111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6" name="Rectangle 112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7" name="Rectangle 113"/>
            <p:cNvSpPr>
              <a:spLocks noChangeArrowheads="1"/>
            </p:cNvSpPr>
            <p:nvPr/>
          </p:nvSpPr>
          <p:spPr bwMode="auto">
            <a:xfrm>
              <a:off x="419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898" name="Line 114"/>
            <p:cNvSpPr>
              <a:spLocks noChangeShapeType="1"/>
            </p:cNvSpPr>
            <p:nvPr/>
          </p:nvSpPr>
          <p:spPr bwMode="auto">
            <a:xfrm>
              <a:off x="408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899" name="Rectangle 115"/>
            <p:cNvSpPr>
              <a:spLocks noChangeArrowheads="1"/>
            </p:cNvSpPr>
            <p:nvPr/>
          </p:nvSpPr>
          <p:spPr bwMode="auto">
            <a:xfrm>
              <a:off x="3952" y="1833"/>
              <a:ext cx="10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群</a:t>
              </a:r>
              <a:r>
                <a:rPr kumimoji="1" lang="en-US" altLang="zh-CN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0" name="Rectangle 116"/>
            <p:cNvSpPr>
              <a:spLocks noChangeArrowheads="1"/>
            </p:cNvSpPr>
            <p:nvPr/>
          </p:nvSpPr>
          <p:spPr bwMode="auto">
            <a:xfrm rot="5400000">
              <a:off x="3729" y="1530"/>
              <a:ext cx="1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1" name="Rectangle 117"/>
            <p:cNvSpPr>
              <a:spLocks noChangeArrowheads="1"/>
            </p:cNvSpPr>
            <p:nvPr/>
          </p:nvSpPr>
          <p:spPr bwMode="auto">
            <a:xfrm rot="5400000">
              <a:off x="4185" y="1530"/>
              <a:ext cx="1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2" name="Rectangle 118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3" name="Rectangle 119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4" name="Rectangle 120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5" name="Rectangle 121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6" name="Rectangle 122"/>
            <p:cNvSpPr>
              <a:spLocks noChangeArrowheads="1"/>
            </p:cNvSpPr>
            <p:nvPr/>
          </p:nvSpPr>
          <p:spPr bwMode="auto">
            <a:xfrm>
              <a:off x="4766" y="1311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07" name="Rectangle 123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8" name="Rectangle 124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09" name="Rectangle 125"/>
            <p:cNvSpPr>
              <a:spLocks noChangeArrowheads="1"/>
            </p:cNvSpPr>
            <p:nvPr/>
          </p:nvSpPr>
          <p:spPr bwMode="auto">
            <a:xfrm>
              <a:off x="4987" y="144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0" name="Rectangle 126"/>
            <p:cNvSpPr>
              <a:spLocks noChangeArrowheads="1"/>
            </p:cNvSpPr>
            <p:nvPr/>
          </p:nvSpPr>
          <p:spPr bwMode="auto">
            <a:xfrm>
              <a:off x="4987" y="1518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1" name="Rectangle 127"/>
            <p:cNvSpPr>
              <a:spLocks noChangeArrowheads="1"/>
            </p:cNvSpPr>
            <p:nvPr/>
          </p:nvSpPr>
          <p:spPr bwMode="auto">
            <a:xfrm>
              <a:off x="4987" y="159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2" name="Rectangle 128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3" name="Rectangle 129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4" name="Rectangle 130"/>
            <p:cNvSpPr>
              <a:spLocks noChangeArrowheads="1"/>
            </p:cNvSpPr>
            <p:nvPr/>
          </p:nvSpPr>
          <p:spPr bwMode="auto">
            <a:xfrm>
              <a:off x="518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5" name="Line 131"/>
            <p:cNvSpPr>
              <a:spLocks noChangeShapeType="1"/>
            </p:cNvSpPr>
            <p:nvPr/>
          </p:nvSpPr>
          <p:spPr bwMode="auto">
            <a:xfrm>
              <a:off x="485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6" name="Line 132"/>
            <p:cNvSpPr>
              <a:spLocks noChangeShapeType="1"/>
            </p:cNvSpPr>
            <p:nvPr/>
          </p:nvSpPr>
          <p:spPr bwMode="auto">
            <a:xfrm>
              <a:off x="507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17" name="Rectangle 133"/>
            <p:cNvSpPr>
              <a:spLocks noChangeArrowheads="1"/>
            </p:cNvSpPr>
            <p:nvPr/>
          </p:nvSpPr>
          <p:spPr bwMode="auto">
            <a:xfrm>
              <a:off x="4946" y="1833"/>
              <a:ext cx="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群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8" name="Rectangle 134"/>
            <p:cNvSpPr>
              <a:spLocks noChangeArrowheads="1"/>
            </p:cNvSpPr>
            <p:nvPr/>
          </p:nvSpPr>
          <p:spPr bwMode="auto">
            <a:xfrm>
              <a:off x="5018" y="1833"/>
              <a:ext cx="3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19" name="Rectangle 135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0" name="Rectangle 136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1" name="Rectangle 137"/>
            <p:cNvSpPr>
              <a:spLocks noChangeArrowheads="1"/>
            </p:cNvSpPr>
            <p:nvPr/>
          </p:nvSpPr>
          <p:spPr bwMode="auto">
            <a:xfrm>
              <a:off x="4766" y="145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22" name="Line 138"/>
            <p:cNvSpPr>
              <a:spLocks noChangeShapeType="1"/>
            </p:cNvSpPr>
            <p:nvPr/>
          </p:nvSpPr>
          <p:spPr bwMode="auto">
            <a:xfrm>
              <a:off x="485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3" name="Rectangle 139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4" name="Rectangle 140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5" name="Rectangle 141"/>
            <p:cNvSpPr>
              <a:spLocks noChangeArrowheads="1"/>
            </p:cNvSpPr>
            <p:nvPr/>
          </p:nvSpPr>
          <p:spPr bwMode="auto">
            <a:xfrm>
              <a:off x="4766" y="172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26" name="Line 142"/>
            <p:cNvSpPr>
              <a:spLocks noChangeShapeType="1"/>
            </p:cNvSpPr>
            <p:nvPr/>
          </p:nvSpPr>
          <p:spPr bwMode="auto">
            <a:xfrm>
              <a:off x="485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7" name="Rectangle 143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8" name="Rectangle 144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29" name="Rectangle 145"/>
            <p:cNvSpPr>
              <a:spLocks noChangeArrowheads="1"/>
            </p:cNvSpPr>
            <p:nvPr/>
          </p:nvSpPr>
          <p:spPr bwMode="auto">
            <a:xfrm>
              <a:off x="518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0" name="Line 146"/>
            <p:cNvSpPr>
              <a:spLocks noChangeShapeType="1"/>
            </p:cNvSpPr>
            <p:nvPr/>
          </p:nvSpPr>
          <p:spPr bwMode="auto">
            <a:xfrm>
              <a:off x="507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1" name="Rectangle 147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2" name="Rectangle 148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3" name="Rectangle 149"/>
            <p:cNvSpPr>
              <a:spLocks noChangeArrowheads="1"/>
            </p:cNvSpPr>
            <p:nvPr/>
          </p:nvSpPr>
          <p:spPr bwMode="auto">
            <a:xfrm>
              <a:off x="518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4" name="Line 150"/>
            <p:cNvSpPr>
              <a:spLocks noChangeShapeType="1"/>
            </p:cNvSpPr>
            <p:nvPr/>
          </p:nvSpPr>
          <p:spPr bwMode="auto">
            <a:xfrm>
              <a:off x="507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0935" name="Rectangle 151"/>
            <p:cNvSpPr>
              <a:spLocks noChangeArrowheads="1"/>
            </p:cNvSpPr>
            <p:nvPr/>
          </p:nvSpPr>
          <p:spPr bwMode="auto">
            <a:xfrm rot="5400000">
              <a:off x="4724" y="1530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30936" name="Rectangle 152"/>
            <p:cNvSpPr>
              <a:spLocks noChangeArrowheads="1"/>
            </p:cNvSpPr>
            <p:nvPr/>
          </p:nvSpPr>
          <p:spPr bwMode="auto">
            <a:xfrm rot="5400000">
              <a:off x="5180" y="1530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630937" name="Text Box 153"/>
          <p:cNvSpPr txBox="1">
            <a:spLocks noChangeArrowheads="1"/>
          </p:cNvSpPr>
          <p:nvPr/>
        </p:nvSpPr>
        <p:spPr bwMode="auto">
          <a:xfrm>
            <a:off x="6443663" y="6237288"/>
            <a:ext cx="13668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NORMA</a:t>
            </a:r>
          </a:p>
        </p:txBody>
      </p:sp>
      <p:sp>
        <p:nvSpPr>
          <p:cNvPr id="630938" name="Text Box 154"/>
          <p:cNvSpPr txBox="1">
            <a:spLocks noChangeArrowheads="1"/>
          </p:cNvSpPr>
          <p:nvPr/>
        </p:nvSpPr>
        <p:spPr bwMode="auto">
          <a:xfrm>
            <a:off x="6516688" y="3429000"/>
            <a:ext cx="1366837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COMA</a:t>
            </a:r>
          </a:p>
        </p:txBody>
      </p:sp>
      <p:sp>
        <p:nvSpPr>
          <p:cNvPr id="630939" name="Text Box 155"/>
          <p:cNvSpPr txBox="1">
            <a:spLocks noChangeArrowheads="1"/>
          </p:cNvSpPr>
          <p:nvPr/>
        </p:nvSpPr>
        <p:spPr bwMode="auto">
          <a:xfrm>
            <a:off x="1979613" y="6237288"/>
            <a:ext cx="13668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NUMA</a:t>
            </a:r>
          </a:p>
        </p:txBody>
      </p:sp>
      <p:sp>
        <p:nvSpPr>
          <p:cNvPr id="630940" name="Text Box 156"/>
          <p:cNvSpPr txBox="1">
            <a:spLocks noChangeArrowheads="1"/>
          </p:cNvSpPr>
          <p:nvPr/>
        </p:nvSpPr>
        <p:spPr bwMode="auto">
          <a:xfrm>
            <a:off x="2627313" y="3141663"/>
            <a:ext cx="13668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UMA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650163" cy="648072"/>
          </a:xfrm>
        </p:spPr>
        <p:txBody>
          <a:bodyPr>
            <a:normAutofit/>
          </a:bodyPr>
          <a:lstStyle/>
          <a:p>
            <a:r>
              <a:rPr lang="zh-CN" altLang="en-US" dirty="0"/>
              <a:t>并行计算机访存模型</a:t>
            </a:r>
            <a:r>
              <a:rPr lang="en-US" altLang="zh-CN" dirty="0"/>
              <a:t>(</a:t>
            </a:r>
            <a:r>
              <a:rPr lang="zh-CN" altLang="en-US" dirty="0"/>
              <a:t>1)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38</a:t>
            </a:fld>
            <a:endParaRPr lang="en-US" altLang="zh-CN"/>
          </a:p>
        </p:txBody>
      </p:sp>
      <p:sp>
        <p:nvSpPr>
          <p:cNvPr id="524447" name="Rectangle 159"/>
          <p:cNvSpPr>
            <a:spLocks noGrp="1" noChangeArrowheads="1"/>
          </p:cNvSpPr>
          <p:nvPr>
            <p:ph sz="quarter" idx="1"/>
          </p:nvPr>
        </p:nvSpPr>
        <p:spPr>
          <a:xfrm>
            <a:off x="647700" y="1161256"/>
            <a:ext cx="7848600" cy="3923928"/>
          </a:xfrm>
          <a:noFill/>
          <a:ln/>
        </p:spPr>
        <p:txBody>
          <a:bodyPr/>
          <a:lstStyle/>
          <a:p>
            <a:r>
              <a:rPr lang="zh-CN" altLang="en-US" sz="2800" dirty="0">
                <a:latin typeface="Times New Roman" pitchFamily="18" charset="0"/>
              </a:rPr>
              <a:t>均匀存储访问模型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UMA</a:t>
            </a:r>
            <a:r>
              <a:rPr lang="en-US" altLang="zh-CN" sz="2800" dirty="0" err="1">
                <a:latin typeface="Times New Roman" pitchFamily="18" charset="0"/>
              </a:rPr>
              <a:t>（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Uniform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Memory Access</a:t>
            </a:r>
            <a:r>
              <a:rPr lang="en-US" altLang="zh-CN" sz="2800" dirty="0">
                <a:latin typeface="Times New Roman" pitchFamily="18" charset="0"/>
              </a:rPr>
              <a:t>）</a:t>
            </a:r>
            <a:r>
              <a:rPr lang="zh-CN" altLang="en-US" sz="2800" dirty="0">
                <a:latin typeface="Times New Roman" pitchFamily="18" charset="0"/>
              </a:rPr>
              <a:t>。其特点是：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物理存储器被所有处理器均匀共享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所有处理器访问任何存储字时间相同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每台处理器可带私有高速缓存</a:t>
            </a:r>
          </a:p>
          <a:p>
            <a:pPr lvl="1"/>
            <a:r>
              <a:rPr lang="zh-CN" altLang="en-US" sz="2400" dirty="0">
                <a:latin typeface="Times New Roman" pitchFamily="18" charset="0"/>
              </a:rPr>
              <a:t>外围设备也可以一定形式共享</a:t>
            </a:r>
            <a:endParaRPr lang="en-US" altLang="zh-CN" sz="2400" dirty="0">
              <a:latin typeface="Times New Roman" pitchFamily="18" charset="0"/>
            </a:endParaRPr>
          </a:p>
        </p:txBody>
      </p:sp>
      <p:sp>
        <p:nvSpPr>
          <p:cNvPr id="524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24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093290"/>
              </p:ext>
            </p:extLst>
          </p:nvPr>
        </p:nvGraphicFramePr>
        <p:xfrm>
          <a:off x="1676400" y="4030216"/>
          <a:ext cx="5692905" cy="285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81" name="Visio" r:id="rId3" imgW="3590117" imgH="1808555" progId="Visio.Drawing.6">
                  <p:embed/>
                </p:oleObj>
              </mc:Choice>
              <mc:Fallback>
                <p:oleObj name="Visio" r:id="rId3" imgW="3590117" imgH="180855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0216"/>
                        <a:ext cx="5692905" cy="2855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4293" name="Rectangle 5"/>
          <p:cNvSpPr>
            <a:spLocks noChangeArrowheads="1"/>
          </p:cNvSpPr>
          <p:nvPr/>
        </p:nvSpPr>
        <p:spPr bwMode="auto">
          <a:xfrm>
            <a:off x="0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294" name="Rectangle 6"/>
          <p:cNvSpPr>
            <a:spLocks noChangeArrowheads="1"/>
          </p:cNvSpPr>
          <p:nvPr/>
        </p:nvSpPr>
        <p:spPr bwMode="auto">
          <a:xfrm>
            <a:off x="0" y="2720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4296" name="Rectangle 8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705" y="332656"/>
            <a:ext cx="7848600" cy="762000"/>
          </a:xfrm>
        </p:spPr>
        <p:txBody>
          <a:bodyPr/>
          <a:lstStyle/>
          <a:p>
            <a:r>
              <a:rPr lang="zh-CN" altLang="en-US" dirty="0"/>
              <a:t>并行计算机访存模型</a:t>
            </a:r>
            <a:r>
              <a:rPr lang="en-US" altLang="zh-CN"/>
              <a:t>(</a:t>
            </a:r>
            <a:r>
              <a:rPr lang="zh-CN" altLang="en-US"/>
              <a:t>2</a:t>
            </a:r>
            <a:r>
              <a:rPr lang="zh-CN" altLang="en-US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529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7848600" cy="4082008"/>
          </a:xfrm>
        </p:spPr>
        <p:txBody>
          <a:bodyPr>
            <a:normAutofit/>
          </a:bodyPr>
          <a:lstStyle/>
          <a:p>
            <a:pPr algn="just"/>
            <a:r>
              <a:rPr lang="zh-CN" altLang="en-US" sz="2400" b="1" dirty="0">
                <a:latin typeface="Times New Roman" pitchFamily="18" charset="0"/>
              </a:rPr>
              <a:t>非均匀存储访问</a:t>
            </a:r>
            <a:r>
              <a:rPr lang="zh-CN" altLang="en-US" sz="2400" dirty="0">
                <a:latin typeface="Times New Roman" pitchFamily="18" charset="0"/>
              </a:rPr>
              <a:t>模型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NUMA(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Nonuniform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Memory Access)</a:t>
            </a:r>
            <a:r>
              <a:rPr lang="zh-CN" altLang="en-US" sz="2400" dirty="0">
                <a:latin typeface="Times New Roman" pitchFamily="18" charset="0"/>
              </a:rPr>
              <a:t>。特点是：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被共享的存储器在物理上分布在所有的处理器中，其所有本地存储器的集合就组成了全局地址空间；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访问存储器的时间不一样</a:t>
            </a:r>
            <a:r>
              <a:rPr lang="en-US" altLang="zh-CN" sz="2000" dirty="0">
                <a:latin typeface="Times New Roman" pitchFamily="18" charset="0"/>
              </a:rPr>
              <a:t>:</a:t>
            </a:r>
            <a:r>
              <a:rPr lang="zh-CN" altLang="en-US" sz="2000" dirty="0">
                <a:latin typeface="Times New Roman" pitchFamily="18" charset="0"/>
              </a:rPr>
              <a:t>访问本地存储器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LM</a:t>
            </a:r>
            <a:r>
              <a:rPr lang="zh-CN" altLang="en-US" sz="2000" dirty="0">
                <a:latin typeface="Times New Roman" pitchFamily="18" charset="0"/>
              </a:rPr>
              <a:t>或群内共享存储器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CSM</a:t>
            </a:r>
            <a:r>
              <a:rPr lang="zh-CN" altLang="en-US" sz="2000" dirty="0">
                <a:latin typeface="Times New Roman" pitchFamily="18" charset="0"/>
              </a:rPr>
              <a:t>较快，而访问外地的存储器或全局共享存储器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2000" dirty="0">
                <a:latin typeface="Times New Roman" pitchFamily="18" charset="0"/>
              </a:rPr>
              <a:t>较慢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每台处理器照例可带私有高速缓存</a:t>
            </a:r>
            <a:r>
              <a:rPr lang="zh-CN" altLang="en-US" sz="2000" dirty="0"/>
              <a:t> </a:t>
            </a:r>
          </a:p>
        </p:txBody>
      </p:sp>
      <p:grpSp>
        <p:nvGrpSpPr>
          <p:cNvPr id="529412" name="Group 4"/>
          <p:cNvGrpSpPr>
            <a:grpSpLocks noChangeAspect="1"/>
          </p:cNvGrpSpPr>
          <p:nvPr/>
        </p:nvGrpSpPr>
        <p:grpSpPr bwMode="auto">
          <a:xfrm>
            <a:off x="2672794" y="3356992"/>
            <a:ext cx="6129133" cy="3443125"/>
            <a:chOff x="2245" y="754"/>
            <a:chExt cx="3130" cy="1349"/>
          </a:xfrm>
        </p:grpSpPr>
        <p:sp>
          <p:nvSpPr>
            <p:cNvPr id="529413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45" y="754"/>
              <a:ext cx="3130" cy="1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14" name="Rectangle 6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15" name="Rectangle 7"/>
            <p:cNvSpPr>
              <a:spLocks noChangeArrowheads="1"/>
            </p:cNvSpPr>
            <p:nvPr/>
          </p:nvSpPr>
          <p:spPr bwMode="auto">
            <a:xfrm>
              <a:off x="3099" y="1391"/>
              <a:ext cx="254" cy="53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16" name="Rectangle 8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17" name="Rectangle 9"/>
            <p:cNvSpPr>
              <a:spLocks noChangeArrowheads="1"/>
            </p:cNvSpPr>
            <p:nvPr/>
          </p:nvSpPr>
          <p:spPr bwMode="auto">
            <a:xfrm>
              <a:off x="2417" y="1391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18" name="Rectangle 10"/>
            <p:cNvSpPr>
              <a:spLocks noChangeArrowheads="1"/>
            </p:cNvSpPr>
            <p:nvPr/>
          </p:nvSpPr>
          <p:spPr bwMode="auto">
            <a:xfrm>
              <a:off x="2477" y="1402"/>
              <a:ext cx="6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19" name="Rectangle 11"/>
            <p:cNvSpPr>
              <a:spLocks noChangeArrowheads="1"/>
            </p:cNvSpPr>
            <p:nvPr/>
          </p:nvSpPr>
          <p:spPr bwMode="auto">
            <a:xfrm>
              <a:off x="2540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20" name="Rectangle 12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21" name="Rectangle 13"/>
            <p:cNvSpPr>
              <a:spLocks noChangeArrowheads="1"/>
            </p:cNvSpPr>
            <p:nvPr/>
          </p:nvSpPr>
          <p:spPr bwMode="auto">
            <a:xfrm>
              <a:off x="2758" y="1391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22" name="Rectangle 14"/>
            <p:cNvSpPr>
              <a:spLocks noChangeArrowheads="1"/>
            </p:cNvSpPr>
            <p:nvPr/>
          </p:nvSpPr>
          <p:spPr bwMode="auto">
            <a:xfrm>
              <a:off x="2834" y="1402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23" name="Rectangle 15"/>
            <p:cNvSpPr>
              <a:spLocks noChangeArrowheads="1"/>
            </p:cNvSpPr>
            <p:nvPr/>
          </p:nvSpPr>
          <p:spPr bwMode="auto">
            <a:xfrm>
              <a:off x="2866" y="1441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24" name="Rectangle 16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25" name="Rectangle 17"/>
            <p:cNvSpPr>
              <a:spLocks noChangeArrowheads="1"/>
            </p:cNvSpPr>
            <p:nvPr/>
          </p:nvSpPr>
          <p:spPr bwMode="auto">
            <a:xfrm>
              <a:off x="2417" y="1578"/>
              <a:ext cx="204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26" name="Rectangle 18"/>
            <p:cNvSpPr>
              <a:spLocks noChangeArrowheads="1"/>
            </p:cNvSpPr>
            <p:nvPr/>
          </p:nvSpPr>
          <p:spPr bwMode="auto">
            <a:xfrm>
              <a:off x="2477" y="1589"/>
              <a:ext cx="6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27" name="Rectangle 19"/>
            <p:cNvSpPr>
              <a:spLocks noChangeArrowheads="1"/>
            </p:cNvSpPr>
            <p:nvPr/>
          </p:nvSpPr>
          <p:spPr bwMode="auto">
            <a:xfrm>
              <a:off x="2540" y="1629"/>
              <a:ext cx="19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2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28" name="Rectangle 20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29" name="Rectangle 21"/>
            <p:cNvSpPr>
              <a:spLocks noChangeArrowheads="1"/>
            </p:cNvSpPr>
            <p:nvPr/>
          </p:nvSpPr>
          <p:spPr bwMode="auto">
            <a:xfrm>
              <a:off x="2758" y="1578"/>
              <a:ext cx="205" cy="9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30" name="Rectangle 22"/>
            <p:cNvSpPr>
              <a:spLocks noChangeArrowheads="1"/>
            </p:cNvSpPr>
            <p:nvPr/>
          </p:nvSpPr>
          <p:spPr bwMode="auto">
            <a:xfrm>
              <a:off x="2834" y="1589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31" name="Rectangle 23"/>
            <p:cNvSpPr>
              <a:spLocks noChangeArrowheads="1"/>
            </p:cNvSpPr>
            <p:nvPr/>
          </p:nvSpPr>
          <p:spPr bwMode="auto">
            <a:xfrm>
              <a:off x="2866" y="1629"/>
              <a:ext cx="19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5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2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32" name="Rectangle 24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33" name="Rectangle 25"/>
            <p:cNvSpPr>
              <a:spLocks noChangeArrowheads="1"/>
            </p:cNvSpPr>
            <p:nvPr/>
          </p:nvSpPr>
          <p:spPr bwMode="auto">
            <a:xfrm>
              <a:off x="2417" y="1824"/>
              <a:ext cx="204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34" name="Rectangle 26"/>
            <p:cNvSpPr>
              <a:spLocks noChangeArrowheads="1"/>
            </p:cNvSpPr>
            <p:nvPr/>
          </p:nvSpPr>
          <p:spPr bwMode="auto">
            <a:xfrm>
              <a:off x="2477" y="1835"/>
              <a:ext cx="6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LM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35" name="Rectangle 27"/>
            <p:cNvSpPr>
              <a:spLocks noChangeArrowheads="1"/>
            </p:cNvSpPr>
            <p:nvPr/>
          </p:nvSpPr>
          <p:spPr bwMode="auto">
            <a:xfrm>
              <a:off x="2540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36" name="Rectangle 28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37" name="Rectangle 29"/>
            <p:cNvSpPr>
              <a:spLocks noChangeArrowheads="1"/>
            </p:cNvSpPr>
            <p:nvPr/>
          </p:nvSpPr>
          <p:spPr bwMode="auto">
            <a:xfrm>
              <a:off x="2758" y="1824"/>
              <a:ext cx="205" cy="93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38" name="Rectangle 30"/>
            <p:cNvSpPr>
              <a:spLocks noChangeArrowheads="1"/>
            </p:cNvSpPr>
            <p:nvPr/>
          </p:nvSpPr>
          <p:spPr bwMode="auto">
            <a:xfrm>
              <a:off x="2834" y="1835"/>
              <a:ext cx="3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39" name="Rectangle 31"/>
            <p:cNvSpPr>
              <a:spLocks noChangeArrowheads="1"/>
            </p:cNvSpPr>
            <p:nvPr/>
          </p:nvSpPr>
          <p:spPr bwMode="auto">
            <a:xfrm>
              <a:off x="2866" y="1874"/>
              <a:ext cx="1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5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40" name="Freeform 32"/>
            <p:cNvSpPr>
              <a:spLocks/>
            </p:cNvSpPr>
            <p:nvPr/>
          </p:nvSpPr>
          <p:spPr bwMode="auto">
            <a:xfrm>
              <a:off x="2363" y="1337"/>
              <a:ext cx="1035" cy="101"/>
            </a:xfrm>
            <a:custGeom>
              <a:avLst/>
              <a:gdLst>
                <a:gd name="T0" fmla="*/ 1980 w 2069"/>
                <a:gd name="T1" fmla="*/ 198 h 201"/>
                <a:gd name="T2" fmla="*/ 2069 w 2069"/>
                <a:gd name="T3" fmla="*/ 198 h 201"/>
                <a:gd name="T4" fmla="*/ 2069 w 2069"/>
                <a:gd name="T5" fmla="*/ 0 h 201"/>
                <a:gd name="T6" fmla="*/ 0 w 2069"/>
                <a:gd name="T7" fmla="*/ 0 h 201"/>
                <a:gd name="T8" fmla="*/ 0 w 2069"/>
                <a:gd name="T9" fmla="*/ 201 h 201"/>
                <a:gd name="T10" fmla="*/ 107 w 2069"/>
                <a:gd name="T11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9" h="201">
                  <a:moveTo>
                    <a:pt x="1980" y="198"/>
                  </a:moveTo>
                  <a:lnTo>
                    <a:pt x="2069" y="198"/>
                  </a:lnTo>
                  <a:lnTo>
                    <a:pt x="2069" y="0"/>
                  </a:lnTo>
                  <a:lnTo>
                    <a:pt x="0" y="0"/>
                  </a:lnTo>
                  <a:lnTo>
                    <a:pt x="0" y="201"/>
                  </a:lnTo>
                  <a:lnTo>
                    <a:pt x="107" y="20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41" name="Rectangle 33"/>
            <p:cNvSpPr>
              <a:spLocks noChangeArrowheads="1"/>
            </p:cNvSpPr>
            <p:nvPr/>
          </p:nvSpPr>
          <p:spPr bwMode="auto">
            <a:xfrm>
              <a:off x="3195" y="149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互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42" name="Rectangle 34"/>
            <p:cNvSpPr>
              <a:spLocks noChangeArrowheads="1"/>
            </p:cNvSpPr>
            <p:nvPr/>
          </p:nvSpPr>
          <p:spPr bwMode="auto">
            <a:xfrm>
              <a:off x="3195" y="1574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连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43" name="Rectangle 35"/>
            <p:cNvSpPr>
              <a:spLocks noChangeArrowheads="1"/>
            </p:cNvSpPr>
            <p:nvPr/>
          </p:nvSpPr>
          <p:spPr bwMode="auto">
            <a:xfrm>
              <a:off x="3195" y="1652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网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44" name="Rectangle 36"/>
            <p:cNvSpPr>
              <a:spLocks noChangeArrowheads="1"/>
            </p:cNvSpPr>
            <p:nvPr/>
          </p:nvSpPr>
          <p:spPr bwMode="auto">
            <a:xfrm>
              <a:off x="3195" y="1728"/>
              <a:ext cx="6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络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45" name="Freeform 37"/>
            <p:cNvSpPr>
              <a:spLocks/>
            </p:cNvSpPr>
            <p:nvPr/>
          </p:nvSpPr>
          <p:spPr bwMode="auto">
            <a:xfrm>
              <a:off x="2309" y="1284"/>
              <a:ext cx="1152" cy="341"/>
            </a:xfrm>
            <a:custGeom>
              <a:avLst/>
              <a:gdLst>
                <a:gd name="T0" fmla="*/ 2089 w 2304"/>
                <a:gd name="T1" fmla="*/ 683 h 683"/>
                <a:gd name="T2" fmla="*/ 2304 w 2304"/>
                <a:gd name="T3" fmla="*/ 683 h 683"/>
                <a:gd name="T4" fmla="*/ 2304 w 2304"/>
                <a:gd name="T5" fmla="*/ 0 h 683"/>
                <a:gd name="T6" fmla="*/ 0 w 2304"/>
                <a:gd name="T7" fmla="*/ 0 h 683"/>
                <a:gd name="T8" fmla="*/ 0 w 2304"/>
                <a:gd name="T9" fmla="*/ 683 h 683"/>
                <a:gd name="T10" fmla="*/ 216 w 2304"/>
                <a:gd name="T11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4" h="683">
                  <a:moveTo>
                    <a:pt x="2089" y="683"/>
                  </a:moveTo>
                  <a:lnTo>
                    <a:pt x="2304" y="683"/>
                  </a:lnTo>
                  <a:lnTo>
                    <a:pt x="2304" y="0"/>
                  </a:lnTo>
                  <a:lnTo>
                    <a:pt x="0" y="0"/>
                  </a:lnTo>
                  <a:lnTo>
                    <a:pt x="0" y="683"/>
                  </a:lnTo>
                  <a:lnTo>
                    <a:pt x="216" y="68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46" name="Freeform 38"/>
            <p:cNvSpPr>
              <a:spLocks/>
            </p:cNvSpPr>
            <p:nvPr/>
          </p:nvSpPr>
          <p:spPr bwMode="auto">
            <a:xfrm>
              <a:off x="2255" y="1230"/>
              <a:ext cx="1260" cy="640"/>
            </a:xfrm>
            <a:custGeom>
              <a:avLst/>
              <a:gdLst>
                <a:gd name="T0" fmla="*/ 324 w 2520"/>
                <a:gd name="T1" fmla="*/ 1282 h 1282"/>
                <a:gd name="T2" fmla="*/ 0 w 2520"/>
                <a:gd name="T3" fmla="*/ 1282 h 1282"/>
                <a:gd name="T4" fmla="*/ 0 w 2520"/>
                <a:gd name="T5" fmla="*/ 0 h 1282"/>
                <a:gd name="T6" fmla="*/ 2520 w 2520"/>
                <a:gd name="T7" fmla="*/ 0 h 1282"/>
                <a:gd name="T8" fmla="*/ 2520 w 2520"/>
                <a:gd name="T9" fmla="*/ 1278 h 1282"/>
                <a:gd name="T10" fmla="*/ 2197 w 2520"/>
                <a:gd name="T11" fmla="*/ 1278 h 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0" h="1282">
                  <a:moveTo>
                    <a:pt x="324" y="1282"/>
                  </a:moveTo>
                  <a:lnTo>
                    <a:pt x="0" y="1282"/>
                  </a:lnTo>
                  <a:lnTo>
                    <a:pt x="0" y="0"/>
                  </a:lnTo>
                  <a:lnTo>
                    <a:pt x="2520" y="0"/>
                  </a:lnTo>
                  <a:lnTo>
                    <a:pt x="2520" y="1278"/>
                  </a:lnTo>
                  <a:lnTo>
                    <a:pt x="2197" y="127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47" name="Line 39"/>
            <p:cNvSpPr>
              <a:spLocks noChangeShapeType="1"/>
            </p:cNvSpPr>
            <p:nvPr/>
          </p:nvSpPr>
          <p:spPr bwMode="auto">
            <a:xfrm>
              <a:off x="2621" y="1438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48" name="Line 40"/>
            <p:cNvSpPr>
              <a:spLocks noChangeShapeType="1"/>
            </p:cNvSpPr>
            <p:nvPr/>
          </p:nvSpPr>
          <p:spPr bwMode="auto">
            <a:xfrm>
              <a:off x="2963" y="1438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49" name="Line 41"/>
            <p:cNvSpPr>
              <a:spLocks noChangeShapeType="1"/>
            </p:cNvSpPr>
            <p:nvPr/>
          </p:nvSpPr>
          <p:spPr bwMode="auto">
            <a:xfrm>
              <a:off x="2621" y="1625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0" name="Line 42"/>
            <p:cNvSpPr>
              <a:spLocks noChangeShapeType="1"/>
            </p:cNvSpPr>
            <p:nvPr/>
          </p:nvSpPr>
          <p:spPr bwMode="auto">
            <a:xfrm>
              <a:off x="2963" y="1625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1" name="Line 43"/>
            <p:cNvSpPr>
              <a:spLocks noChangeShapeType="1"/>
            </p:cNvSpPr>
            <p:nvPr/>
          </p:nvSpPr>
          <p:spPr bwMode="auto">
            <a:xfrm>
              <a:off x="2621" y="1870"/>
              <a:ext cx="137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2" name="Line 44"/>
            <p:cNvSpPr>
              <a:spLocks noChangeShapeType="1"/>
            </p:cNvSpPr>
            <p:nvPr/>
          </p:nvSpPr>
          <p:spPr bwMode="auto">
            <a:xfrm>
              <a:off x="2963" y="1870"/>
              <a:ext cx="136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3" name="Rectangle 45"/>
            <p:cNvSpPr>
              <a:spLocks noChangeArrowheads="1"/>
            </p:cNvSpPr>
            <p:nvPr/>
          </p:nvSpPr>
          <p:spPr bwMode="auto">
            <a:xfrm>
              <a:off x="2592" y="2010"/>
              <a:ext cx="647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1" lang="en-US" altLang="zh-CN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a)</a:t>
              </a: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共享本地存储模型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54" name="Rectangle 46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5" name="Rectangle 47"/>
            <p:cNvSpPr>
              <a:spLocks noChangeArrowheads="1"/>
            </p:cNvSpPr>
            <p:nvPr/>
          </p:nvSpPr>
          <p:spPr bwMode="auto">
            <a:xfrm>
              <a:off x="3704" y="1016"/>
              <a:ext cx="1638" cy="11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6" name="Rectangle 48"/>
            <p:cNvSpPr>
              <a:spLocks noChangeArrowheads="1"/>
            </p:cNvSpPr>
            <p:nvPr/>
          </p:nvSpPr>
          <p:spPr bwMode="auto">
            <a:xfrm>
              <a:off x="4331" y="1036"/>
              <a:ext cx="363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全局互连网络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57" name="Rectangle 49"/>
            <p:cNvSpPr>
              <a:spLocks noChangeArrowheads="1"/>
            </p:cNvSpPr>
            <p:nvPr/>
          </p:nvSpPr>
          <p:spPr bwMode="auto">
            <a:xfrm>
              <a:off x="4212" y="2009"/>
              <a:ext cx="579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1" lang="en-US" altLang="zh-CN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b)</a:t>
              </a: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层次式机群模型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58" name="Rectangle 50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59" name="Rectangle 51"/>
            <p:cNvSpPr>
              <a:spLocks noChangeArrowheads="1"/>
            </p:cNvSpPr>
            <p:nvPr/>
          </p:nvSpPr>
          <p:spPr bwMode="auto">
            <a:xfrm>
              <a:off x="3831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60" name="Rectangle 52"/>
            <p:cNvSpPr>
              <a:spLocks noChangeArrowheads="1"/>
            </p:cNvSpPr>
            <p:nvPr/>
          </p:nvSpPr>
          <p:spPr bwMode="auto">
            <a:xfrm>
              <a:off x="3895" y="825"/>
              <a:ext cx="9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61" name="Rectangle 53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62" name="Rectangle 54"/>
            <p:cNvSpPr>
              <a:spLocks noChangeArrowheads="1"/>
            </p:cNvSpPr>
            <p:nvPr/>
          </p:nvSpPr>
          <p:spPr bwMode="auto">
            <a:xfrm>
              <a:off x="4192" y="816"/>
              <a:ext cx="224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63" name="Rectangle 55"/>
            <p:cNvSpPr>
              <a:spLocks noChangeArrowheads="1"/>
            </p:cNvSpPr>
            <p:nvPr/>
          </p:nvSpPr>
          <p:spPr bwMode="auto">
            <a:xfrm>
              <a:off x="4255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64" name="Rectangle 56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65" name="Rectangle 57"/>
            <p:cNvSpPr>
              <a:spLocks noChangeArrowheads="1"/>
            </p:cNvSpPr>
            <p:nvPr/>
          </p:nvSpPr>
          <p:spPr bwMode="auto">
            <a:xfrm>
              <a:off x="5055" y="816"/>
              <a:ext cx="223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66" name="Rectangle 58"/>
            <p:cNvSpPr>
              <a:spLocks noChangeArrowheads="1"/>
            </p:cNvSpPr>
            <p:nvPr/>
          </p:nvSpPr>
          <p:spPr bwMode="auto">
            <a:xfrm>
              <a:off x="5118" y="8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GSM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67" name="Rectangle 59"/>
            <p:cNvSpPr>
              <a:spLocks noChangeArrowheads="1"/>
            </p:cNvSpPr>
            <p:nvPr/>
          </p:nvSpPr>
          <p:spPr bwMode="auto">
            <a:xfrm rot="5400000">
              <a:off x="2630" y="1657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68" name="Rectangle 60"/>
            <p:cNvSpPr>
              <a:spLocks noChangeArrowheads="1"/>
            </p:cNvSpPr>
            <p:nvPr/>
          </p:nvSpPr>
          <p:spPr bwMode="auto">
            <a:xfrm rot="5400000">
              <a:off x="3374" y="1657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69" name="Rectangle 61"/>
            <p:cNvSpPr>
              <a:spLocks noChangeArrowheads="1"/>
            </p:cNvSpPr>
            <p:nvPr/>
          </p:nvSpPr>
          <p:spPr bwMode="auto">
            <a:xfrm>
              <a:off x="4452" y="1538"/>
              <a:ext cx="1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70" name="Rectangle 62"/>
            <p:cNvSpPr>
              <a:spLocks noChangeArrowheads="1"/>
            </p:cNvSpPr>
            <p:nvPr/>
          </p:nvSpPr>
          <p:spPr bwMode="auto">
            <a:xfrm>
              <a:off x="4696" y="791"/>
              <a:ext cx="13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71" name="Line 63"/>
            <p:cNvSpPr>
              <a:spLocks noChangeShapeType="1"/>
            </p:cNvSpPr>
            <p:nvPr/>
          </p:nvSpPr>
          <p:spPr bwMode="auto">
            <a:xfrm>
              <a:off x="3942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2" name="Freeform 64"/>
            <p:cNvSpPr>
              <a:spLocks/>
            </p:cNvSpPr>
            <p:nvPr/>
          </p:nvSpPr>
          <p:spPr bwMode="auto">
            <a:xfrm>
              <a:off x="3926" y="906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3" name="Freeform 65"/>
            <p:cNvSpPr>
              <a:spLocks/>
            </p:cNvSpPr>
            <p:nvPr/>
          </p:nvSpPr>
          <p:spPr bwMode="auto">
            <a:xfrm>
              <a:off x="3926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4" name="Line 66"/>
            <p:cNvSpPr>
              <a:spLocks noChangeShapeType="1"/>
            </p:cNvSpPr>
            <p:nvPr/>
          </p:nvSpPr>
          <p:spPr bwMode="auto">
            <a:xfrm>
              <a:off x="4303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5" name="Freeform 67"/>
            <p:cNvSpPr>
              <a:spLocks/>
            </p:cNvSpPr>
            <p:nvPr/>
          </p:nvSpPr>
          <p:spPr bwMode="auto">
            <a:xfrm>
              <a:off x="4287" y="906"/>
              <a:ext cx="32" cy="49"/>
            </a:xfrm>
            <a:custGeom>
              <a:avLst/>
              <a:gdLst>
                <a:gd name="T0" fmla="*/ 0 w 65"/>
                <a:gd name="T1" fmla="*/ 98 h 100"/>
                <a:gd name="T2" fmla="*/ 34 w 65"/>
                <a:gd name="T3" fmla="*/ 0 h 100"/>
                <a:gd name="T4" fmla="*/ 65 w 65"/>
                <a:gd name="T5" fmla="*/ 100 h 100"/>
                <a:gd name="T6" fmla="*/ 0 w 65"/>
                <a:gd name="T7" fmla="*/ 9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98"/>
                  </a:moveTo>
                  <a:lnTo>
                    <a:pt x="34" y="0"/>
                  </a:lnTo>
                  <a:lnTo>
                    <a:pt x="65" y="10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6" name="Freeform 68"/>
            <p:cNvSpPr>
              <a:spLocks/>
            </p:cNvSpPr>
            <p:nvPr/>
          </p:nvSpPr>
          <p:spPr bwMode="auto">
            <a:xfrm>
              <a:off x="4287" y="967"/>
              <a:ext cx="32" cy="49"/>
            </a:xfrm>
            <a:custGeom>
              <a:avLst/>
              <a:gdLst>
                <a:gd name="T0" fmla="*/ 65 w 65"/>
                <a:gd name="T1" fmla="*/ 0 h 98"/>
                <a:gd name="T2" fmla="*/ 31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1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7" name="Line 69"/>
            <p:cNvSpPr>
              <a:spLocks noChangeShapeType="1"/>
            </p:cNvSpPr>
            <p:nvPr/>
          </p:nvSpPr>
          <p:spPr bwMode="auto">
            <a:xfrm>
              <a:off x="5167" y="951"/>
              <a:ext cx="1" cy="2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8" name="Freeform 70"/>
            <p:cNvSpPr>
              <a:spLocks/>
            </p:cNvSpPr>
            <p:nvPr/>
          </p:nvSpPr>
          <p:spPr bwMode="auto">
            <a:xfrm>
              <a:off x="5150" y="906"/>
              <a:ext cx="33" cy="49"/>
            </a:xfrm>
            <a:custGeom>
              <a:avLst/>
              <a:gdLst>
                <a:gd name="T0" fmla="*/ 0 w 65"/>
                <a:gd name="T1" fmla="*/ 100 h 100"/>
                <a:gd name="T2" fmla="*/ 32 w 65"/>
                <a:gd name="T3" fmla="*/ 0 h 100"/>
                <a:gd name="T4" fmla="*/ 65 w 65"/>
                <a:gd name="T5" fmla="*/ 100 h 100"/>
                <a:gd name="T6" fmla="*/ 0 w 65"/>
                <a:gd name="T7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0">
                  <a:moveTo>
                    <a:pt x="0" y="100"/>
                  </a:moveTo>
                  <a:lnTo>
                    <a:pt x="32" y="0"/>
                  </a:lnTo>
                  <a:lnTo>
                    <a:pt x="65" y="10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79" name="Freeform 71"/>
            <p:cNvSpPr>
              <a:spLocks/>
            </p:cNvSpPr>
            <p:nvPr/>
          </p:nvSpPr>
          <p:spPr bwMode="auto">
            <a:xfrm>
              <a:off x="5150" y="967"/>
              <a:ext cx="33" cy="49"/>
            </a:xfrm>
            <a:custGeom>
              <a:avLst/>
              <a:gdLst>
                <a:gd name="T0" fmla="*/ 65 w 65"/>
                <a:gd name="T1" fmla="*/ 0 h 98"/>
                <a:gd name="T2" fmla="*/ 32 w 65"/>
                <a:gd name="T3" fmla="*/ 98 h 98"/>
                <a:gd name="T4" fmla="*/ 0 w 65"/>
                <a:gd name="T5" fmla="*/ 0 h 98"/>
                <a:gd name="T6" fmla="*/ 65 w 65"/>
                <a:gd name="T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65" y="0"/>
                  </a:moveTo>
                  <a:lnTo>
                    <a:pt x="32" y="98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0" name="Line 72"/>
            <p:cNvSpPr>
              <a:spLocks noChangeShapeType="1"/>
            </p:cNvSpPr>
            <p:nvPr/>
          </p:nvSpPr>
          <p:spPr bwMode="auto">
            <a:xfrm>
              <a:off x="4014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1" name="Freeform 73"/>
            <p:cNvSpPr>
              <a:spLocks/>
            </p:cNvSpPr>
            <p:nvPr/>
          </p:nvSpPr>
          <p:spPr bwMode="auto">
            <a:xfrm>
              <a:off x="3998" y="1127"/>
              <a:ext cx="33" cy="49"/>
            </a:xfrm>
            <a:custGeom>
              <a:avLst/>
              <a:gdLst>
                <a:gd name="T0" fmla="*/ 0 w 65"/>
                <a:gd name="T1" fmla="*/ 98 h 98"/>
                <a:gd name="T2" fmla="*/ 33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3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2" name="Freeform 74"/>
            <p:cNvSpPr>
              <a:spLocks/>
            </p:cNvSpPr>
            <p:nvPr/>
          </p:nvSpPr>
          <p:spPr bwMode="auto">
            <a:xfrm>
              <a:off x="3998" y="1193"/>
              <a:ext cx="33" cy="49"/>
            </a:xfrm>
            <a:custGeom>
              <a:avLst/>
              <a:gdLst>
                <a:gd name="T0" fmla="*/ 65 w 65"/>
                <a:gd name="T1" fmla="*/ 0 h 97"/>
                <a:gd name="T2" fmla="*/ 33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3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3" name="Line 75"/>
            <p:cNvSpPr>
              <a:spLocks noChangeShapeType="1"/>
            </p:cNvSpPr>
            <p:nvPr/>
          </p:nvSpPr>
          <p:spPr bwMode="auto">
            <a:xfrm>
              <a:off x="5022" y="1172"/>
              <a:ext cx="1" cy="2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4" name="Freeform 76"/>
            <p:cNvSpPr>
              <a:spLocks/>
            </p:cNvSpPr>
            <p:nvPr/>
          </p:nvSpPr>
          <p:spPr bwMode="auto">
            <a:xfrm>
              <a:off x="5006" y="1127"/>
              <a:ext cx="32" cy="49"/>
            </a:xfrm>
            <a:custGeom>
              <a:avLst/>
              <a:gdLst>
                <a:gd name="T0" fmla="*/ 0 w 65"/>
                <a:gd name="T1" fmla="*/ 98 h 98"/>
                <a:gd name="T2" fmla="*/ 32 w 65"/>
                <a:gd name="T3" fmla="*/ 0 h 98"/>
                <a:gd name="T4" fmla="*/ 65 w 65"/>
                <a:gd name="T5" fmla="*/ 98 h 98"/>
                <a:gd name="T6" fmla="*/ 0 w 65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8">
                  <a:moveTo>
                    <a:pt x="0" y="98"/>
                  </a:moveTo>
                  <a:lnTo>
                    <a:pt x="32" y="0"/>
                  </a:lnTo>
                  <a:lnTo>
                    <a:pt x="65" y="98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5" name="Freeform 77"/>
            <p:cNvSpPr>
              <a:spLocks/>
            </p:cNvSpPr>
            <p:nvPr/>
          </p:nvSpPr>
          <p:spPr bwMode="auto">
            <a:xfrm>
              <a:off x="5006" y="1193"/>
              <a:ext cx="32" cy="49"/>
            </a:xfrm>
            <a:custGeom>
              <a:avLst/>
              <a:gdLst>
                <a:gd name="T0" fmla="*/ 65 w 65"/>
                <a:gd name="T1" fmla="*/ 0 h 97"/>
                <a:gd name="T2" fmla="*/ 32 w 65"/>
                <a:gd name="T3" fmla="*/ 97 h 97"/>
                <a:gd name="T4" fmla="*/ 0 w 65"/>
                <a:gd name="T5" fmla="*/ 0 h 97"/>
                <a:gd name="T6" fmla="*/ 65 w 65"/>
                <a:gd name="T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97">
                  <a:moveTo>
                    <a:pt x="65" y="0"/>
                  </a:moveTo>
                  <a:lnTo>
                    <a:pt x="32" y="97"/>
                  </a:lnTo>
                  <a:lnTo>
                    <a:pt x="0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6" name="Rectangle 78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7" name="Rectangle 79"/>
            <p:cNvSpPr>
              <a:spLocks noChangeArrowheads="1"/>
            </p:cNvSpPr>
            <p:nvPr/>
          </p:nvSpPr>
          <p:spPr bwMode="auto">
            <a:xfrm>
              <a:off x="3672" y="1242"/>
              <a:ext cx="685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8" name="Rectangle 80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89" name="Rectangle 81"/>
            <p:cNvSpPr>
              <a:spLocks noChangeArrowheads="1"/>
            </p:cNvSpPr>
            <p:nvPr/>
          </p:nvSpPr>
          <p:spPr bwMode="auto">
            <a:xfrm>
              <a:off x="372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90" name="Rectangle 82"/>
            <p:cNvSpPr>
              <a:spLocks noChangeArrowheads="1"/>
            </p:cNvSpPr>
            <p:nvPr/>
          </p:nvSpPr>
          <p:spPr bwMode="auto">
            <a:xfrm>
              <a:off x="3776" y="131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91" name="Rectangle 83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92" name="Rectangle 84"/>
            <p:cNvSpPr>
              <a:spLocks noChangeArrowheads="1"/>
            </p:cNvSpPr>
            <p:nvPr/>
          </p:nvSpPr>
          <p:spPr bwMode="auto">
            <a:xfrm>
              <a:off x="393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93" name="Rectangle 85"/>
            <p:cNvSpPr>
              <a:spLocks noChangeArrowheads="1"/>
            </p:cNvSpPr>
            <p:nvPr/>
          </p:nvSpPr>
          <p:spPr bwMode="auto">
            <a:xfrm>
              <a:off x="3997" y="1441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94" name="Rectangle 86"/>
            <p:cNvSpPr>
              <a:spLocks noChangeArrowheads="1"/>
            </p:cNvSpPr>
            <p:nvPr/>
          </p:nvSpPr>
          <p:spPr bwMode="auto">
            <a:xfrm>
              <a:off x="3997" y="1518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95" name="Rectangle 87"/>
            <p:cNvSpPr>
              <a:spLocks noChangeArrowheads="1"/>
            </p:cNvSpPr>
            <p:nvPr/>
          </p:nvSpPr>
          <p:spPr bwMode="auto">
            <a:xfrm>
              <a:off x="3997" y="159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96" name="Rectangle 88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97" name="Rectangle 89"/>
            <p:cNvSpPr>
              <a:spLocks noChangeArrowheads="1"/>
            </p:cNvSpPr>
            <p:nvPr/>
          </p:nvSpPr>
          <p:spPr bwMode="auto">
            <a:xfrm>
              <a:off x="415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498" name="Rectangle 90"/>
            <p:cNvSpPr>
              <a:spLocks noChangeArrowheads="1"/>
            </p:cNvSpPr>
            <p:nvPr/>
          </p:nvSpPr>
          <p:spPr bwMode="auto">
            <a:xfrm>
              <a:off x="419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499" name="Line 91"/>
            <p:cNvSpPr>
              <a:spLocks noChangeShapeType="1"/>
            </p:cNvSpPr>
            <p:nvPr/>
          </p:nvSpPr>
          <p:spPr bwMode="auto">
            <a:xfrm>
              <a:off x="386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0" name="Line 92"/>
            <p:cNvSpPr>
              <a:spLocks noChangeShapeType="1"/>
            </p:cNvSpPr>
            <p:nvPr/>
          </p:nvSpPr>
          <p:spPr bwMode="auto">
            <a:xfrm>
              <a:off x="408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1" name="Rectangle 93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2" name="Rectangle 94"/>
            <p:cNvSpPr>
              <a:spLocks noChangeArrowheads="1"/>
            </p:cNvSpPr>
            <p:nvPr/>
          </p:nvSpPr>
          <p:spPr bwMode="auto">
            <a:xfrm>
              <a:off x="372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3" name="Rectangle 95"/>
            <p:cNvSpPr>
              <a:spLocks noChangeArrowheads="1"/>
            </p:cNvSpPr>
            <p:nvPr/>
          </p:nvSpPr>
          <p:spPr bwMode="auto">
            <a:xfrm>
              <a:off x="3776" y="145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04" name="Line 96"/>
            <p:cNvSpPr>
              <a:spLocks noChangeShapeType="1"/>
            </p:cNvSpPr>
            <p:nvPr/>
          </p:nvSpPr>
          <p:spPr bwMode="auto">
            <a:xfrm>
              <a:off x="386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5" name="Rectangle 97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6" name="Rectangle 98"/>
            <p:cNvSpPr>
              <a:spLocks noChangeArrowheads="1"/>
            </p:cNvSpPr>
            <p:nvPr/>
          </p:nvSpPr>
          <p:spPr bwMode="auto">
            <a:xfrm>
              <a:off x="372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7" name="Rectangle 99"/>
            <p:cNvSpPr>
              <a:spLocks noChangeArrowheads="1"/>
            </p:cNvSpPr>
            <p:nvPr/>
          </p:nvSpPr>
          <p:spPr bwMode="auto">
            <a:xfrm>
              <a:off x="3776" y="172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08" name="Line 100"/>
            <p:cNvSpPr>
              <a:spLocks noChangeShapeType="1"/>
            </p:cNvSpPr>
            <p:nvPr/>
          </p:nvSpPr>
          <p:spPr bwMode="auto">
            <a:xfrm>
              <a:off x="386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09" name="Rectangle 101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0" name="Rectangle 102"/>
            <p:cNvSpPr>
              <a:spLocks noChangeArrowheads="1"/>
            </p:cNvSpPr>
            <p:nvPr/>
          </p:nvSpPr>
          <p:spPr bwMode="auto">
            <a:xfrm>
              <a:off x="415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1" name="Rectangle 103"/>
            <p:cNvSpPr>
              <a:spLocks noChangeArrowheads="1"/>
            </p:cNvSpPr>
            <p:nvPr/>
          </p:nvSpPr>
          <p:spPr bwMode="auto">
            <a:xfrm>
              <a:off x="419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12" name="Line 104"/>
            <p:cNvSpPr>
              <a:spLocks noChangeShapeType="1"/>
            </p:cNvSpPr>
            <p:nvPr/>
          </p:nvSpPr>
          <p:spPr bwMode="auto">
            <a:xfrm>
              <a:off x="408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3" name="Rectangle 105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4" name="Rectangle 106"/>
            <p:cNvSpPr>
              <a:spLocks noChangeArrowheads="1"/>
            </p:cNvSpPr>
            <p:nvPr/>
          </p:nvSpPr>
          <p:spPr bwMode="auto">
            <a:xfrm>
              <a:off x="415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5" name="Rectangle 107"/>
            <p:cNvSpPr>
              <a:spLocks noChangeArrowheads="1"/>
            </p:cNvSpPr>
            <p:nvPr/>
          </p:nvSpPr>
          <p:spPr bwMode="auto">
            <a:xfrm>
              <a:off x="419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16" name="Line 108"/>
            <p:cNvSpPr>
              <a:spLocks noChangeShapeType="1"/>
            </p:cNvSpPr>
            <p:nvPr/>
          </p:nvSpPr>
          <p:spPr bwMode="auto">
            <a:xfrm>
              <a:off x="408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17" name="Rectangle 109"/>
            <p:cNvSpPr>
              <a:spLocks noChangeArrowheads="1"/>
            </p:cNvSpPr>
            <p:nvPr/>
          </p:nvSpPr>
          <p:spPr bwMode="auto">
            <a:xfrm>
              <a:off x="3952" y="1833"/>
              <a:ext cx="102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群1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18" name="Rectangle 110"/>
            <p:cNvSpPr>
              <a:spLocks noChangeArrowheads="1"/>
            </p:cNvSpPr>
            <p:nvPr/>
          </p:nvSpPr>
          <p:spPr bwMode="auto">
            <a:xfrm rot="5400000">
              <a:off x="3729" y="1530"/>
              <a:ext cx="1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19" name="Rectangle 111"/>
            <p:cNvSpPr>
              <a:spLocks noChangeArrowheads="1"/>
            </p:cNvSpPr>
            <p:nvPr/>
          </p:nvSpPr>
          <p:spPr bwMode="auto">
            <a:xfrm rot="5400000">
              <a:off x="4185" y="1530"/>
              <a:ext cx="1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20" name="Rectangle 112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1" name="Rectangle 113"/>
            <p:cNvSpPr>
              <a:spLocks noChangeArrowheads="1"/>
            </p:cNvSpPr>
            <p:nvPr/>
          </p:nvSpPr>
          <p:spPr bwMode="auto">
            <a:xfrm>
              <a:off x="4681" y="1242"/>
              <a:ext cx="683" cy="6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2" name="Rectangle 114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3" name="Rectangle 115"/>
            <p:cNvSpPr>
              <a:spLocks noChangeArrowheads="1"/>
            </p:cNvSpPr>
            <p:nvPr/>
          </p:nvSpPr>
          <p:spPr bwMode="auto">
            <a:xfrm>
              <a:off x="4710" y="1302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4" name="Rectangle 116"/>
            <p:cNvSpPr>
              <a:spLocks noChangeArrowheads="1"/>
            </p:cNvSpPr>
            <p:nvPr/>
          </p:nvSpPr>
          <p:spPr bwMode="auto">
            <a:xfrm>
              <a:off x="4766" y="1311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 dirty="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 dirty="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25" name="Rectangle 117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6" name="Rectangle 118"/>
            <p:cNvSpPr>
              <a:spLocks noChangeArrowheads="1"/>
            </p:cNvSpPr>
            <p:nvPr/>
          </p:nvSpPr>
          <p:spPr bwMode="auto">
            <a:xfrm>
              <a:off x="4929" y="1297"/>
              <a:ext cx="148" cy="51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27" name="Rectangle 119"/>
            <p:cNvSpPr>
              <a:spLocks noChangeArrowheads="1"/>
            </p:cNvSpPr>
            <p:nvPr/>
          </p:nvSpPr>
          <p:spPr bwMode="auto">
            <a:xfrm>
              <a:off x="4987" y="1441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28" name="Rectangle 120"/>
            <p:cNvSpPr>
              <a:spLocks noChangeArrowheads="1"/>
            </p:cNvSpPr>
            <p:nvPr/>
          </p:nvSpPr>
          <p:spPr bwMode="auto">
            <a:xfrm>
              <a:off x="4987" y="1518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I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29" name="Rectangle 121"/>
            <p:cNvSpPr>
              <a:spLocks noChangeArrowheads="1"/>
            </p:cNvSpPr>
            <p:nvPr/>
          </p:nvSpPr>
          <p:spPr bwMode="auto">
            <a:xfrm>
              <a:off x="4987" y="1595"/>
              <a:ext cx="3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30" name="Rectangle 122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1" name="Rectangle 123"/>
            <p:cNvSpPr>
              <a:spLocks noChangeArrowheads="1"/>
            </p:cNvSpPr>
            <p:nvPr/>
          </p:nvSpPr>
          <p:spPr bwMode="auto">
            <a:xfrm>
              <a:off x="5148" y="171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2" name="Rectangle 124"/>
            <p:cNvSpPr>
              <a:spLocks noChangeArrowheads="1"/>
            </p:cNvSpPr>
            <p:nvPr/>
          </p:nvSpPr>
          <p:spPr bwMode="auto">
            <a:xfrm>
              <a:off x="5184" y="172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33" name="Line 125"/>
            <p:cNvSpPr>
              <a:spLocks noChangeShapeType="1"/>
            </p:cNvSpPr>
            <p:nvPr/>
          </p:nvSpPr>
          <p:spPr bwMode="auto">
            <a:xfrm>
              <a:off x="4856" y="1347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4" name="Line 126"/>
            <p:cNvSpPr>
              <a:spLocks noChangeShapeType="1"/>
            </p:cNvSpPr>
            <p:nvPr/>
          </p:nvSpPr>
          <p:spPr bwMode="auto">
            <a:xfrm>
              <a:off x="5079" y="176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5" name="Rectangle 127"/>
            <p:cNvSpPr>
              <a:spLocks noChangeArrowheads="1"/>
            </p:cNvSpPr>
            <p:nvPr/>
          </p:nvSpPr>
          <p:spPr bwMode="auto">
            <a:xfrm>
              <a:off x="4946" y="1833"/>
              <a:ext cx="68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9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群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36" name="Rectangle 128"/>
            <p:cNvSpPr>
              <a:spLocks noChangeArrowheads="1"/>
            </p:cNvSpPr>
            <p:nvPr/>
          </p:nvSpPr>
          <p:spPr bwMode="auto">
            <a:xfrm>
              <a:off x="5018" y="1833"/>
              <a:ext cx="3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900" i="1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37" name="Rectangle 129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8" name="Rectangle 130"/>
            <p:cNvSpPr>
              <a:spLocks noChangeArrowheads="1"/>
            </p:cNvSpPr>
            <p:nvPr/>
          </p:nvSpPr>
          <p:spPr bwMode="auto">
            <a:xfrm>
              <a:off x="4710" y="144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39" name="Rectangle 131"/>
            <p:cNvSpPr>
              <a:spLocks noChangeArrowheads="1"/>
            </p:cNvSpPr>
            <p:nvPr/>
          </p:nvSpPr>
          <p:spPr bwMode="auto">
            <a:xfrm>
              <a:off x="4766" y="145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40" name="Line 132"/>
            <p:cNvSpPr>
              <a:spLocks noChangeShapeType="1"/>
            </p:cNvSpPr>
            <p:nvPr/>
          </p:nvSpPr>
          <p:spPr bwMode="auto">
            <a:xfrm>
              <a:off x="4856" y="149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1" name="Rectangle 133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2" name="Rectangle 134"/>
            <p:cNvSpPr>
              <a:spLocks noChangeArrowheads="1"/>
            </p:cNvSpPr>
            <p:nvPr/>
          </p:nvSpPr>
          <p:spPr bwMode="auto">
            <a:xfrm>
              <a:off x="4710" y="1716"/>
              <a:ext cx="146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3" name="Rectangle 135"/>
            <p:cNvSpPr>
              <a:spLocks noChangeArrowheads="1"/>
            </p:cNvSpPr>
            <p:nvPr/>
          </p:nvSpPr>
          <p:spPr bwMode="auto">
            <a:xfrm>
              <a:off x="4766" y="1725"/>
              <a:ext cx="30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P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44" name="Line 136"/>
            <p:cNvSpPr>
              <a:spLocks noChangeShapeType="1"/>
            </p:cNvSpPr>
            <p:nvPr/>
          </p:nvSpPr>
          <p:spPr bwMode="auto">
            <a:xfrm>
              <a:off x="4856" y="1761"/>
              <a:ext cx="72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5" name="Rectangle 137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6" name="Rectangle 138"/>
            <p:cNvSpPr>
              <a:spLocks noChangeArrowheads="1"/>
            </p:cNvSpPr>
            <p:nvPr/>
          </p:nvSpPr>
          <p:spPr bwMode="auto">
            <a:xfrm>
              <a:off x="5148" y="1302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7" name="Rectangle 139"/>
            <p:cNvSpPr>
              <a:spLocks noChangeArrowheads="1"/>
            </p:cNvSpPr>
            <p:nvPr/>
          </p:nvSpPr>
          <p:spPr bwMode="auto">
            <a:xfrm>
              <a:off x="5184" y="1311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48" name="Line 140"/>
            <p:cNvSpPr>
              <a:spLocks noChangeShapeType="1"/>
            </p:cNvSpPr>
            <p:nvPr/>
          </p:nvSpPr>
          <p:spPr bwMode="auto">
            <a:xfrm>
              <a:off x="5079" y="1347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49" name="Rectangle 141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50" name="Rectangle 142"/>
            <p:cNvSpPr>
              <a:spLocks noChangeArrowheads="1"/>
            </p:cNvSpPr>
            <p:nvPr/>
          </p:nvSpPr>
          <p:spPr bwMode="auto">
            <a:xfrm>
              <a:off x="5148" y="1446"/>
              <a:ext cx="169" cy="9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51" name="Rectangle 143"/>
            <p:cNvSpPr>
              <a:spLocks noChangeArrowheads="1"/>
            </p:cNvSpPr>
            <p:nvPr/>
          </p:nvSpPr>
          <p:spPr bwMode="auto">
            <a:xfrm>
              <a:off x="5184" y="1455"/>
              <a:ext cx="91" cy="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en-US" altLang="zh-CN" sz="800">
                  <a:solidFill>
                    <a:srgbClr val="000000"/>
                  </a:solidFill>
                  <a:effectLst/>
                  <a:latin typeface="宋体" pitchFamily="2" charset="-122"/>
                  <a:ea typeface="宋体" pitchFamily="2" charset="-122"/>
                </a:rPr>
                <a:t>CSM</a:t>
              </a:r>
              <a:endParaRPr kumimoji="1" lang="en-US" altLang="zh-CN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52" name="Line 144"/>
            <p:cNvSpPr>
              <a:spLocks noChangeShapeType="1"/>
            </p:cNvSpPr>
            <p:nvPr/>
          </p:nvSpPr>
          <p:spPr bwMode="auto">
            <a:xfrm>
              <a:off x="5079" y="1491"/>
              <a:ext cx="6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9553" name="Rectangle 145"/>
            <p:cNvSpPr>
              <a:spLocks noChangeArrowheads="1"/>
            </p:cNvSpPr>
            <p:nvPr/>
          </p:nvSpPr>
          <p:spPr bwMode="auto">
            <a:xfrm rot="5400000">
              <a:off x="4724" y="1530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29554" name="Rectangle 146"/>
            <p:cNvSpPr>
              <a:spLocks noChangeArrowheads="1"/>
            </p:cNvSpPr>
            <p:nvPr/>
          </p:nvSpPr>
          <p:spPr bwMode="auto">
            <a:xfrm rot="5400000">
              <a:off x="5180" y="1530"/>
              <a:ext cx="10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>
                <a:spcBef>
                  <a:spcPct val="0"/>
                </a:spcBef>
              </a:pPr>
              <a:r>
                <a:rPr kumimoji="1" lang="zh-CN" altLang="en-US" sz="1800">
                  <a:solidFill>
                    <a:srgbClr val="000000"/>
                  </a:solidFill>
                  <a:effectLst/>
                  <a:latin typeface="Times New Roman"/>
                  <a:ea typeface="宋体" pitchFamily="2" charset="-122"/>
                </a:rPr>
                <a:t>…</a:t>
              </a:r>
              <a:endParaRPr kumimoji="1" lang="zh-CN" altLang="en-US" sz="1800">
                <a:solidFill>
                  <a:schemeClr val="accent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381598" y="1617463"/>
            <a:ext cx="1923604" cy="458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 b="0" dirty="0"/>
              <a:t>计算机设计</a:t>
            </a:r>
            <a:endParaRPr lang="en-US" altLang="en-US" sz="2800" b="0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95536" y="2878754"/>
            <a:ext cx="3386460" cy="2710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r>
              <a:rPr lang="zh-CN" altLang="en-US" b="0" dirty="0">
                <a:latin typeface="+mj-ea"/>
                <a:ea typeface="+mj-ea"/>
              </a:rPr>
              <a:t>指令集设计</a:t>
            </a:r>
            <a:endParaRPr lang="en-US" altLang="en-US" b="0" dirty="0">
              <a:latin typeface="+mj-ea"/>
              <a:ea typeface="+mj-ea"/>
            </a:endParaRP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</a:t>
            </a: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View</a:t>
            </a: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"Computer Architecture"</a:t>
            </a: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 typeface="Wingdings" panose="05000000000000000000" pitchFamily="2" charset="2"/>
              <a:buChar char="ü"/>
            </a:pPr>
            <a:r>
              <a:rPr lang="en-US" alt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"Instruction Set Processor"</a:t>
            </a:r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endParaRPr lang="en-US" altLang="en-US" sz="2000" dirty="0"/>
          </a:p>
          <a:p>
            <a:pPr algn="l">
              <a:lnSpc>
                <a:spcPct val="90000"/>
              </a:lnSpc>
              <a:spcBef>
                <a:spcPct val="45000"/>
              </a:spcBef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“Building Architect 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建筑师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)"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88024" y="2785864"/>
            <a:ext cx="4320479" cy="2947392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None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计算机硬件设计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Designer's 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"Processor Architecture"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"Computer Organization”</a:t>
            </a:r>
          </a:p>
          <a:p>
            <a:pPr marL="342900" indent="-342900">
              <a:buFontTx/>
              <a:buNone/>
            </a:pPr>
            <a:endParaRPr lang="en-US" altLang="en-US" sz="1400" dirty="0"/>
          </a:p>
          <a:p>
            <a:pPr marL="342900" indent="-342900">
              <a:buFontTx/>
              <a:buNone/>
            </a:pPr>
            <a:endParaRPr lang="en-US" altLang="en-US" sz="1400" dirty="0"/>
          </a:p>
          <a:p>
            <a:pPr marL="342900" indent="-342900">
              <a:buFontTx/>
              <a:buNone/>
            </a:pP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Construction Engineer 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建筑工程师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en-US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  <a:p>
            <a:pPr marL="342900" indent="-342900">
              <a:buFontTx/>
              <a:buNone/>
            </a:pPr>
            <a:endParaRPr lang="en-US" altLang="en-US" sz="1400" dirty="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5067300" y="1947663"/>
            <a:ext cx="1676400" cy="673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1917700" y="1985763"/>
            <a:ext cx="171450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计算机体系结构与计算机组成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58804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20080"/>
          </a:xfrm>
        </p:spPr>
        <p:txBody>
          <a:bodyPr/>
          <a:lstStyle/>
          <a:p>
            <a:r>
              <a:rPr lang="zh-CN" altLang="en-US" dirty="0"/>
              <a:t>并行计算机访存模型（3)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528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196752"/>
            <a:ext cx="4392488" cy="5184576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b="1" dirty="0">
                <a:latin typeface="Times New Roman" pitchFamily="18" charset="0"/>
              </a:rPr>
              <a:t>全高速缓存存储访问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COMA(Cache-Only Memory Access)</a:t>
            </a:r>
            <a:r>
              <a:rPr lang="zh-CN" altLang="en-US" sz="2400" dirty="0">
                <a:latin typeface="Times New Roman" pitchFamily="18" charset="0"/>
              </a:rPr>
              <a:t>模型。其特点是：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各处理器节点中没有存储层次结构，全部高速缓存组成了全局地址空间；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利用分布的高速缓存目录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dirty="0">
                <a:latin typeface="Times New Roman" pitchFamily="18" charset="0"/>
              </a:rPr>
              <a:t>进行远程高速缓存的访问;</a:t>
            </a:r>
          </a:p>
          <a:p>
            <a:pPr lvl="1" algn="just"/>
            <a:r>
              <a:rPr lang="zh-CN" altLang="en-US" sz="2000" dirty="0">
                <a:latin typeface="Times New Roman" pitchFamily="18" charset="0"/>
              </a:rPr>
              <a:t>使用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COMA</a:t>
            </a:r>
            <a:r>
              <a:rPr lang="zh-CN" altLang="en-US" sz="2000" dirty="0">
                <a:latin typeface="Times New Roman" pitchFamily="18" charset="0"/>
              </a:rPr>
              <a:t>时，数据开始时可任意分配，因为在运行时它最终会被迁移到要用到它们的地方。</a:t>
            </a:r>
            <a:r>
              <a:rPr lang="zh-CN" altLang="en-US" sz="2000" dirty="0"/>
              <a:t> </a:t>
            </a:r>
          </a:p>
        </p:txBody>
      </p:sp>
      <p:graphicFrame>
        <p:nvGraphicFramePr>
          <p:cNvPr id="5283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371404"/>
              </p:ext>
            </p:extLst>
          </p:nvPr>
        </p:nvGraphicFramePr>
        <p:xfrm>
          <a:off x="4932040" y="1556792"/>
          <a:ext cx="4077434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23" name="Visio" r:id="rId3" imgW="2090861" imgH="1417151" progId="Visio.Drawing.6">
                  <p:embed/>
                </p:oleObj>
              </mc:Choice>
              <mc:Fallback>
                <p:oleObj name="Visio" r:id="rId3" imgW="2090861" imgH="1417151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56792"/>
                        <a:ext cx="4077434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848600" cy="762000"/>
          </a:xfrm>
        </p:spPr>
        <p:txBody>
          <a:bodyPr/>
          <a:lstStyle/>
          <a:p>
            <a:r>
              <a:rPr lang="zh-CN" altLang="en-US" dirty="0"/>
              <a:t>并行计算机访存模型（4)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41</a:t>
            </a:fld>
            <a:endParaRPr lang="en-US" altLang="zh-CN"/>
          </a:p>
        </p:txBody>
      </p:sp>
      <p:sp>
        <p:nvSpPr>
          <p:cNvPr id="531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96752"/>
            <a:ext cx="7848600" cy="4032448"/>
          </a:xfrm>
        </p:spPr>
        <p:txBody>
          <a:bodyPr>
            <a:noAutofit/>
          </a:bodyPr>
          <a:lstStyle/>
          <a:p>
            <a:r>
              <a:rPr lang="zh-CN" altLang="en-US" sz="2400" b="1" dirty="0">
                <a:latin typeface="Times New Roman" pitchFamily="18" charset="0"/>
              </a:rPr>
              <a:t>高速缓存一致性非均匀存储访问</a:t>
            </a:r>
            <a:r>
              <a:rPr lang="zh-CN" altLang="en-US" sz="2400" dirty="0">
                <a:latin typeface="Times New Roman" pitchFamily="18" charset="0"/>
              </a:rPr>
              <a:t>模型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CC-NUMA</a:t>
            </a:r>
            <a:r>
              <a:rPr lang="en-US" altLang="zh-CN" sz="2400" dirty="0" err="1">
                <a:latin typeface="Times New Roman" pitchFamily="18" charset="0"/>
              </a:rPr>
              <a:t>（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Coherent-Cache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Nonuniform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Memory Access</a:t>
            </a:r>
            <a:r>
              <a:rPr lang="en-US" altLang="zh-CN" sz="2400" dirty="0">
                <a:latin typeface="Times New Roman" pitchFamily="18" charset="0"/>
              </a:rPr>
              <a:t>）</a:t>
            </a:r>
            <a:endParaRPr lang="zh-CN" altLang="en-US" sz="2400" dirty="0">
              <a:latin typeface="Times New Roman" pitchFamily="18" charset="0"/>
            </a:endParaRPr>
          </a:p>
          <a:p>
            <a:pPr lvl="1"/>
            <a:r>
              <a:rPr lang="zh-CN" altLang="en-US" sz="2000" dirty="0">
                <a:latin typeface="Times New Roman" pitchFamily="18" charset="0"/>
              </a:rPr>
              <a:t>多数使用基于目录的高速缓存一致性协议；</a:t>
            </a:r>
          </a:p>
          <a:p>
            <a:pPr lvl="1"/>
            <a:r>
              <a:rPr lang="zh-CN" altLang="en-US" sz="2000" dirty="0">
                <a:latin typeface="Times New Roman" pitchFamily="18" charset="0"/>
              </a:rPr>
              <a:t>保留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SMP</a:t>
            </a:r>
            <a:r>
              <a:rPr lang="zh-CN" altLang="en-US" sz="2000" dirty="0">
                <a:latin typeface="Times New Roman" pitchFamily="18" charset="0"/>
              </a:rPr>
              <a:t>结构易于编程的优点，也改善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SMP</a:t>
            </a:r>
            <a:r>
              <a:rPr lang="zh-CN" altLang="en-US" sz="2000" dirty="0">
                <a:latin typeface="Times New Roman" pitchFamily="18" charset="0"/>
              </a:rPr>
              <a:t>的可扩放性；</a:t>
            </a:r>
          </a:p>
          <a:p>
            <a:pPr lvl="1"/>
            <a:r>
              <a:rPr lang="zh-CN" altLang="en-US" sz="2000" dirty="0">
                <a:latin typeface="Times New Roman" pitchFamily="18" charset="0"/>
              </a:rPr>
              <a:t>实际上是一个分布共享存储的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DSM</a:t>
            </a:r>
            <a:r>
              <a:rPr lang="zh-CN" altLang="en-US" sz="2000" dirty="0">
                <a:latin typeface="Times New Roman" pitchFamily="18" charset="0"/>
              </a:rPr>
              <a:t>多处理机系统；</a:t>
            </a:r>
          </a:p>
          <a:p>
            <a:pPr lvl="1"/>
            <a:r>
              <a:rPr lang="zh-CN" altLang="en-US" sz="2000" dirty="0">
                <a:latin typeface="Times New Roman" pitchFamily="18" charset="0"/>
              </a:rPr>
              <a:t>程序员无需明确地在节点上分配数据，系统的硬件和软件自动在各节点分配数据，在运行期间，高速缓存一致性硬件会自动地将数据迁移至要用到它的地方。</a:t>
            </a:r>
            <a:r>
              <a:rPr lang="zh-CN" altLang="en-US" sz="2000" dirty="0"/>
              <a:t> 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auto">
          <a:xfrm>
            <a:off x="2724150" y="269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1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20235"/>
              </p:ext>
            </p:extLst>
          </p:nvPr>
        </p:nvGraphicFramePr>
        <p:xfrm>
          <a:off x="1115616" y="4434656"/>
          <a:ext cx="7062807" cy="237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94" r:id="rId3" imgW="3696965" imgH="1465514" progId="Visio.Drawing.6">
                  <p:embed/>
                </p:oleObj>
              </mc:Choice>
              <mc:Fallback>
                <p:oleObj r:id="rId3" imgW="3696965" imgH="146551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434656"/>
                        <a:ext cx="7062807" cy="2378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92088"/>
          </a:xfrm>
        </p:spPr>
        <p:txBody>
          <a:bodyPr/>
          <a:lstStyle/>
          <a:p>
            <a:r>
              <a:rPr lang="zh-CN" altLang="en-US" dirty="0"/>
              <a:t>并行计算机访存模型（5)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42</a:t>
            </a:fld>
            <a:endParaRPr lang="en-US" altLang="zh-CN"/>
          </a:p>
        </p:txBody>
      </p:sp>
      <p:graphicFrame>
        <p:nvGraphicFramePr>
          <p:cNvPr id="53043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3428867"/>
              </p:ext>
            </p:extLst>
          </p:nvPr>
        </p:nvGraphicFramePr>
        <p:xfrm>
          <a:off x="2555776" y="2687256"/>
          <a:ext cx="4680520" cy="357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571" name="Visio" r:id="rId3" imgW="2567743" imgH="1961517" progId="Visio.Drawing.6">
                  <p:embed/>
                </p:oleObj>
              </mc:Choice>
              <mc:Fallback>
                <p:oleObj name="Visio" r:id="rId3" imgW="2567743" imgH="196151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687256"/>
                        <a:ext cx="4680520" cy="3577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0438" name="Rectangle 6"/>
          <p:cNvSpPr>
            <a:spLocks noChangeArrowheads="1"/>
          </p:cNvSpPr>
          <p:nvPr/>
        </p:nvSpPr>
        <p:spPr bwMode="auto">
          <a:xfrm>
            <a:off x="635946" y="1268760"/>
            <a:ext cx="7848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非远程存储访问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模型</a:t>
            </a:r>
            <a:r>
              <a:rPr lang="en-US" altLang="zh-CN" sz="2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NORMA（No-Remote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Memory Access）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NORMA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的特点是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所有存储器是私有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1625"/>
            <a:ext cx="7024744" cy="679103"/>
          </a:xfrm>
        </p:spPr>
        <p:txBody>
          <a:bodyPr>
            <a:normAutofit/>
          </a:bodyPr>
          <a:lstStyle/>
          <a:p>
            <a:r>
              <a:rPr lang="zh-CN" altLang="en-US" dirty="0"/>
              <a:t>构筑并行机系统的不同存储结构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532485" name="Rectangle 5"/>
          <p:cNvSpPr>
            <a:spLocks noChangeArrowheads="1"/>
          </p:cNvSpPr>
          <p:nvPr/>
        </p:nvSpPr>
        <p:spPr bwMode="auto">
          <a:xfrm>
            <a:off x="2133600" y="1444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2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88380"/>
              </p:ext>
            </p:extLst>
          </p:nvPr>
        </p:nvGraphicFramePr>
        <p:xfrm>
          <a:off x="611560" y="1052737"/>
          <a:ext cx="6840760" cy="5570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8" name="Visio" r:id="rId3" imgW="4873426" imgH="3968024" progId="Visio.Drawing.15">
                  <p:embed/>
                </p:oleObj>
              </mc:Choice>
              <mc:Fallback>
                <p:oleObj name="Visio" r:id="rId3" imgW="4873426" imgH="3968024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052737"/>
                        <a:ext cx="6840760" cy="55702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92088"/>
          </a:xfrm>
        </p:spPr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当代并行机系统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533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43608" y="1484784"/>
            <a:ext cx="6777317" cy="496855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3</a:t>
            </a:r>
            <a:r>
              <a:rPr lang="zh-CN" altLang="en-US" sz="3600" dirty="0"/>
              <a:t>.1 共享存储多处理机系统</a:t>
            </a:r>
            <a:endParaRPr lang="en-US" altLang="zh-CN" sz="3600" dirty="0"/>
          </a:p>
          <a:p>
            <a:pPr lvl="1"/>
            <a:r>
              <a:rPr lang="en-US" altLang="zh-CN" sz="3200" dirty="0"/>
              <a:t>3.1.1 </a:t>
            </a:r>
            <a:r>
              <a:rPr lang="zh-CN" altLang="en-US" sz="3200" dirty="0"/>
              <a:t>对称多处理机</a:t>
            </a:r>
            <a:r>
              <a:rPr lang="en-US" altLang="zh-CN" sz="3200" dirty="0"/>
              <a:t>SMP</a:t>
            </a:r>
            <a:r>
              <a:rPr lang="zh-CN" altLang="en-US" sz="3200" dirty="0"/>
              <a:t>结构特性</a:t>
            </a:r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.2 分布存储多计算机系统</a:t>
            </a:r>
            <a:endParaRPr lang="en-US" altLang="zh-CN" sz="3600" dirty="0"/>
          </a:p>
          <a:p>
            <a:pPr lvl="1"/>
            <a:r>
              <a:rPr lang="en-US" altLang="zh-CN" sz="3200" dirty="0"/>
              <a:t>3.2.1 </a:t>
            </a:r>
            <a:r>
              <a:rPr lang="zh-CN" altLang="en-US" sz="3200" dirty="0"/>
              <a:t>大规模并行机</a:t>
            </a:r>
            <a:r>
              <a:rPr lang="en-US" altLang="zh-CN" sz="3200" dirty="0"/>
              <a:t>MPP</a:t>
            </a:r>
            <a:r>
              <a:rPr lang="zh-CN" altLang="en-US" sz="3200" dirty="0"/>
              <a:t>结构特性</a:t>
            </a:r>
          </a:p>
          <a:p>
            <a:r>
              <a:rPr lang="en-US" altLang="zh-CN" sz="3600" dirty="0"/>
              <a:t>3</a:t>
            </a:r>
            <a:r>
              <a:rPr lang="zh-CN" altLang="en-US" sz="3600" dirty="0"/>
              <a:t>.3 机群系统</a:t>
            </a:r>
          </a:p>
          <a:p>
            <a:pPr lvl="1"/>
            <a:r>
              <a:rPr lang="en-US" altLang="zh-CN" sz="3200" dirty="0"/>
              <a:t>3</a:t>
            </a:r>
            <a:r>
              <a:rPr lang="zh-CN" altLang="en-US" sz="3200" dirty="0"/>
              <a:t>.3.1 工作站机群</a:t>
            </a:r>
            <a:r>
              <a:rPr lang="en-US" altLang="zh-CN" sz="3200" dirty="0"/>
              <a:t>COW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6952736" cy="998984"/>
          </a:xfrm>
        </p:spPr>
        <p:txBody>
          <a:bodyPr/>
          <a:lstStyle/>
          <a:p>
            <a:r>
              <a:rPr lang="zh-CN" altLang="en-US" dirty="0"/>
              <a:t>对称多处理机</a:t>
            </a:r>
            <a:r>
              <a:rPr lang="en-US" altLang="zh-CN" dirty="0"/>
              <a:t>SMP(1)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535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47011" y="1432191"/>
            <a:ext cx="6777317" cy="3508977"/>
          </a:xfrm>
        </p:spPr>
        <p:txBody>
          <a:bodyPr/>
          <a:lstStyle/>
          <a:p>
            <a:r>
              <a:rPr lang="en-US" altLang="zh-CN" sz="2000" dirty="0"/>
              <a:t>SMP: </a:t>
            </a:r>
            <a:r>
              <a:rPr lang="zh-CN" altLang="en-US" sz="2000" dirty="0"/>
              <a:t>采用商用微处理器，通常有片上和片外</a:t>
            </a:r>
            <a:r>
              <a:rPr lang="en-US" altLang="zh-CN" sz="2000" dirty="0"/>
              <a:t>Cache，</a:t>
            </a:r>
            <a:r>
              <a:rPr lang="zh-CN" altLang="en-US" sz="2000" dirty="0"/>
              <a:t>基于总线连接，集中式共享存储，</a:t>
            </a:r>
            <a:r>
              <a:rPr lang="en-US" altLang="zh-CN" sz="2000" dirty="0"/>
              <a:t>UMA</a:t>
            </a:r>
            <a:r>
              <a:rPr lang="zh-CN" altLang="en-US" sz="2000" dirty="0"/>
              <a:t>结构</a:t>
            </a:r>
          </a:p>
          <a:p>
            <a:r>
              <a:rPr lang="zh-CN" altLang="en-US" dirty="0"/>
              <a:t>例子：</a:t>
            </a:r>
            <a:r>
              <a:rPr lang="en-US" altLang="zh-CN" dirty="0"/>
              <a:t>SGI Power Challenge, DEC Alpha Server, Dawning 1</a:t>
            </a:r>
          </a:p>
        </p:txBody>
      </p:sp>
      <p:sp>
        <p:nvSpPr>
          <p:cNvPr id="535557" name="Rectangle 5"/>
          <p:cNvSpPr>
            <a:spLocks noChangeArrowheads="1"/>
          </p:cNvSpPr>
          <p:nvPr/>
        </p:nvSpPr>
        <p:spPr bwMode="auto">
          <a:xfrm>
            <a:off x="3230563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5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640142"/>
              </p:ext>
            </p:extLst>
          </p:nvPr>
        </p:nvGraphicFramePr>
        <p:xfrm>
          <a:off x="1219199" y="3335014"/>
          <a:ext cx="7355163" cy="290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89" r:id="rId3" imgW="1285103" imgH="915523" progId="Visio.Drawing.6">
                  <p:embed/>
                </p:oleObj>
              </mc:Choice>
              <mc:Fallback>
                <p:oleObj r:id="rId3" imgW="1285103" imgH="91552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3335014"/>
                        <a:ext cx="7355163" cy="29022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7024744" cy="936104"/>
          </a:xfrm>
        </p:spPr>
        <p:txBody>
          <a:bodyPr/>
          <a:lstStyle/>
          <a:p>
            <a:r>
              <a:rPr lang="zh-CN" altLang="en-US" dirty="0"/>
              <a:t>对称多处理机</a:t>
            </a:r>
            <a:r>
              <a:rPr lang="en-US" altLang="zh-CN" dirty="0"/>
              <a:t>SMP(2)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539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84784"/>
            <a:ext cx="8064896" cy="475252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优点</a:t>
            </a:r>
          </a:p>
          <a:p>
            <a:pPr lvl="1"/>
            <a:r>
              <a:rPr lang="zh-CN" altLang="en-US" sz="2400" dirty="0"/>
              <a:t>对称性</a:t>
            </a:r>
          </a:p>
          <a:p>
            <a:pPr lvl="1"/>
            <a:r>
              <a:rPr lang="zh-CN" altLang="en-US" sz="2400" dirty="0"/>
              <a:t>单地址空间，易编程性，动态负载平衡，无需显式数据分配</a:t>
            </a:r>
          </a:p>
          <a:p>
            <a:pPr lvl="1"/>
            <a:r>
              <a:rPr lang="zh-CN" altLang="en-US" sz="2400" dirty="0"/>
              <a:t>高速缓存及其一致性，数据局部性，硬件维持一致性</a:t>
            </a:r>
          </a:p>
          <a:p>
            <a:pPr lvl="1"/>
            <a:r>
              <a:rPr lang="zh-CN" altLang="en-US" sz="2400" dirty="0"/>
              <a:t>低通信延迟，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完成</a:t>
            </a:r>
          </a:p>
          <a:p>
            <a:r>
              <a:rPr lang="zh-CN" altLang="en-US" sz="3600" dirty="0"/>
              <a:t>问题</a:t>
            </a:r>
          </a:p>
          <a:p>
            <a:pPr lvl="1"/>
            <a:r>
              <a:rPr lang="zh-CN" altLang="en-US" sz="2400" dirty="0"/>
              <a:t>欠可靠，</a:t>
            </a:r>
            <a:r>
              <a:rPr lang="en-US" altLang="zh-CN" sz="2400" dirty="0"/>
              <a:t>BUS,OS,SM</a:t>
            </a:r>
          </a:p>
          <a:p>
            <a:pPr lvl="1"/>
            <a:r>
              <a:rPr lang="zh-CN" altLang="en-US" sz="2400" dirty="0"/>
              <a:t>通信延迟（相对于</a:t>
            </a:r>
            <a:r>
              <a:rPr lang="en-US" altLang="zh-CN" sz="2400" dirty="0"/>
              <a:t>CPU），</a:t>
            </a:r>
            <a:r>
              <a:rPr lang="zh-CN" altLang="en-US" sz="2400" dirty="0"/>
              <a:t>竞争加剧</a:t>
            </a:r>
          </a:p>
          <a:p>
            <a:pPr lvl="1"/>
            <a:r>
              <a:rPr lang="zh-CN" altLang="en-US" sz="2400" dirty="0"/>
              <a:t>慢速增加的带宽（</a:t>
            </a:r>
            <a:r>
              <a:rPr lang="en-US" altLang="zh-CN" sz="2400" dirty="0"/>
              <a:t>MB double/3</a:t>
            </a:r>
            <a:r>
              <a:rPr lang="zh-CN" altLang="en-US" sz="2400" dirty="0"/>
              <a:t>年,</a:t>
            </a:r>
            <a:r>
              <a:rPr lang="en-US" altLang="zh-CN" sz="2400" dirty="0"/>
              <a:t>IOB</a:t>
            </a:r>
            <a:r>
              <a:rPr lang="zh-CN" altLang="en-US" sz="2400" dirty="0"/>
              <a:t>更慢）</a:t>
            </a:r>
          </a:p>
          <a:p>
            <a:pPr lvl="1"/>
            <a:r>
              <a:rPr lang="zh-CN" altLang="en-US" sz="2400" dirty="0"/>
              <a:t>不可扩展---〉</a:t>
            </a:r>
            <a:r>
              <a:rPr lang="en-US" altLang="zh-CN" sz="2400" dirty="0"/>
              <a:t>CC-NUMA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92088"/>
          </a:xfrm>
        </p:spPr>
        <p:txBody>
          <a:bodyPr/>
          <a:lstStyle/>
          <a:p>
            <a:r>
              <a:rPr lang="zh-CN" altLang="en-US" dirty="0"/>
              <a:t>大规模并行机</a:t>
            </a:r>
            <a:r>
              <a:rPr lang="en-US" altLang="zh-CN" dirty="0"/>
              <a:t>MPP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47</a:t>
            </a:fld>
            <a:endParaRPr lang="en-US" altLang="zh-CN"/>
          </a:p>
        </p:txBody>
      </p:sp>
      <p:sp>
        <p:nvSpPr>
          <p:cNvPr id="537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196752"/>
            <a:ext cx="8064895" cy="4563869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成百上千个处理器组成的大规模计算机系统，规模是变化的。</a:t>
            </a:r>
          </a:p>
          <a:p>
            <a:r>
              <a:rPr lang="en-US" altLang="zh-CN" sz="2000" dirty="0"/>
              <a:t>NORMA</a:t>
            </a:r>
            <a:r>
              <a:rPr lang="zh-CN" altLang="en-US" sz="2000" dirty="0"/>
              <a:t>结构，高带宽低延迟定制互连。</a:t>
            </a:r>
          </a:p>
          <a:p>
            <a:r>
              <a:rPr lang="zh-CN" altLang="en-US" sz="2000" dirty="0"/>
              <a:t>可扩放性：</a:t>
            </a:r>
            <a:r>
              <a:rPr lang="en-US" altLang="zh-CN" sz="2000" dirty="0" err="1"/>
              <a:t>Mem</a:t>
            </a:r>
            <a:r>
              <a:rPr lang="en-US" altLang="zh-CN" sz="2000" dirty="0"/>
              <a:t>, I/O,</a:t>
            </a:r>
            <a:r>
              <a:rPr lang="zh-CN" altLang="en-US" sz="2000" dirty="0"/>
              <a:t>平衡设计</a:t>
            </a:r>
          </a:p>
          <a:p>
            <a:r>
              <a:rPr lang="zh-CN" altLang="en-US" sz="2000" dirty="0"/>
              <a:t>系统成本：商用处理器，相对稳定的结构，</a:t>
            </a:r>
            <a:r>
              <a:rPr lang="en-US" altLang="zh-CN" sz="2000" dirty="0"/>
              <a:t>SMP,</a:t>
            </a:r>
            <a:r>
              <a:rPr lang="zh-CN" altLang="en-US" sz="2000" dirty="0"/>
              <a:t>分布</a:t>
            </a:r>
          </a:p>
          <a:p>
            <a:r>
              <a:rPr lang="zh-CN" altLang="en-US" sz="2000" dirty="0"/>
              <a:t>通用性和可用性：不同的应用，</a:t>
            </a:r>
            <a:r>
              <a:rPr lang="en-US" altLang="zh-CN" sz="2000" dirty="0"/>
              <a:t>PVM, MPI, </a:t>
            </a:r>
            <a:r>
              <a:rPr lang="zh-CN" altLang="en-US" sz="2000" dirty="0"/>
              <a:t>交互，批处理，互连对用户透明</a:t>
            </a:r>
          </a:p>
          <a:p>
            <a:r>
              <a:rPr lang="zh-CN" altLang="en-US" sz="2000" dirty="0"/>
              <a:t>通信要求</a:t>
            </a:r>
          </a:p>
          <a:p>
            <a:r>
              <a:rPr lang="zh-CN" altLang="en-US" sz="2000" dirty="0"/>
              <a:t>存储器和</a:t>
            </a:r>
            <a:r>
              <a:rPr lang="en-US" altLang="zh-CN" sz="2000" dirty="0"/>
              <a:t>I/O</a:t>
            </a:r>
            <a:r>
              <a:rPr lang="zh-CN" altLang="en-US" sz="2000" dirty="0"/>
              <a:t>能力</a:t>
            </a:r>
          </a:p>
          <a:p>
            <a:r>
              <a:rPr lang="zh-CN" altLang="en-US" sz="2000" dirty="0"/>
              <a:t>例子：</a:t>
            </a:r>
            <a:r>
              <a:rPr lang="en-US" altLang="zh-CN" sz="2000" dirty="0"/>
              <a:t>Intel Option Red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/>
              <a:t>    IBM SP2  Dawning 1000</a:t>
            </a:r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3219450" y="2620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37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295767"/>
              </p:ext>
            </p:extLst>
          </p:nvPr>
        </p:nvGraphicFramePr>
        <p:xfrm>
          <a:off x="3908611" y="3573016"/>
          <a:ext cx="5222994" cy="312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738" r:id="rId3" imgW="1849020" imgH="1367107" progId="Visio.Drawing.6">
                  <p:embed/>
                </p:oleObj>
              </mc:Choice>
              <mc:Fallback>
                <p:oleObj r:id="rId3" imgW="1849020" imgH="1367107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611" y="3573016"/>
                        <a:ext cx="5222994" cy="3120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4669" y="332656"/>
            <a:ext cx="7024744" cy="792088"/>
          </a:xfrm>
        </p:spPr>
        <p:txBody>
          <a:bodyPr/>
          <a:lstStyle/>
          <a:p>
            <a:r>
              <a:rPr lang="zh-CN" altLang="en-US" dirty="0"/>
              <a:t>工作站机群</a:t>
            </a:r>
            <a:r>
              <a:rPr lang="en-US" altLang="zh-CN" dirty="0"/>
              <a:t>COW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538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5870" y="1196752"/>
            <a:ext cx="7633031" cy="524754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分布式存储，</a:t>
            </a:r>
            <a:r>
              <a:rPr lang="en-US" altLang="zh-CN" sz="2400" dirty="0"/>
              <a:t>MIMD，</a:t>
            </a:r>
            <a:r>
              <a:rPr lang="zh-CN" altLang="en-US" sz="2400" dirty="0"/>
              <a:t>工作站+商用互连网络，每个节点是一个完整的计算机，有自己的磁盘和操作系统，而</a:t>
            </a:r>
            <a:r>
              <a:rPr lang="en-US" altLang="zh-CN" sz="2400" dirty="0"/>
              <a:t>MPP</a:t>
            </a:r>
            <a:r>
              <a:rPr lang="zh-CN" altLang="en-US" sz="2400" dirty="0"/>
              <a:t>中只有微内核</a:t>
            </a:r>
          </a:p>
          <a:p>
            <a:r>
              <a:rPr lang="zh-CN" altLang="en-US" sz="2400" dirty="0"/>
              <a:t>优点：</a:t>
            </a:r>
          </a:p>
          <a:p>
            <a:pPr lvl="1"/>
            <a:r>
              <a:rPr lang="zh-CN" altLang="en-US" sz="2000" dirty="0"/>
              <a:t>系统结构灵活；</a:t>
            </a:r>
            <a:endParaRPr lang="en-US" altLang="zh-CN" sz="2000" dirty="0"/>
          </a:p>
          <a:p>
            <a:pPr lvl="1"/>
            <a:r>
              <a:rPr lang="zh-CN" altLang="en-US" sz="2000" dirty="0"/>
              <a:t>性能/价格比高</a:t>
            </a:r>
          </a:p>
          <a:p>
            <a:pPr lvl="1"/>
            <a:r>
              <a:rPr lang="zh-CN" altLang="en-US" sz="2000" dirty="0"/>
              <a:t>能利用分散的计算资源</a:t>
            </a:r>
          </a:p>
          <a:p>
            <a:pPr lvl="1"/>
            <a:r>
              <a:rPr lang="zh-CN" altLang="en-US" sz="2000" dirty="0"/>
              <a:t>可扩放性好</a:t>
            </a:r>
          </a:p>
          <a:p>
            <a:r>
              <a:rPr lang="zh-CN" altLang="en-US" sz="2400" dirty="0"/>
              <a:t>问题</a:t>
            </a:r>
          </a:p>
          <a:p>
            <a:pPr lvl="1"/>
            <a:r>
              <a:rPr lang="zh-CN" altLang="en-US" sz="2000" dirty="0"/>
              <a:t>通信性能；并行编程环境</a:t>
            </a:r>
          </a:p>
          <a:p>
            <a:r>
              <a:rPr lang="zh-CN" altLang="en-US" sz="2400" dirty="0"/>
              <a:t>例子：</a:t>
            </a:r>
            <a:endParaRPr lang="en-US" altLang="zh-CN" sz="2400" dirty="0"/>
          </a:p>
          <a:p>
            <a:pPr lvl="1"/>
            <a:r>
              <a:rPr lang="en-US" altLang="zh-CN" sz="2000" dirty="0"/>
              <a:t>Berkeley </a:t>
            </a:r>
            <a:r>
              <a:rPr lang="en-US" altLang="zh-CN" sz="2000" dirty="0" err="1"/>
              <a:t>NOW，Alpha</a:t>
            </a:r>
            <a:r>
              <a:rPr lang="en-US" altLang="zh-CN" sz="2000" dirty="0"/>
              <a:t> Farm, FXCOW</a:t>
            </a:r>
            <a:endParaRPr lang="zh-CN" altLang="en-US" sz="2000" dirty="0"/>
          </a:p>
        </p:txBody>
      </p:sp>
      <p:grpSp>
        <p:nvGrpSpPr>
          <p:cNvPr id="538654" name="Group 30"/>
          <p:cNvGrpSpPr>
            <a:grpSpLocks/>
          </p:cNvGrpSpPr>
          <p:nvPr/>
        </p:nvGrpSpPr>
        <p:grpSpPr bwMode="auto">
          <a:xfrm>
            <a:off x="4572000" y="2313579"/>
            <a:ext cx="4572000" cy="3013887"/>
            <a:chOff x="2159" y="2765"/>
            <a:chExt cx="2521" cy="936"/>
          </a:xfrm>
        </p:grpSpPr>
        <p:sp>
          <p:nvSpPr>
            <p:cNvPr id="538628" name="Rectangle 4"/>
            <p:cNvSpPr>
              <a:spLocks noChangeArrowheads="1"/>
            </p:cNvSpPr>
            <p:nvPr/>
          </p:nvSpPr>
          <p:spPr bwMode="auto">
            <a:xfrm>
              <a:off x="2159" y="2827"/>
              <a:ext cx="936" cy="8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29" name="Rectangle 5"/>
            <p:cNvSpPr>
              <a:spLocks noChangeArrowheads="1"/>
            </p:cNvSpPr>
            <p:nvPr/>
          </p:nvSpPr>
          <p:spPr bwMode="auto">
            <a:xfrm>
              <a:off x="3744" y="2765"/>
              <a:ext cx="936" cy="9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30" name="Text Box 6"/>
            <p:cNvSpPr txBox="1">
              <a:spLocks noChangeArrowheads="1"/>
            </p:cNvSpPr>
            <p:nvPr/>
          </p:nvSpPr>
          <p:spPr bwMode="auto">
            <a:xfrm>
              <a:off x="2544" y="2890"/>
              <a:ext cx="43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P/C</a:t>
              </a:r>
            </a:p>
          </p:txBody>
        </p:sp>
        <p:sp>
          <p:nvSpPr>
            <p:cNvPr id="538631" name="Text Box 7"/>
            <p:cNvSpPr txBox="1">
              <a:spLocks noChangeArrowheads="1"/>
            </p:cNvSpPr>
            <p:nvPr/>
          </p:nvSpPr>
          <p:spPr bwMode="auto">
            <a:xfrm>
              <a:off x="2544" y="3077"/>
              <a:ext cx="432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</a:t>
              </a:r>
            </a:p>
          </p:txBody>
        </p:sp>
        <p:sp>
          <p:nvSpPr>
            <p:cNvPr id="538632" name="Text Box 8"/>
            <p:cNvSpPr txBox="1">
              <a:spLocks noChangeArrowheads="1"/>
            </p:cNvSpPr>
            <p:nvPr/>
          </p:nvSpPr>
          <p:spPr bwMode="auto">
            <a:xfrm>
              <a:off x="2544" y="3264"/>
              <a:ext cx="432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MIO</a:t>
              </a:r>
            </a:p>
          </p:txBody>
        </p:sp>
        <p:sp>
          <p:nvSpPr>
            <p:cNvPr id="538633" name="Text Box 9"/>
            <p:cNvSpPr txBox="1">
              <a:spLocks noChangeArrowheads="1"/>
            </p:cNvSpPr>
            <p:nvPr/>
          </p:nvSpPr>
          <p:spPr bwMode="auto">
            <a:xfrm>
              <a:off x="4104" y="3264"/>
              <a:ext cx="432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MIO</a:t>
              </a:r>
            </a:p>
          </p:txBody>
        </p:sp>
        <p:sp>
          <p:nvSpPr>
            <p:cNvPr id="538634" name="Text Box 10"/>
            <p:cNvSpPr txBox="1">
              <a:spLocks noChangeArrowheads="1"/>
            </p:cNvSpPr>
            <p:nvPr/>
          </p:nvSpPr>
          <p:spPr bwMode="auto">
            <a:xfrm>
              <a:off x="4104" y="3077"/>
              <a:ext cx="432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M</a:t>
              </a:r>
            </a:p>
          </p:txBody>
        </p:sp>
        <p:sp>
          <p:nvSpPr>
            <p:cNvPr id="538635" name="Text Box 11"/>
            <p:cNvSpPr txBox="1">
              <a:spLocks noChangeArrowheads="1"/>
            </p:cNvSpPr>
            <p:nvPr/>
          </p:nvSpPr>
          <p:spPr bwMode="auto">
            <a:xfrm>
              <a:off x="4104" y="2890"/>
              <a:ext cx="43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P/C</a:t>
              </a:r>
            </a:p>
          </p:txBody>
        </p:sp>
        <p:sp>
          <p:nvSpPr>
            <p:cNvPr id="538636" name="Text Box 12"/>
            <p:cNvSpPr txBox="1">
              <a:spLocks noChangeArrowheads="1"/>
            </p:cNvSpPr>
            <p:nvPr/>
          </p:nvSpPr>
          <p:spPr bwMode="auto">
            <a:xfrm>
              <a:off x="2544" y="3514"/>
              <a:ext cx="43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NIC</a:t>
              </a:r>
            </a:p>
          </p:txBody>
        </p:sp>
        <p:sp>
          <p:nvSpPr>
            <p:cNvPr id="538637" name="Text Box 13"/>
            <p:cNvSpPr txBox="1">
              <a:spLocks noChangeArrowheads="1"/>
            </p:cNvSpPr>
            <p:nvPr/>
          </p:nvSpPr>
          <p:spPr bwMode="auto">
            <a:xfrm>
              <a:off x="4104" y="3514"/>
              <a:ext cx="432" cy="1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NIC</a:t>
              </a:r>
            </a:p>
          </p:txBody>
        </p:sp>
        <p:sp>
          <p:nvSpPr>
            <p:cNvPr id="538638" name="Text Box 14"/>
            <p:cNvSpPr txBox="1">
              <a:spLocks noChangeArrowheads="1"/>
            </p:cNvSpPr>
            <p:nvPr/>
          </p:nvSpPr>
          <p:spPr bwMode="auto">
            <a:xfrm>
              <a:off x="2256" y="3389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538639" name="Text Box 15"/>
            <p:cNvSpPr txBox="1">
              <a:spLocks noChangeArrowheads="1"/>
            </p:cNvSpPr>
            <p:nvPr/>
          </p:nvSpPr>
          <p:spPr bwMode="auto">
            <a:xfrm>
              <a:off x="3816" y="3389"/>
              <a:ext cx="216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538640" name="Line 16"/>
            <p:cNvSpPr>
              <a:spLocks noChangeShapeType="1"/>
            </p:cNvSpPr>
            <p:nvPr/>
          </p:nvSpPr>
          <p:spPr bwMode="auto">
            <a:xfrm>
              <a:off x="2760" y="338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1" name="Line 17"/>
            <p:cNvSpPr>
              <a:spLocks noChangeShapeType="1"/>
            </p:cNvSpPr>
            <p:nvPr/>
          </p:nvSpPr>
          <p:spPr bwMode="auto">
            <a:xfrm>
              <a:off x="4320" y="3389"/>
              <a:ext cx="0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2" name="Line 18"/>
            <p:cNvSpPr>
              <a:spLocks noChangeShapeType="1"/>
            </p:cNvSpPr>
            <p:nvPr/>
          </p:nvSpPr>
          <p:spPr bwMode="auto">
            <a:xfrm>
              <a:off x="2472" y="345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3" name="Line 19"/>
            <p:cNvSpPr>
              <a:spLocks noChangeShapeType="1"/>
            </p:cNvSpPr>
            <p:nvPr/>
          </p:nvSpPr>
          <p:spPr bwMode="auto">
            <a:xfrm>
              <a:off x="4032" y="345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4" name="Line 20"/>
            <p:cNvSpPr>
              <a:spLocks noChangeShapeType="1"/>
            </p:cNvSpPr>
            <p:nvPr/>
          </p:nvSpPr>
          <p:spPr bwMode="auto">
            <a:xfrm>
              <a:off x="2976" y="3576"/>
              <a:ext cx="11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5" name="Text Box 21"/>
            <p:cNvSpPr txBox="1">
              <a:spLocks noChangeArrowheads="1"/>
            </p:cNvSpPr>
            <p:nvPr/>
          </p:nvSpPr>
          <p:spPr bwMode="auto">
            <a:xfrm>
              <a:off x="3240" y="3389"/>
              <a:ext cx="360" cy="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eaLnBrk="0" hangingPunct="0">
                <a:spcBef>
                  <a:spcPct val="0"/>
                </a:spcBef>
              </a:pPr>
              <a:r>
                <a:rPr lang="en-US" altLang="zh-CN" sz="1000"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LAN</a:t>
              </a:r>
            </a:p>
          </p:txBody>
        </p:sp>
        <p:sp>
          <p:nvSpPr>
            <p:cNvPr id="538646" name="Line 22"/>
            <p:cNvSpPr>
              <a:spLocks noChangeShapeType="1"/>
            </p:cNvSpPr>
            <p:nvPr/>
          </p:nvSpPr>
          <p:spPr bwMode="auto">
            <a:xfrm flipH="1">
              <a:off x="2472" y="3326"/>
              <a:ext cx="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7" name="Line 23"/>
            <p:cNvSpPr>
              <a:spLocks noChangeShapeType="1"/>
            </p:cNvSpPr>
            <p:nvPr/>
          </p:nvSpPr>
          <p:spPr bwMode="auto">
            <a:xfrm flipH="1">
              <a:off x="2472" y="3139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8" name="Line 24"/>
            <p:cNvSpPr>
              <a:spLocks noChangeShapeType="1"/>
            </p:cNvSpPr>
            <p:nvPr/>
          </p:nvSpPr>
          <p:spPr bwMode="auto">
            <a:xfrm flipH="1">
              <a:off x="2472" y="2952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49" name="Line 25"/>
            <p:cNvSpPr>
              <a:spLocks noChangeShapeType="1"/>
            </p:cNvSpPr>
            <p:nvPr/>
          </p:nvSpPr>
          <p:spPr bwMode="auto">
            <a:xfrm flipH="1">
              <a:off x="4032" y="3326"/>
              <a:ext cx="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50" name="Line 26"/>
            <p:cNvSpPr>
              <a:spLocks noChangeShapeType="1"/>
            </p:cNvSpPr>
            <p:nvPr/>
          </p:nvSpPr>
          <p:spPr bwMode="auto">
            <a:xfrm flipH="1">
              <a:off x="4032" y="3139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51" name="Line 27"/>
            <p:cNvSpPr>
              <a:spLocks noChangeShapeType="1"/>
            </p:cNvSpPr>
            <p:nvPr/>
          </p:nvSpPr>
          <p:spPr bwMode="auto">
            <a:xfrm flipH="1">
              <a:off x="4032" y="2952"/>
              <a:ext cx="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52" name="Line 28"/>
            <p:cNvSpPr>
              <a:spLocks noChangeShapeType="1"/>
            </p:cNvSpPr>
            <p:nvPr/>
          </p:nvSpPr>
          <p:spPr bwMode="auto">
            <a:xfrm>
              <a:off x="2472" y="2890"/>
              <a:ext cx="0" cy="4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38653" name="Line 29"/>
            <p:cNvSpPr>
              <a:spLocks noChangeShapeType="1"/>
            </p:cNvSpPr>
            <p:nvPr/>
          </p:nvSpPr>
          <p:spPr bwMode="auto">
            <a:xfrm>
              <a:off x="4032" y="2890"/>
              <a:ext cx="0" cy="4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7010399" cy="1185247"/>
          </a:xfrm>
        </p:spPr>
        <p:txBody>
          <a:bodyPr/>
          <a:lstStyle/>
          <a:p>
            <a:r>
              <a:rPr lang="en-US" sz="2800" dirty="0"/>
              <a:t>From Vector Supercomputers to Massively Parallel Accelerator Systems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5EC17-5166-B041-A83C-F216E1F49AF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7768" y="38100"/>
            <a:ext cx="2011632" cy="927100"/>
          </a:xfrm>
          <a:prstGeom prst="rect">
            <a:avLst/>
          </a:prstGeom>
        </p:spPr>
      </p:pic>
      <p:graphicFrame>
        <p:nvGraphicFramePr>
          <p:cNvPr id="12" name="Chart 11"/>
          <p:cNvGraphicFramePr>
            <a:graphicFrameLocks/>
          </p:cNvGraphicFramePr>
          <p:nvPr/>
        </p:nvGraphicFramePr>
        <p:xfrm>
          <a:off x="381000" y="958850"/>
          <a:ext cx="8305800" cy="536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5616" y="4816981"/>
            <a:ext cx="2273300" cy="101566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Programmed by “annotating” serial programs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1676400"/>
            <a:ext cx="2819399" cy="13234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Programmed by completely rethinking algorithms and software for parallelism</a:t>
            </a:r>
          </a:p>
        </p:txBody>
      </p:sp>
    </p:spTree>
    <p:extLst>
      <p:ext uri="{BB962C8B-B14F-4D97-AF65-F5344CB8AC3E}">
        <p14:creationId xmlns:p14="http://schemas.microsoft.com/office/powerpoint/2010/main" val="321391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57827"/>
            <a:ext cx="8229600" cy="9906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计算机体系结构</a:t>
            </a:r>
            <a:r>
              <a:rPr lang="en-US" altLang="zh-CN" dirty="0">
                <a:ea typeface="宋体" panose="02010600030101010101" pitchFamily="2" charset="-122"/>
              </a:rPr>
              <a:t>(Computer Architecture) Is …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11780"/>
            <a:ext cx="8229600" cy="493776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attributes </a:t>
            </a:r>
            <a:r>
              <a:rPr lang="en-US" altLang="zh-CN" dirty="0">
                <a:ea typeface="宋体" panose="02010600030101010101" pitchFamily="2" charset="-122"/>
              </a:rPr>
              <a:t>of a [computing] system as seen by the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programmer,</a:t>
            </a:r>
            <a:r>
              <a:rPr lang="en-US" altLang="zh-CN" dirty="0">
                <a:ea typeface="宋体" panose="02010600030101010101" pitchFamily="2" charset="-122"/>
              </a:rPr>
              <a:t> i.e., the 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conceptual structure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rgbClr val="FFC000"/>
                </a:solidFill>
                <a:ea typeface="宋体" panose="02010600030101010101" pitchFamily="2" charset="-122"/>
              </a:rPr>
              <a:t>functional behavior</a:t>
            </a:r>
            <a:r>
              <a:rPr lang="en-US" altLang="zh-CN" dirty="0">
                <a:ea typeface="宋体" panose="02010600030101010101" pitchFamily="2" charset="-122"/>
              </a:rPr>
              <a:t>, as distinct from the </a:t>
            </a:r>
            <a:r>
              <a:rPr lang="en-US" altLang="zh-CN" dirty="0">
                <a:solidFill>
                  <a:srgbClr val="00B050"/>
                </a:solidFill>
                <a:ea typeface="宋体" panose="02010600030101010101" pitchFamily="2" charset="-122"/>
              </a:rPr>
              <a:t>organization of the data flows and controls the logic design, and the physical implementation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zh-CN" altLang="en-US" dirty="0">
                <a:ea typeface="宋体" panose="02010600030101010101" pitchFamily="2" charset="-122"/>
              </a:rPr>
              <a:t>由程序员看到的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zh-CN" altLang="en-US" dirty="0">
                <a:ea typeface="宋体" panose="02010600030101010101" pitchFamily="2" charset="-122"/>
              </a:rPr>
              <a:t>计算</a:t>
            </a:r>
            <a:r>
              <a:rPr lang="en-US" altLang="zh-CN" dirty="0">
                <a:ea typeface="宋体" panose="02010600030101010101" pitchFamily="2" charset="-122"/>
              </a:rPr>
              <a:t>]</a:t>
            </a:r>
            <a:r>
              <a:rPr lang="zh-CN" altLang="en-US" dirty="0">
                <a:ea typeface="宋体" panose="02010600030101010101" pitchFamily="2" charset="-122"/>
              </a:rPr>
              <a:t>系统的属性，即与数据流和控制逻辑设计和物理实现的组织不同，概念结构和功能行为。</a:t>
            </a:r>
            <a:r>
              <a:rPr lang="en-US" altLang="zh-CN" dirty="0">
                <a:ea typeface="宋体" panose="02010600030101010101" pitchFamily="2" charset="-122"/>
              </a:rPr>
              <a:t>Amdahl, </a:t>
            </a:r>
            <a:r>
              <a:rPr lang="en-US" altLang="zh-CN" dirty="0" err="1">
                <a:ea typeface="宋体" panose="02010600030101010101" pitchFamily="2" charset="-122"/>
              </a:rPr>
              <a:t>Blaaw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Brooks, 1964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560" y="41756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可编程的存储组织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数据类型与数据结构：编码及表示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指令格式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指令集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9677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024744" cy="720080"/>
          </a:xfrm>
        </p:spPr>
        <p:txBody>
          <a:bodyPr>
            <a:normAutofit/>
          </a:bodyPr>
          <a:lstStyle/>
          <a:p>
            <a:r>
              <a:rPr lang="en-US" altLang="zh-CN" dirty="0"/>
              <a:t>4 </a:t>
            </a:r>
            <a:r>
              <a:rPr lang="zh-CN" altLang="en-US" dirty="0"/>
              <a:t>并行计算性能评测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534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9552" y="1052736"/>
            <a:ext cx="8136904" cy="5472608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4</a:t>
            </a:r>
            <a:r>
              <a:rPr lang="zh-CN" altLang="en-US" sz="3200" dirty="0"/>
              <a:t>.1 并行机的一些基本性能指标</a:t>
            </a:r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.2 加速比性能定律</a:t>
            </a:r>
          </a:p>
          <a:p>
            <a:pPr lvl="1"/>
            <a:r>
              <a:rPr lang="en-US" altLang="zh-CN" sz="2800" dirty="0"/>
              <a:t>4</a:t>
            </a:r>
            <a:r>
              <a:rPr lang="zh-CN" altLang="en-US" sz="2800" dirty="0"/>
              <a:t>.2.1 </a:t>
            </a:r>
            <a:r>
              <a:rPr lang="en-US" altLang="zh-CN" sz="2800" dirty="0"/>
              <a:t>Amdahl</a:t>
            </a:r>
            <a:r>
              <a:rPr lang="zh-CN" altLang="en-US" sz="2800" dirty="0"/>
              <a:t>定律</a:t>
            </a:r>
          </a:p>
          <a:p>
            <a:pPr lvl="1"/>
            <a:r>
              <a:rPr lang="en-US" altLang="zh-CN" sz="2800" dirty="0"/>
              <a:t>4</a:t>
            </a:r>
            <a:r>
              <a:rPr lang="zh-CN" altLang="en-US" sz="2800" dirty="0"/>
              <a:t>.2.2 </a:t>
            </a:r>
            <a:r>
              <a:rPr lang="en-US" altLang="zh-CN" sz="2800" dirty="0"/>
              <a:t>Gustafson</a:t>
            </a:r>
            <a:r>
              <a:rPr lang="zh-CN" altLang="en-US" sz="2800" dirty="0"/>
              <a:t>定律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Freeform 2"/>
          <p:cNvSpPr>
            <a:spLocks/>
          </p:cNvSpPr>
          <p:nvPr/>
        </p:nvSpPr>
        <p:spPr bwMode="auto">
          <a:xfrm>
            <a:off x="685800" y="4038600"/>
            <a:ext cx="3430588" cy="1373188"/>
          </a:xfrm>
          <a:custGeom>
            <a:avLst/>
            <a:gdLst>
              <a:gd name="T0" fmla="*/ 864 w 2161"/>
              <a:gd name="T1" fmla="*/ 0 h 865"/>
              <a:gd name="T2" fmla="*/ 0 w 2161"/>
              <a:gd name="T3" fmla="*/ 864 h 865"/>
              <a:gd name="T4" fmla="*/ 2160 w 2161"/>
              <a:gd name="T5" fmla="*/ 864 h 865"/>
              <a:gd name="T6" fmla="*/ 1296 w 2161"/>
              <a:gd name="T7" fmla="*/ 0 h 865"/>
              <a:gd name="T8" fmla="*/ 864 w 2161"/>
              <a:gd name="T9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61" h="865">
                <a:moveTo>
                  <a:pt x="864" y="0"/>
                </a:moveTo>
                <a:lnTo>
                  <a:pt x="0" y="864"/>
                </a:lnTo>
                <a:lnTo>
                  <a:pt x="2160" y="864"/>
                </a:lnTo>
                <a:lnTo>
                  <a:pt x="1296" y="0"/>
                </a:lnTo>
                <a:lnTo>
                  <a:pt x="864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zh-CN" altLang="en-US" dirty="0">
                <a:ea typeface="宋体" panose="02010600030101010101" pitchFamily="2" charset="-122"/>
              </a:rPr>
              <a:t>性能指标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34500" name="Freeform 4"/>
          <p:cNvSpPr>
            <a:spLocks/>
          </p:cNvSpPr>
          <p:nvPr/>
        </p:nvSpPr>
        <p:spPr bwMode="auto">
          <a:xfrm>
            <a:off x="876300" y="1752600"/>
            <a:ext cx="2973388" cy="1982788"/>
          </a:xfrm>
          <a:custGeom>
            <a:avLst/>
            <a:gdLst>
              <a:gd name="T0" fmla="*/ 768 w 1873"/>
              <a:gd name="T1" fmla="*/ 1248 h 1249"/>
              <a:gd name="T2" fmla="*/ 0 w 1873"/>
              <a:gd name="T3" fmla="*/ 0 h 1249"/>
              <a:gd name="T4" fmla="*/ 1872 w 1873"/>
              <a:gd name="T5" fmla="*/ 0 h 1249"/>
              <a:gd name="T6" fmla="*/ 1152 w 1873"/>
              <a:gd name="T7" fmla="*/ 1248 h 1249"/>
              <a:gd name="T8" fmla="*/ 768 w 1873"/>
              <a:gd name="T9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3" h="1249">
                <a:moveTo>
                  <a:pt x="768" y="1248"/>
                </a:moveTo>
                <a:lnTo>
                  <a:pt x="0" y="0"/>
                </a:lnTo>
                <a:lnTo>
                  <a:pt x="1872" y="0"/>
                </a:lnTo>
                <a:lnTo>
                  <a:pt x="1152" y="1248"/>
                </a:lnTo>
                <a:lnTo>
                  <a:pt x="768" y="1248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002367" y="3025775"/>
            <a:ext cx="87524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编译器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1681803" y="2418475"/>
            <a:ext cx="156773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程序设计语言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2117783" y="1806575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应用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1813926" y="428331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数据通路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941388" y="5006975"/>
            <a:ext cx="1425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2296241" y="5006975"/>
            <a:ext cx="83676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Wires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3030813" y="5006975"/>
            <a:ext cx="59952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Pins</a:t>
            </a:r>
          </a:p>
        </p:txBody>
      </p:sp>
      <p:sp>
        <p:nvSpPr>
          <p:cNvPr id="234509" name="Rectangle 13"/>
          <p:cNvSpPr>
            <a:spLocks noChangeArrowheads="1"/>
          </p:cNvSpPr>
          <p:nvPr/>
        </p:nvSpPr>
        <p:spPr bwMode="auto">
          <a:xfrm>
            <a:off x="2063750" y="3816350"/>
            <a:ext cx="596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2089728" y="3757613"/>
            <a:ext cx="53700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ISA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1847264" y="4702175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功能单元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>
            <a:off x="2673350" y="37338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13" name="Rectangle 17"/>
          <p:cNvSpPr>
            <a:spLocks noChangeArrowheads="1"/>
          </p:cNvSpPr>
          <p:nvPr/>
        </p:nvSpPr>
        <p:spPr bwMode="auto">
          <a:xfrm>
            <a:off x="3201988" y="3452813"/>
            <a:ext cx="5635625" cy="69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(millions) of Instructions per second: MIPS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(millions) of (FP) operations per second: MFLOP/s</a:t>
            </a:r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4405313" y="4930775"/>
            <a:ext cx="3482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Cycles per second (clock rate)</a:t>
            </a:r>
          </a:p>
        </p:txBody>
      </p:sp>
      <p:sp>
        <p:nvSpPr>
          <p:cNvPr id="234515" name="Line 19"/>
          <p:cNvSpPr>
            <a:spLocks noChangeShapeType="1"/>
          </p:cNvSpPr>
          <p:nvPr/>
        </p:nvSpPr>
        <p:spPr bwMode="auto">
          <a:xfrm flipH="1">
            <a:off x="3803650" y="51054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16" name="Rectangle 20"/>
          <p:cNvSpPr>
            <a:spLocks noChangeArrowheads="1"/>
          </p:cNvSpPr>
          <p:nvPr/>
        </p:nvSpPr>
        <p:spPr bwMode="auto">
          <a:xfrm>
            <a:off x="4405313" y="4321175"/>
            <a:ext cx="2644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Megabytes per second</a:t>
            </a:r>
          </a:p>
        </p:txBody>
      </p:sp>
      <p:sp>
        <p:nvSpPr>
          <p:cNvPr id="234517" name="Line 21"/>
          <p:cNvSpPr>
            <a:spLocks noChangeShapeType="1"/>
          </p:cNvSpPr>
          <p:nvPr/>
        </p:nvSpPr>
        <p:spPr bwMode="auto">
          <a:xfrm>
            <a:off x="3663950" y="2133600"/>
            <a:ext cx="44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18" name="Rectangle 22"/>
          <p:cNvSpPr>
            <a:spLocks noChangeArrowheads="1"/>
          </p:cNvSpPr>
          <p:nvPr/>
        </p:nvSpPr>
        <p:spPr bwMode="auto">
          <a:xfrm>
            <a:off x="4398367" y="1909835"/>
            <a:ext cx="249106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单位时间处理请求数量</a:t>
            </a:r>
            <a:endParaRPr lang="en-US" altLang="zh-CN" sz="180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4519" name="Line 23"/>
          <p:cNvSpPr>
            <a:spLocks noChangeShapeType="1"/>
          </p:cNvSpPr>
          <p:nvPr/>
        </p:nvSpPr>
        <p:spPr bwMode="auto">
          <a:xfrm>
            <a:off x="3282950" y="4572000"/>
            <a:ext cx="368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2766357" y="5778500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可编程性、可靠性、能耗？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33406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6515100" cy="648072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的某些基本性能指标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547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848600" cy="472588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工作负载</a:t>
            </a:r>
          </a:p>
          <a:p>
            <a:pPr lvl="1"/>
            <a:r>
              <a:rPr lang="zh-CN" altLang="en-US" sz="2800" dirty="0"/>
              <a:t>执行时间 </a:t>
            </a:r>
          </a:p>
          <a:p>
            <a:pPr lvl="1"/>
            <a:r>
              <a:rPr lang="zh-CN" altLang="en-US" sz="2800" dirty="0"/>
              <a:t>浮点运算数 </a:t>
            </a:r>
          </a:p>
          <a:p>
            <a:pPr lvl="1"/>
            <a:r>
              <a:rPr lang="zh-CN" altLang="en-US" sz="2800" dirty="0"/>
              <a:t>指令数目 </a:t>
            </a:r>
            <a:endParaRPr lang="zh-CN" altLang="en-US" sz="3200" dirty="0"/>
          </a:p>
          <a:p>
            <a:r>
              <a:rPr lang="zh-CN" altLang="en-US" sz="3200" dirty="0"/>
              <a:t>并行执行时间 </a:t>
            </a:r>
            <a:r>
              <a:rPr lang="en-US" altLang="zh-CN" sz="3200" dirty="0"/>
              <a:t>T</a:t>
            </a:r>
            <a:r>
              <a:rPr lang="en-US" altLang="zh-CN" sz="3200" baseline="-25000" dirty="0"/>
              <a:t> </a:t>
            </a:r>
            <a:r>
              <a:rPr lang="en-US" altLang="zh-CN" sz="3200" baseline="-25000" dirty="0" err="1"/>
              <a:t>comput</a:t>
            </a:r>
            <a:r>
              <a:rPr lang="en-US" altLang="zh-CN" sz="3200" dirty="0"/>
              <a:t> </a:t>
            </a:r>
            <a:r>
              <a:rPr lang="zh-CN" altLang="en-US" sz="3200" dirty="0"/>
              <a:t>为计算时间，</a:t>
            </a:r>
            <a:r>
              <a:rPr lang="en-US" altLang="zh-CN" sz="3200" dirty="0"/>
              <a:t>T </a:t>
            </a:r>
            <a:r>
              <a:rPr lang="en-US" altLang="zh-CN" sz="3200" baseline="-25000" dirty="0" err="1"/>
              <a:t>paro</a:t>
            </a:r>
            <a:r>
              <a:rPr lang="en-US" altLang="zh-CN" sz="3200" baseline="-25000" dirty="0"/>
              <a:t> </a:t>
            </a:r>
            <a:r>
              <a:rPr lang="zh-CN" altLang="en-US" sz="3200" dirty="0"/>
              <a:t>为并行开销时间，</a:t>
            </a:r>
            <a:r>
              <a:rPr lang="en-US" altLang="zh-CN" sz="3200" dirty="0"/>
              <a:t>T </a:t>
            </a:r>
            <a:r>
              <a:rPr lang="en-US" altLang="zh-CN" sz="3200" baseline="-25000" dirty="0" err="1"/>
              <a:t>comm</a:t>
            </a:r>
            <a:r>
              <a:rPr lang="zh-CN" altLang="en-US" sz="3200" dirty="0"/>
              <a:t>为相互通信时间 </a:t>
            </a:r>
          </a:p>
          <a:p>
            <a:pPr>
              <a:buFont typeface="Wingdings" pitchFamily="2" charset="2"/>
              <a:buNone/>
            </a:pPr>
            <a:r>
              <a:rPr lang="zh-CN" altLang="en-US" sz="3200" dirty="0"/>
              <a:t>         </a:t>
            </a:r>
            <a:r>
              <a:rPr lang="en-US" altLang="zh-CN" sz="3200" dirty="0"/>
              <a:t>T </a:t>
            </a:r>
            <a:r>
              <a:rPr lang="en-US" altLang="zh-CN" sz="3200" baseline="-25000" dirty="0"/>
              <a:t>n</a:t>
            </a:r>
            <a:r>
              <a:rPr lang="en-US" altLang="zh-CN" sz="3200" dirty="0"/>
              <a:t> = T</a:t>
            </a:r>
            <a:r>
              <a:rPr lang="en-US" altLang="zh-CN" sz="3200" baseline="-25000" dirty="0"/>
              <a:t> </a:t>
            </a:r>
            <a:r>
              <a:rPr lang="en-US" altLang="zh-CN" sz="3200" baseline="-25000" dirty="0" err="1"/>
              <a:t>comput</a:t>
            </a:r>
            <a:r>
              <a:rPr lang="en-US" altLang="zh-CN" sz="3200" dirty="0"/>
              <a:t> + T</a:t>
            </a:r>
            <a:r>
              <a:rPr lang="en-US" altLang="zh-CN" sz="3200" baseline="-25000" dirty="0"/>
              <a:t> </a:t>
            </a:r>
            <a:r>
              <a:rPr lang="en-US" altLang="zh-CN" sz="3200" baseline="-25000" dirty="0" err="1"/>
              <a:t>paro</a:t>
            </a:r>
            <a:r>
              <a:rPr lang="en-US" altLang="zh-CN" sz="3200" dirty="0"/>
              <a:t>+ T</a:t>
            </a:r>
            <a:r>
              <a:rPr lang="en-US" altLang="zh-CN" sz="3200" baseline="-25000" dirty="0"/>
              <a:t> </a:t>
            </a:r>
            <a:r>
              <a:rPr lang="en-US" altLang="zh-CN" sz="3200" baseline="-25000" dirty="0" err="1"/>
              <a:t>comm</a:t>
            </a:r>
            <a:r>
              <a:rPr lang="en-US" altLang="zh-CN" sz="3200" baseline="-25000" dirty="0"/>
              <a:t> 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39000" cy="648072"/>
          </a:xfrm>
        </p:spPr>
        <p:txBody>
          <a:bodyPr>
            <a:normAutofit/>
          </a:bodyPr>
          <a:lstStyle/>
          <a:p>
            <a:r>
              <a:rPr lang="zh-CN" altLang="en-US" dirty="0"/>
              <a:t>存储器性能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548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052736"/>
            <a:ext cx="7848600" cy="5400600"/>
          </a:xfrm>
        </p:spPr>
        <p:txBody>
          <a:bodyPr>
            <a:normAutofit lnSpcReduction="10000"/>
          </a:bodyPr>
          <a:lstStyle/>
          <a:p>
            <a:r>
              <a:rPr lang="zh-CN" altLang="en-US" sz="3200" dirty="0"/>
              <a:t>存储器的层次结构(</a:t>
            </a:r>
            <a:r>
              <a:rPr lang="en-US" altLang="zh-CN" sz="3200" dirty="0"/>
              <a:t>C,L,B)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/>
              <a:t>估计存储器的带宽</a:t>
            </a:r>
          </a:p>
          <a:p>
            <a:r>
              <a:rPr lang="en-US" altLang="zh-CN" sz="3200" dirty="0"/>
              <a:t>RISC add r1,r2,r3  r 8bytes 100MHz</a:t>
            </a:r>
          </a:p>
          <a:p>
            <a:r>
              <a:rPr lang="en-US" altLang="zh-CN" sz="3200" dirty="0"/>
              <a:t>B = 3*8*100*10</a:t>
            </a:r>
            <a:r>
              <a:rPr lang="en-US" altLang="zh-CN" sz="3200" baseline="30000" dirty="0"/>
              <a:t>6 </a:t>
            </a:r>
            <a:r>
              <a:rPr lang="en-US" altLang="zh-CN" sz="3200" dirty="0"/>
              <a:t>B/s= 2.4GB/s</a:t>
            </a:r>
          </a:p>
        </p:txBody>
      </p:sp>
      <p:sp>
        <p:nvSpPr>
          <p:cNvPr id="548868" name="Rectangle 4"/>
          <p:cNvSpPr>
            <a:spLocks noChangeArrowheads="1"/>
          </p:cNvSpPr>
          <p:nvPr/>
        </p:nvSpPr>
        <p:spPr bwMode="auto">
          <a:xfrm>
            <a:off x="0" y="2582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48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663544"/>
              </p:ext>
            </p:extLst>
          </p:nvPr>
        </p:nvGraphicFramePr>
        <p:xfrm>
          <a:off x="467483" y="1628800"/>
          <a:ext cx="8209033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01" name="Visio" r:id="rId3" imgW="4295318" imgH="1822052" progId="Visio.Drawing.6">
                  <p:embed/>
                </p:oleObj>
              </mc:Choice>
              <mc:Fallback>
                <p:oleObj name="Visio" r:id="rId3" imgW="4295318" imgH="1822052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3" y="1628800"/>
                        <a:ext cx="8209033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239000" cy="864096"/>
          </a:xfrm>
        </p:spPr>
        <p:txBody>
          <a:bodyPr>
            <a:normAutofit/>
          </a:bodyPr>
          <a:lstStyle/>
          <a:p>
            <a:r>
              <a:rPr lang="zh-CN" altLang="en-US" dirty="0"/>
              <a:t>并行与通信开销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549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40768"/>
            <a:ext cx="8137525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/>
              <a:t>并行和通信开销：相对于计算很大。</a:t>
            </a:r>
          </a:p>
          <a:p>
            <a:pPr lvl="1">
              <a:lnSpc>
                <a:spcPct val="90000"/>
              </a:lnSpc>
            </a:pPr>
            <a:r>
              <a:rPr lang="en-US" altLang="zh-CN" sz="3000" dirty="0"/>
              <a:t>PowerPC  (</a:t>
            </a:r>
            <a:r>
              <a:rPr lang="zh-CN" altLang="en-US" sz="3000" dirty="0"/>
              <a:t>每个周期 15</a:t>
            </a:r>
            <a:r>
              <a:rPr lang="en-US" altLang="zh-CN" sz="3000" dirty="0"/>
              <a:t>ns  </a:t>
            </a:r>
            <a:r>
              <a:rPr lang="zh-CN" altLang="en-US" sz="3000" dirty="0"/>
              <a:t>执行4</a:t>
            </a:r>
            <a:r>
              <a:rPr lang="en-US" altLang="zh-CN" sz="3000" dirty="0"/>
              <a:t>flops;</a:t>
            </a:r>
          </a:p>
          <a:p>
            <a:pPr lvl="1">
              <a:lnSpc>
                <a:spcPct val="90000"/>
              </a:lnSpc>
            </a:pPr>
            <a:r>
              <a:rPr lang="zh-CN" altLang="en-US" sz="3000" dirty="0"/>
              <a:t>创建一个进程1.4</a:t>
            </a:r>
            <a:r>
              <a:rPr lang="en-US" altLang="zh-CN" sz="3000" dirty="0" err="1"/>
              <a:t>ms</a:t>
            </a:r>
            <a:r>
              <a:rPr lang="en-US" altLang="zh-CN" sz="3000" dirty="0"/>
              <a:t>        </a:t>
            </a:r>
            <a:r>
              <a:rPr lang="zh-CN" altLang="en-US" sz="3000" dirty="0"/>
              <a:t>可执行372000</a:t>
            </a:r>
            <a:r>
              <a:rPr lang="en-US" altLang="zh-CN" sz="3000" dirty="0"/>
              <a:t>flops)</a:t>
            </a:r>
          </a:p>
          <a:p>
            <a:pPr>
              <a:lnSpc>
                <a:spcPct val="90000"/>
              </a:lnSpc>
            </a:pPr>
            <a:r>
              <a:rPr lang="zh-CN" altLang="en-US" sz="3200" dirty="0"/>
              <a:t>开销的测量：乒--乓方法（</a:t>
            </a:r>
            <a:r>
              <a:rPr lang="en-US" altLang="zh-CN" sz="3200" dirty="0"/>
              <a:t>Ping-Pong Scheme）</a:t>
            </a:r>
            <a:r>
              <a:rPr lang="zh-CN" altLang="en-US" sz="3200" dirty="0"/>
              <a:t>节点0发送</a:t>
            </a:r>
            <a:r>
              <a:rPr lang="en-US" altLang="zh-CN" sz="3200" dirty="0"/>
              <a:t>m</a:t>
            </a:r>
            <a:r>
              <a:rPr lang="zh-CN" altLang="en-US" sz="3200" dirty="0"/>
              <a:t>个字节给节点1；节点1从节点0接收</a:t>
            </a:r>
            <a:r>
              <a:rPr lang="en-US" altLang="zh-CN" sz="3200" dirty="0"/>
              <a:t>m</a:t>
            </a:r>
            <a:r>
              <a:rPr lang="zh-CN" altLang="en-US" sz="3200" dirty="0"/>
              <a:t>个字节后，立即将消息发回节点0。总的时间除以2，即可得到点到点通信时间，也就是执行单一发送或接收操作的时间。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43800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并行开销的表达式：整体通信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55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19200"/>
            <a:ext cx="7848600" cy="519747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典型的整体通信有：</a:t>
            </a:r>
          </a:p>
          <a:p>
            <a:pPr lvl="1"/>
            <a:r>
              <a:rPr lang="zh-CN" altLang="en-US" sz="2000" dirty="0"/>
              <a:t> 播送（</a:t>
            </a:r>
            <a:r>
              <a:rPr lang="en-US" altLang="zh-CN" sz="2000" dirty="0"/>
              <a:t>Broadcasting）：</a:t>
            </a:r>
            <a:r>
              <a:rPr lang="zh-CN" altLang="en-US" sz="2000" dirty="0"/>
              <a:t>处理器0发送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个字节给所有的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</a:t>
            </a:r>
          </a:p>
          <a:p>
            <a:pPr lvl="1"/>
            <a:r>
              <a:rPr lang="zh-CN" altLang="en-US" sz="2000" dirty="0"/>
              <a:t>收集（</a:t>
            </a:r>
            <a:r>
              <a:rPr lang="en-US" altLang="zh-CN" sz="2000" dirty="0"/>
              <a:t>Gather）：</a:t>
            </a:r>
            <a:r>
              <a:rPr lang="zh-CN" altLang="en-US" sz="2000" dirty="0"/>
              <a:t>处理器0接收所有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个处理器发来在消息，所以处理器0最终接收了</a:t>
            </a:r>
            <a:r>
              <a:rPr lang="en-US" altLang="zh-CN" sz="2000" dirty="0"/>
              <a:t>m n</a:t>
            </a:r>
            <a:r>
              <a:rPr lang="zh-CN" altLang="en-US" sz="2000" dirty="0"/>
              <a:t>个字节；</a:t>
            </a:r>
          </a:p>
          <a:p>
            <a:pPr lvl="1"/>
            <a:r>
              <a:rPr lang="zh-CN" altLang="en-US" sz="2000" dirty="0"/>
              <a:t>散射（</a:t>
            </a:r>
            <a:r>
              <a:rPr lang="en-US" altLang="zh-CN" sz="2000" dirty="0"/>
              <a:t>Scatter）：</a:t>
            </a:r>
            <a:r>
              <a:rPr lang="zh-CN" altLang="en-US" sz="2000" dirty="0"/>
              <a:t>处理器0发送了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个字节的不同消息给所有</a:t>
            </a:r>
            <a:r>
              <a:rPr lang="en-US" altLang="zh-CN" sz="2000" dirty="0"/>
              <a:t>n</a:t>
            </a:r>
            <a:r>
              <a:rPr lang="zh-CN" altLang="en-US" sz="2000" dirty="0"/>
              <a:t>个处理器，因此处理器0最终发送了</a:t>
            </a:r>
            <a:r>
              <a:rPr lang="en-US" altLang="zh-CN" sz="2000" dirty="0"/>
              <a:t>m n</a:t>
            </a:r>
            <a:r>
              <a:rPr lang="zh-CN" altLang="en-US" sz="2000" dirty="0"/>
              <a:t>个字节；</a:t>
            </a:r>
          </a:p>
          <a:p>
            <a:pPr lvl="1"/>
            <a:r>
              <a:rPr lang="zh-CN" altLang="en-US" sz="2000" dirty="0"/>
              <a:t>全交换（</a:t>
            </a:r>
            <a:r>
              <a:rPr lang="en-US" altLang="zh-CN" sz="2000" dirty="0"/>
              <a:t>Total Exchange）：</a:t>
            </a:r>
            <a:r>
              <a:rPr lang="zh-CN" altLang="en-US" sz="2000" dirty="0"/>
              <a:t>每个处理器均彼此相互发送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个字节的不同消息给对方，所以总通信量为</a:t>
            </a:r>
            <a:r>
              <a:rPr lang="en-US" altLang="zh-CN" sz="2000" dirty="0"/>
              <a:t>mn</a:t>
            </a:r>
            <a:r>
              <a:rPr lang="en-US" altLang="zh-CN" sz="2000" baseline="30000" dirty="0"/>
              <a:t>2</a:t>
            </a:r>
            <a:r>
              <a:rPr lang="zh-CN" altLang="en-US" sz="2000" dirty="0"/>
              <a:t>个字节；</a:t>
            </a:r>
          </a:p>
          <a:p>
            <a:pPr lvl="1"/>
            <a:r>
              <a:rPr lang="zh-CN" altLang="en-US" sz="2000" dirty="0"/>
              <a:t>循环移位（</a:t>
            </a:r>
            <a:r>
              <a:rPr lang="en-US" altLang="zh-CN" sz="2000" dirty="0"/>
              <a:t>Circular-shift）：</a:t>
            </a:r>
            <a:r>
              <a:rPr lang="zh-CN" altLang="en-US" sz="2000" dirty="0"/>
              <a:t>处理器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个字节给处理器</a:t>
            </a:r>
            <a:r>
              <a:rPr lang="en-US" altLang="zh-CN" sz="2000" dirty="0"/>
              <a:t>i+1，</a:t>
            </a:r>
            <a:r>
              <a:rPr lang="zh-CN" altLang="en-US" sz="2000" dirty="0"/>
              <a:t>处理器</a:t>
            </a:r>
            <a:r>
              <a:rPr lang="en-US" altLang="zh-CN" sz="2000" dirty="0"/>
              <a:t>n-1</a:t>
            </a:r>
            <a:r>
              <a:rPr lang="zh-CN" altLang="en-US" sz="2000" dirty="0"/>
              <a:t>发送</a:t>
            </a:r>
            <a:r>
              <a:rPr lang="en-US" altLang="zh-CN" sz="2000" dirty="0"/>
              <a:t>m</a:t>
            </a:r>
            <a:r>
              <a:rPr lang="zh-CN" altLang="en-US" sz="2000" dirty="0"/>
              <a:t>个字节给处理器0，所以通信量为</a:t>
            </a:r>
            <a:r>
              <a:rPr lang="en-US" altLang="zh-CN" sz="2000" dirty="0"/>
              <a:t>m n</a:t>
            </a:r>
            <a:r>
              <a:rPr lang="zh-CN" altLang="en-US" sz="2000" dirty="0"/>
              <a:t>个字节。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衡量高性能计算系统性能的评价指标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理论峰值</a:t>
            </a:r>
            <a:r>
              <a:rPr lang="en-US" altLang="zh-CN" sz="2400" dirty="0">
                <a:latin typeface="+mn-ea"/>
              </a:rPr>
              <a:t>FLOPS</a:t>
            </a:r>
            <a:r>
              <a:rPr lang="zh-CN" altLang="en-US" sz="2400" dirty="0">
                <a:latin typeface="+mn-ea"/>
              </a:rPr>
              <a:t>（浮点运算每秒）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 err="1">
                <a:latin typeface="+mn-ea"/>
              </a:rPr>
              <a:t>峰值＝主频</a:t>
            </a:r>
            <a:r>
              <a:rPr lang="en-US" altLang="zh-CN" sz="2000" dirty="0">
                <a:latin typeface="+mn-ea"/>
              </a:rPr>
              <a:t>(GHz)*</a:t>
            </a:r>
            <a:r>
              <a:rPr sz="2000" dirty="0">
                <a:latin typeface="+mn-ea"/>
              </a:rPr>
              <a:t>总核心数</a:t>
            </a:r>
            <a:r>
              <a:rPr lang="en-US" altLang="zh-CN" sz="2000" dirty="0">
                <a:latin typeface="+mn-ea"/>
              </a:rPr>
              <a:t>*4 (4</a:t>
            </a:r>
            <a:r>
              <a:rPr sz="2000" dirty="0">
                <a:latin typeface="+mn-ea"/>
              </a:rPr>
              <a:t>代表每个时钟周期做</a:t>
            </a:r>
            <a:r>
              <a:rPr lang="en-US" altLang="zh-CN" sz="2000" dirty="0">
                <a:latin typeface="+mn-ea"/>
              </a:rPr>
              <a:t>4</a:t>
            </a:r>
            <a:r>
              <a:rPr sz="2000" dirty="0">
                <a:latin typeface="+mn-ea"/>
              </a:rPr>
              <a:t>次浮点运算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000" dirty="0">
                <a:latin typeface="+mn-ea"/>
              </a:rPr>
              <a:t>例如：</a:t>
            </a:r>
            <a:r>
              <a:rPr lang="en-US" altLang="zh-CN" sz="2000" dirty="0">
                <a:latin typeface="+mn-ea"/>
              </a:rPr>
              <a:t>10</a:t>
            </a:r>
            <a:r>
              <a:rPr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AMD</a:t>
            </a:r>
            <a:r>
              <a:rPr sz="2000" dirty="0">
                <a:latin typeface="+mn-ea"/>
              </a:rPr>
              <a:t>双路</a:t>
            </a:r>
            <a:r>
              <a:rPr lang="en-US" altLang="zh-CN" sz="2000" dirty="0">
                <a:latin typeface="+mn-ea"/>
              </a:rPr>
              <a:t>12</a:t>
            </a:r>
            <a:r>
              <a:rPr sz="2000" dirty="0">
                <a:latin typeface="+mn-ea"/>
              </a:rPr>
              <a:t>核刀片（</a:t>
            </a:r>
            <a:r>
              <a:rPr lang="en-US" altLang="zh-CN" sz="2000" dirty="0">
                <a:latin typeface="+mn-ea"/>
              </a:rPr>
              <a:t>CPU6174</a:t>
            </a:r>
            <a:r>
              <a:rPr sz="2000" dirty="0">
                <a:latin typeface="+mn-ea"/>
              </a:rPr>
              <a:t>，主频</a:t>
            </a:r>
            <a:r>
              <a:rPr lang="en-US" altLang="zh-CN" sz="2000" dirty="0">
                <a:latin typeface="+mn-ea"/>
              </a:rPr>
              <a:t>2.2</a:t>
            </a:r>
            <a:r>
              <a:rPr sz="2000" dirty="0">
                <a:latin typeface="+mn-ea"/>
              </a:rPr>
              <a:t>）</a:t>
            </a:r>
            <a:endParaRPr lang="en-US" altLang="zh-CN" sz="2000" dirty="0">
              <a:latin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+mn-ea"/>
              </a:rPr>
              <a:t>总核心数＝</a:t>
            </a:r>
            <a:r>
              <a:rPr lang="en-US" altLang="zh-CN" sz="1800" dirty="0">
                <a:latin typeface="+mn-ea"/>
              </a:rPr>
              <a:t>10×2×12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240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1800" dirty="0">
                <a:latin typeface="+mn-ea"/>
              </a:rPr>
              <a:t>峰值＝</a:t>
            </a:r>
            <a:r>
              <a:rPr lang="en-US" altLang="zh-CN" sz="1800" dirty="0">
                <a:latin typeface="+mn-ea"/>
              </a:rPr>
              <a:t>2.2×240×4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2112GFLOPS</a:t>
            </a:r>
            <a:r>
              <a:rPr sz="1800" dirty="0">
                <a:latin typeface="+mn-ea"/>
              </a:rPr>
              <a:t>＝</a:t>
            </a:r>
            <a:r>
              <a:rPr lang="en-US" altLang="zh-CN" sz="1800" dirty="0">
                <a:latin typeface="+mn-ea"/>
              </a:rPr>
              <a:t>2.1TFLOPS=2.1</a:t>
            </a:r>
            <a:r>
              <a:rPr sz="1800" dirty="0">
                <a:latin typeface="+mn-ea"/>
              </a:rPr>
              <a:t>万亿次。</a:t>
            </a:r>
            <a:endParaRPr lang="en-US" altLang="zh-CN" sz="1800" dirty="0">
              <a:latin typeface="+mn-ea"/>
            </a:endParaRPr>
          </a:p>
          <a:p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021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衡量高性能计算系统性能的评价指标                        </a:t>
            </a:r>
            <a:r>
              <a:rPr lang="en-US" altLang="zh-CN" dirty="0"/>
              <a:t>-----</a:t>
            </a:r>
            <a:r>
              <a:rPr lang="zh-CN" altLang="en-US" dirty="0"/>
              <a:t>实测峰值（</a:t>
            </a:r>
            <a:r>
              <a:rPr lang="en-US" altLang="zh-CN" dirty="0"/>
              <a:t>FLOPS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HPL(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Linpach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对系统进行整体计算能力的评价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Linapck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测试：采用高斯消去法求解双精度稠密线性代数方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程组，结果按每秒浮点运算次数（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）表示。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Linpack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(HPL)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针对大规模并行计算系统的测试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Char char="ü"/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TOP500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与国内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TOP100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排名依据。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使用者可以改变问题规模。</a:t>
            </a:r>
          </a:p>
          <a:p>
            <a:pPr lvl="1" algn="just">
              <a:buFont typeface="Wingdings" pitchFamily="2" charset="2"/>
              <a:buChar char="ü"/>
              <a:defRPr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有相当大的优化空间。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系统效率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实测峰值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理论峰值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一套通过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网络互连的集群，效率一般在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187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429500" cy="685800"/>
          </a:xfrm>
        </p:spPr>
        <p:txBody>
          <a:bodyPr>
            <a:normAutofit/>
          </a:bodyPr>
          <a:lstStyle/>
          <a:p>
            <a:r>
              <a:rPr lang="zh-CN" altLang="en-US" dirty="0"/>
              <a:t>机器的成本、价格与性/价比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58</a:t>
            </a:fld>
            <a:endParaRPr lang="en-US" altLang="zh-CN"/>
          </a:p>
        </p:txBody>
      </p:sp>
      <p:sp>
        <p:nvSpPr>
          <p:cNvPr id="557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84784"/>
            <a:ext cx="7848600" cy="420005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机器的成本与价格</a:t>
            </a:r>
          </a:p>
          <a:p>
            <a:r>
              <a:rPr lang="zh-CN" altLang="en-US" sz="3200" dirty="0"/>
              <a:t>机器的性能/价格比 </a:t>
            </a:r>
            <a:r>
              <a:rPr lang="en-US" altLang="zh-CN" sz="3200" dirty="0"/>
              <a:t>Performance/Cost Ratio ：</a:t>
            </a:r>
            <a:r>
              <a:rPr lang="zh-CN" altLang="en-US" sz="3200" dirty="0"/>
              <a:t>系指用单位代价（通常以百万美元表示）所获取的性能（通常以</a:t>
            </a:r>
            <a:r>
              <a:rPr lang="en-US" altLang="zh-CN" sz="3200" dirty="0"/>
              <a:t>MIPS</a:t>
            </a:r>
            <a:r>
              <a:rPr lang="zh-CN" altLang="en-US" sz="3200" dirty="0"/>
              <a:t>或</a:t>
            </a:r>
            <a:r>
              <a:rPr lang="en-US" altLang="zh-CN" sz="3200" dirty="0"/>
              <a:t>MFLOPS</a:t>
            </a:r>
            <a:r>
              <a:rPr lang="zh-CN" altLang="en-US" sz="3200" dirty="0"/>
              <a:t>表示） </a:t>
            </a:r>
          </a:p>
          <a:p>
            <a:r>
              <a:rPr lang="zh-CN" altLang="en-US" sz="3200" dirty="0"/>
              <a:t>利用率（</a:t>
            </a:r>
            <a:r>
              <a:rPr lang="en-US" altLang="zh-CN" sz="3200" dirty="0"/>
              <a:t>Utilization）：</a:t>
            </a:r>
            <a:r>
              <a:rPr lang="zh-CN" altLang="en-US" sz="3200" dirty="0"/>
              <a:t>可达到的速度与峰值速度之比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094165" cy="653628"/>
          </a:xfrm>
        </p:spPr>
        <p:txBody>
          <a:bodyPr>
            <a:normAutofit/>
          </a:bodyPr>
          <a:lstStyle/>
          <a:p>
            <a:r>
              <a:rPr lang="zh-CN" altLang="en-US" dirty="0"/>
              <a:t>算法级性能评测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59</a:t>
            </a:fld>
            <a:endParaRPr lang="en-US" altLang="zh-CN"/>
          </a:p>
        </p:txBody>
      </p:sp>
      <p:sp>
        <p:nvSpPr>
          <p:cNvPr id="573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848600" cy="5238328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加速比性能定律</a:t>
            </a:r>
          </a:p>
          <a:p>
            <a:pPr lvl="1"/>
            <a:r>
              <a:rPr lang="zh-CN" altLang="en-US" sz="2400" dirty="0"/>
              <a:t>并行系统的加速比是指对于一个给定的应用，并行算法（或并行程序）的执行速度相对于串行算法（或串行程序）的执行速度加快了多少倍。</a:t>
            </a:r>
          </a:p>
          <a:p>
            <a:pPr lvl="1"/>
            <a:r>
              <a:rPr lang="en-US" altLang="zh-CN" sz="2400" dirty="0"/>
              <a:t>Amdahl </a:t>
            </a:r>
            <a:r>
              <a:rPr lang="zh-CN" altLang="en-US" sz="2400" dirty="0"/>
              <a:t>定律</a:t>
            </a:r>
          </a:p>
          <a:p>
            <a:pPr lvl="1"/>
            <a:r>
              <a:rPr lang="en-US" altLang="zh-CN" sz="2400" dirty="0"/>
              <a:t>Gustafson</a:t>
            </a:r>
            <a:r>
              <a:rPr lang="zh-CN" altLang="en-US" sz="2400" dirty="0"/>
              <a:t>定律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/>
            </a:br>
            <a:r>
              <a:rPr lang="zh-CN" altLang="en-US" dirty="0"/>
              <a:t>计算机体系结构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作用：</a:t>
            </a:r>
            <a:r>
              <a:rPr lang="en-US" altLang="en-US" sz="2800" dirty="0"/>
              <a:t>To design and engineer the </a:t>
            </a:r>
            <a:r>
              <a:rPr lang="en-US" altLang="en-US" sz="2800" b="1" dirty="0">
                <a:solidFill>
                  <a:srgbClr val="C00000"/>
                </a:solidFill>
              </a:rPr>
              <a:t>various levels</a:t>
            </a:r>
            <a:r>
              <a:rPr lang="en-US" altLang="en-US" sz="2800" dirty="0"/>
              <a:t> of a computer system to maximize </a:t>
            </a:r>
            <a:r>
              <a:rPr lang="en-US" altLang="en-US" sz="2800" b="1" i="1" dirty="0">
                <a:solidFill>
                  <a:srgbClr val="C00000"/>
                </a:solidFill>
              </a:rPr>
              <a:t>performance</a:t>
            </a:r>
            <a:r>
              <a:rPr lang="en-US" altLang="en-US" sz="2800" dirty="0"/>
              <a:t> and </a:t>
            </a:r>
            <a:r>
              <a:rPr lang="en-US" altLang="en-US" sz="2800" b="1" i="1" dirty="0">
                <a:solidFill>
                  <a:srgbClr val="C00000"/>
                </a:solidFill>
              </a:rPr>
              <a:t>programmability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en-US" sz="2800" dirty="0"/>
              <a:t>within limits of </a:t>
            </a:r>
            <a:r>
              <a:rPr lang="en-US" altLang="en-US" sz="2800" i="1" dirty="0"/>
              <a:t>technology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cost</a:t>
            </a:r>
            <a:r>
              <a:rPr lang="en-US" altLang="en-US" sz="2800" dirty="0"/>
              <a:t>.</a:t>
            </a:r>
          </a:p>
          <a:p>
            <a:r>
              <a:rPr lang="zh-CN" altLang="en-US" dirty="0"/>
              <a:t>协调不同抽象层次，屏蔽低层快速的变化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988205" y="4523110"/>
            <a:ext cx="900888" cy="31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I/O</a:t>
            </a:r>
            <a:r>
              <a:rPr lang="zh-CN" altLang="en-US" sz="1800" dirty="0"/>
              <a:t>系统</a:t>
            </a:r>
            <a:endParaRPr lang="en-US" altLang="en-US" sz="1800" dirty="0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981200" y="4523110"/>
            <a:ext cx="1739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Instr. Set Proc.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949450" y="4504060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771900" y="450406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649844" y="3964310"/>
            <a:ext cx="593111" cy="31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编译</a:t>
            </a:r>
            <a:endParaRPr lang="en-US" altLang="en-US" sz="1800" dirty="0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343150" y="398336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566758" y="3659510"/>
            <a:ext cx="1057982" cy="33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操作系统</a:t>
            </a:r>
            <a:endParaRPr lang="en-US" altLang="en-US" sz="1800" dirty="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V="1">
            <a:off x="2997200" y="3564260"/>
            <a:ext cx="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003550" y="3570610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4889500" y="3576960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522843" y="3164210"/>
            <a:ext cx="593112" cy="31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应用</a:t>
            </a:r>
            <a:endParaRPr lang="en-US" altLang="en-US" sz="1800" dirty="0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V="1">
            <a:off x="1892300" y="3068960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924050" y="308166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4635500" y="308166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2578100" y="4954910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 dirty="0"/>
              <a:t>Digital Design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2114550" y="4923160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2671408" y="5323210"/>
            <a:ext cx="1057982" cy="333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电路设计</a:t>
            </a:r>
            <a:endParaRPr lang="en-US" altLang="en-US" sz="1800" dirty="0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2266950" y="5304160"/>
            <a:ext cx="22479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3337" name="Rectangle 25" descr="50%"/>
          <p:cNvSpPr>
            <a:spLocks noChangeArrowheads="1"/>
          </p:cNvSpPr>
          <p:nvPr/>
        </p:nvSpPr>
        <p:spPr bwMode="auto">
          <a:xfrm>
            <a:off x="1682750" y="4338960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5675555" y="4290646"/>
            <a:ext cx="1755289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指令集体系结构</a:t>
            </a:r>
            <a:endParaRPr lang="en-US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17633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加速比</a:t>
            </a:r>
            <a:r>
              <a:rPr lang="en-US" altLang="zh-CN" dirty="0">
                <a:ea typeface="宋体" panose="02010600030101010101" pitchFamily="2" charset="-122"/>
              </a:rPr>
              <a:t>Speedup</a:t>
            </a:r>
          </a:p>
        </p:txBody>
      </p:sp>
      <p:sp>
        <p:nvSpPr>
          <p:cNvPr id="1996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7924800" cy="5029200"/>
          </a:xfrm>
        </p:spPr>
        <p:txBody>
          <a:bodyPr/>
          <a:lstStyle/>
          <a:p>
            <a:r>
              <a:rPr lang="en-US" altLang="en-US" dirty="0"/>
              <a:t>Speedup (</a:t>
            </a:r>
            <a:r>
              <a:rPr lang="en-US" altLang="zh-CN" dirty="0"/>
              <a:t>n</a:t>
            </a:r>
            <a:r>
              <a:rPr lang="zh-CN" altLang="en-US" dirty="0"/>
              <a:t>个处理器</a:t>
            </a:r>
            <a:r>
              <a:rPr lang="en-US" altLang="en-US" dirty="0"/>
              <a:t>) =</a:t>
            </a:r>
          </a:p>
          <a:p>
            <a:endParaRPr lang="en-US" altLang="en-US" dirty="0"/>
          </a:p>
          <a:p>
            <a:r>
              <a:rPr lang="en-US" altLang="en-US" dirty="0"/>
              <a:t>Common mistake: </a:t>
            </a:r>
          </a:p>
          <a:p>
            <a:pPr lvl="1"/>
            <a:r>
              <a:rPr lang="zh-CN" altLang="en-US" dirty="0"/>
              <a:t>比较并行程序在</a:t>
            </a:r>
            <a:r>
              <a:rPr lang="en-US" altLang="zh-CN" dirty="0"/>
              <a:t>1</a:t>
            </a:r>
            <a:r>
              <a:rPr lang="zh-CN" altLang="en-US" dirty="0"/>
              <a:t>个处理器上的性能与在</a:t>
            </a:r>
            <a:r>
              <a:rPr lang="en-US" altLang="zh-CN" dirty="0"/>
              <a:t>n</a:t>
            </a:r>
            <a:r>
              <a:rPr lang="zh-CN" altLang="en-US" dirty="0"/>
              <a:t>个处理器上的性能</a:t>
            </a:r>
            <a:endParaRPr lang="en-US" altLang="en-US" dirty="0"/>
          </a:p>
          <a:p>
            <a:r>
              <a:rPr lang="zh-CN" altLang="en-US" dirty="0">
                <a:solidFill>
                  <a:schemeClr val="hlink"/>
                </a:solidFill>
              </a:rPr>
              <a:t>正确</a:t>
            </a:r>
            <a:r>
              <a:rPr lang="en-US" altLang="en-US" dirty="0">
                <a:solidFill>
                  <a:schemeClr val="hlink"/>
                </a:solidFill>
              </a:rPr>
              <a:t>:</a:t>
            </a:r>
          </a:p>
          <a:p>
            <a:pPr lvl="1"/>
            <a:r>
              <a:rPr lang="zh-CN" altLang="en-US" dirty="0">
                <a:solidFill>
                  <a:schemeClr val="hlink"/>
                </a:solidFill>
              </a:rPr>
              <a:t>应比较串行程序在单处理器上的性能与并行程序在</a:t>
            </a:r>
            <a:r>
              <a:rPr lang="en-US" altLang="zh-CN" dirty="0">
                <a:solidFill>
                  <a:schemeClr val="hlink"/>
                </a:solidFill>
              </a:rPr>
              <a:t>n</a:t>
            </a:r>
            <a:r>
              <a:rPr lang="zh-CN" altLang="en-US" dirty="0">
                <a:solidFill>
                  <a:schemeClr val="hlink"/>
                </a:solidFill>
              </a:rPr>
              <a:t>个处理器上的性能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199691" name="Group 1035"/>
          <p:cNvGrpSpPr>
            <a:grpSpLocks/>
          </p:cNvGrpSpPr>
          <p:nvPr/>
        </p:nvGrpSpPr>
        <p:grpSpPr bwMode="auto">
          <a:xfrm>
            <a:off x="4086425" y="1196752"/>
            <a:ext cx="2411413" cy="722313"/>
            <a:chOff x="3504" y="3504"/>
            <a:chExt cx="1519" cy="455"/>
          </a:xfrm>
        </p:grpSpPr>
        <p:sp>
          <p:nvSpPr>
            <p:cNvPr id="199688" name="Line 1032"/>
            <p:cNvSpPr>
              <a:spLocks noChangeShapeType="1"/>
            </p:cNvSpPr>
            <p:nvPr/>
          </p:nvSpPr>
          <p:spPr bwMode="auto">
            <a:xfrm>
              <a:off x="3504" y="3696"/>
              <a:ext cx="1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9689" name="Rectangle 1033"/>
            <p:cNvSpPr>
              <a:spLocks noChangeArrowheads="1"/>
            </p:cNvSpPr>
            <p:nvPr/>
          </p:nvSpPr>
          <p:spPr bwMode="auto">
            <a:xfrm>
              <a:off x="3589" y="3504"/>
              <a:ext cx="13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Time (1</a:t>
              </a:r>
              <a:r>
                <a:rPr lang="zh-CN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个处理器</a:t>
              </a:r>
              <a:r>
                <a:rPr lang="en-US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  <p:sp>
          <p:nvSpPr>
            <p:cNvPr id="199690" name="Rectangle 1034"/>
            <p:cNvSpPr>
              <a:spLocks noChangeArrowheads="1"/>
            </p:cNvSpPr>
            <p:nvPr/>
          </p:nvSpPr>
          <p:spPr bwMode="auto">
            <a:xfrm>
              <a:off x="3632" y="3745"/>
              <a:ext cx="1391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Time (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n</a:t>
              </a:r>
              <a:r>
                <a:rPr lang="zh-CN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个处理器</a:t>
              </a:r>
              <a:r>
                <a:rPr lang="en-US" altLang="en-US" sz="1800" b="0" i="1" dirty="0">
                  <a:solidFill>
                    <a:schemeClr val="tx1"/>
                  </a:solidFill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20210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Amdahl </a:t>
            </a:r>
            <a:r>
              <a:rPr lang="zh-CN" altLang="en-US" dirty="0"/>
              <a:t>定律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61</a:t>
            </a:fld>
            <a:endParaRPr lang="en-US" altLang="zh-CN"/>
          </a:p>
        </p:txBody>
      </p:sp>
      <p:sp>
        <p:nvSpPr>
          <p:cNvPr id="5724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719138" y="1412775"/>
            <a:ext cx="7885310" cy="516264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出发点：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固定的计算负载</a:t>
            </a:r>
            <a:r>
              <a:rPr lang="zh-CN" altLang="en-US" sz="2400" dirty="0"/>
              <a:t>分布到多个处理器上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增加处理器加快执行速度，从而达到加速的目的 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n：</a:t>
            </a:r>
            <a:r>
              <a:rPr lang="zh-CN" altLang="en-US" sz="2800" dirty="0"/>
              <a:t>处理器数；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</a:t>
            </a:r>
            <a:r>
              <a:rPr lang="en-US" altLang="zh-CN" sz="2800" dirty="0"/>
              <a:t>：</a:t>
            </a:r>
            <a:r>
              <a:rPr lang="zh-CN" altLang="en-US" sz="2800" dirty="0"/>
              <a:t>问题规模（计算负载、工作负载，给定问题的总计算量）；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W=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s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+W</a:t>
            </a:r>
            <a:r>
              <a:rPr lang="en-US" altLang="zh-CN" sz="2400" baseline="-25000" dirty="0"/>
              <a:t>p </a:t>
            </a:r>
            <a:r>
              <a:rPr lang="en-US" altLang="zh-CN" sz="2400" dirty="0"/>
              <a:t>；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</a:t>
            </a:r>
            <a:r>
              <a:rPr lang="zh-CN" altLang="en-US" sz="2400" dirty="0"/>
              <a:t>是串行分量比例（</a:t>
            </a:r>
            <a:r>
              <a:rPr lang="en-US" altLang="zh-CN" sz="2400" dirty="0"/>
              <a:t>f = 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s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/W）；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p</a:t>
            </a:r>
            <a:r>
              <a:rPr lang="en-US" altLang="zh-CN" sz="2400" dirty="0"/>
              <a:t>：</a:t>
            </a:r>
            <a:r>
              <a:rPr lang="zh-CN" altLang="en-US" sz="2400" dirty="0"/>
              <a:t>应用程序中可并行化部分，1-</a:t>
            </a:r>
            <a:r>
              <a:rPr lang="en-US" altLang="zh-CN" sz="2400" dirty="0"/>
              <a:t>f</a:t>
            </a:r>
            <a:r>
              <a:rPr lang="zh-CN" altLang="en-US" sz="2400" dirty="0"/>
              <a:t>为并行分量比例；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8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356350"/>
            <a:ext cx="2289175" cy="365125"/>
          </a:xfrm>
        </p:spPr>
        <p:txBody>
          <a:bodyPr/>
          <a:lstStyle/>
          <a:p>
            <a:fld id="{03D741DF-2EAF-4190-AB12-F5DB1DBD0DE8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376258" name="Text Box 2"/>
          <p:cNvSpPr txBox="1">
            <a:spLocks noChangeArrowheads="1"/>
          </p:cNvSpPr>
          <p:nvPr/>
        </p:nvSpPr>
        <p:spPr bwMode="auto">
          <a:xfrm>
            <a:off x="2819400" y="3048000"/>
            <a:ext cx="497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f/n</a:t>
            </a:r>
          </a:p>
        </p:txBody>
      </p:sp>
      <p:sp>
        <p:nvSpPr>
          <p:cNvPr id="1376260" name="Rectangle 4"/>
          <p:cNvSpPr>
            <a:spLocks noChangeArrowheads="1"/>
          </p:cNvSpPr>
          <p:nvPr/>
        </p:nvSpPr>
        <p:spPr bwMode="auto">
          <a:xfrm>
            <a:off x="1046163" y="3570288"/>
            <a:ext cx="498475" cy="1179512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6261" name="Rectangle 5"/>
          <p:cNvSpPr>
            <a:spLocks noChangeArrowheads="1"/>
          </p:cNvSpPr>
          <p:nvPr/>
        </p:nvSpPr>
        <p:spPr bwMode="auto">
          <a:xfrm rot="16200000">
            <a:off x="885826" y="4016375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(1-f)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6262" name="Rectangle 6"/>
          <p:cNvSpPr>
            <a:spLocks noChangeArrowheads="1"/>
          </p:cNvSpPr>
          <p:nvPr/>
        </p:nvSpPr>
        <p:spPr bwMode="auto">
          <a:xfrm>
            <a:off x="1046163" y="2405063"/>
            <a:ext cx="498475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6263" name="Rectangle 7"/>
          <p:cNvSpPr>
            <a:spLocks noChangeArrowheads="1"/>
          </p:cNvSpPr>
          <p:nvPr/>
        </p:nvSpPr>
        <p:spPr bwMode="auto">
          <a:xfrm rot="16200000">
            <a:off x="1262375" y="2793664"/>
            <a:ext cx="99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76264" name="Group 8"/>
          <p:cNvGrpSpPr>
            <a:grpSpLocks/>
          </p:cNvGrpSpPr>
          <p:nvPr/>
        </p:nvGrpSpPr>
        <p:grpSpPr bwMode="auto">
          <a:xfrm>
            <a:off x="455613" y="2405063"/>
            <a:ext cx="503238" cy="2341562"/>
            <a:chOff x="303" y="2139"/>
            <a:chExt cx="317" cy="1475"/>
          </a:xfrm>
        </p:grpSpPr>
        <p:grpSp>
          <p:nvGrpSpPr>
            <p:cNvPr id="1376265" name="Group 9"/>
            <p:cNvGrpSpPr>
              <a:grpSpLocks/>
            </p:cNvGrpSpPr>
            <p:nvPr/>
          </p:nvGrpSpPr>
          <p:grpSpPr bwMode="auto">
            <a:xfrm rot="16200000">
              <a:off x="191" y="2740"/>
              <a:ext cx="541" cy="317"/>
              <a:chOff x="3745" y="1075"/>
              <a:chExt cx="541" cy="317"/>
            </a:xfrm>
          </p:grpSpPr>
          <p:sp>
            <p:nvSpPr>
              <p:cNvPr id="1376266" name="Rectangle 10"/>
              <p:cNvSpPr>
                <a:spLocks noChangeArrowheads="1"/>
              </p:cNvSpPr>
              <p:nvPr/>
            </p:nvSpPr>
            <p:spPr bwMode="auto">
              <a:xfrm>
                <a:off x="3745" y="1238"/>
                <a:ext cx="192" cy="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/>
              <a:p>
                <a:endParaRPr lang="zh-CN" altLang="zh-CN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76267" name="Rectangle 11"/>
              <p:cNvSpPr>
                <a:spLocks noChangeArrowheads="1"/>
              </p:cNvSpPr>
              <p:nvPr/>
            </p:nvSpPr>
            <p:spPr bwMode="auto">
              <a:xfrm>
                <a:off x="3815" y="1075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6268" name="Rectangle 12"/>
              <p:cNvSpPr>
                <a:spLocks noChangeArrowheads="1"/>
              </p:cNvSpPr>
              <p:nvPr/>
            </p:nvSpPr>
            <p:spPr bwMode="auto">
              <a:xfrm>
                <a:off x="3942" y="1219"/>
                <a:ext cx="3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serial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6269" name="Line 13"/>
            <p:cNvSpPr>
              <a:spLocks noChangeShapeType="1"/>
            </p:cNvSpPr>
            <p:nvPr/>
          </p:nvSpPr>
          <p:spPr bwMode="auto">
            <a:xfrm flipV="1">
              <a:off x="500" y="2146"/>
              <a:ext cx="0" cy="4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6270" name="Line 14"/>
            <p:cNvSpPr>
              <a:spLocks noChangeShapeType="1"/>
            </p:cNvSpPr>
            <p:nvPr/>
          </p:nvSpPr>
          <p:spPr bwMode="auto">
            <a:xfrm>
              <a:off x="506" y="3133"/>
              <a:ext cx="0" cy="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6271" name="Line 15"/>
            <p:cNvSpPr>
              <a:spLocks noChangeShapeType="1"/>
            </p:cNvSpPr>
            <p:nvPr/>
          </p:nvSpPr>
          <p:spPr bwMode="auto">
            <a:xfrm>
              <a:off x="382" y="213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6272" name="Line 16"/>
            <p:cNvSpPr>
              <a:spLocks noChangeShapeType="1"/>
            </p:cNvSpPr>
            <p:nvPr/>
          </p:nvSpPr>
          <p:spPr bwMode="auto">
            <a:xfrm>
              <a:off x="381" y="3608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6273" name="Group 17"/>
          <p:cNvGrpSpPr>
            <a:grpSpLocks/>
          </p:cNvGrpSpPr>
          <p:nvPr/>
        </p:nvGrpSpPr>
        <p:grpSpPr bwMode="auto">
          <a:xfrm>
            <a:off x="1720850" y="3568700"/>
            <a:ext cx="498475" cy="1179513"/>
            <a:chOff x="1430" y="2872"/>
            <a:chExt cx="314" cy="743"/>
          </a:xfrm>
        </p:grpSpPr>
        <p:sp>
          <p:nvSpPr>
            <p:cNvPr id="1376274" name="Rectangle 18"/>
            <p:cNvSpPr>
              <a:spLocks noChangeArrowheads="1"/>
            </p:cNvSpPr>
            <p:nvPr/>
          </p:nvSpPr>
          <p:spPr bwMode="auto">
            <a:xfrm>
              <a:off x="1430" y="2872"/>
              <a:ext cx="314" cy="74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76275" name="Rectangle 19"/>
            <p:cNvSpPr>
              <a:spLocks noChangeArrowheads="1"/>
            </p:cNvSpPr>
            <p:nvPr/>
          </p:nvSpPr>
          <p:spPr bwMode="auto">
            <a:xfrm rot="16200000">
              <a:off x="1329" y="3153"/>
              <a:ext cx="4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(1-f)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76276" name="Rectangle 20"/>
          <p:cNvSpPr>
            <a:spLocks noChangeArrowheads="1"/>
          </p:cNvSpPr>
          <p:nvPr/>
        </p:nvSpPr>
        <p:spPr bwMode="auto">
          <a:xfrm>
            <a:off x="1752600" y="2959100"/>
            <a:ext cx="498475" cy="592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6277" name="Rectangle 21"/>
          <p:cNvSpPr>
            <a:spLocks noChangeArrowheads="1"/>
          </p:cNvSpPr>
          <p:nvPr/>
        </p:nvSpPr>
        <p:spPr bwMode="auto">
          <a:xfrm>
            <a:off x="2284413" y="2957513"/>
            <a:ext cx="498475" cy="592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6278" name="Line 22"/>
          <p:cNvSpPr>
            <a:spLocks noChangeShapeType="1"/>
          </p:cNvSpPr>
          <p:nvPr/>
        </p:nvSpPr>
        <p:spPr bwMode="auto">
          <a:xfrm>
            <a:off x="3144838" y="2667000"/>
            <a:ext cx="0" cy="271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6279" name="Line 23"/>
          <p:cNvSpPr>
            <a:spLocks noChangeShapeType="1"/>
          </p:cNvSpPr>
          <p:nvPr/>
        </p:nvSpPr>
        <p:spPr bwMode="auto">
          <a:xfrm flipV="1">
            <a:off x="3154363" y="3563938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6280" name="Line 24"/>
          <p:cNvSpPr>
            <a:spLocks noChangeShapeType="1"/>
          </p:cNvSpPr>
          <p:nvPr/>
        </p:nvSpPr>
        <p:spPr bwMode="auto">
          <a:xfrm>
            <a:off x="2903538" y="2940050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6281" name="Line 25"/>
          <p:cNvSpPr>
            <a:spLocks noChangeShapeType="1"/>
          </p:cNvSpPr>
          <p:nvPr/>
        </p:nvSpPr>
        <p:spPr bwMode="auto">
          <a:xfrm>
            <a:off x="2906713" y="3544888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3"/>
              <p:cNvSpPr txBox="1">
                <a:spLocks/>
              </p:cNvSpPr>
              <p:nvPr/>
            </p:nvSpPr>
            <p:spPr>
              <a:xfrm>
                <a:off x="3860800" y="1219200"/>
                <a:ext cx="5031680" cy="513715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lang="en-US" altLang="zh-CN" sz="2800" dirty="0">
                    <a:effectLst/>
                  </a:rPr>
                  <a:t>T= </a:t>
                </a:r>
                <a:r>
                  <a:rPr lang="en-US" altLang="zh-CN" sz="2800" dirty="0" err="1">
                    <a:effectLst/>
                  </a:rPr>
                  <a:t>T</a:t>
                </a:r>
                <a:r>
                  <a:rPr lang="en-US" altLang="zh-CN" sz="2800" baseline="-25000" dirty="0" err="1">
                    <a:effectLst/>
                  </a:rPr>
                  <a:t>s</a:t>
                </a:r>
                <a:r>
                  <a:rPr lang="en-US" altLang="zh-CN" sz="2800" baseline="-25000" dirty="0">
                    <a:effectLst/>
                  </a:rPr>
                  <a:t> </a:t>
                </a:r>
                <a:r>
                  <a:rPr lang="en-US" altLang="zh-CN" sz="2800" dirty="0">
                    <a:effectLst/>
                  </a:rPr>
                  <a:t>+</a:t>
                </a:r>
                <a:r>
                  <a:rPr lang="en-US" altLang="zh-CN" sz="2800" dirty="0" err="1">
                    <a:effectLst/>
                  </a:rPr>
                  <a:t>T</a:t>
                </a:r>
                <a:r>
                  <a:rPr lang="en-US" altLang="zh-CN" sz="2800" baseline="-25000" dirty="0" err="1">
                    <a:effectLst/>
                  </a:rPr>
                  <a:t>p</a:t>
                </a:r>
                <a:r>
                  <a:rPr lang="en-US" altLang="zh-CN" sz="2800" baseline="-25000" dirty="0">
                    <a:effectLst/>
                  </a:rPr>
                  <a:t> </a:t>
                </a: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CN" sz="2800" dirty="0"/>
                  <a:t>f = </a:t>
                </a:r>
                <a:r>
                  <a:rPr lang="en-US" altLang="zh-CN" sz="2800" dirty="0" err="1"/>
                  <a:t>T</a:t>
                </a:r>
                <a:r>
                  <a:rPr lang="en-US" altLang="zh-CN" sz="2800" baseline="-25000" dirty="0" err="1"/>
                  <a:t>s</a:t>
                </a:r>
                <a:r>
                  <a:rPr lang="en-US" altLang="zh-CN" sz="2800" baseline="-25000" dirty="0"/>
                  <a:t> </a:t>
                </a:r>
                <a:r>
                  <a:rPr lang="en-US" altLang="zh-CN" sz="2800" dirty="0"/>
                  <a:t>/T</a:t>
                </a:r>
                <a:endParaRPr lang="en-US" altLang="zh-CN" sz="28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2800" dirty="0">
                    <a:effectLst/>
                  </a:rPr>
                  <a:t>串行执行时间</a:t>
                </a:r>
                <a:r>
                  <a:rPr lang="en-US" altLang="zh-CN" sz="2800" dirty="0" err="1">
                    <a:effectLst/>
                  </a:rPr>
                  <a:t>T</a:t>
                </a:r>
                <a:r>
                  <a:rPr lang="en-US" altLang="zh-CN" sz="2800" baseline="-25000" dirty="0" err="1">
                    <a:effectLst/>
                  </a:rPr>
                  <a:t>serial</a:t>
                </a:r>
                <a:r>
                  <a:rPr lang="en-US" altLang="zh-CN" sz="2800" baseline="-25000" dirty="0">
                    <a:effectLst/>
                  </a:rPr>
                  <a:t> </a:t>
                </a:r>
                <a:r>
                  <a:rPr lang="en-US" altLang="zh-CN" sz="2800" dirty="0">
                    <a:effectLst/>
                  </a:rPr>
                  <a:t>= T</a:t>
                </a:r>
                <a:r>
                  <a:rPr lang="en-US" altLang="zh-CN" sz="2800" baseline="-25000" dirty="0">
                    <a:effectLst/>
                  </a:rPr>
                  <a:t>s</a:t>
                </a:r>
                <a:endParaRPr lang="en-US" altLang="zh-CN" sz="28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zh-CN" altLang="en-US" sz="2800" dirty="0">
                    <a:effectLst/>
                  </a:rPr>
                  <a:t>并行执行时间</a:t>
                </a:r>
                <a:endParaRPr lang="en-US" altLang="zh-CN" sz="28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CN" sz="2800" dirty="0" err="1">
                    <a:effectLst/>
                  </a:rPr>
                  <a:t>T</a:t>
                </a:r>
                <a:r>
                  <a:rPr lang="en-US" altLang="zh-CN" sz="2800" baseline="-25000" dirty="0" err="1">
                    <a:effectLst/>
                  </a:rPr>
                  <a:t>parallel</a:t>
                </a:r>
                <a:r>
                  <a:rPr lang="en-US" altLang="zh-CN" sz="2800" dirty="0">
                    <a:effectLst/>
                  </a:rPr>
                  <a:t> =T</a:t>
                </a:r>
                <a:r>
                  <a:rPr lang="en-US" altLang="zh-CN" sz="2800" baseline="-25000" dirty="0">
                    <a:effectLst/>
                  </a:rPr>
                  <a:t>s </a:t>
                </a:r>
                <a:r>
                  <a:rPr lang="en-US" altLang="zh-CN" sz="2800" dirty="0">
                    <a:effectLst/>
                  </a:rPr>
                  <a:t>+</a:t>
                </a:r>
                <a:r>
                  <a:rPr lang="en-US" altLang="zh-CN" sz="2800" dirty="0" err="1">
                    <a:effectLst/>
                  </a:rPr>
                  <a:t>T</a:t>
                </a:r>
                <a:r>
                  <a:rPr lang="en-US" altLang="zh-CN" sz="2800" baseline="-25000" dirty="0" err="1">
                    <a:effectLst/>
                  </a:rPr>
                  <a:t>p</a:t>
                </a:r>
                <a:r>
                  <a:rPr lang="en-US" altLang="zh-CN" sz="2800" dirty="0">
                    <a:effectLst/>
                  </a:rPr>
                  <a:t>/n=</a:t>
                </a:r>
                <a:r>
                  <a:rPr lang="en-US" altLang="zh-CN" sz="2800" dirty="0" err="1">
                    <a:effectLst/>
                  </a:rPr>
                  <a:t>fT</a:t>
                </a:r>
                <a:r>
                  <a:rPr lang="en-US" altLang="zh-CN" sz="2800" dirty="0">
                    <a:effectLst/>
                  </a:rPr>
                  <a:t>+(1-f)T/n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effectLst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effectLst/>
                          </a:rPr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baseline="-25000" dirty="0">
                            <a:effectLst/>
                          </a:rPr>
                          <m:t>parallel</m:t>
                        </m:r>
                      </m:den>
                    </m:f>
                  </m:oMath>
                </a14:m>
                <a:r>
                  <a:rPr lang="en-US" altLang="zh-CN" sz="2800" b="1" baseline="-25000" dirty="0">
                    <a:effectLst/>
                  </a:rPr>
                  <a:t> </a:t>
                </a:r>
                <a:r>
                  <a:rPr lang="en-US" altLang="zh-CN" sz="2800" b="1" dirty="0">
                    <a:effectLst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0">
                            <a:effectLst/>
                            <a:latin typeface="Cambria Math" panose="02040503050406030204" pitchFamily="18" charset="0"/>
                          </a:rPr>
                          <m:t>𝐓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fT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+(1−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N</m:t>
                        </m:r>
                      </m:den>
                    </m:f>
                  </m:oMath>
                </a14:m>
                <a:endParaRPr lang="en-US" altLang="zh-CN" sz="2800" b="1" dirty="0">
                  <a:effectLst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effectLst/>
                  </a:rPr>
                  <a:t>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1+(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−1)</m:t>
                        </m:r>
                        <m:r>
                          <m:rPr>
                            <m:nor/>
                          </m:rPr>
                          <a:rPr lang="en-US" altLang="zh-CN" sz="2800" b="1" dirty="0">
                            <a:effectLst/>
                          </a:rPr>
                          <m:t>f</m:t>
                        </m:r>
                      </m:den>
                    </m:f>
                  </m:oMath>
                </a14:m>
                <a:endParaRPr lang="en-US" altLang="zh-CN" sz="28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r>
                  <a:rPr lang="en-US" altLang="zh-CN" sz="2800" dirty="0">
                    <a:effectLst/>
                  </a:rPr>
                  <a:t>N→∞</a:t>
                </a:r>
                <a:r>
                  <a:rPr lang="zh-CN" altLang="en-US" sz="2800" dirty="0">
                    <a:effectLst/>
                  </a:rPr>
                  <a:t>时</a:t>
                </a:r>
                <a:r>
                  <a:rPr lang="en-US" altLang="zh-CN" sz="2800" dirty="0">
                    <a:effectLst/>
                  </a:rPr>
                  <a:t>, </a:t>
                </a:r>
                <a:r>
                  <a:rPr lang="zh-CN" altLang="en-US" sz="2800" dirty="0">
                    <a:effectLst/>
                  </a:rPr>
                  <a:t>上式极限为</a:t>
                </a:r>
                <a:r>
                  <a:rPr lang="en-US" altLang="zh-CN" sz="2800" dirty="0">
                    <a:effectLst/>
                  </a:rPr>
                  <a:t>:S=1/ f</a:t>
                </a:r>
              </a:p>
              <a:p>
                <a:pPr fontAlgn="auto">
                  <a:spcAft>
                    <a:spcPts val="0"/>
                  </a:spcAft>
                </a:pPr>
                <a:endParaRPr lang="en-US" altLang="zh-CN" sz="28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endParaRPr lang="en-US" altLang="zh-CN" sz="2400" dirty="0">
                  <a:effectLst/>
                </a:endParaRPr>
              </a:p>
              <a:p>
                <a:pPr fontAlgn="auto">
                  <a:spcAft>
                    <a:spcPts val="0"/>
                  </a:spcAft>
                </a:pPr>
                <a:endParaRPr lang="zh-CN" altLang="en-US" dirty="0">
                  <a:effectLst/>
                </a:endParaRPr>
              </a:p>
            </p:txBody>
          </p:sp>
        </mc:Choice>
        <mc:Fallback xmlns="">
          <p:sp>
            <p:nvSpPr>
              <p:cNvPr id="34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00" y="1219200"/>
                <a:ext cx="5031680" cy="5137150"/>
              </a:xfrm>
              <a:prstGeom prst="rect">
                <a:avLst/>
              </a:prstGeom>
              <a:blipFill>
                <a:blip r:embed="rId3"/>
                <a:stretch>
                  <a:fillRect l="-1332" t="-2017" b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45134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Amdahl </a:t>
            </a:r>
            <a:r>
              <a:rPr lang="zh-CN" altLang="en-US" dirty="0"/>
              <a:t>定律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如果考虑并行开销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T</a:t>
                </a:r>
                <a:r>
                  <a:rPr lang="en-US" altLang="zh-CN" sz="2400" b="1" baseline="-25000" dirty="0"/>
                  <a:t>parallel</a:t>
                </a:r>
                <a:r>
                  <a:rPr lang="en-US" altLang="zh-CN" sz="2400" b="1" dirty="0"/>
                  <a:t> =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s</a:t>
                </a:r>
                <a:r>
                  <a:rPr lang="en-US" altLang="zh-CN" sz="2400" b="1" baseline="-25000" dirty="0"/>
                  <a:t> </a:t>
                </a:r>
                <a:r>
                  <a:rPr lang="en-US" altLang="zh-CN" sz="2400" b="1" dirty="0"/>
                  <a:t>+</a:t>
                </a:r>
                <a:r>
                  <a:rPr lang="en-US" altLang="zh-CN" sz="2400" b="1" dirty="0" err="1"/>
                  <a:t>T</a:t>
                </a:r>
                <a:r>
                  <a:rPr lang="en-US" altLang="zh-CN" sz="2400" b="1" baseline="-25000" dirty="0" err="1"/>
                  <a:t>p</a:t>
                </a:r>
                <a:r>
                  <a:rPr lang="en-US" altLang="zh-CN" sz="2400" b="1" dirty="0"/>
                  <a:t>/N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 dirty="0"/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baseline="-25000" dirty="0"/>
                          <m:t>serial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baseline="-25000" dirty="0"/>
                          <m:t>parallel</m:t>
                        </m:r>
                      </m:den>
                    </m:f>
                  </m:oMath>
                </a14:m>
                <a:r>
                  <a:rPr lang="en-US" altLang="zh-CN" sz="2400" b="1" baseline="-25000" dirty="0"/>
                  <a:t> </a:t>
                </a:r>
                <a:r>
                  <a:rPr lang="en-US" altLang="zh-CN" sz="2400" b="1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fT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+(1−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/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</m:t>
                        </m:r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1"/>
                  <a:t>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sz="2400" b="1" i="0" dirty="0" smtClean="0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sz="2400" b="1" dirty="0"/>
                          <m:t>1+(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−1)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f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+</m:t>
                        </m:r>
                        <m:r>
                          <m:rPr>
                            <m:nor/>
                          </m:rPr>
                          <a:rPr lang="en-US" altLang="zh-CN" sz="2400" b="1" dirty="0"/>
                          <m:t>N</m:t>
                        </m:r>
                        <m:f>
                          <m:fPr>
                            <m:ctrlP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149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4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356350"/>
            <a:ext cx="2289175" cy="365125"/>
          </a:xfrm>
        </p:spPr>
        <p:txBody>
          <a:bodyPr/>
          <a:lstStyle/>
          <a:p>
            <a:fld id="{63E0AD45-22BC-4843-84A6-2C3A9D6101EA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378307" name="Rectangle 3"/>
          <p:cNvSpPr>
            <a:spLocks noChangeArrowheads="1"/>
          </p:cNvSpPr>
          <p:nvPr/>
        </p:nvSpPr>
        <p:spPr bwMode="auto">
          <a:xfrm>
            <a:off x="1046163" y="3570288"/>
            <a:ext cx="498475" cy="1179512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8308" name="Rectangle 4"/>
          <p:cNvSpPr>
            <a:spLocks noChangeArrowheads="1"/>
          </p:cNvSpPr>
          <p:nvPr/>
        </p:nvSpPr>
        <p:spPr bwMode="auto">
          <a:xfrm rot="16200000">
            <a:off x="885826" y="4016375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(1-f)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1046163" y="2405063"/>
            <a:ext cx="498475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8310" name="Rectangle 6"/>
          <p:cNvSpPr>
            <a:spLocks noChangeArrowheads="1"/>
          </p:cNvSpPr>
          <p:nvPr/>
        </p:nvSpPr>
        <p:spPr bwMode="auto">
          <a:xfrm rot="16200000">
            <a:off x="1262376" y="2793664"/>
            <a:ext cx="99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78311" name="Group 7"/>
          <p:cNvGrpSpPr>
            <a:grpSpLocks/>
          </p:cNvGrpSpPr>
          <p:nvPr/>
        </p:nvGrpSpPr>
        <p:grpSpPr bwMode="auto">
          <a:xfrm>
            <a:off x="549276" y="2405063"/>
            <a:ext cx="427038" cy="2341562"/>
            <a:chOff x="362" y="2139"/>
            <a:chExt cx="269" cy="1475"/>
          </a:xfrm>
        </p:grpSpPr>
        <p:grpSp>
          <p:nvGrpSpPr>
            <p:cNvPr id="1378312" name="Group 8"/>
            <p:cNvGrpSpPr>
              <a:grpSpLocks/>
            </p:cNvGrpSpPr>
            <p:nvPr/>
          </p:nvGrpSpPr>
          <p:grpSpPr bwMode="auto">
            <a:xfrm rot="16200000">
              <a:off x="226" y="2766"/>
              <a:ext cx="541" cy="269"/>
              <a:chOff x="3745" y="1132"/>
              <a:chExt cx="541" cy="269"/>
            </a:xfrm>
          </p:grpSpPr>
          <p:sp>
            <p:nvSpPr>
              <p:cNvPr id="1378313" name="Rectangle 9"/>
              <p:cNvSpPr>
                <a:spLocks noChangeArrowheads="1"/>
              </p:cNvSpPr>
              <p:nvPr/>
            </p:nvSpPr>
            <p:spPr bwMode="auto">
              <a:xfrm>
                <a:off x="3745" y="1238"/>
                <a:ext cx="192" cy="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/>
              <a:p>
                <a:endParaRPr lang="zh-CN" altLang="zh-CN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78314" name="Rectangle 10"/>
              <p:cNvSpPr>
                <a:spLocks noChangeArrowheads="1"/>
              </p:cNvSpPr>
              <p:nvPr/>
            </p:nvSpPr>
            <p:spPr bwMode="auto">
              <a:xfrm>
                <a:off x="3802" y="1132"/>
                <a:ext cx="14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  <a:endPara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78315" name="Rectangle 11"/>
              <p:cNvSpPr>
                <a:spLocks noChangeArrowheads="1"/>
              </p:cNvSpPr>
              <p:nvPr/>
            </p:nvSpPr>
            <p:spPr bwMode="auto">
              <a:xfrm>
                <a:off x="3942" y="1219"/>
                <a:ext cx="3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serial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78316" name="Line 12"/>
            <p:cNvSpPr>
              <a:spLocks noChangeShapeType="1"/>
            </p:cNvSpPr>
            <p:nvPr/>
          </p:nvSpPr>
          <p:spPr bwMode="auto">
            <a:xfrm flipV="1">
              <a:off x="500" y="2146"/>
              <a:ext cx="0" cy="4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7" name="Line 13"/>
            <p:cNvSpPr>
              <a:spLocks noChangeShapeType="1"/>
            </p:cNvSpPr>
            <p:nvPr/>
          </p:nvSpPr>
          <p:spPr bwMode="auto">
            <a:xfrm>
              <a:off x="506" y="3133"/>
              <a:ext cx="0" cy="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8" name="Line 14"/>
            <p:cNvSpPr>
              <a:spLocks noChangeShapeType="1"/>
            </p:cNvSpPr>
            <p:nvPr/>
          </p:nvSpPr>
          <p:spPr bwMode="auto">
            <a:xfrm>
              <a:off x="382" y="213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8319" name="Line 15"/>
            <p:cNvSpPr>
              <a:spLocks noChangeShapeType="1"/>
            </p:cNvSpPr>
            <p:nvPr/>
          </p:nvSpPr>
          <p:spPr bwMode="auto">
            <a:xfrm>
              <a:off x="381" y="3608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8320" name="Group 16"/>
          <p:cNvGrpSpPr>
            <a:grpSpLocks/>
          </p:cNvGrpSpPr>
          <p:nvPr/>
        </p:nvGrpSpPr>
        <p:grpSpPr bwMode="auto">
          <a:xfrm>
            <a:off x="1720850" y="3568700"/>
            <a:ext cx="498475" cy="1179513"/>
            <a:chOff x="1430" y="2872"/>
            <a:chExt cx="314" cy="743"/>
          </a:xfrm>
        </p:grpSpPr>
        <p:sp>
          <p:nvSpPr>
            <p:cNvPr id="1378321" name="Rectangle 17"/>
            <p:cNvSpPr>
              <a:spLocks noChangeArrowheads="1"/>
            </p:cNvSpPr>
            <p:nvPr/>
          </p:nvSpPr>
          <p:spPr bwMode="auto">
            <a:xfrm>
              <a:off x="1430" y="2872"/>
              <a:ext cx="314" cy="74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78322" name="Rectangle 18"/>
            <p:cNvSpPr>
              <a:spLocks noChangeArrowheads="1"/>
            </p:cNvSpPr>
            <p:nvPr/>
          </p:nvSpPr>
          <p:spPr bwMode="auto">
            <a:xfrm rot="16200000">
              <a:off x="1329" y="3153"/>
              <a:ext cx="4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(1-f)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78323" name="Rectangle 19"/>
          <p:cNvSpPr>
            <a:spLocks noChangeArrowheads="1"/>
          </p:cNvSpPr>
          <p:nvPr/>
        </p:nvSpPr>
        <p:spPr bwMode="auto">
          <a:xfrm>
            <a:off x="1752600" y="2959100"/>
            <a:ext cx="498475" cy="592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8324" name="Rectangle 20"/>
          <p:cNvSpPr>
            <a:spLocks noChangeArrowheads="1"/>
          </p:cNvSpPr>
          <p:nvPr/>
        </p:nvSpPr>
        <p:spPr bwMode="auto">
          <a:xfrm>
            <a:off x="2284413" y="2957513"/>
            <a:ext cx="498475" cy="592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78325" name="Text Box 21"/>
          <p:cNvSpPr txBox="1">
            <a:spLocks noChangeArrowheads="1"/>
          </p:cNvSpPr>
          <p:nvPr/>
        </p:nvSpPr>
        <p:spPr bwMode="auto">
          <a:xfrm>
            <a:off x="2895600" y="3048000"/>
            <a:ext cx="482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f/2</a:t>
            </a:r>
          </a:p>
        </p:txBody>
      </p:sp>
      <p:sp>
        <p:nvSpPr>
          <p:cNvPr id="1378326" name="Line 22"/>
          <p:cNvSpPr>
            <a:spLocks noChangeShapeType="1"/>
          </p:cNvSpPr>
          <p:nvPr/>
        </p:nvSpPr>
        <p:spPr bwMode="auto">
          <a:xfrm>
            <a:off x="3144838" y="2667000"/>
            <a:ext cx="0" cy="271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8327" name="Line 23"/>
          <p:cNvSpPr>
            <a:spLocks noChangeShapeType="1"/>
          </p:cNvSpPr>
          <p:nvPr/>
        </p:nvSpPr>
        <p:spPr bwMode="auto">
          <a:xfrm flipV="1">
            <a:off x="3154363" y="3563938"/>
            <a:ext cx="0" cy="22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8328" name="Line 24"/>
          <p:cNvSpPr>
            <a:spLocks noChangeShapeType="1"/>
          </p:cNvSpPr>
          <p:nvPr/>
        </p:nvSpPr>
        <p:spPr bwMode="auto">
          <a:xfrm>
            <a:off x="2903538" y="2940050"/>
            <a:ext cx="47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8329" name="Line 25"/>
          <p:cNvSpPr>
            <a:spLocks noChangeShapeType="1"/>
          </p:cNvSpPr>
          <p:nvPr/>
        </p:nvSpPr>
        <p:spPr bwMode="auto">
          <a:xfrm>
            <a:off x="2906713" y="3544888"/>
            <a:ext cx="442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78330" name="Group 26"/>
          <p:cNvGrpSpPr>
            <a:grpSpLocks/>
          </p:cNvGrpSpPr>
          <p:nvPr/>
        </p:nvGrpSpPr>
        <p:grpSpPr bwMode="auto">
          <a:xfrm>
            <a:off x="4140200" y="2130425"/>
            <a:ext cx="4678363" cy="2397125"/>
            <a:chOff x="2563" y="1966"/>
            <a:chExt cx="2947" cy="1510"/>
          </a:xfrm>
        </p:grpSpPr>
        <p:sp>
          <p:nvSpPr>
            <p:cNvPr id="1378331" name="Rectangle 27"/>
            <p:cNvSpPr>
              <a:spLocks noChangeArrowheads="1"/>
            </p:cNvSpPr>
            <p:nvPr/>
          </p:nvSpPr>
          <p:spPr bwMode="auto">
            <a:xfrm>
              <a:off x="2581" y="1966"/>
              <a:ext cx="2929" cy="1510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78332" name="Text Box 28"/>
            <p:cNvSpPr txBox="1">
              <a:spLocks noChangeArrowheads="1"/>
            </p:cNvSpPr>
            <p:nvPr/>
          </p:nvSpPr>
          <p:spPr bwMode="auto">
            <a:xfrm>
              <a:off x="2563" y="2325"/>
              <a:ext cx="28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(1-f) + f/N</a:t>
              </a:r>
              <a:r>
                <a: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O</a:t>
              </a:r>
            </a:p>
          </p:txBody>
        </p:sp>
        <p:sp>
          <p:nvSpPr>
            <p:cNvPr id="1378333" name="Line 29"/>
            <p:cNvSpPr>
              <a:spLocks noChangeShapeType="1"/>
            </p:cNvSpPr>
            <p:nvPr/>
          </p:nvSpPr>
          <p:spPr bwMode="auto">
            <a:xfrm>
              <a:off x="3607" y="2687"/>
              <a:ext cx="367" cy="0"/>
            </a:xfrm>
            <a:prstGeom prst="line">
              <a:avLst/>
            </a:prstGeom>
            <a:noFill/>
            <a:ln w="1143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8334" name="Line 30"/>
            <p:cNvSpPr>
              <a:spLocks noChangeShapeType="1"/>
            </p:cNvSpPr>
            <p:nvPr/>
          </p:nvSpPr>
          <p:spPr bwMode="auto">
            <a:xfrm>
              <a:off x="4216" y="2685"/>
              <a:ext cx="638" cy="1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78335" name="Text Box 31"/>
            <p:cNvSpPr txBox="1">
              <a:spLocks noChangeArrowheads="1"/>
            </p:cNvSpPr>
            <p:nvPr/>
          </p:nvSpPr>
          <p:spPr bwMode="auto">
            <a:xfrm>
              <a:off x="2737" y="3103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Scaling = </a:t>
              </a:r>
              <a:r>
                <a:rPr lang="en-US" altLang="zh-CN" sz="18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lang="en-US" altLang="zh-CN" sz="18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endPara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78336" name="Group 32"/>
          <p:cNvGrpSpPr>
            <a:grpSpLocks/>
          </p:cNvGrpSpPr>
          <p:nvPr/>
        </p:nvGrpSpPr>
        <p:grpSpPr bwMode="auto">
          <a:xfrm>
            <a:off x="5849939" y="2366963"/>
            <a:ext cx="2813050" cy="1968500"/>
            <a:chOff x="3695" y="2115"/>
            <a:chExt cx="1772" cy="1240"/>
          </a:xfrm>
        </p:grpSpPr>
        <p:sp>
          <p:nvSpPr>
            <p:cNvPr id="1378337" name="Text Box 33"/>
            <p:cNvSpPr txBox="1">
              <a:spLocks noChangeArrowheads="1"/>
            </p:cNvSpPr>
            <p:nvPr/>
          </p:nvSpPr>
          <p:spPr bwMode="auto">
            <a:xfrm>
              <a:off x="3695" y="2115"/>
              <a:ext cx="9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0.5    +  </a:t>
              </a:r>
              <a:r>
                <a:rPr lang="en-US" altLang="zh-CN" sz="1800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0.25</a:t>
              </a:r>
            </a:p>
          </p:txBody>
        </p:sp>
        <p:sp>
          <p:nvSpPr>
            <p:cNvPr id="1378338" name="Text Box 34"/>
            <p:cNvSpPr txBox="1">
              <a:spLocks noChangeArrowheads="1"/>
            </p:cNvSpPr>
            <p:nvPr/>
          </p:nvSpPr>
          <p:spPr bwMode="auto">
            <a:xfrm>
              <a:off x="4387" y="3124"/>
              <a:ext cx="10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1.0/0.75 = </a:t>
              </a:r>
              <a:r>
                <a:rPr lang="en-US" altLang="zh-CN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</a:rPr>
                <a:t>1.33</a:t>
              </a:r>
            </a:p>
          </p:txBody>
        </p:sp>
      </p:grpSp>
      <p:sp>
        <p:nvSpPr>
          <p:cNvPr id="1378339" name="Text Box 35"/>
          <p:cNvSpPr txBox="1">
            <a:spLocks noChangeArrowheads="1"/>
          </p:cNvSpPr>
          <p:nvPr/>
        </p:nvSpPr>
        <p:spPr bwMode="auto">
          <a:xfrm>
            <a:off x="2870200" y="1981200"/>
            <a:ext cx="981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309156555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94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ea typeface="宋体" panose="02010600030101010101" pitchFamily="2" charset="-122"/>
              </a:rPr>
              <a:t>Amdahl</a:t>
            </a:r>
            <a:r>
              <a:rPr lang="zh-CN" altLang="en-US" sz="3600" dirty="0"/>
              <a:t>定律</a:t>
            </a:r>
            <a:endParaRPr lang="en-US" altLang="zh-CN" sz="3500" dirty="0">
              <a:ea typeface="宋体" panose="02010600030101010101" pitchFamily="2" charset="-122"/>
            </a:endParaRPr>
          </a:p>
        </p:txBody>
      </p:sp>
      <p:sp>
        <p:nvSpPr>
          <p:cNvPr id="4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854825" y="6356350"/>
            <a:ext cx="2289175" cy="365125"/>
          </a:xfrm>
        </p:spPr>
        <p:txBody>
          <a:bodyPr/>
          <a:lstStyle/>
          <a:p>
            <a:fld id="{8773C341-D3F8-46DD-9047-1679E9E613C0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380355" name="Rectangle 3"/>
          <p:cNvSpPr>
            <a:spLocks noChangeArrowheads="1"/>
          </p:cNvSpPr>
          <p:nvPr/>
        </p:nvSpPr>
        <p:spPr bwMode="auto">
          <a:xfrm>
            <a:off x="1046163" y="3570288"/>
            <a:ext cx="498475" cy="1179512"/>
          </a:xfrm>
          <a:prstGeom prst="rect">
            <a:avLst/>
          </a:prstGeom>
          <a:solidFill>
            <a:srgbClr val="CC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80356" name="Rectangle 4"/>
          <p:cNvSpPr>
            <a:spLocks noChangeArrowheads="1"/>
          </p:cNvSpPr>
          <p:nvPr/>
        </p:nvSpPr>
        <p:spPr bwMode="auto">
          <a:xfrm rot="16200000">
            <a:off x="885826" y="4016375"/>
            <a:ext cx="7921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(1-f)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0357" name="Rectangle 5"/>
          <p:cNvSpPr>
            <a:spLocks noChangeArrowheads="1"/>
          </p:cNvSpPr>
          <p:nvPr/>
        </p:nvSpPr>
        <p:spPr bwMode="auto">
          <a:xfrm>
            <a:off x="1046163" y="2405063"/>
            <a:ext cx="498475" cy="1165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380358" name="Rectangle 6"/>
          <p:cNvSpPr>
            <a:spLocks noChangeArrowheads="1"/>
          </p:cNvSpPr>
          <p:nvPr/>
        </p:nvSpPr>
        <p:spPr bwMode="auto">
          <a:xfrm rot="16200000">
            <a:off x="1262375" y="2793664"/>
            <a:ext cx="9938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80359" name="Group 7"/>
          <p:cNvGrpSpPr>
            <a:grpSpLocks/>
          </p:cNvGrpSpPr>
          <p:nvPr/>
        </p:nvGrpSpPr>
        <p:grpSpPr bwMode="auto">
          <a:xfrm>
            <a:off x="457200" y="2405063"/>
            <a:ext cx="501650" cy="2341562"/>
            <a:chOff x="304" y="2139"/>
            <a:chExt cx="316" cy="1475"/>
          </a:xfrm>
        </p:grpSpPr>
        <p:grpSp>
          <p:nvGrpSpPr>
            <p:cNvPr id="1380360" name="Group 8"/>
            <p:cNvGrpSpPr>
              <a:grpSpLocks/>
            </p:cNvGrpSpPr>
            <p:nvPr/>
          </p:nvGrpSpPr>
          <p:grpSpPr bwMode="auto">
            <a:xfrm rot="16200000">
              <a:off x="191" y="2740"/>
              <a:ext cx="541" cy="316"/>
              <a:chOff x="3745" y="1076"/>
              <a:chExt cx="541" cy="316"/>
            </a:xfrm>
          </p:grpSpPr>
          <p:sp>
            <p:nvSpPr>
              <p:cNvPr id="1380361" name="Rectangle 9"/>
              <p:cNvSpPr>
                <a:spLocks noChangeArrowheads="1"/>
              </p:cNvSpPr>
              <p:nvPr/>
            </p:nvSpPr>
            <p:spPr bwMode="auto">
              <a:xfrm>
                <a:off x="3745" y="1238"/>
                <a:ext cx="192" cy="1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lIns="0" tIns="0" rIns="0" bIns="0">
                <a:spAutoFit/>
              </a:bodyPr>
              <a:lstStyle/>
              <a:p>
                <a:endParaRPr lang="zh-CN" altLang="zh-CN" sz="2000" b="1">
                  <a:latin typeface="Arial" panose="020B0604020202020204" pitchFamily="34" charset="0"/>
                </a:endParaRPr>
              </a:p>
            </p:txBody>
          </p:sp>
          <p:sp>
            <p:nvSpPr>
              <p:cNvPr id="1380362" name="Rectangle 10"/>
              <p:cNvSpPr>
                <a:spLocks noChangeArrowheads="1"/>
              </p:cNvSpPr>
              <p:nvPr/>
            </p:nvSpPr>
            <p:spPr bwMode="auto">
              <a:xfrm>
                <a:off x="3816" y="1076"/>
                <a:ext cx="13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800" b="1"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  <a:endPara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0363" name="Rectangle 11"/>
              <p:cNvSpPr>
                <a:spLocks noChangeArrowheads="1"/>
              </p:cNvSpPr>
              <p:nvPr/>
            </p:nvSpPr>
            <p:spPr bwMode="auto">
              <a:xfrm>
                <a:off x="3942" y="1219"/>
                <a:ext cx="3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800">
                    <a:solidFill>
                      <a:srgbClr val="66FF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serial</a:t>
                </a:r>
                <a:endParaRPr lang="en-US" altLang="zh-CN" sz="2000" b="1">
                  <a:solidFill>
                    <a:srgbClr val="66FFFF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0364" name="Line 12"/>
            <p:cNvSpPr>
              <a:spLocks noChangeShapeType="1"/>
            </p:cNvSpPr>
            <p:nvPr/>
          </p:nvSpPr>
          <p:spPr bwMode="auto">
            <a:xfrm flipV="1">
              <a:off x="500" y="2146"/>
              <a:ext cx="0" cy="40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5" name="Line 13"/>
            <p:cNvSpPr>
              <a:spLocks noChangeShapeType="1"/>
            </p:cNvSpPr>
            <p:nvPr/>
          </p:nvSpPr>
          <p:spPr bwMode="auto">
            <a:xfrm>
              <a:off x="506" y="3133"/>
              <a:ext cx="0" cy="4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6" name="Line 14"/>
            <p:cNvSpPr>
              <a:spLocks noChangeShapeType="1"/>
            </p:cNvSpPr>
            <p:nvPr/>
          </p:nvSpPr>
          <p:spPr bwMode="auto">
            <a:xfrm>
              <a:off x="382" y="2139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0367" name="Line 15"/>
            <p:cNvSpPr>
              <a:spLocks noChangeShapeType="1"/>
            </p:cNvSpPr>
            <p:nvPr/>
          </p:nvSpPr>
          <p:spPr bwMode="auto">
            <a:xfrm>
              <a:off x="381" y="3608"/>
              <a:ext cx="2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80368" name="Group 16"/>
          <p:cNvGrpSpPr>
            <a:grpSpLocks/>
          </p:cNvGrpSpPr>
          <p:nvPr/>
        </p:nvGrpSpPr>
        <p:grpSpPr bwMode="auto">
          <a:xfrm>
            <a:off x="1720850" y="3568700"/>
            <a:ext cx="498475" cy="1179513"/>
            <a:chOff x="1430" y="2872"/>
            <a:chExt cx="314" cy="743"/>
          </a:xfrm>
        </p:grpSpPr>
        <p:sp>
          <p:nvSpPr>
            <p:cNvPr id="1380369" name="Rectangle 17"/>
            <p:cNvSpPr>
              <a:spLocks noChangeArrowheads="1"/>
            </p:cNvSpPr>
            <p:nvPr/>
          </p:nvSpPr>
          <p:spPr bwMode="auto">
            <a:xfrm>
              <a:off x="1430" y="2872"/>
              <a:ext cx="314" cy="743"/>
            </a:xfrm>
            <a:prstGeom prst="rect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80370" name="Rectangle 18"/>
            <p:cNvSpPr>
              <a:spLocks noChangeArrowheads="1"/>
            </p:cNvSpPr>
            <p:nvPr/>
          </p:nvSpPr>
          <p:spPr bwMode="auto">
            <a:xfrm rot="16200000">
              <a:off x="1329" y="3153"/>
              <a:ext cx="4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(1-f)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80371" name="Group 19"/>
          <p:cNvGrpSpPr>
            <a:grpSpLocks/>
          </p:cNvGrpSpPr>
          <p:nvPr/>
        </p:nvGrpSpPr>
        <p:grpSpPr bwMode="auto">
          <a:xfrm>
            <a:off x="4140200" y="2130425"/>
            <a:ext cx="4678363" cy="2397125"/>
            <a:chOff x="2563" y="1966"/>
            <a:chExt cx="2947" cy="1510"/>
          </a:xfrm>
        </p:grpSpPr>
        <p:sp>
          <p:nvSpPr>
            <p:cNvPr id="1380372" name="Rectangle 20"/>
            <p:cNvSpPr>
              <a:spLocks noChangeArrowheads="1"/>
            </p:cNvSpPr>
            <p:nvPr/>
          </p:nvSpPr>
          <p:spPr bwMode="auto">
            <a:xfrm>
              <a:off x="2581" y="1966"/>
              <a:ext cx="2929" cy="1510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r" eaLnBrk="1" hangingPunct="1"/>
              <a:endPara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80373" name="Text Box 21"/>
            <p:cNvSpPr txBox="1">
              <a:spLocks noChangeArrowheads="1"/>
            </p:cNvSpPr>
            <p:nvPr/>
          </p:nvSpPr>
          <p:spPr bwMode="auto">
            <a:xfrm>
              <a:off x="2563" y="2325"/>
              <a:ext cx="28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800" b="1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2800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{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(1-f) + f/N</a:t>
              </a:r>
              <a:r>
                <a:rPr lang="en-US" altLang="zh-CN" sz="32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}</a:t>
              </a:r>
              <a:r>
                <a:rPr lang="en-US" altLang="zh-CN" sz="2000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 O</a:t>
              </a:r>
            </a:p>
          </p:txBody>
        </p:sp>
        <p:sp>
          <p:nvSpPr>
            <p:cNvPr id="1380374" name="Line 22"/>
            <p:cNvSpPr>
              <a:spLocks noChangeShapeType="1"/>
            </p:cNvSpPr>
            <p:nvPr/>
          </p:nvSpPr>
          <p:spPr bwMode="auto">
            <a:xfrm>
              <a:off x="3607" y="2687"/>
              <a:ext cx="367" cy="0"/>
            </a:xfrm>
            <a:prstGeom prst="line">
              <a:avLst/>
            </a:prstGeom>
            <a:noFill/>
            <a:ln w="1143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0375" name="Line 23"/>
            <p:cNvSpPr>
              <a:spLocks noChangeShapeType="1"/>
            </p:cNvSpPr>
            <p:nvPr/>
          </p:nvSpPr>
          <p:spPr bwMode="auto">
            <a:xfrm>
              <a:off x="4216" y="2685"/>
              <a:ext cx="638" cy="1"/>
            </a:xfrm>
            <a:prstGeom prst="line">
              <a:avLst/>
            </a:prstGeom>
            <a:noFill/>
            <a:ln w="1143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80376" name="Text Box 24"/>
            <p:cNvSpPr txBox="1">
              <a:spLocks noChangeArrowheads="1"/>
            </p:cNvSpPr>
            <p:nvPr/>
          </p:nvSpPr>
          <p:spPr bwMode="auto">
            <a:xfrm>
              <a:off x="2737" y="3103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Scaling = </a:t>
              </a:r>
              <a:r>
                <a:rPr lang="en-US" altLang="zh-CN" sz="18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serial</a:t>
              </a: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/ </a:t>
              </a:r>
              <a:r>
                <a:rPr lang="en-US" altLang="zh-CN" sz="18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  <a:r>
                <a:rPr lang="en-US" altLang="zh-CN" sz="1800" baseline="-25000" dirty="0" err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parallel</a:t>
              </a:r>
              <a:endParaRPr lang="en-US" altLang="zh-CN" sz="18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80377" name="Text Box 25"/>
          <p:cNvSpPr txBox="1">
            <a:spLocks noChangeArrowheads="1"/>
          </p:cNvSpPr>
          <p:nvPr/>
        </p:nvSpPr>
        <p:spPr bwMode="auto">
          <a:xfrm>
            <a:off x="2743200" y="1905000"/>
            <a:ext cx="1151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 = 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ＭＳ 明朝" pitchFamily="49" charset="-128"/>
                <a:ea typeface="宋体" panose="02010600030101010101" pitchFamily="2" charset="-122"/>
              </a:rPr>
              <a:t>∞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380378" name="Group 26"/>
          <p:cNvGrpSpPr>
            <a:grpSpLocks/>
          </p:cNvGrpSpPr>
          <p:nvPr/>
        </p:nvGrpSpPr>
        <p:grpSpPr bwMode="auto">
          <a:xfrm>
            <a:off x="1724025" y="3244852"/>
            <a:ext cx="2378075" cy="922338"/>
            <a:chOff x="1102" y="2668"/>
            <a:chExt cx="1498" cy="581"/>
          </a:xfrm>
        </p:grpSpPr>
        <p:sp>
          <p:nvSpPr>
            <p:cNvPr id="1380379" name="Text Box 27"/>
            <p:cNvSpPr txBox="1">
              <a:spLocks noChangeArrowheads="1"/>
            </p:cNvSpPr>
            <p:nvPr/>
          </p:nvSpPr>
          <p:spPr bwMode="auto">
            <a:xfrm>
              <a:off x="2191" y="2958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f/</a:t>
              </a:r>
              <a:r>
                <a:rPr lang="en-US" altLang="zh-CN" b="1" dirty="0">
                  <a:solidFill>
                    <a:schemeClr val="tx1"/>
                  </a:solidFill>
                  <a:effectLst/>
                  <a:latin typeface="ＭＳ 明朝" pitchFamily="49" charset="-128"/>
                  <a:ea typeface="宋体" panose="02010600030101010101" pitchFamily="2" charset="-122"/>
                </a:rPr>
                <a:t>∞</a:t>
              </a:r>
            </a:p>
          </p:txBody>
        </p:sp>
        <p:grpSp>
          <p:nvGrpSpPr>
            <p:cNvPr id="1380380" name="Group 28"/>
            <p:cNvGrpSpPr>
              <a:grpSpLocks/>
            </p:cNvGrpSpPr>
            <p:nvPr/>
          </p:nvGrpSpPr>
          <p:grpSpPr bwMode="auto">
            <a:xfrm>
              <a:off x="1102" y="2668"/>
              <a:ext cx="1462" cy="340"/>
              <a:chOff x="1102" y="2668"/>
              <a:chExt cx="1462" cy="340"/>
            </a:xfrm>
          </p:grpSpPr>
          <p:sp>
            <p:nvSpPr>
              <p:cNvPr id="1380381" name="Rectangle 29"/>
              <p:cNvSpPr>
                <a:spLocks noChangeArrowheads="1"/>
              </p:cNvSpPr>
              <p:nvPr/>
            </p:nvSpPr>
            <p:spPr bwMode="auto">
              <a:xfrm>
                <a:off x="1427" y="2851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2" name="Line 30"/>
              <p:cNvSpPr>
                <a:spLocks noChangeShapeType="1"/>
              </p:cNvSpPr>
              <p:nvPr/>
            </p:nvSpPr>
            <p:spPr bwMode="auto">
              <a:xfrm>
                <a:off x="2430" y="2668"/>
                <a:ext cx="0" cy="1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3" name="Line 31"/>
              <p:cNvSpPr>
                <a:spLocks noChangeShapeType="1"/>
              </p:cNvSpPr>
              <p:nvPr/>
            </p:nvSpPr>
            <p:spPr bwMode="auto">
              <a:xfrm flipV="1">
                <a:off x="2430" y="2868"/>
                <a:ext cx="0" cy="1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4" name="Line 32"/>
              <p:cNvSpPr>
                <a:spLocks noChangeShapeType="1"/>
              </p:cNvSpPr>
              <p:nvPr/>
            </p:nvSpPr>
            <p:spPr bwMode="auto">
              <a:xfrm>
                <a:off x="2266" y="2853"/>
                <a:ext cx="2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5" name="Line 33"/>
              <p:cNvSpPr>
                <a:spLocks noChangeShapeType="1"/>
              </p:cNvSpPr>
              <p:nvPr/>
            </p:nvSpPr>
            <p:spPr bwMode="auto">
              <a:xfrm>
                <a:off x="2275" y="2876"/>
                <a:ext cx="2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0386" name="Rectangle 34"/>
              <p:cNvSpPr>
                <a:spLocks noChangeArrowheads="1"/>
              </p:cNvSpPr>
              <p:nvPr/>
            </p:nvSpPr>
            <p:spPr bwMode="auto">
              <a:xfrm>
                <a:off x="1924" y="2850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7" name="Rectangle 35"/>
              <p:cNvSpPr>
                <a:spLocks noChangeArrowheads="1"/>
              </p:cNvSpPr>
              <p:nvPr/>
            </p:nvSpPr>
            <p:spPr bwMode="auto">
              <a:xfrm>
                <a:off x="1102" y="2850"/>
                <a:ext cx="314" cy="2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380388" name="Text Box 36"/>
              <p:cNvSpPr txBox="1">
                <a:spLocks noChangeArrowheads="1"/>
              </p:cNvSpPr>
              <p:nvPr/>
            </p:nvSpPr>
            <p:spPr bwMode="auto">
              <a:xfrm>
                <a:off x="1708" y="2701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800">
                    <a:latin typeface="Arial" panose="020B0604020202020204" pitchFamily="34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</p:grpSp>
      <p:grpSp>
        <p:nvGrpSpPr>
          <p:cNvPr id="1380389" name="Group 37"/>
          <p:cNvGrpSpPr>
            <a:grpSpLocks/>
          </p:cNvGrpSpPr>
          <p:nvPr/>
        </p:nvGrpSpPr>
        <p:grpSpPr bwMode="auto">
          <a:xfrm>
            <a:off x="5888605" y="2162969"/>
            <a:ext cx="2605088" cy="1876425"/>
            <a:chOff x="3700" y="2114"/>
            <a:chExt cx="1641" cy="1182"/>
          </a:xfrm>
        </p:grpSpPr>
        <p:grpSp>
          <p:nvGrpSpPr>
            <p:cNvPr id="1380390" name="Group 38"/>
            <p:cNvGrpSpPr>
              <a:grpSpLocks/>
            </p:cNvGrpSpPr>
            <p:nvPr/>
          </p:nvGrpSpPr>
          <p:grpSpPr bwMode="auto">
            <a:xfrm>
              <a:off x="3700" y="2114"/>
              <a:ext cx="1641" cy="1182"/>
              <a:chOff x="3695" y="2115"/>
              <a:chExt cx="1641" cy="1182"/>
            </a:xfrm>
          </p:grpSpPr>
          <p:sp>
            <p:nvSpPr>
              <p:cNvPr id="1380391" name="Text Box 39"/>
              <p:cNvSpPr txBox="1">
                <a:spLocks noChangeArrowheads="1"/>
              </p:cNvSpPr>
              <p:nvPr/>
            </p:nvSpPr>
            <p:spPr bwMode="auto">
              <a:xfrm>
                <a:off x="3695" y="2115"/>
                <a:ext cx="8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0.5    +   </a:t>
                </a:r>
                <a:r>
                  <a:rPr lang="en-US" altLang="zh-CN" sz="1800" b="1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0.0</a:t>
                </a:r>
              </a:p>
            </p:txBody>
          </p:sp>
          <p:sp>
            <p:nvSpPr>
              <p:cNvPr id="1380392" name="Text Box 40"/>
              <p:cNvSpPr txBox="1">
                <a:spLocks noChangeArrowheads="1"/>
              </p:cNvSpPr>
              <p:nvPr/>
            </p:nvSpPr>
            <p:spPr bwMode="auto">
              <a:xfrm>
                <a:off x="4416" y="3066"/>
                <a:ext cx="9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lang="en-US" altLang="zh-CN" sz="1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1.0/0.5 = </a:t>
                </a:r>
                <a:r>
                  <a:rPr lang="en-US" altLang="zh-CN" sz="1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宋体" panose="02010600030101010101" pitchFamily="2" charset="-122"/>
                  </a:rPr>
                  <a:t>2.0</a:t>
                </a:r>
              </a:p>
            </p:txBody>
          </p:sp>
        </p:grpSp>
        <p:sp>
          <p:nvSpPr>
            <p:cNvPr id="1380393" name="Line 41"/>
            <p:cNvSpPr>
              <a:spLocks noChangeShapeType="1"/>
            </p:cNvSpPr>
            <p:nvPr/>
          </p:nvSpPr>
          <p:spPr bwMode="auto">
            <a:xfrm flipV="1">
              <a:off x="4254" y="2380"/>
              <a:ext cx="316" cy="278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D919A4D3-3476-472F-9A11-6912C1CE578A}"/>
              </a:ext>
            </a:extLst>
          </p:cNvPr>
          <p:cNvSpPr/>
          <p:nvPr/>
        </p:nvSpPr>
        <p:spPr>
          <a:xfrm>
            <a:off x="2686050" y="1367108"/>
            <a:ext cx="3650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1" hangingPunct="1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N= number of processors</a:t>
            </a:r>
          </a:p>
        </p:txBody>
      </p:sp>
    </p:spTree>
    <p:extLst>
      <p:ext uri="{BB962C8B-B14F-4D97-AF65-F5344CB8AC3E}">
        <p14:creationId xmlns:p14="http://schemas.microsoft.com/office/powerpoint/2010/main" val="196829444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05700" cy="822920"/>
          </a:xfrm>
        </p:spPr>
        <p:txBody>
          <a:bodyPr>
            <a:normAutofit/>
          </a:bodyPr>
          <a:lstStyle/>
          <a:p>
            <a:r>
              <a:rPr lang="en-US" altLang="zh-CN" dirty="0"/>
              <a:t>Amdahl</a:t>
            </a:r>
            <a:r>
              <a:rPr lang="zh-CN" altLang="en-US" dirty="0"/>
              <a:t>定律</a:t>
            </a:r>
            <a:r>
              <a:rPr lang="en-US" altLang="zh-CN" dirty="0"/>
              <a:t>(cont</a:t>
            </a:r>
            <a:r>
              <a:rPr lang="en-US" altLang="zh-CN" dirty="0">
                <a:latin typeface="Arial"/>
              </a:rPr>
              <a:t>’</a:t>
            </a:r>
            <a:r>
              <a:rPr lang="en-US" altLang="zh-CN" dirty="0"/>
              <a:t>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66</a:t>
            </a:fld>
            <a:endParaRPr lang="en-US" altLang="zh-CN"/>
          </a:p>
        </p:txBody>
      </p:sp>
      <p:sp>
        <p:nvSpPr>
          <p:cNvPr id="55910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400913"/>
              </p:ext>
            </p:extLst>
          </p:nvPr>
        </p:nvGraphicFramePr>
        <p:xfrm>
          <a:off x="468188" y="1628750"/>
          <a:ext cx="8496300" cy="4176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40" name="Visio" r:id="rId3" imgW="7264587" imgH="2544124" progId="Visio.Drawing.11">
                  <p:embed/>
                </p:oleObj>
              </mc:Choice>
              <mc:Fallback>
                <p:oleObj name="Visio" r:id="rId3" imgW="7264587" imgH="254412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88" y="1628750"/>
                        <a:ext cx="8496300" cy="4176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505700" cy="673100"/>
          </a:xfrm>
        </p:spPr>
        <p:txBody>
          <a:bodyPr>
            <a:normAutofit/>
          </a:bodyPr>
          <a:lstStyle/>
          <a:p>
            <a:r>
              <a:rPr lang="en-US" altLang="zh-CN" dirty="0"/>
              <a:t>Gustafson</a:t>
            </a:r>
            <a:r>
              <a:rPr lang="zh-CN" altLang="en-US" dirty="0"/>
              <a:t>定律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131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611560" y="1143000"/>
                <a:ext cx="7922840" cy="5382344"/>
              </a:xfrm>
            </p:spPr>
            <p:txBody>
              <a:bodyPr anchor="t" anchorCtr="0">
                <a:normAutofit/>
              </a:bodyPr>
              <a:lstStyle/>
              <a:p>
                <a:r>
                  <a:rPr lang="zh-CN" altLang="en-US" sz="2800" dirty="0"/>
                  <a:t>出发点：</a:t>
                </a:r>
              </a:p>
              <a:p>
                <a:pPr lvl="1"/>
                <a:r>
                  <a:rPr lang="zh-CN" altLang="en-US" sz="2400" dirty="0"/>
                  <a:t>对于很多大型计算，精度要求很高，而计算时间要求固定不变。此时为了提高精度，必须加大计算量，相应地亦必须增多处理器数才能维持时间不变</a:t>
                </a:r>
              </a:p>
              <a:p>
                <a:r>
                  <a:rPr lang="zh-CN" altLang="en-US" dirty="0"/>
                  <a:t> </a:t>
                </a:r>
                <a:r>
                  <a:rPr lang="en-US" altLang="zh-CN" sz="2800" dirty="0"/>
                  <a:t>Gustafson</a:t>
                </a:r>
                <a:r>
                  <a:rPr lang="zh-CN" altLang="en-US" sz="2800" dirty="0"/>
                  <a:t>加速定律 :</a:t>
                </a:r>
                <a:endParaRPr lang="en-US" altLang="zh-CN" sz="2800" dirty="0"/>
              </a:p>
              <a:p>
                <a:pPr lvl="1"/>
                <a:r>
                  <a:rPr lang="en-US" altLang="zh-CN" sz="2400" dirty="0">
                    <a:solidFill>
                      <a:srgbClr val="00B050"/>
                    </a:solidFill>
                  </a:rPr>
                  <a:t>S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g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den>
                    </m:f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B050"/>
                    </a:solidFill>
                  </a:rPr>
                  <a:t>=</a:t>
                </a:r>
                <a:r>
                  <a:rPr lang="en-US" altLang="zh-CN" sz="2400" i="1" dirty="0" err="1">
                    <a:solidFill>
                      <a:srgbClr val="00B050"/>
                    </a:solidFill>
                  </a:rPr>
                  <a:t>f+N</a:t>
                </a:r>
                <a:r>
                  <a:rPr lang="en-US" altLang="zh-CN" sz="2400" i="1" dirty="0">
                    <a:solidFill>
                      <a:srgbClr val="00B050"/>
                    </a:solidFill>
                  </a:rPr>
                  <a:t>(1-f)=N-(N-1)f</a:t>
                </a:r>
                <a:endParaRPr lang="zh-CN" altLang="en-US" sz="2400" i="1" dirty="0"/>
              </a:p>
              <a:p>
                <a:r>
                  <a:rPr lang="zh-CN" altLang="en-US" sz="2800" dirty="0"/>
                  <a:t>并行开销</a:t>
                </a:r>
                <a:r>
                  <a:rPr lang="en-US" altLang="zh-CN" sz="2800" dirty="0"/>
                  <a:t>W</a:t>
                </a:r>
                <a:r>
                  <a:rPr lang="en-US" altLang="zh-CN" sz="2800" baseline="-25000" dirty="0"/>
                  <a:t> o </a:t>
                </a:r>
                <a:r>
                  <a:rPr lang="en-US" altLang="zh-CN" sz="2800" dirty="0"/>
                  <a:t>：</a:t>
                </a:r>
              </a:p>
              <a:p>
                <a:pPr lvl="1"/>
                <a:r>
                  <a:rPr lang="en-US" altLang="zh-CN" sz="2400" dirty="0">
                    <a:solidFill>
                      <a:srgbClr val="00B0F0"/>
                    </a:solidFill>
                  </a:rPr>
                  <a:t>S</a:t>
                </a:r>
                <a:r>
                  <a:rPr lang="en-US" altLang="zh-CN" sz="2400" baseline="-25000" dirty="0">
                    <a:solidFill>
                      <a:srgbClr val="00B0F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B0F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den>
                    </m:f>
                  </m:oMath>
                </a14:m>
                <a:endParaRPr lang="en-US" altLang="zh-CN" sz="2400" dirty="0">
                  <a:solidFill>
                    <a:srgbClr val="00B0F0"/>
                  </a:solidFill>
                </a:endParaRPr>
              </a:p>
              <a:p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601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1560" y="1143000"/>
                <a:ext cx="7922840" cy="5382344"/>
              </a:xfrm>
              <a:blipFill>
                <a:blip r:embed="rId2"/>
                <a:stretch>
                  <a:fillRect l="-769" t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0" y="3211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EA8C9C-7162-4A39-9037-67EDD252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68</a:t>
            </a:fld>
            <a:endParaRPr lang="en-US" altLang="zh-C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D21D271-FB63-4E33-B0AE-313B644706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933121"/>
              </p:ext>
            </p:extLst>
          </p:nvPr>
        </p:nvGraphicFramePr>
        <p:xfrm>
          <a:off x="478984" y="2204864"/>
          <a:ext cx="7929181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33" name="Visio" r:id="rId3" imgW="7182483" imgH="2698211" progId="Visio.Drawing.6">
                  <p:embed/>
                </p:oleObj>
              </mc:Choice>
              <mc:Fallback>
                <p:oleObj name="Visio" r:id="rId3" imgW="7182483" imgH="2698211" progId="Visio.Drawing.6">
                  <p:embed/>
                  <p:pic>
                    <p:nvPicPr>
                      <p:cNvPr id="561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84" y="2204864"/>
                        <a:ext cx="7929181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EE4C0B5-1761-4536-8BFF-C56151F0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085013" cy="734020"/>
          </a:xfrm>
        </p:spPr>
        <p:txBody>
          <a:bodyPr>
            <a:normAutofit/>
          </a:bodyPr>
          <a:lstStyle/>
          <a:p>
            <a:r>
              <a:rPr lang="en-US" altLang="zh-CN" dirty="0"/>
              <a:t>Gustafson</a:t>
            </a:r>
            <a:r>
              <a:rPr lang="zh-CN" altLang="en-US" dirty="0"/>
              <a:t>定律（</a:t>
            </a:r>
            <a:r>
              <a:rPr lang="en-US" altLang="zh-CN" dirty="0"/>
              <a:t>cont</a:t>
            </a:r>
            <a:r>
              <a:rPr lang="en-US" altLang="zh-CN" dirty="0">
                <a:latin typeface="Arial"/>
              </a:rPr>
              <a:t>‘</a:t>
            </a:r>
            <a:r>
              <a:rPr lang="en-US" altLang="zh-CN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3198395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085013" cy="734020"/>
          </a:xfrm>
        </p:spPr>
        <p:txBody>
          <a:bodyPr>
            <a:normAutofit/>
          </a:bodyPr>
          <a:lstStyle/>
          <a:p>
            <a:r>
              <a:rPr lang="en-US" altLang="zh-CN" dirty="0"/>
              <a:t>Gustafson</a:t>
            </a:r>
            <a:r>
              <a:rPr lang="zh-CN" altLang="en-US" dirty="0"/>
              <a:t>定律（</a:t>
            </a:r>
            <a:r>
              <a:rPr lang="en-US" altLang="zh-CN" dirty="0"/>
              <a:t>cont</a:t>
            </a:r>
            <a:r>
              <a:rPr lang="en-US" altLang="zh-CN" dirty="0">
                <a:latin typeface="Arial"/>
              </a:rPr>
              <a:t>‘</a:t>
            </a:r>
            <a:r>
              <a:rPr lang="en-US" altLang="zh-CN" dirty="0"/>
              <a:t>d)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69</a:t>
            </a:fld>
            <a:endParaRPr lang="en-US" altLang="zh-CN" dirty="0"/>
          </a:p>
        </p:txBody>
      </p:sp>
      <p:sp>
        <p:nvSpPr>
          <p:cNvPr id="5611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D765F3-E97F-4D51-88CC-B857AA460617}"/>
              </a:ext>
            </a:extLst>
          </p:cNvPr>
          <p:cNvSpPr txBox="1"/>
          <p:nvPr/>
        </p:nvSpPr>
        <p:spPr>
          <a:xfrm>
            <a:off x="395536" y="1914739"/>
            <a:ext cx="9313448" cy="302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err="1">
                <a:solidFill>
                  <a:schemeClr val="tx1"/>
                </a:solidFill>
              </a:rPr>
              <a:t>gustafsonl</a:t>
            </a:r>
            <a:r>
              <a:rPr lang="zh-CN" altLang="en-US" sz="1800" dirty="0">
                <a:solidFill>
                  <a:schemeClr val="tx1"/>
                </a:solidFill>
              </a:rPr>
              <a:t>定律定义了加速比：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加速比</a:t>
            </a:r>
            <a:r>
              <a:rPr lang="en-US" altLang="zh-CN" sz="1800" dirty="0">
                <a:solidFill>
                  <a:schemeClr val="tx1"/>
                </a:solidFill>
              </a:rPr>
              <a:t>=</a:t>
            </a:r>
            <a:r>
              <a:rPr lang="zh-CN" altLang="en-US" sz="1800" dirty="0">
                <a:solidFill>
                  <a:schemeClr val="tx1"/>
                </a:solidFill>
              </a:rPr>
              <a:t>采用改进措施前性能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采用改进措施后的性能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=</a:t>
            </a:r>
            <a:r>
              <a:rPr lang="zh-CN" altLang="en-US" sz="1800" dirty="0">
                <a:solidFill>
                  <a:schemeClr val="tx1"/>
                </a:solidFill>
              </a:rPr>
              <a:t>未采用改进措施前执行某任务时间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采用改进措施后执行某任务的时间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 W'= n*W </a:t>
            </a:r>
            <a:r>
              <a:rPr lang="zh-CN" altLang="en-US" sz="1800" dirty="0">
                <a:solidFill>
                  <a:schemeClr val="tx1"/>
                </a:solidFill>
              </a:rPr>
              <a:t>串行部分</a:t>
            </a:r>
            <a:r>
              <a:rPr lang="en-US" altLang="zh-CN" sz="1800" dirty="0">
                <a:solidFill>
                  <a:schemeClr val="tx1"/>
                </a:solidFill>
              </a:rPr>
              <a:t>+ (1-n)*p*W </a:t>
            </a:r>
            <a:r>
              <a:rPr lang="zh-CN" altLang="en-US" sz="1800" dirty="0">
                <a:solidFill>
                  <a:schemeClr val="tx1"/>
                </a:solidFill>
              </a:rPr>
              <a:t>并行部分</a:t>
            </a:r>
          </a:p>
          <a:p>
            <a:pPr algn="l"/>
            <a:r>
              <a:rPr lang="zh-CN" altLang="en-US" sz="1800" dirty="0">
                <a:solidFill>
                  <a:schemeClr val="tx1"/>
                </a:solidFill>
              </a:rPr>
              <a:t>其中 </a:t>
            </a:r>
            <a:r>
              <a:rPr lang="en-US" altLang="zh-CN" sz="1800" dirty="0">
                <a:solidFill>
                  <a:schemeClr val="tx1"/>
                </a:solidFill>
              </a:rPr>
              <a:t>W 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个处理器串行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并行时完成任务的时间</a:t>
            </a:r>
            <a:r>
              <a:rPr lang="en-US" altLang="zh-CN" sz="1800" dirty="0">
                <a:solidFill>
                  <a:schemeClr val="tx1"/>
                </a:solidFill>
              </a:rPr>
              <a:t>T2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W‘ 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个处理器仅串行是完成任务的时间</a:t>
            </a:r>
            <a:r>
              <a:rPr lang="en-US" altLang="zh-CN" sz="1800" dirty="0">
                <a:solidFill>
                  <a:schemeClr val="tx1"/>
                </a:solidFill>
              </a:rPr>
              <a:t>T1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zh-CN" altLang="en-US" sz="1800" dirty="0">
                <a:solidFill>
                  <a:schemeClr val="tx1"/>
                </a:solidFill>
              </a:rPr>
              <a:t>个处理器加速因子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S = T1 / T2= W' / W= n + ( 1-n )*p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为串行百分比任务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计算机组成</a:t>
            </a:r>
            <a:endParaRPr lang="en-US" altLang="en-US" dirty="0"/>
          </a:p>
        </p:txBody>
      </p:sp>
      <p:sp>
        <p:nvSpPr>
          <p:cNvPr id="11303" name="Rectangle 39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6000"/>
              </a:lnSpc>
              <a:buFont typeface="Wingdings" panose="05000000000000000000" pitchFamily="2" charset="2"/>
              <a:buChar char="n"/>
            </a:pPr>
            <a:r>
              <a:rPr lang="en-US" altLang="en-US" sz="2800" i="1" dirty="0"/>
              <a:t>Logic Designer's View</a:t>
            </a:r>
          </a:p>
          <a:p>
            <a:pPr lvl="1">
              <a:lnSpc>
                <a:spcPct val="86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基本功能单元的特性及性能</a:t>
            </a:r>
            <a:endParaRPr lang="en-US" altLang="en-US" dirty="0"/>
          </a:p>
          <a:p>
            <a:pPr marL="1074420" lvl="2" indent="-342900">
              <a:lnSpc>
                <a:spcPct val="86000"/>
              </a:lnSpc>
              <a:buFont typeface="Wingdings" panose="05000000000000000000" pitchFamily="2" charset="2"/>
              <a:buChar char="n"/>
            </a:pPr>
            <a:r>
              <a:rPr lang="en-US" altLang="en-US" dirty="0"/>
              <a:t>Registers, ALUs, Shifters, Logic Units, etc.</a:t>
            </a:r>
          </a:p>
          <a:p>
            <a:pPr lvl="1">
              <a:lnSpc>
                <a:spcPct val="86000"/>
              </a:lnSpc>
              <a:spcBef>
                <a:spcPct val="450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组件互连方式</a:t>
            </a:r>
            <a:endParaRPr lang="en-US" altLang="en-US" dirty="0"/>
          </a:p>
          <a:p>
            <a:pPr lvl="1">
              <a:lnSpc>
                <a:spcPct val="86000"/>
              </a:lnSpc>
              <a:spcBef>
                <a:spcPct val="4500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组件间信息流方式及控制逻辑</a:t>
            </a:r>
            <a:endParaRPr lang="en-US" altLang="en-US" dirty="0"/>
          </a:p>
          <a:p>
            <a:pPr>
              <a:lnSpc>
                <a:spcPct val="86000"/>
              </a:lnSpc>
              <a:buFont typeface="Wingdings" panose="05000000000000000000" pitchFamily="2" charset="2"/>
              <a:buChar char="n"/>
            </a:pPr>
            <a:r>
              <a:rPr lang="en-US" altLang="en-US" dirty="0"/>
              <a:t>ISA</a:t>
            </a:r>
            <a:r>
              <a:rPr lang="zh-CN" altLang="en-US" dirty="0"/>
              <a:t>实现</a:t>
            </a:r>
            <a:endParaRPr lang="en-US" altLang="en-US" dirty="0"/>
          </a:p>
          <a:p>
            <a:pPr>
              <a:lnSpc>
                <a:spcPct val="86000"/>
              </a:lnSpc>
              <a:buFont typeface="Wingdings" panose="05000000000000000000" pitchFamily="2" charset="2"/>
              <a:buChar char="n"/>
            </a:pPr>
            <a:r>
              <a:rPr lang="en-US" altLang="en-US" dirty="0"/>
              <a:t>…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647700" y="1905000"/>
            <a:ext cx="2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100000"/>
              </a:spcBef>
              <a:buSzPct val="100000"/>
              <a:buChar char="°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SzPct val="100000"/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SzPct val="100000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48064" y="3933056"/>
            <a:ext cx="3581400" cy="1981200"/>
            <a:chOff x="5264150" y="3854450"/>
            <a:chExt cx="3581400" cy="1981200"/>
          </a:xfrm>
        </p:grpSpPr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5797550" y="3860800"/>
              <a:ext cx="3035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264150" y="4327769"/>
              <a:ext cx="3187700" cy="15078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 flipV="1">
              <a:off x="5264150" y="3854450"/>
              <a:ext cx="520700" cy="469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 flipH="1">
              <a:off x="8451850" y="3867150"/>
              <a:ext cx="393700" cy="444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8839200" y="3867150"/>
              <a:ext cx="0" cy="143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 flipH="1">
              <a:off x="8451850" y="5314950"/>
              <a:ext cx="393700" cy="520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5873750" y="5391150"/>
              <a:ext cx="3683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6788150" y="5314950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0" name="Oval 16"/>
            <p:cNvSpPr>
              <a:spLocks noChangeArrowheads="1"/>
            </p:cNvSpPr>
            <p:nvPr/>
          </p:nvSpPr>
          <p:spPr bwMode="auto">
            <a:xfrm>
              <a:off x="7626350" y="4705350"/>
              <a:ext cx="292100" cy="292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 flipV="1">
              <a:off x="6102350" y="5302250"/>
              <a:ext cx="825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 flipV="1">
              <a:off x="6128246" y="5582642"/>
              <a:ext cx="9017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 flipV="1">
              <a:off x="6814914" y="4718546"/>
              <a:ext cx="8255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 flipV="1">
              <a:off x="7107138" y="4960342"/>
              <a:ext cx="749300" cy="622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6026150" y="4781550"/>
              <a:ext cx="825500" cy="3683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60960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62484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64008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66294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6781800" y="4781550"/>
              <a:ext cx="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 flipV="1">
              <a:off x="7778750" y="4768850"/>
              <a:ext cx="635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H="1">
              <a:off x="6851650" y="5461000"/>
              <a:ext cx="889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 flipV="1">
              <a:off x="6026150" y="5454650"/>
              <a:ext cx="215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Oval 30"/>
            <p:cNvSpPr>
              <a:spLocks noChangeArrowheads="1"/>
            </p:cNvSpPr>
            <p:nvPr/>
          </p:nvSpPr>
          <p:spPr bwMode="auto">
            <a:xfrm>
              <a:off x="8007350" y="5162550"/>
              <a:ext cx="215900" cy="139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100000"/>
                </a:spcBef>
                <a:buSzPct val="100000"/>
                <a:buChar char="°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SzPct val="100000"/>
                <a:buChar char="•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SzPct val="100000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US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8077200" y="5314950"/>
              <a:ext cx="0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 flipH="1">
              <a:off x="7918450" y="5543550"/>
              <a:ext cx="1651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7924800" y="5695950"/>
              <a:ext cx="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8083550" y="5543550"/>
              <a:ext cx="139700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 flipH="1">
              <a:off x="8147050" y="5695950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 flipH="1">
              <a:off x="7994650" y="5391150"/>
              <a:ext cx="88900" cy="63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 flipH="1" flipV="1">
              <a:off x="7842250" y="5378450"/>
              <a:ext cx="1651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 flipH="1" flipV="1">
              <a:off x="7842250" y="5226050"/>
              <a:ext cx="2413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7DE0-0604-4439-989C-75F75085A6B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0408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计算机体系结构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 flipV="1">
            <a:off x="1911350" y="4260850"/>
            <a:ext cx="50800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2432050" y="42672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 flipH="1">
            <a:off x="4400550" y="4337050"/>
            <a:ext cx="5588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1898650" y="5187950"/>
            <a:ext cx="25019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>
            <a:off x="4940300" y="43116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 flipH="1">
            <a:off x="4413250" y="4641850"/>
            <a:ext cx="5334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7" name="Rectangle 9"/>
          <p:cNvSpPr>
            <a:spLocks noChangeArrowheads="1"/>
          </p:cNvSpPr>
          <p:nvPr/>
        </p:nvSpPr>
        <p:spPr bwMode="auto">
          <a:xfrm>
            <a:off x="1806671" y="5213350"/>
            <a:ext cx="2606483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Instruction Set Architecture</a:t>
            </a:r>
          </a:p>
        </p:txBody>
      </p: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1860550" y="5540375"/>
            <a:ext cx="3270126" cy="1214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Pipelining, Hazard Resolution,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Superscalar, Reordering, 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Prediction, Speculation,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Vector, Dynamic Compilation</a:t>
            </a: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984750" y="4587875"/>
            <a:ext cx="2183290" cy="90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Addressing,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Protection,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Exception Handling</a:t>
            </a:r>
          </a:p>
        </p:txBody>
      </p:sp>
      <p:sp>
        <p:nvSpPr>
          <p:cNvPr id="324620" name="Rectangle 12"/>
          <p:cNvSpPr>
            <a:spLocks noChangeArrowheads="1"/>
          </p:cNvSpPr>
          <p:nvPr/>
        </p:nvSpPr>
        <p:spPr bwMode="auto">
          <a:xfrm>
            <a:off x="2432050" y="4375150"/>
            <a:ext cx="20447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1" name="Rectangle 13"/>
          <p:cNvSpPr>
            <a:spLocks noChangeArrowheads="1"/>
          </p:cNvSpPr>
          <p:nvPr/>
        </p:nvSpPr>
        <p:spPr bwMode="auto">
          <a:xfrm>
            <a:off x="2825750" y="4511675"/>
            <a:ext cx="11557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L1 Cache</a:t>
            </a:r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2063750" y="3219450"/>
            <a:ext cx="3327400" cy="87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3003550" y="3444875"/>
            <a:ext cx="11557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L2 Cache</a:t>
            </a:r>
          </a:p>
        </p:txBody>
      </p:sp>
      <p:sp>
        <p:nvSpPr>
          <p:cNvPr id="324624" name="Rectangle 16"/>
          <p:cNvSpPr>
            <a:spLocks noChangeArrowheads="1"/>
          </p:cNvSpPr>
          <p:nvPr/>
        </p:nvSpPr>
        <p:spPr bwMode="auto">
          <a:xfrm>
            <a:off x="1517650" y="2228850"/>
            <a:ext cx="4406900" cy="825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5" name="Rectangle 17"/>
          <p:cNvSpPr>
            <a:spLocks noChangeArrowheads="1"/>
          </p:cNvSpPr>
          <p:nvPr/>
        </p:nvSpPr>
        <p:spPr bwMode="auto">
          <a:xfrm>
            <a:off x="3270250" y="2492375"/>
            <a:ext cx="825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DRAM</a:t>
            </a:r>
          </a:p>
        </p:txBody>
      </p:sp>
      <p:sp>
        <p:nvSpPr>
          <p:cNvPr id="324626" name="Rectangle 18"/>
          <p:cNvSpPr>
            <a:spLocks noChangeArrowheads="1"/>
          </p:cNvSpPr>
          <p:nvPr/>
        </p:nvSpPr>
        <p:spPr bwMode="auto">
          <a:xfrm>
            <a:off x="1073150" y="1619250"/>
            <a:ext cx="65024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3653369" y="1692275"/>
            <a:ext cx="1367361" cy="3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Disks, Tape</a:t>
            </a:r>
          </a:p>
        </p:txBody>
      </p: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5505450" y="3228975"/>
            <a:ext cx="1316066" cy="90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Coherence,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Bandwidth,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Latency</a:t>
            </a:r>
          </a:p>
        </p:txBody>
      </p:sp>
      <p:sp>
        <p:nvSpPr>
          <p:cNvPr id="324629" name="Rectangle 21"/>
          <p:cNvSpPr>
            <a:spLocks noChangeArrowheads="1"/>
          </p:cNvSpPr>
          <p:nvPr/>
        </p:nvSpPr>
        <p:spPr bwMode="auto">
          <a:xfrm>
            <a:off x="5937250" y="2251075"/>
            <a:ext cx="2572820" cy="909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Emerging Technologies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Interleaving</a:t>
            </a:r>
          </a:p>
          <a:p>
            <a:pPr algn="l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Bus protocols</a:t>
            </a:r>
          </a:p>
        </p:txBody>
      </p:sp>
      <p:sp>
        <p:nvSpPr>
          <p:cNvPr id="324630" name="Rectangle 22"/>
          <p:cNvSpPr>
            <a:spLocks noChangeArrowheads="1"/>
          </p:cNvSpPr>
          <p:nvPr/>
        </p:nvSpPr>
        <p:spPr bwMode="auto">
          <a:xfrm>
            <a:off x="7608512" y="1704975"/>
            <a:ext cx="734176" cy="3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RAID</a:t>
            </a:r>
          </a:p>
        </p:txBody>
      </p: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1203152" y="4727575"/>
            <a:ext cx="692497" cy="300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VLSI</a:t>
            </a:r>
          </a:p>
        </p:txBody>
      </p:sp>
      <p:sp>
        <p:nvSpPr>
          <p:cNvPr id="324632" name="Rectangle 24"/>
          <p:cNvSpPr>
            <a:spLocks noChangeArrowheads="1"/>
          </p:cNvSpPr>
          <p:nvPr/>
        </p:nvSpPr>
        <p:spPr bwMode="auto">
          <a:xfrm>
            <a:off x="969963" y="1190625"/>
            <a:ext cx="29495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Input/Output and Storage</a:t>
            </a:r>
          </a:p>
        </p:txBody>
      </p:sp>
      <p:sp>
        <p:nvSpPr>
          <p:cNvPr id="324636" name="Rectangle 28"/>
          <p:cNvSpPr>
            <a:spLocks noChangeArrowheads="1"/>
          </p:cNvSpPr>
          <p:nvPr/>
        </p:nvSpPr>
        <p:spPr bwMode="auto">
          <a:xfrm>
            <a:off x="5541963" y="5534025"/>
            <a:ext cx="30638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Pipelining and Instruction </a:t>
            </a:r>
          </a:p>
          <a:p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Level Parallelism</a:t>
            </a:r>
          </a:p>
        </p:txBody>
      </p:sp>
      <p:sp>
        <p:nvSpPr>
          <p:cNvPr id="324637" name="AutoShape 29" descr="30%"/>
          <p:cNvSpPr>
            <a:spLocks noChangeArrowheads="1"/>
          </p:cNvSpPr>
          <p:nvPr/>
        </p:nvSpPr>
        <p:spPr bwMode="auto">
          <a:xfrm>
            <a:off x="6553200" y="3657600"/>
            <a:ext cx="1905000" cy="1371600"/>
          </a:xfrm>
          <a:prstGeom prst="leftRightArrow">
            <a:avLst>
              <a:gd name="adj1" fmla="val 50000"/>
              <a:gd name="adj2" fmla="val 27778"/>
            </a:avLst>
          </a:prstGeom>
          <a:pattFill prst="pct30">
            <a:fgClr>
              <a:schemeClr val="accent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Network</a:t>
            </a:r>
          </a:p>
          <a:p>
            <a:pPr algn="ctr"/>
            <a:r>
              <a:rPr lang="en-US" altLang="zh-CN" sz="18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Communication</a:t>
            </a:r>
            <a:endParaRPr lang="en-US" altLang="zh-CN" sz="1800">
              <a:solidFill>
                <a:schemeClr val="accent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24638" name="Text Box 30"/>
          <p:cNvSpPr txBox="1">
            <a:spLocks noChangeArrowheads="1"/>
          </p:cNvSpPr>
          <p:nvPr/>
        </p:nvSpPr>
        <p:spPr bwMode="auto">
          <a:xfrm rot="-5400000">
            <a:off x="7534275" y="4200525"/>
            <a:ext cx="2214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latin typeface="Comic Sans MS" panose="030F0702030302020204" pitchFamily="66" charset="0"/>
                <a:ea typeface="宋体" panose="02010600030101010101" pitchFamily="2" charset="-122"/>
              </a:rPr>
              <a:t>Other Processors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2704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501" name="Group 53"/>
          <p:cNvGrpSpPr>
            <a:grpSpLocks/>
          </p:cNvGrpSpPr>
          <p:nvPr/>
        </p:nvGrpSpPr>
        <p:grpSpPr bwMode="auto">
          <a:xfrm>
            <a:off x="1305010" y="990600"/>
            <a:ext cx="6067340" cy="2895600"/>
            <a:chOff x="710" y="576"/>
            <a:chExt cx="4330" cy="2024"/>
          </a:xfrm>
        </p:grpSpPr>
        <p:sp>
          <p:nvSpPr>
            <p:cNvPr id="360451" name="Rectangle 3"/>
            <p:cNvSpPr>
              <a:spLocks noChangeArrowheads="1"/>
            </p:cNvSpPr>
            <p:nvPr/>
          </p:nvSpPr>
          <p:spPr bwMode="auto">
            <a:xfrm>
              <a:off x="824" y="1440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52" name="Oval 4"/>
            <p:cNvSpPr>
              <a:spLocks noChangeArrowheads="1"/>
            </p:cNvSpPr>
            <p:nvPr/>
          </p:nvSpPr>
          <p:spPr bwMode="auto">
            <a:xfrm>
              <a:off x="2360" y="576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53" name="Line 5"/>
            <p:cNvSpPr>
              <a:spLocks noChangeShapeType="1"/>
            </p:cNvSpPr>
            <p:nvPr/>
          </p:nvSpPr>
          <p:spPr bwMode="auto">
            <a:xfrm flipH="1">
              <a:off x="2452" y="764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4" name="Line 6"/>
            <p:cNvSpPr>
              <a:spLocks noChangeShapeType="1"/>
            </p:cNvSpPr>
            <p:nvPr/>
          </p:nvSpPr>
          <p:spPr bwMode="auto">
            <a:xfrm>
              <a:off x="2452" y="1148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5" name="Line 7"/>
            <p:cNvSpPr>
              <a:spLocks noChangeShapeType="1"/>
            </p:cNvSpPr>
            <p:nvPr/>
          </p:nvSpPr>
          <p:spPr bwMode="auto">
            <a:xfrm>
              <a:off x="2596" y="11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6" name="Line 8"/>
            <p:cNvSpPr>
              <a:spLocks noChangeShapeType="1"/>
            </p:cNvSpPr>
            <p:nvPr/>
          </p:nvSpPr>
          <p:spPr bwMode="auto">
            <a:xfrm>
              <a:off x="2596" y="1340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7" name="Line 9"/>
            <p:cNvSpPr>
              <a:spLocks noChangeShapeType="1"/>
            </p:cNvSpPr>
            <p:nvPr/>
          </p:nvSpPr>
          <p:spPr bwMode="auto">
            <a:xfrm flipH="1">
              <a:off x="2356" y="1148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8" name="Line 10"/>
            <p:cNvSpPr>
              <a:spLocks noChangeShapeType="1"/>
            </p:cNvSpPr>
            <p:nvPr/>
          </p:nvSpPr>
          <p:spPr bwMode="auto">
            <a:xfrm flipH="1">
              <a:off x="2212" y="138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>
              <a:off x="2500" y="90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V="1">
              <a:off x="2644" y="90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>
              <a:off x="2452" y="860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V="1">
              <a:off x="2596" y="7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3" name="Oval 15"/>
            <p:cNvSpPr>
              <a:spLocks noChangeArrowheads="1"/>
            </p:cNvSpPr>
            <p:nvPr/>
          </p:nvSpPr>
          <p:spPr bwMode="auto">
            <a:xfrm>
              <a:off x="3224" y="624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3364" y="812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 flipH="1">
              <a:off x="3220" y="119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6" name="Line 18"/>
            <p:cNvSpPr>
              <a:spLocks noChangeShapeType="1"/>
            </p:cNvSpPr>
            <p:nvPr/>
          </p:nvSpPr>
          <p:spPr bwMode="auto">
            <a:xfrm>
              <a:off x="3220" y="1340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3412" y="119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 flipV="1">
              <a:off x="3604" y="124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69" name="Line 21"/>
            <p:cNvSpPr>
              <a:spLocks noChangeShapeType="1"/>
            </p:cNvSpPr>
            <p:nvPr/>
          </p:nvSpPr>
          <p:spPr bwMode="auto">
            <a:xfrm>
              <a:off x="3748" y="1244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0" name="Line 22"/>
            <p:cNvSpPr>
              <a:spLocks noChangeShapeType="1"/>
            </p:cNvSpPr>
            <p:nvPr/>
          </p:nvSpPr>
          <p:spPr bwMode="auto">
            <a:xfrm flipH="1">
              <a:off x="3268" y="9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1" name="Line 23"/>
            <p:cNvSpPr>
              <a:spLocks noChangeShapeType="1"/>
            </p:cNvSpPr>
            <p:nvPr/>
          </p:nvSpPr>
          <p:spPr bwMode="auto">
            <a:xfrm flipH="1" flipV="1">
              <a:off x="3124" y="1052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2" name="Line 24"/>
            <p:cNvSpPr>
              <a:spLocks noChangeShapeType="1"/>
            </p:cNvSpPr>
            <p:nvPr/>
          </p:nvSpPr>
          <p:spPr bwMode="auto">
            <a:xfrm flipH="1">
              <a:off x="3172" y="90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3" name="Line 25"/>
            <p:cNvSpPr>
              <a:spLocks noChangeShapeType="1"/>
            </p:cNvSpPr>
            <p:nvPr/>
          </p:nvSpPr>
          <p:spPr bwMode="auto">
            <a:xfrm flipH="1" flipV="1">
              <a:off x="3028" y="812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4" name="Line 26"/>
            <p:cNvSpPr>
              <a:spLocks noChangeShapeType="1"/>
            </p:cNvSpPr>
            <p:nvPr/>
          </p:nvSpPr>
          <p:spPr bwMode="auto">
            <a:xfrm flipV="1">
              <a:off x="3268" y="716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475" name="Line 27"/>
            <p:cNvSpPr>
              <a:spLocks noChangeShapeType="1"/>
            </p:cNvSpPr>
            <p:nvPr/>
          </p:nvSpPr>
          <p:spPr bwMode="auto">
            <a:xfrm flipH="1" flipV="1">
              <a:off x="2452" y="668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0476" name="Group 28"/>
            <p:cNvGrpSpPr>
              <a:grpSpLocks/>
            </p:cNvGrpSpPr>
            <p:nvPr/>
          </p:nvGrpSpPr>
          <p:grpSpPr bwMode="auto">
            <a:xfrm>
              <a:off x="2116" y="1724"/>
              <a:ext cx="1488" cy="876"/>
              <a:chOff x="2112" y="1944"/>
              <a:chExt cx="1488" cy="1104"/>
            </a:xfrm>
          </p:grpSpPr>
          <p:sp>
            <p:nvSpPr>
              <p:cNvPr id="360477" name="Oval 29"/>
              <p:cNvSpPr>
                <a:spLocks noChangeArrowheads="1"/>
              </p:cNvSpPr>
              <p:nvPr/>
            </p:nvSpPr>
            <p:spPr bwMode="auto">
              <a:xfrm>
                <a:off x="2656" y="2008"/>
                <a:ext cx="400" cy="304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478" name="Line 30"/>
              <p:cNvSpPr>
                <a:spLocks noChangeShapeType="1"/>
              </p:cNvSpPr>
              <p:nvPr/>
            </p:nvSpPr>
            <p:spPr bwMode="auto">
              <a:xfrm flipV="1">
                <a:off x="2784" y="2184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79" name="Line 31"/>
              <p:cNvSpPr>
                <a:spLocks noChangeShapeType="1"/>
              </p:cNvSpPr>
              <p:nvPr/>
            </p:nvSpPr>
            <p:spPr bwMode="auto">
              <a:xfrm>
                <a:off x="2832" y="2184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0" name="Line 32"/>
              <p:cNvSpPr>
                <a:spLocks noChangeShapeType="1"/>
              </p:cNvSpPr>
              <p:nvPr/>
            </p:nvSpPr>
            <p:spPr bwMode="auto">
              <a:xfrm>
                <a:off x="2880" y="2184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1" name="Line 33"/>
              <p:cNvSpPr>
                <a:spLocks noChangeShapeType="1"/>
              </p:cNvSpPr>
              <p:nvPr/>
            </p:nvSpPr>
            <p:spPr bwMode="auto">
              <a:xfrm>
                <a:off x="2880" y="2088"/>
                <a:ext cx="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2" name="Line 34"/>
              <p:cNvSpPr>
                <a:spLocks noChangeShapeType="1"/>
              </p:cNvSpPr>
              <p:nvPr/>
            </p:nvSpPr>
            <p:spPr bwMode="auto">
              <a:xfrm flipH="1">
                <a:off x="2736" y="2088"/>
                <a:ext cx="48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3" name="Line 35"/>
              <p:cNvSpPr>
                <a:spLocks noChangeShapeType="1"/>
              </p:cNvSpPr>
              <p:nvPr/>
            </p:nvSpPr>
            <p:spPr bwMode="auto">
              <a:xfrm flipV="1">
                <a:off x="2448" y="3000"/>
                <a:ext cx="0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4" name="Line 36"/>
              <p:cNvSpPr>
                <a:spLocks noChangeShapeType="1"/>
              </p:cNvSpPr>
              <p:nvPr/>
            </p:nvSpPr>
            <p:spPr bwMode="auto">
              <a:xfrm>
                <a:off x="2880" y="2328"/>
                <a:ext cx="0" cy="38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5" name="Line 37"/>
              <p:cNvSpPr>
                <a:spLocks noChangeShapeType="1"/>
              </p:cNvSpPr>
              <p:nvPr/>
            </p:nvSpPr>
            <p:spPr bwMode="auto">
              <a:xfrm>
                <a:off x="2880" y="2712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6" name="Line 38"/>
              <p:cNvSpPr>
                <a:spLocks noChangeShapeType="1"/>
              </p:cNvSpPr>
              <p:nvPr/>
            </p:nvSpPr>
            <p:spPr bwMode="auto">
              <a:xfrm>
                <a:off x="3120" y="2712"/>
                <a:ext cx="96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7" name="Line 39"/>
              <p:cNvSpPr>
                <a:spLocks noChangeShapeType="1"/>
              </p:cNvSpPr>
              <p:nvPr/>
            </p:nvSpPr>
            <p:spPr bwMode="auto">
              <a:xfrm flipV="1">
                <a:off x="3216" y="2952"/>
                <a:ext cx="4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8" name="Line 40"/>
              <p:cNvSpPr>
                <a:spLocks noChangeShapeType="1"/>
              </p:cNvSpPr>
              <p:nvPr/>
            </p:nvSpPr>
            <p:spPr bwMode="auto">
              <a:xfrm flipH="1">
                <a:off x="2640" y="2712"/>
                <a:ext cx="240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89" name="Line 41"/>
              <p:cNvSpPr>
                <a:spLocks noChangeShapeType="1"/>
              </p:cNvSpPr>
              <p:nvPr/>
            </p:nvSpPr>
            <p:spPr bwMode="auto">
              <a:xfrm flipH="1">
                <a:off x="2544" y="2760"/>
                <a:ext cx="96" cy="28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0" name="Line 42"/>
              <p:cNvSpPr>
                <a:spLocks noChangeShapeType="1"/>
              </p:cNvSpPr>
              <p:nvPr/>
            </p:nvSpPr>
            <p:spPr bwMode="auto">
              <a:xfrm flipH="1">
                <a:off x="2448" y="3048"/>
                <a:ext cx="9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1" name="Line 43"/>
              <p:cNvSpPr>
                <a:spLocks noChangeShapeType="1"/>
              </p:cNvSpPr>
              <p:nvPr/>
            </p:nvSpPr>
            <p:spPr bwMode="auto">
              <a:xfrm>
                <a:off x="2880" y="2328"/>
                <a:ext cx="336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2" name="Line 44"/>
              <p:cNvSpPr>
                <a:spLocks noChangeShapeType="1"/>
              </p:cNvSpPr>
              <p:nvPr/>
            </p:nvSpPr>
            <p:spPr bwMode="auto">
              <a:xfrm flipV="1">
                <a:off x="3216" y="1944"/>
                <a:ext cx="240" cy="43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3" name="Line 45"/>
              <p:cNvSpPr>
                <a:spLocks noChangeShapeType="1"/>
              </p:cNvSpPr>
              <p:nvPr/>
            </p:nvSpPr>
            <p:spPr bwMode="auto">
              <a:xfrm>
                <a:off x="3456" y="1944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4" name="Line 46"/>
              <p:cNvSpPr>
                <a:spLocks noChangeShapeType="1"/>
              </p:cNvSpPr>
              <p:nvPr/>
            </p:nvSpPr>
            <p:spPr bwMode="auto">
              <a:xfrm flipH="1">
                <a:off x="2592" y="2376"/>
                <a:ext cx="288" cy="48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5" name="Line 47"/>
              <p:cNvSpPr>
                <a:spLocks noChangeShapeType="1"/>
              </p:cNvSpPr>
              <p:nvPr/>
            </p:nvSpPr>
            <p:spPr bwMode="auto">
              <a:xfrm flipH="1" flipV="1">
                <a:off x="2256" y="1944"/>
                <a:ext cx="336" cy="48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496" name="Line 48"/>
              <p:cNvSpPr>
                <a:spLocks noChangeShapeType="1"/>
              </p:cNvSpPr>
              <p:nvPr/>
            </p:nvSpPr>
            <p:spPr bwMode="auto">
              <a:xfrm flipH="1">
                <a:off x="2112" y="1944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0497" name="Rectangle 49"/>
            <p:cNvSpPr>
              <a:spLocks noChangeArrowheads="1"/>
            </p:cNvSpPr>
            <p:nvPr/>
          </p:nvSpPr>
          <p:spPr bwMode="auto">
            <a:xfrm>
              <a:off x="2631" y="1491"/>
              <a:ext cx="586" cy="214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ea typeface="宋体" panose="02010600030101010101" pitchFamily="2" charset="-122"/>
                </a:rPr>
                <a:t>指令集</a:t>
              </a:r>
              <a:endParaRPr lang="en-US" altLang="zh-CN" sz="1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498" name="Rectangle 50"/>
            <p:cNvSpPr>
              <a:spLocks noChangeArrowheads="1"/>
            </p:cNvSpPr>
            <p:nvPr/>
          </p:nvSpPr>
          <p:spPr bwMode="auto">
            <a:xfrm>
              <a:off x="710" y="924"/>
              <a:ext cx="42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ea typeface="宋体" panose="02010600030101010101" pitchFamily="2" charset="-122"/>
                </a:rPr>
                <a:t>软件</a:t>
              </a:r>
              <a:endParaRPr lang="en-US" altLang="zh-CN" sz="1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0499" name="Rectangle 51"/>
            <p:cNvSpPr>
              <a:spLocks noChangeArrowheads="1"/>
            </p:cNvSpPr>
            <p:nvPr/>
          </p:nvSpPr>
          <p:spPr bwMode="auto">
            <a:xfrm>
              <a:off x="738" y="2124"/>
              <a:ext cx="421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ea typeface="宋体" panose="02010600030101010101" pitchFamily="2" charset="-122"/>
                </a:rPr>
                <a:t>硬件</a:t>
              </a:r>
              <a:endParaRPr lang="en-US" altLang="zh-CN" sz="1800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指令集：关键界面</a:t>
            </a:r>
          </a:p>
        </p:txBody>
      </p:sp>
      <p:sp>
        <p:nvSpPr>
          <p:cNvPr id="360500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1128499" y="3964798"/>
            <a:ext cx="6107797" cy="22005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良好抽象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长生命期</a:t>
            </a:r>
            <a:r>
              <a:rPr lang="en-US" altLang="zh-CN" dirty="0">
                <a:ea typeface="宋体" panose="02010600030101010101" pitchFamily="2" charset="-122"/>
              </a:rPr>
              <a:t> (portability)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generality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对高层方便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对低层灵活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变化慢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86EC-3E80-4E0B-B71F-C8402F693C1B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03837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10705</TotalTime>
  <Words>3908</Words>
  <Application>Microsoft Office PowerPoint</Application>
  <PresentationFormat>全屏显示(4:3)</PresentationFormat>
  <Paragraphs>750</Paragraphs>
  <Slides>69</Slides>
  <Notes>17</Notes>
  <HiddenSlides>2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91" baseType="lpstr">
      <vt:lpstr>MS Mincho</vt:lpstr>
      <vt:lpstr>黑体</vt:lpstr>
      <vt:lpstr>华文新魏</vt:lpstr>
      <vt:lpstr>华文中宋</vt:lpstr>
      <vt:lpstr>楷体_GB2312</vt:lpstr>
      <vt:lpstr>宋体</vt:lpstr>
      <vt:lpstr>Arial</vt:lpstr>
      <vt:lpstr>Bookman Old Style</vt:lpstr>
      <vt:lpstr>Calibri</vt:lpstr>
      <vt:lpstr>Cambria Math</vt:lpstr>
      <vt:lpstr>Century Schoolbook</vt:lpstr>
      <vt:lpstr>Comic Sans MS</vt:lpstr>
      <vt:lpstr>Courier New</vt:lpstr>
      <vt:lpstr>Gill Sans MT</vt:lpstr>
      <vt:lpstr>Times New Roman</vt:lpstr>
      <vt:lpstr>Wingdings</vt:lpstr>
      <vt:lpstr>Wingdings 3</vt:lpstr>
      <vt:lpstr>质朴</vt:lpstr>
      <vt:lpstr>MSDraw.Drawing.8.2</vt:lpstr>
      <vt:lpstr>Visio</vt:lpstr>
      <vt:lpstr>公式</vt:lpstr>
      <vt:lpstr>Visio.Drawing.6</vt:lpstr>
      <vt:lpstr>Introduction to Parallel Architecture 并行计算系统体系结构概述</vt:lpstr>
      <vt:lpstr>目录</vt:lpstr>
      <vt:lpstr>高性能计算机演化</vt:lpstr>
      <vt:lpstr>计算机体系结构与计算机组成</vt:lpstr>
      <vt:lpstr>计算机体系结构(Computer Architecture) Is …</vt:lpstr>
      <vt:lpstr> 计算机体系结构</vt:lpstr>
      <vt:lpstr>计算机组成</vt:lpstr>
      <vt:lpstr>计算机体系结构</vt:lpstr>
      <vt:lpstr>指令集：关键界面</vt:lpstr>
      <vt:lpstr>并行体系结构Parallel Architecture</vt:lpstr>
      <vt:lpstr>并行体系结构Parallel Architecture</vt:lpstr>
      <vt:lpstr>分类</vt:lpstr>
      <vt:lpstr>2 并行计算机系统结构模型</vt:lpstr>
      <vt:lpstr>系统互连</vt:lpstr>
      <vt:lpstr>局部总线、I/O总线、SAN和LAN</vt:lpstr>
      <vt:lpstr>网络性能指标</vt:lpstr>
      <vt:lpstr>静态互连网络与动态互连网络</vt:lpstr>
      <vt:lpstr>静态互连网络（1）</vt:lpstr>
      <vt:lpstr>静态互连网络（2）</vt:lpstr>
      <vt:lpstr>例子：阵列处理器</vt:lpstr>
      <vt:lpstr>静态互连网络（3）</vt:lpstr>
      <vt:lpstr>静态互连网络（4）</vt:lpstr>
      <vt:lpstr>动态互连网络 (1)</vt:lpstr>
      <vt:lpstr>动态互连网络 （2）   </vt:lpstr>
      <vt:lpstr>动态互联网络 （3）</vt:lpstr>
      <vt:lpstr>用交换机构建网络</vt:lpstr>
      <vt:lpstr>Processor-to-Memory Interconnection Network</vt:lpstr>
      <vt:lpstr>2 并行计算机系统结构模型</vt:lpstr>
      <vt:lpstr>并行计算机结构模型 </vt:lpstr>
      <vt:lpstr>并行计算机体系合一结构 </vt:lpstr>
      <vt:lpstr>五种结构特性一览表</vt:lpstr>
      <vt:lpstr>存储器层次 </vt:lpstr>
      <vt:lpstr>全局内存与分布式内存</vt:lpstr>
      <vt:lpstr>移除瓶颈</vt:lpstr>
      <vt:lpstr>分布式共享内存</vt:lpstr>
      <vt:lpstr>共享内存的几种形式</vt:lpstr>
      <vt:lpstr>存储器存取模型( UMA NUMA COMA NORMA)</vt:lpstr>
      <vt:lpstr>并行计算机访存模型(1)</vt:lpstr>
      <vt:lpstr>并行计算机访存模型(2)</vt:lpstr>
      <vt:lpstr>并行计算机访存模型（3)</vt:lpstr>
      <vt:lpstr>并行计算机访存模型（4)</vt:lpstr>
      <vt:lpstr>并行计算机访存模型（5)</vt:lpstr>
      <vt:lpstr>构筑并行机系统的不同存储结构</vt:lpstr>
      <vt:lpstr>3 当代并行机系统</vt:lpstr>
      <vt:lpstr>对称多处理机SMP(1)</vt:lpstr>
      <vt:lpstr>对称多处理机SMP(2)</vt:lpstr>
      <vt:lpstr>大规模并行机MPP</vt:lpstr>
      <vt:lpstr>工作站机群COW</vt:lpstr>
      <vt:lpstr>From Vector Supercomputers to Massively Parallel Accelerator Systems</vt:lpstr>
      <vt:lpstr>4 并行计算性能评测</vt:lpstr>
      <vt:lpstr>性能指标</vt:lpstr>
      <vt:lpstr>CPU的某些基本性能指标</vt:lpstr>
      <vt:lpstr>存储器性能</vt:lpstr>
      <vt:lpstr>并行与通信开销</vt:lpstr>
      <vt:lpstr>并行开销的表达式：整体通信</vt:lpstr>
      <vt:lpstr>衡量高性能计算系统性能的评价指标</vt:lpstr>
      <vt:lpstr>衡量高性能计算系统性能的评价指标                        -----实测峰值（FLOPS）</vt:lpstr>
      <vt:lpstr>机器的成本、价格与性/价比</vt:lpstr>
      <vt:lpstr>算法级性能评测</vt:lpstr>
      <vt:lpstr>加速比Speedup</vt:lpstr>
      <vt:lpstr>Amdahl 定律</vt:lpstr>
      <vt:lpstr>Amdahl定律</vt:lpstr>
      <vt:lpstr>Amdahl 定律</vt:lpstr>
      <vt:lpstr>Amdahl定律</vt:lpstr>
      <vt:lpstr>Amdahl定律</vt:lpstr>
      <vt:lpstr>Amdahl定律(cont’d)</vt:lpstr>
      <vt:lpstr>Gustafson定律 </vt:lpstr>
      <vt:lpstr>Gustafson定律（cont‘d)</vt:lpstr>
      <vt:lpstr>Gustafson定律（cont‘d)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吴俊敏</dc:creator>
  <cp:lastModifiedBy>楷文 袁</cp:lastModifiedBy>
  <cp:revision>257</cp:revision>
  <cp:lastPrinted>1601-01-01T00:00:00Z</cp:lastPrinted>
  <dcterms:created xsi:type="dcterms:W3CDTF">2003-07-16T00:37:34Z</dcterms:created>
  <dcterms:modified xsi:type="dcterms:W3CDTF">2019-12-29T14:48:09Z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