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2" r:id="rId1"/>
  </p:sldMasterIdLst>
  <p:notesMasterIdLst>
    <p:notesMasterId r:id="rId119"/>
  </p:notesMasterIdLst>
  <p:handoutMasterIdLst>
    <p:handoutMasterId r:id="rId120"/>
  </p:handoutMasterIdLst>
  <p:sldIdLst>
    <p:sldId id="257" r:id="rId2"/>
    <p:sldId id="563" r:id="rId3"/>
    <p:sldId id="532" r:id="rId4"/>
    <p:sldId id="368" r:id="rId5"/>
    <p:sldId id="487" r:id="rId6"/>
    <p:sldId id="488" r:id="rId7"/>
    <p:sldId id="485" r:id="rId8"/>
    <p:sldId id="486" r:id="rId9"/>
    <p:sldId id="489" r:id="rId10"/>
    <p:sldId id="560" r:id="rId11"/>
    <p:sldId id="554" r:id="rId12"/>
    <p:sldId id="555" r:id="rId13"/>
    <p:sldId id="556" r:id="rId14"/>
    <p:sldId id="558" r:id="rId15"/>
    <p:sldId id="559" r:id="rId16"/>
    <p:sldId id="511" r:id="rId17"/>
    <p:sldId id="482" r:id="rId18"/>
    <p:sldId id="512" r:id="rId19"/>
    <p:sldId id="370" r:id="rId20"/>
    <p:sldId id="513" r:id="rId21"/>
    <p:sldId id="529" r:id="rId22"/>
    <p:sldId id="525" r:id="rId23"/>
    <p:sldId id="526" r:id="rId24"/>
    <p:sldId id="527" r:id="rId25"/>
    <p:sldId id="378" r:id="rId26"/>
    <p:sldId id="380" r:id="rId27"/>
    <p:sldId id="382" r:id="rId28"/>
    <p:sldId id="387" r:id="rId29"/>
    <p:sldId id="496" r:id="rId30"/>
    <p:sldId id="562" r:id="rId31"/>
    <p:sldId id="396" r:id="rId32"/>
    <p:sldId id="491" r:id="rId33"/>
    <p:sldId id="492" r:id="rId34"/>
    <p:sldId id="494" r:id="rId35"/>
    <p:sldId id="495" r:id="rId36"/>
    <p:sldId id="516" r:id="rId37"/>
    <p:sldId id="517" r:id="rId38"/>
    <p:sldId id="519" r:id="rId39"/>
    <p:sldId id="520" r:id="rId40"/>
    <p:sldId id="523" r:id="rId41"/>
    <p:sldId id="524" r:id="rId42"/>
    <p:sldId id="530" r:id="rId43"/>
    <p:sldId id="497" r:id="rId44"/>
    <p:sldId id="498" r:id="rId45"/>
    <p:sldId id="499" r:id="rId46"/>
    <p:sldId id="500" r:id="rId47"/>
    <p:sldId id="501" r:id="rId48"/>
    <p:sldId id="502" r:id="rId49"/>
    <p:sldId id="564" r:id="rId50"/>
    <p:sldId id="399" r:id="rId51"/>
    <p:sldId id="400" r:id="rId52"/>
    <p:sldId id="401" r:id="rId53"/>
    <p:sldId id="402" r:id="rId54"/>
    <p:sldId id="403" r:id="rId55"/>
    <p:sldId id="404" r:id="rId56"/>
    <p:sldId id="405" r:id="rId57"/>
    <p:sldId id="409" r:id="rId58"/>
    <p:sldId id="410" r:id="rId59"/>
    <p:sldId id="416" r:id="rId60"/>
    <p:sldId id="417" r:id="rId61"/>
    <p:sldId id="542" r:id="rId62"/>
    <p:sldId id="543" r:id="rId63"/>
    <p:sldId id="418" r:id="rId64"/>
    <p:sldId id="419" r:id="rId65"/>
    <p:sldId id="420" r:id="rId66"/>
    <p:sldId id="421" r:id="rId67"/>
    <p:sldId id="422" r:id="rId68"/>
    <p:sldId id="424" r:id="rId69"/>
    <p:sldId id="425" r:id="rId70"/>
    <p:sldId id="428" r:id="rId71"/>
    <p:sldId id="429" r:id="rId72"/>
    <p:sldId id="430" r:id="rId73"/>
    <p:sldId id="431" r:id="rId74"/>
    <p:sldId id="432" r:id="rId75"/>
    <p:sldId id="433" r:id="rId76"/>
    <p:sldId id="434" r:id="rId77"/>
    <p:sldId id="436" r:id="rId78"/>
    <p:sldId id="437" r:id="rId79"/>
    <p:sldId id="438" r:id="rId80"/>
    <p:sldId id="440" r:id="rId81"/>
    <p:sldId id="442" r:id="rId82"/>
    <p:sldId id="443" r:id="rId83"/>
    <p:sldId id="567" r:id="rId84"/>
    <p:sldId id="449" r:id="rId85"/>
    <p:sldId id="450" r:id="rId86"/>
    <p:sldId id="451" r:id="rId87"/>
    <p:sldId id="452" r:id="rId88"/>
    <p:sldId id="553" r:id="rId89"/>
    <p:sldId id="454" r:id="rId90"/>
    <p:sldId id="455" r:id="rId91"/>
    <p:sldId id="456" r:id="rId92"/>
    <p:sldId id="458" r:id="rId93"/>
    <p:sldId id="459" r:id="rId94"/>
    <p:sldId id="460" r:id="rId95"/>
    <p:sldId id="462" r:id="rId96"/>
    <p:sldId id="463" r:id="rId97"/>
    <p:sldId id="473" r:id="rId98"/>
    <p:sldId id="475" r:id="rId99"/>
    <p:sldId id="546" r:id="rId100"/>
    <p:sldId id="541" r:id="rId101"/>
    <p:sldId id="477" r:id="rId102"/>
    <p:sldId id="551" r:id="rId103"/>
    <p:sldId id="478" r:id="rId104"/>
    <p:sldId id="565" r:id="rId105"/>
    <p:sldId id="533" r:id="rId106"/>
    <p:sldId id="534" r:id="rId107"/>
    <p:sldId id="547" r:id="rId108"/>
    <p:sldId id="552" r:id="rId109"/>
    <p:sldId id="566" r:id="rId110"/>
    <p:sldId id="535" r:id="rId111"/>
    <p:sldId id="568" r:id="rId112"/>
    <p:sldId id="569" r:id="rId113"/>
    <p:sldId id="536" r:id="rId114"/>
    <p:sldId id="537" r:id="rId115"/>
    <p:sldId id="538" r:id="rId116"/>
    <p:sldId id="540" r:id="rId117"/>
    <p:sldId id="570" r:id="rId118"/>
  </p:sldIdLst>
  <p:sldSz cx="9144000" cy="6858000" type="screen4x3"/>
  <p:notesSz cx="6858000" cy="9144000"/>
  <p:defaultTextStyle>
    <a:defPPr>
      <a:defRPr lang="en-US"/>
    </a:defPPr>
    <a:lvl1pPr algn="ctr" rtl="0" fontAlgn="base">
      <a:spcBef>
        <a:spcPct val="20000"/>
      </a:spcBef>
      <a:spcAft>
        <a:spcPct val="0"/>
      </a:spcAft>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1pPr>
    <a:lvl2pPr marL="457200" algn="ctr" rtl="0" fontAlgn="base">
      <a:spcBef>
        <a:spcPct val="20000"/>
      </a:spcBef>
      <a:spcAft>
        <a:spcPct val="0"/>
      </a:spcAft>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2pPr>
    <a:lvl3pPr marL="914400" algn="ctr" rtl="0" fontAlgn="base">
      <a:spcBef>
        <a:spcPct val="20000"/>
      </a:spcBef>
      <a:spcAft>
        <a:spcPct val="0"/>
      </a:spcAft>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3pPr>
    <a:lvl4pPr marL="1371600" algn="ctr" rtl="0" fontAlgn="base">
      <a:spcBef>
        <a:spcPct val="20000"/>
      </a:spcBef>
      <a:spcAft>
        <a:spcPct val="0"/>
      </a:spcAft>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4pPr>
    <a:lvl5pPr marL="1828800" algn="ctr" rtl="0" fontAlgn="base">
      <a:spcBef>
        <a:spcPct val="20000"/>
      </a:spcBef>
      <a:spcAft>
        <a:spcPct val="0"/>
      </a:spcAft>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5pPr>
    <a:lvl6pPr marL="2286000" algn="l" defTabSz="914400" rtl="0" eaLnBrk="1" latinLnBrk="0" hangingPunct="1">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6pPr>
    <a:lvl7pPr marL="2743200" algn="l" defTabSz="914400" rtl="0" eaLnBrk="1" latinLnBrk="0" hangingPunct="1">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7pPr>
    <a:lvl8pPr marL="3200400" algn="l" defTabSz="914400" rtl="0" eaLnBrk="1" latinLnBrk="0" hangingPunct="1">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8pPr>
    <a:lvl9pPr marL="3657600" algn="l" defTabSz="914400" rtl="0" eaLnBrk="1" latinLnBrk="0" hangingPunct="1">
      <a:defRPr sz="2400" kern="1200">
        <a:solidFill>
          <a:schemeClr val="bg2"/>
        </a:solidFill>
        <a:effectLst>
          <a:outerShdw blurRad="38100" dist="38100" dir="2700000" algn="tl">
            <a:srgbClr val="000000">
              <a:alpha val="43137"/>
            </a:srgbClr>
          </a:outerShdw>
        </a:effectLst>
        <a:latin typeface="Comic Sans MS" pitchFamily="66" charset="0"/>
        <a:ea typeface="SimHei"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8F8F8"/>
    <a:srgbClr val="000000"/>
    <a:srgbClr val="6600CC"/>
    <a:srgbClr val="FF3300"/>
    <a:srgbClr val="33CC33"/>
    <a:srgbClr val="00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3508" autoAdjust="0"/>
  </p:normalViewPr>
  <p:slideViewPr>
    <p:cSldViewPr>
      <p:cViewPr varScale="1">
        <p:scale>
          <a:sx n="65" d="100"/>
          <a:sy n="65" d="100"/>
        </p:scale>
        <p:origin x="67" y="4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slide" Target="slides/slide53.xml"/><Relationship Id="rId1" Type="http://schemas.openxmlformats.org/officeDocument/2006/relationships/slide" Target="slides/slide52.xml"/><Relationship Id="rId4"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6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solidFill>
                  <a:schemeClr val="tx1"/>
                </a:solidFill>
                <a:effectLst/>
                <a:ea typeface="宋体" pitchFamily="2" charset="-122"/>
              </a:defRPr>
            </a:lvl1pPr>
          </a:lstStyle>
          <a:p>
            <a:endParaRPr lang="zh-CN" altLang="en-US"/>
          </a:p>
        </p:txBody>
      </p:sp>
      <p:sp>
        <p:nvSpPr>
          <p:cNvPr id="4864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ea typeface="宋体" pitchFamily="2" charset="-122"/>
              </a:defRPr>
            </a:lvl1pPr>
          </a:lstStyle>
          <a:p>
            <a:endParaRPr lang="en-US" altLang="zh-CN"/>
          </a:p>
        </p:txBody>
      </p:sp>
      <p:sp>
        <p:nvSpPr>
          <p:cNvPr id="4864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effectLst/>
                <a:ea typeface="宋体" pitchFamily="2" charset="-122"/>
              </a:defRPr>
            </a:lvl1pPr>
          </a:lstStyle>
          <a:p>
            <a:endParaRPr lang="en-US" altLang="zh-CN"/>
          </a:p>
        </p:txBody>
      </p:sp>
      <p:sp>
        <p:nvSpPr>
          <p:cNvPr id="4864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ea typeface="宋体" pitchFamily="2" charset="-122"/>
              </a:defRPr>
            </a:lvl1pPr>
          </a:lstStyle>
          <a:p>
            <a:fld id="{7B24D920-48A9-4EB0-9F3A-496F8087E728}" type="slidenum">
              <a:rPr lang="zh-CN" altLang="en-US"/>
              <a:pPr/>
              <a:t>‹#›</a:t>
            </a:fld>
            <a:endParaRPr lang="en-US" altLang="zh-CN"/>
          </a:p>
        </p:txBody>
      </p:sp>
    </p:spTree>
    <p:extLst>
      <p:ext uri="{BB962C8B-B14F-4D97-AF65-F5344CB8AC3E}">
        <p14:creationId xmlns:p14="http://schemas.microsoft.com/office/powerpoint/2010/main" val="284575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solidFill>
                  <a:schemeClr val="tx1"/>
                </a:solidFill>
                <a:effectLst/>
                <a:ea typeface="宋体" pitchFamily="2" charset="-122"/>
              </a:defRPr>
            </a:lvl1pPr>
          </a:lstStyle>
          <a:p>
            <a:endParaRPr lang="zh-CN" altLang="en-US"/>
          </a:p>
        </p:txBody>
      </p:sp>
      <p:sp>
        <p:nvSpPr>
          <p:cNvPr id="67587" name="Rectangle 1027"/>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ea typeface="宋体" pitchFamily="2" charset="-122"/>
              </a:defRPr>
            </a:lvl1pPr>
          </a:lstStyle>
          <a:p>
            <a:endParaRPr lang="en-US" altLang="zh-CN"/>
          </a:p>
        </p:txBody>
      </p:sp>
      <p:sp>
        <p:nvSpPr>
          <p:cNvPr id="675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1029"/>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590" name="Rectangle 1030"/>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effectLst/>
                <a:ea typeface="宋体" pitchFamily="2" charset="-122"/>
              </a:defRPr>
            </a:lvl1pPr>
          </a:lstStyle>
          <a:p>
            <a:endParaRPr lang="en-US" altLang="zh-CN"/>
          </a:p>
        </p:txBody>
      </p:sp>
      <p:sp>
        <p:nvSpPr>
          <p:cNvPr id="67591" name="Rectangle 1031"/>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ea typeface="宋体" pitchFamily="2" charset="-122"/>
              </a:defRPr>
            </a:lvl1pPr>
          </a:lstStyle>
          <a:p>
            <a:fld id="{215627AA-8BC9-40D8-B972-E2384EEF7C1C}" type="slidenum">
              <a:rPr lang="zh-CN" altLang="en-US"/>
              <a:pPr/>
              <a:t>‹#›</a:t>
            </a:fld>
            <a:endParaRPr lang="en-US" altLang="zh-CN"/>
          </a:p>
        </p:txBody>
      </p:sp>
    </p:spTree>
    <p:extLst>
      <p:ext uri="{BB962C8B-B14F-4D97-AF65-F5344CB8AC3E}">
        <p14:creationId xmlns:p14="http://schemas.microsoft.com/office/powerpoint/2010/main" val="4791033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omic Sans MS" pitchFamily="66" charset="0"/>
        <a:ea typeface="宋体" pitchFamily="2" charset="-122"/>
        <a:cs typeface="+mn-cs"/>
      </a:defRPr>
    </a:lvl1pPr>
    <a:lvl2pPr marL="457200" algn="l" rtl="0" fontAlgn="base">
      <a:spcBef>
        <a:spcPct val="30000"/>
      </a:spcBef>
      <a:spcAft>
        <a:spcPct val="0"/>
      </a:spcAft>
      <a:defRPr sz="1200" kern="1200">
        <a:solidFill>
          <a:schemeClr val="tx1"/>
        </a:solidFill>
        <a:latin typeface="Comic Sans MS" pitchFamily="66" charset="0"/>
        <a:ea typeface="宋体" pitchFamily="2" charset="-122"/>
        <a:cs typeface="+mn-cs"/>
      </a:defRPr>
    </a:lvl2pPr>
    <a:lvl3pPr marL="914400" algn="l" rtl="0" fontAlgn="base">
      <a:spcBef>
        <a:spcPct val="30000"/>
      </a:spcBef>
      <a:spcAft>
        <a:spcPct val="0"/>
      </a:spcAft>
      <a:defRPr sz="1200" kern="1200">
        <a:solidFill>
          <a:schemeClr val="tx1"/>
        </a:solidFill>
        <a:latin typeface="Comic Sans MS" pitchFamily="66" charset="0"/>
        <a:ea typeface="宋体" pitchFamily="2" charset="-122"/>
        <a:cs typeface="+mn-cs"/>
      </a:defRPr>
    </a:lvl3pPr>
    <a:lvl4pPr marL="1371600" algn="l" rtl="0" fontAlgn="base">
      <a:spcBef>
        <a:spcPct val="30000"/>
      </a:spcBef>
      <a:spcAft>
        <a:spcPct val="0"/>
      </a:spcAft>
      <a:defRPr sz="1200" kern="1200">
        <a:solidFill>
          <a:schemeClr val="tx1"/>
        </a:solidFill>
        <a:latin typeface="Comic Sans MS" pitchFamily="66" charset="0"/>
        <a:ea typeface="宋体" pitchFamily="2" charset="-122"/>
        <a:cs typeface="+mn-cs"/>
      </a:defRPr>
    </a:lvl4pPr>
    <a:lvl5pPr marL="1828800" algn="l" rtl="0" fontAlgn="base">
      <a:spcBef>
        <a:spcPct val="30000"/>
      </a:spcBef>
      <a:spcAft>
        <a:spcPct val="0"/>
      </a:spcAft>
      <a:defRPr sz="1200" kern="1200">
        <a:solidFill>
          <a:schemeClr val="tx1"/>
        </a:solidFill>
        <a:latin typeface="Comic Sans MS" pitchFamily="66"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a:t>
            </a:r>
            <a:r>
              <a:rPr lang="en-US" altLang="zh-CN" dirty="0"/>
              <a:t>=</a:t>
            </a:r>
            <a:r>
              <a:rPr lang="zh-CN" altLang="en-US" dirty="0"/>
              <a:t>算法</a:t>
            </a:r>
            <a:r>
              <a:rPr lang="en-US" altLang="zh-CN" dirty="0"/>
              <a:t>+</a:t>
            </a:r>
            <a:r>
              <a:rPr lang="zh-CN" altLang="en-US" dirty="0"/>
              <a:t>数据结构</a:t>
            </a:r>
            <a:endParaRPr lang="en-US" altLang="zh-CN" dirty="0"/>
          </a:p>
          <a:p>
            <a:r>
              <a:rPr lang="en-US" altLang="zh-CN" dirty="0"/>
              <a:t>Wirth</a:t>
            </a:r>
            <a:endParaRPr 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1</a:t>
            </a:fld>
            <a:endParaRPr lang="en-US" altLang="zh-CN"/>
          </a:p>
        </p:txBody>
      </p:sp>
    </p:spTree>
    <p:extLst>
      <p:ext uri="{BB962C8B-B14F-4D97-AF65-F5344CB8AC3E}">
        <p14:creationId xmlns:p14="http://schemas.microsoft.com/office/powerpoint/2010/main" val="171113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6C2A3-66F5-483A-8C51-3598F2309780}" type="slidenum">
              <a:rPr lang="en-US" altLang="en-US"/>
              <a:pPr/>
              <a:t>24</a:t>
            </a:fld>
            <a:endParaRPr lang="en-US"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2"/>
            <a:r>
              <a:rPr lang="en-US" altLang="en-US" sz="1600">
                <a:solidFill>
                  <a:srgbClr val="7F7F7F"/>
                </a:solidFill>
                <a:ea typeface="ＭＳ Ｐゴシック" pitchFamily="34" charset="-128"/>
              </a:rPr>
              <a:t>A superstep acts as a global synchronization barrier</a:t>
            </a:r>
          </a:p>
          <a:p>
            <a:endParaRPr lang="en-US" altLang="en-US">
              <a:ea typeface="ＭＳ Ｐゴシック" pitchFamily="34" charset="-128"/>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50466F2-4F6B-402B-82D6-4B3832701177}" type="slidenum">
              <a:rPr lang="en-US" altLang="en-US"/>
              <a:pPr eaLnBrk="1" hangingPunct="1"/>
              <a:t>38</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D4F16FB-6DAC-4B24-8A26-4D56684F32B4}" type="slidenum">
              <a:rPr lang="en-US" altLang="en-US"/>
              <a:pPr eaLnBrk="1" hangingPunct="1"/>
              <a:t>39</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AA175A1-A4B7-41FD-9C4F-FC0D958D081D}" type="slidenum">
              <a:rPr lang="en-US" altLang="en-US"/>
              <a:pPr eaLnBrk="1" hangingPunct="1"/>
              <a:t>40</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E7CA0EB-9DE5-4AA5-B596-CED6E70ECC17}" type="slidenum">
              <a:rPr lang="en-US" altLang="en-US"/>
              <a:pPr eaLnBrk="1" hangingPunct="1"/>
              <a:t>41</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itchFamily="2" charset="2"/>
              <a:buNone/>
            </a:pPr>
            <a:r>
              <a:rPr lang="en-US" altLang="en-US">
                <a:ea typeface="ＭＳ Ｐゴシック" pitchFamily="34" charset="-128"/>
              </a:rPr>
              <a:t>Needs Animation</a:t>
            </a:r>
            <a:endParaRPr lang="en-US" altLang="en-US">
              <a:solidFill>
                <a:srgbClr val="7F7F7F"/>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F5D3607-3E4E-4593-97C4-E7B1EAB36E6F}" type="slidenum">
              <a:rPr lang="en-US" altLang="en-US"/>
              <a:pPr eaLnBrk="1" hangingPunct="1"/>
              <a:t>42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MAR</a:t>
            </a:r>
            <a:r>
              <a:rPr lang="zh-CN" altLang="en-US" dirty="0"/>
              <a:t>：</a:t>
            </a:r>
            <a:r>
              <a:rPr lang="en-US" altLang="zh-CN" dirty="0"/>
              <a:t>memory address register</a:t>
            </a:r>
          </a:p>
          <a:p>
            <a:r>
              <a:rPr lang="en-US" altLang="zh-CN" dirty="0"/>
              <a:t>MDR:</a:t>
            </a:r>
            <a:r>
              <a:rPr lang="en-US" altLang="zh-CN" baseline="0" dirty="0"/>
              <a:t> Memory data register</a:t>
            </a:r>
            <a:endParaRPr lang="zh-CN" alt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5</a:t>
            </a:fld>
            <a:endParaRPr lang="en-US" altLang="zh-CN"/>
          </a:p>
        </p:txBody>
      </p:sp>
    </p:spTree>
    <p:extLst>
      <p:ext uri="{BB962C8B-B14F-4D97-AF65-F5344CB8AC3E}">
        <p14:creationId xmlns:p14="http://schemas.microsoft.com/office/powerpoint/2010/main" val="127100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BFEA1B9-25B6-4AC8-AE1A-14E493B68BF5}" type="slidenum">
              <a:rPr lang="zh-CN" altLang="en-US"/>
              <a:pPr/>
              <a:t>6</a:t>
            </a:fld>
            <a:endParaRPr lang="en-US" altLang="zh-CN"/>
          </a:p>
        </p:txBody>
      </p:sp>
      <p:sp>
        <p:nvSpPr>
          <p:cNvPr id="737282" name="Rectangle 2"/>
          <p:cNvSpPr>
            <a:spLocks noGrp="1" noRot="1" noChangeAspect="1" noChangeArrowheads="1" noTextEdit="1"/>
          </p:cNvSpPr>
          <p:nvPr>
            <p:ph type="sldImg"/>
          </p:nvPr>
        </p:nvSpPr>
        <p:spPr>
          <a:xfrm>
            <a:off x="1144588" y="685800"/>
            <a:ext cx="4572000" cy="3429000"/>
          </a:xfrm>
          <a:ln/>
        </p:spPr>
      </p:sp>
      <p:sp>
        <p:nvSpPr>
          <p:cNvPr id="73728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C8648-BF52-4EFE-BBA5-2C09F5E6443F}" type="slidenum">
              <a:rPr lang="en-US" altLang="en-US"/>
              <a:pPr/>
              <a:t>16</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AA5AF-F5D2-46F0-B0AF-E66083B0DFA5}" type="slidenum">
              <a:rPr lang="en-US" altLang="en-US"/>
              <a:pPr/>
              <a:t>18</a:t>
            </a:fld>
            <a:endParaRPr lang="en-US" alt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240DC-1031-4975-BF81-F885EA31BA6F}" type="slidenum">
              <a:rPr lang="en-US" altLang="en-US"/>
              <a:pPr/>
              <a:t>20</a:t>
            </a:fld>
            <a:endParaRPr lang="en-US" alt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41FE9-3072-4540-889E-EB322F1CDE8C}" type="slidenum">
              <a:rPr lang="en-US" altLang="en-US"/>
              <a:pPr/>
              <a:t>21</a:t>
            </a:fld>
            <a:endParaRPr lang="en-US" alt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C5266-F3F1-4B94-A6AB-7ED8FA8AA262}" type="slidenum">
              <a:rPr lang="en-US" altLang="en-US"/>
              <a:pPr/>
              <a:t>22</a:t>
            </a:fld>
            <a:endParaRPr lang="en-US"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430E3-0B2B-44C9-8F55-759ED58D0B58}" type="slidenum">
              <a:rPr lang="en-US" altLang="en-US"/>
              <a:pPr/>
              <a:t>23</a:t>
            </a:fld>
            <a:endParaRPr lang="en-US" altLang="en-US"/>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D022C2CF-A5A9-4EAD-93FA-F57BB0472D81}" type="datetime1">
              <a:rPr lang="zh-CN" altLang="en-US" smtClean="0"/>
              <a:t>2019/12/30</a:t>
            </a:fld>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37CFF3A4-3AAF-4C85-A804-E967D5CBB0D8}" type="slidenum">
              <a:rPr lang="zh-CN" altLang="en-US"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E757D49-43B0-402F-AFC7-4600B00756C8}" type="datetime1">
              <a:rPr lang="zh-CN" altLang="en-US" smtClean="0"/>
              <a:t>2019/12/30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3C46AE-83C5-409B-B030-A20C6A0C343C}"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54C4F12-70A8-4F07-899E-312778179B6B}" type="datetime1">
              <a:rPr lang="zh-CN" altLang="en-US" smtClean="0"/>
              <a:t>2019/12/30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C996382-11EB-4E66-8D1C-683144795C29}" type="slidenum">
              <a:rPr lang="zh-CN" altLang="en-US"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101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页脚占位符 4"/>
          <p:cNvSpPr>
            <a:spLocks noGrp="1"/>
          </p:cNvSpPr>
          <p:nvPr>
            <p:ph type="ftr" sz="quarter" idx="10"/>
          </p:nvPr>
        </p:nvSpPr>
        <p:spPr>
          <a:xfrm>
            <a:off x="76200" y="6400800"/>
            <a:ext cx="3657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162800" y="6477000"/>
            <a:ext cx="1905000" cy="457200"/>
          </a:xfrm>
        </p:spPr>
        <p:txBody>
          <a:bodyPr/>
          <a:lstStyle>
            <a:lvl1pPr>
              <a:defRPr/>
            </a:lvl1pPr>
          </a:lstStyle>
          <a:p>
            <a:fld id="{F3A8770A-FC74-489F-841A-809D9EEF669B}" type="slidenum">
              <a:rPr lang="zh-CN" altLang="en-US"/>
              <a:pPr/>
              <a:t>‹#›</a:t>
            </a:fld>
            <a:endParaRPr lang="en-US" altLang="zh-CN"/>
          </a:p>
        </p:txBody>
      </p:sp>
      <p:sp>
        <p:nvSpPr>
          <p:cNvPr id="7" name="日期占位符 6"/>
          <p:cNvSpPr>
            <a:spLocks noGrp="1"/>
          </p:cNvSpPr>
          <p:nvPr>
            <p:ph type="dt" sz="half" idx="12"/>
          </p:nvPr>
        </p:nvSpPr>
        <p:spPr>
          <a:xfrm>
            <a:off x="4427538" y="6381750"/>
            <a:ext cx="2133600" cy="476250"/>
          </a:xfrm>
        </p:spPr>
        <p:txBody>
          <a:bodyPr/>
          <a:lstStyle>
            <a:lvl1pPr>
              <a:defRPr/>
            </a:lvl1pPr>
          </a:lstStyle>
          <a:p>
            <a:fld id="{3C47EDA9-FA2D-4693-9056-FA9E8ECD09E5}" type="datetime1">
              <a:rPr lang="zh-CN" altLang="en-US" smtClean="0"/>
              <a:t>2019/12/30</a:t>
            </a:fld>
            <a:endParaRPr lang="en-US" altLang="zh-CN"/>
          </a:p>
        </p:txBody>
      </p:sp>
    </p:spTree>
    <p:extLst>
      <p:ext uri="{BB962C8B-B14F-4D97-AF65-F5344CB8AC3E}">
        <p14:creationId xmlns:p14="http://schemas.microsoft.com/office/powerpoint/2010/main" val="307732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752600"/>
            <a:ext cx="78486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09600" y="4114800"/>
            <a:ext cx="78486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页脚占位符 4"/>
          <p:cNvSpPr>
            <a:spLocks noGrp="1"/>
          </p:cNvSpPr>
          <p:nvPr>
            <p:ph type="ftr" sz="quarter" idx="10"/>
          </p:nvPr>
        </p:nvSpPr>
        <p:spPr>
          <a:xfrm>
            <a:off x="76200" y="6400800"/>
            <a:ext cx="3657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7162800" y="6477000"/>
            <a:ext cx="1905000" cy="457200"/>
          </a:xfrm>
        </p:spPr>
        <p:txBody>
          <a:bodyPr/>
          <a:lstStyle>
            <a:lvl1pPr>
              <a:defRPr/>
            </a:lvl1pPr>
          </a:lstStyle>
          <a:p>
            <a:fld id="{8398E951-0DC6-4C39-B6EC-3F20E78042CC}" type="slidenum">
              <a:rPr lang="zh-CN" altLang="en-US"/>
              <a:pPr/>
              <a:t>‹#›</a:t>
            </a:fld>
            <a:endParaRPr lang="en-US" altLang="zh-CN"/>
          </a:p>
        </p:txBody>
      </p:sp>
      <p:sp>
        <p:nvSpPr>
          <p:cNvPr id="7" name="日期占位符 6"/>
          <p:cNvSpPr>
            <a:spLocks noGrp="1"/>
          </p:cNvSpPr>
          <p:nvPr>
            <p:ph type="dt" sz="half" idx="12"/>
          </p:nvPr>
        </p:nvSpPr>
        <p:spPr>
          <a:xfrm>
            <a:off x="4427538" y="6381750"/>
            <a:ext cx="2133600" cy="476250"/>
          </a:xfrm>
        </p:spPr>
        <p:txBody>
          <a:bodyPr/>
          <a:lstStyle>
            <a:lvl1pPr>
              <a:defRPr/>
            </a:lvl1pPr>
          </a:lstStyle>
          <a:p>
            <a:fld id="{4FDB5349-EC1E-4174-8E25-FDEDC869A69C}" type="datetime1">
              <a:rPr lang="zh-CN" altLang="en-US" smtClean="0"/>
              <a:t>2019/12/30</a:t>
            </a:fld>
            <a:endParaRPr lang="en-US" altLang="zh-CN"/>
          </a:p>
        </p:txBody>
      </p:sp>
    </p:spTree>
    <p:extLst>
      <p:ext uri="{BB962C8B-B14F-4D97-AF65-F5344CB8AC3E}">
        <p14:creationId xmlns:p14="http://schemas.microsoft.com/office/powerpoint/2010/main" val="3643598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609600" y="17526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10100" y="17526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half" idx="3"/>
          </p:nvPr>
        </p:nvSpPr>
        <p:spPr>
          <a:xfrm>
            <a:off x="609600" y="4114800"/>
            <a:ext cx="78486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10"/>
          </p:nvPr>
        </p:nvSpPr>
        <p:spPr>
          <a:xfrm>
            <a:off x="76200" y="6400800"/>
            <a:ext cx="3657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7162800" y="6477000"/>
            <a:ext cx="1905000" cy="457200"/>
          </a:xfrm>
        </p:spPr>
        <p:txBody>
          <a:bodyPr/>
          <a:lstStyle>
            <a:lvl1pPr>
              <a:defRPr/>
            </a:lvl1pPr>
          </a:lstStyle>
          <a:p>
            <a:fld id="{638590FF-BA58-45AC-AE73-E3AA7534E157}" type="slidenum">
              <a:rPr lang="zh-CN" altLang="en-US"/>
              <a:pPr/>
              <a:t>‹#›</a:t>
            </a:fld>
            <a:endParaRPr lang="en-US" altLang="zh-CN"/>
          </a:p>
        </p:txBody>
      </p:sp>
      <p:sp>
        <p:nvSpPr>
          <p:cNvPr id="8" name="日期占位符 7"/>
          <p:cNvSpPr>
            <a:spLocks noGrp="1"/>
          </p:cNvSpPr>
          <p:nvPr>
            <p:ph type="dt" sz="half" idx="12"/>
          </p:nvPr>
        </p:nvSpPr>
        <p:spPr>
          <a:xfrm>
            <a:off x="4427538" y="6381750"/>
            <a:ext cx="2133600" cy="476250"/>
          </a:xfrm>
        </p:spPr>
        <p:txBody>
          <a:bodyPr/>
          <a:lstStyle>
            <a:lvl1pPr>
              <a:defRPr/>
            </a:lvl1pPr>
          </a:lstStyle>
          <a:p>
            <a:fld id="{9730F1EF-4E80-4613-B0DE-90F506FAA447}" type="datetime1">
              <a:rPr lang="zh-CN" altLang="en-US" smtClean="0"/>
              <a:t>2019/12/30</a:t>
            </a:fld>
            <a:endParaRPr lang="en-US" altLang="zh-CN"/>
          </a:p>
        </p:txBody>
      </p:sp>
    </p:spTree>
    <p:extLst>
      <p:ext uri="{BB962C8B-B14F-4D97-AF65-F5344CB8AC3E}">
        <p14:creationId xmlns:p14="http://schemas.microsoft.com/office/powerpoint/2010/main" val="578202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10100" y="17526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610100" y="41148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10"/>
          </p:nvPr>
        </p:nvSpPr>
        <p:spPr>
          <a:xfrm>
            <a:off x="76200" y="6400800"/>
            <a:ext cx="3657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7162800" y="6477000"/>
            <a:ext cx="1905000" cy="457200"/>
          </a:xfrm>
        </p:spPr>
        <p:txBody>
          <a:bodyPr/>
          <a:lstStyle>
            <a:lvl1pPr>
              <a:defRPr/>
            </a:lvl1pPr>
          </a:lstStyle>
          <a:p>
            <a:fld id="{BEA7F870-8902-42D8-AA4A-C2612A8B2054}" type="slidenum">
              <a:rPr lang="zh-CN" altLang="en-US"/>
              <a:pPr/>
              <a:t>‹#›</a:t>
            </a:fld>
            <a:endParaRPr lang="en-US" altLang="zh-CN"/>
          </a:p>
        </p:txBody>
      </p:sp>
      <p:sp>
        <p:nvSpPr>
          <p:cNvPr id="8" name="日期占位符 7"/>
          <p:cNvSpPr>
            <a:spLocks noGrp="1"/>
          </p:cNvSpPr>
          <p:nvPr>
            <p:ph type="dt" sz="half" idx="12"/>
          </p:nvPr>
        </p:nvSpPr>
        <p:spPr>
          <a:xfrm>
            <a:off x="4427538" y="6381750"/>
            <a:ext cx="2133600" cy="476250"/>
          </a:xfrm>
        </p:spPr>
        <p:txBody>
          <a:bodyPr/>
          <a:lstStyle>
            <a:lvl1pPr>
              <a:defRPr/>
            </a:lvl1pPr>
          </a:lstStyle>
          <a:p>
            <a:fld id="{876FED6C-A62D-4462-8FC6-5D149C1D0AD4}" type="datetime1">
              <a:rPr lang="zh-CN" altLang="en-US" smtClean="0"/>
              <a:t>2019/12/30</a:t>
            </a:fld>
            <a:endParaRPr lang="en-US" altLang="zh-CN"/>
          </a:p>
        </p:txBody>
      </p:sp>
    </p:spTree>
    <p:extLst>
      <p:ext uri="{BB962C8B-B14F-4D97-AF65-F5344CB8AC3E}">
        <p14:creationId xmlns:p14="http://schemas.microsoft.com/office/powerpoint/2010/main" val="281570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85800"/>
            <a:ext cx="7848600" cy="762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609600" y="17526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10100" y="17526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609600" y="41148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10100" y="41148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页脚占位符 6"/>
          <p:cNvSpPr>
            <a:spLocks noGrp="1"/>
          </p:cNvSpPr>
          <p:nvPr>
            <p:ph type="ftr" sz="quarter" idx="10"/>
          </p:nvPr>
        </p:nvSpPr>
        <p:spPr>
          <a:xfrm>
            <a:off x="76200" y="6400800"/>
            <a:ext cx="3657600" cy="45720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7162800" y="6477000"/>
            <a:ext cx="1905000" cy="457200"/>
          </a:xfrm>
        </p:spPr>
        <p:txBody>
          <a:bodyPr/>
          <a:lstStyle>
            <a:lvl1pPr>
              <a:defRPr/>
            </a:lvl1pPr>
          </a:lstStyle>
          <a:p>
            <a:fld id="{3A388B1E-4FC4-46B1-B278-354774C5096D}" type="slidenum">
              <a:rPr lang="zh-CN" altLang="en-US"/>
              <a:pPr/>
              <a:t>‹#›</a:t>
            </a:fld>
            <a:endParaRPr lang="en-US" altLang="zh-CN"/>
          </a:p>
        </p:txBody>
      </p:sp>
      <p:sp>
        <p:nvSpPr>
          <p:cNvPr id="9" name="日期占位符 8"/>
          <p:cNvSpPr>
            <a:spLocks noGrp="1"/>
          </p:cNvSpPr>
          <p:nvPr>
            <p:ph type="dt" sz="half" idx="12"/>
          </p:nvPr>
        </p:nvSpPr>
        <p:spPr>
          <a:xfrm>
            <a:off x="4427538" y="6381750"/>
            <a:ext cx="2133600" cy="476250"/>
          </a:xfrm>
        </p:spPr>
        <p:txBody>
          <a:bodyPr/>
          <a:lstStyle>
            <a:lvl1pPr>
              <a:defRPr/>
            </a:lvl1pPr>
          </a:lstStyle>
          <a:p>
            <a:fld id="{678AB147-A096-4FD9-B500-95CC40F1F626}" type="datetime1">
              <a:rPr lang="zh-CN" altLang="en-US" smtClean="0"/>
              <a:t>2019/12/30</a:t>
            </a:fld>
            <a:endParaRPr lang="en-US" altLang="zh-CN"/>
          </a:p>
        </p:txBody>
      </p:sp>
    </p:spTree>
    <p:extLst>
      <p:ext uri="{BB962C8B-B14F-4D97-AF65-F5344CB8AC3E}">
        <p14:creationId xmlns:p14="http://schemas.microsoft.com/office/powerpoint/2010/main" val="329845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a:xfrm>
            <a:off x="6553200" y="6245225"/>
            <a:ext cx="2133600" cy="476250"/>
          </a:xfrm>
        </p:spPr>
        <p:txBody>
          <a:bodyPr/>
          <a:lstStyle>
            <a:lvl1pPr>
              <a:defRPr/>
            </a:lvl1pPr>
          </a:lstStyle>
          <a:p>
            <a:fld id="{AD3C884E-EB23-455D-91E0-A781BB24FE21}" type="slidenum">
              <a:rPr lang="en-US" altLang="zh-CN"/>
              <a:pPr/>
              <a:t>‹#›</a:t>
            </a:fld>
            <a:endParaRPr lang="en-US" altLang="zh-CN"/>
          </a:p>
        </p:txBody>
      </p:sp>
    </p:spTree>
    <p:extLst>
      <p:ext uri="{BB962C8B-B14F-4D97-AF65-F5344CB8AC3E}">
        <p14:creationId xmlns:p14="http://schemas.microsoft.com/office/powerpoint/2010/main" val="2468342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36538"/>
            <a:ext cx="7793037" cy="762000"/>
          </a:xfrm>
        </p:spPr>
        <p:txBody>
          <a:bodyPr/>
          <a:lstStyle/>
          <a:p>
            <a:r>
              <a:rPr lang="zh-CN" altLang="en-US"/>
              <a:t>单击此处编辑母版标题样式</a:t>
            </a:r>
          </a:p>
        </p:txBody>
      </p:sp>
      <p:sp>
        <p:nvSpPr>
          <p:cNvPr id="3" name="表格占位符 2"/>
          <p:cNvSpPr>
            <a:spLocks noGrp="1"/>
          </p:cNvSpPr>
          <p:nvPr>
            <p:ph type="tbl" idx="1"/>
          </p:nvPr>
        </p:nvSpPr>
        <p:spPr>
          <a:xfrm>
            <a:off x="457200" y="1371600"/>
            <a:ext cx="8497888" cy="4760913"/>
          </a:xfrm>
        </p:spPr>
        <p:txBody>
          <a:bodyPr/>
          <a:lstStyle/>
          <a:p>
            <a:endParaRPr lang="zh-CN" altLang="en-US"/>
          </a:p>
        </p:txBody>
      </p:sp>
      <p:sp>
        <p:nvSpPr>
          <p:cNvPr id="4" name="日期占位符 3"/>
          <p:cNvSpPr>
            <a:spLocks noGrp="1"/>
          </p:cNvSpPr>
          <p:nvPr>
            <p:ph type="dt" sz="half" idx="10"/>
          </p:nvPr>
        </p:nvSpPr>
        <p:spPr>
          <a:xfrm>
            <a:off x="7086600" y="6553200"/>
            <a:ext cx="1905000" cy="228600"/>
          </a:xfrm>
        </p:spPr>
        <p:txBody>
          <a:bodyPr/>
          <a:lstStyle>
            <a:lvl1pPr>
              <a:defRPr/>
            </a:lvl1pPr>
          </a:lstStyle>
          <a:p>
            <a:r>
              <a:rPr lang="en-US" altLang="zh-CN"/>
              <a:t>BucketSort</a:t>
            </a:r>
          </a:p>
          <a:p>
            <a:r>
              <a:rPr lang="en-US" altLang="zh-CN"/>
              <a:t>Slide </a:t>
            </a:r>
            <a:fld id="{3F90BF67-C15D-4609-BA6A-DE43F2949C3C}" type="slidenum">
              <a:rPr lang="en-US" altLang="zh-CN"/>
              <a:pPr/>
              <a:t>‹#›</a:t>
            </a:fld>
            <a:endParaRPr lang="en-US" altLang="zh-CN"/>
          </a:p>
        </p:txBody>
      </p:sp>
      <p:sp>
        <p:nvSpPr>
          <p:cNvPr id="5" name="页脚占位符 4"/>
          <p:cNvSpPr>
            <a:spLocks noGrp="1"/>
          </p:cNvSpPr>
          <p:nvPr>
            <p:ph type="ftr" sz="quarter" idx="11"/>
          </p:nvPr>
        </p:nvSpPr>
        <p:spPr>
          <a:xfrm>
            <a:off x="1905000" y="6400800"/>
            <a:ext cx="5334000" cy="457200"/>
          </a:xfrm>
        </p:spPr>
        <p:txBody>
          <a:bodyPr/>
          <a:lstStyle>
            <a:lvl1pPr>
              <a:defRPr/>
            </a:lvl1pPr>
          </a:lstStyle>
          <a:p>
            <a:r>
              <a:rPr lang="en-US" altLang="zh-CN"/>
              <a:t>Copyright 2005, by the authors of these slides, and Ateneo de Manila University. All rights reserved</a:t>
            </a:r>
          </a:p>
        </p:txBody>
      </p:sp>
    </p:spTree>
    <p:extLst>
      <p:ext uri="{BB962C8B-B14F-4D97-AF65-F5344CB8AC3E}">
        <p14:creationId xmlns:p14="http://schemas.microsoft.com/office/powerpoint/2010/main" val="177316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34EF5683-9D71-4ABC-80EE-3840B4BA3E8D}" type="datetime1">
              <a:rPr lang="zh-CN" altLang="en-US" smtClean="0"/>
              <a:t>2019/12/30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A016E3D-C8C9-41ED-9DBE-D2E0451B27E9}" type="slidenum">
              <a:rPr lang="zh-CN" altLang="en-US"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C04AAC14-5C24-4B1F-A84B-27BD0298A7EB}" type="datetime1">
              <a:rPr lang="zh-CN" altLang="en-US" smtClean="0"/>
              <a:t>2019/12/30</a:t>
            </a:fld>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2A85FD4E-C349-45A8-828D-29B57A9CF0D5}" type="slidenum">
              <a:rPr lang="zh-CN" altLang="en-US"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D4EC99D-6C91-472F-A29E-0224F6654B88}" type="datetime1">
              <a:rPr lang="zh-CN" altLang="en-US" smtClean="0"/>
              <a:t>2019/12/30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2859FD2-07A9-49ED-9C0E-3B8FE5AB2106}" type="slidenum">
              <a:rPr lang="zh-CN" altLang="en-US"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403B6D59-B453-4ED3-A220-C406ABF4999C}" type="datetime1">
              <a:rPr lang="zh-CN" altLang="en-US" smtClean="0"/>
              <a:t>2019/12/30</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4740AD9E-CA78-4BF8-8D8F-E6A1D35A80E7}" type="slidenum">
              <a:rPr lang="zh-CN" altLang="en-US"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6B9E4BE6-BA33-4C74-8FD2-6D9A23E19AD3}" type="datetime1">
              <a:rPr lang="zh-CN" altLang="en-US" smtClean="0"/>
              <a:t>2019/12/30</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29CBB81B-A254-450D-963E-38CD3FCA054D}" type="slidenum">
              <a:rPr lang="zh-CN" altLang="en-US"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63BA9B-F86D-4D1C-99C0-AB6074679AF3}" type="datetime1">
              <a:rPr lang="zh-CN" altLang="en-US" smtClean="0"/>
              <a:t>2019/12/30</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FA3D01B-5726-4B91-9A95-DC0A6173B4CE}" type="slidenum">
              <a:rPr lang="zh-CN" altLang="en-US"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BB8A484-3524-4ABF-9FF5-F948BA2B33F0}" type="datetime1">
              <a:rPr lang="zh-CN" altLang="en-US" smtClean="0"/>
              <a:t>2019/12/30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0E25F33-456C-44F9-8B05-2AB8CAB4F89F}" type="slidenum">
              <a:rPr lang="zh-CN" altLang="en-US"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E574CDA-E413-4DC6-91FE-2B50B35CBF2A}" type="datetime1">
              <a:rPr lang="zh-CN" altLang="en-US" smtClean="0"/>
              <a:t>2019/12/30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07FAF74-7162-4DAD-9315-5964F2BC4A6B}" type="slidenum">
              <a:rPr lang="zh-CN" altLang="en-US"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D1F5E72-B423-4AA4-BED4-7DFCE91F1ACA}" type="datetime1">
              <a:rPr lang="zh-CN" altLang="en-US" smtClean="0"/>
              <a:t>2019/12/30</a:t>
            </a:fld>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210E543-6C3C-4143-B987-B5E734E9A5AE}" type="slidenum">
              <a:rPr lang="zh-CN" altLang="en-US"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7" r:id="rId14"/>
    <p:sldLayoutId id="2147483788" r:id="rId15"/>
    <p:sldLayoutId id="2147483789" r:id="rId16"/>
    <p:sldLayoutId id="2147483790" r:id="rId17"/>
    <p:sldLayoutId id="2147483791" r:id="rId18"/>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1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9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ctrTitle"/>
          </p:nvPr>
        </p:nvSpPr>
        <p:spPr>
          <a:xfrm>
            <a:off x="1241323" y="3717032"/>
            <a:ext cx="6858000" cy="1134616"/>
          </a:xfrm>
        </p:spPr>
        <p:txBody>
          <a:bodyPr lIns="0" rIns="0">
            <a:normAutofit fontScale="90000"/>
          </a:bodyPr>
          <a:lstStyle/>
          <a:p>
            <a:r>
              <a:rPr lang="en-US" altLang="zh-CN" sz="3400" dirty="0">
                <a:solidFill>
                  <a:srgbClr val="003399"/>
                </a:solidFill>
                <a:ea typeface="华文新魏" pitchFamily="2" charset="-122"/>
              </a:rPr>
              <a:t>Introduction to Parallel Algorithms</a:t>
            </a:r>
            <a:br>
              <a:rPr lang="en-US" altLang="zh-CN" sz="3600" dirty="0">
                <a:solidFill>
                  <a:srgbClr val="003399"/>
                </a:solidFill>
                <a:ea typeface="华文新魏" pitchFamily="2" charset="-122"/>
              </a:rPr>
            </a:br>
            <a:r>
              <a:rPr lang="zh-CN" altLang="en-US" sz="6000" dirty="0">
                <a:solidFill>
                  <a:srgbClr val="003399"/>
                </a:solidFill>
                <a:ea typeface="华文新魏" pitchFamily="2" charset="-122"/>
              </a:rPr>
              <a:t>并行算法概述</a:t>
            </a:r>
          </a:p>
        </p:txBody>
      </p:sp>
      <p:sp>
        <p:nvSpPr>
          <p:cNvPr id="482307" name="Rectangle 3"/>
          <p:cNvSpPr>
            <a:spLocks noGrp="1" noChangeArrowheads="1"/>
          </p:cNvSpPr>
          <p:nvPr>
            <p:ph type="subTitle" idx="1"/>
          </p:nvPr>
        </p:nvSpPr>
        <p:spPr/>
        <p:txBody>
          <a:bodyPr>
            <a:normAutofit fontScale="92500" lnSpcReduction="20000"/>
          </a:bodyPr>
          <a:lstStyle/>
          <a:p>
            <a:r>
              <a:rPr lang="en-US" altLang="zh-CN" sz="3600" dirty="0" err="1"/>
              <a:t>Pingpeng</a:t>
            </a:r>
            <a:r>
              <a:rPr lang="en-US" altLang="zh-CN" sz="3600" dirty="0"/>
              <a:t> Yuan  </a:t>
            </a:r>
            <a:endParaRPr lang="zh-CN" altLang="en-US" sz="2000" dirty="0">
              <a:latin typeface="Times New Roman" pitchFamily="18" charset="0"/>
            </a:endParaRPr>
          </a:p>
        </p:txBody>
      </p:sp>
      <p:sp>
        <p:nvSpPr>
          <p:cNvPr id="482308" name="Rectangle 4"/>
          <p:cNvSpPr>
            <a:spLocks noChangeArrowheads="1"/>
          </p:cNvSpPr>
          <p:nvPr/>
        </p:nvSpPr>
        <p:spPr bwMode="gray">
          <a:xfrm>
            <a:off x="1258888" y="3276600"/>
            <a:ext cx="6665912"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Wingdings" pitchFamily="2" charset="2"/>
              <a:buNone/>
            </a:pPr>
            <a:endParaRPr lang="en-US" altLang="zh-CN" sz="2800">
              <a:solidFill>
                <a:srgbClr val="FF9933"/>
              </a:solidFill>
              <a:effectLst>
                <a:outerShdw blurRad="38100" dist="38100" dir="2700000" algn="tl">
                  <a:srgbClr val="C0C0C0"/>
                </a:outerShdw>
              </a:effectLst>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zh-CN" altLang="en-US" dirty="0"/>
              <a:t>基本概念</a:t>
            </a:r>
            <a:r>
              <a:rPr lang="en-US" altLang="zh-CN" dirty="0"/>
              <a:t>-</a:t>
            </a:r>
            <a:r>
              <a:rPr lang="en-US" dirty="0"/>
              <a:t>RAM (</a:t>
            </a:r>
            <a:r>
              <a:rPr lang="en-US" altLang="zh-CN" dirty="0"/>
              <a:t>R</a:t>
            </a:r>
            <a:r>
              <a:rPr lang="en-US" dirty="0"/>
              <a:t>andom </a:t>
            </a:r>
            <a:r>
              <a:rPr lang="en-US" altLang="zh-CN" dirty="0"/>
              <a:t>A</a:t>
            </a:r>
            <a:r>
              <a:rPr lang="en-US" dirty="0"/>
              <a:t>ccess </a:t>
            </a:r>
            <a:r>
              <a:rPr lang="en-US" altLang="zh-CN" dirty="0"/>
              <a:t>M</a:t>
            </a:r>
            <a:r>
              <a:rPr lang="en-US" dirty="0"/>
              <a:t>achine) model</a:t>
            </a:r>
          </a:p>
        </p:txBody>
      </p:sp>
      <p:sp>
        <p:nvSpPr>
          <p:cNvPr id="3" name="Content Placeholder 2"/>
          <p:cNvSpPr>
            <a:spLocks noGrp="1"/>
          </p:cNvSpPr>
          <p:nvPr>
            <p:ph idx="1"/>
          </p:nvPr>
        </p:nvSpPr>
        <p:spPr/>
        <p:txBody>
          <a:bodyPr>
            <a:normAutofit/>
          </a:bodyPr>
          <a:lstStyle/>
          <a:p>
            <a:pPr eaLnBrk="1" hangingPunct="1">
              <a:lnSpc>
                <a:spcPct val="80000"/>
              </a:lnSpc>
            </a:pPr>
            <a:r>
              <a:rPr lang="zh-CN" altLang="en-US" sz="2700" dirty="0"/>
              <a:t>内存无限</a:t>
            </a:r>
            <a:endParaRPr lang="en-US" altLang="zh-CN" sz="2700" dirty="0"/>
          </a:p>
          <a:p>
            <a:pPr eaLnBrk="1" hangingPunct="1">
              <a:lnSpc>
                <a:spcPct val="80000"/>
              </a:lnSpc>
            </a:pPr>
            <a:r>
              <a:rPr lang="zh-CN" altLang="en-US" sz="2700" dirty="0"/>
              <a:t>指令顺序执行，一次执行一条</a:t>
            </a:r>
            <a:endParaRPr lang="en-US" altLang="zh-CN" sz="2700" dirty="0"/>
          </a:p>
          <a:p>
            <a:pPr eaLnBrk="1" hangingPunct="1">
              <a:lnSpc>
                <a:spcPct val="80000"/>
              </a:lnSpc>
            </a:pPr>
            <a:r>
              <a:rPr lang="zh-CN" altLang="en-US" sz="2700" dirty="0"/>
              <a:t>所有指令执行花费单位时间</a:t>
            </a:r>
            <a:r>
              <a:rPr lang="en-US" altLang="zh-CN" sz="2700" dirty="0"/>
              <a:t>:</a:t>
            </a:r>
          </a:p>
          <a:p>
            <a:pPr lvl="1" eaLnBrk="1" hangingPunct="1">
              <a:lnSpc>
                <a:spcPct val="80000"/>
              </a:lnSpc>
            </a:pPr>
            <a:r>
              <a:rPr lang="en-US" altLang="zh-CN" sz="2400" dirty="0"/>
              <a:t>Load/store</a:t>
            </a:r>
          </a:p>
          <a:p>
            <a:pPr lvl="1" eaLnBrk="1" hangingPunct="1">
              <a:lnSpc>
                <a:spcPct val="80000"/>
              </a:lnSpc>
            </a:pPr>
            <a:r>
              <a:rPr lang="en-US" altLang="zh-CN" sz="2400" dirty="0"/>
              <a:t>Arithmetic</a:t>
            </a:r>
          </a:p>
          <a:p>
            <a:pPr lvl="1" eaLnBrk="1" hangingPunct="1">
              <a:lnSpc>
                <a:spcPct val="80000"/>
              </a:lnSpc>
            </a:pPr>
            <a:r>
              <a:rPr lang="en-US" altLang="zh-CN" sz="2400" dirty="0"/>
              <a:t>Logic</a:t>
            </a:r>
            <a:endParaRPr lang="en-US" altLang="zh-CN" sz="2300" dirty="0"/>
          </a:p>
          <a:p>
            <a:pPr eaLnBrk="1" hangingPunct="1">
              <a:lnSpc>
                <a:spcPct val="80000"/>
              </a:lnSpc>
            </a:pPr>
            <a:r>
              <a:rPr lang="zh-CN" altLang="en-US" sz="2700" dirty="0"/>
              <a:t>算法的执行时间取决于执行指令的数量</a:t>
            </a:r>
            <a:endParaRPr lang="en-US" altLang="zh-CN" sz="2700" dirty="0"/>
          </a:p>
        </p:txBody>
      </p:sp>
    </p:spTree>
    <p:extLst>
      <p:ext uri="{BB962C8B-B14F-4D97-AF65-F5344CB8AC3E}">
        <p14:creationId xmlns:p14="http://schemas.microsoft.com/office/powerpoint/2010/main" val="33138691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集中式映射</a:t>
            </a:r>
            <a:r>
              <a:rPr lang="en-US" altLang="zh-CN" dirty="0"/>
              <a:t>-Hadoop</a:t>
            </a:r>
            <a:endParaRPr lang="zh-CN" altLang="en-US" dirty="0"/>
          </a:p>
        </p:txBody>
      </p:sp>
      <p:sp>
        <p:nvSpPr>
          <p:cNvPr id="3" name="灯片编号占位符 2"/>
          <p:cNvSpPr>
            <a:spLocks noGrp="1"/>
          </p:cNvSpPr>
          <p:nvPr>
            <p:ph type="sldNum" sz="quarter" idx="12"/>
          </p:nvPr>
        </p:nvSpPr>
        <p:spPr/>
        <p:txBody>
          <a:bodyPr/>
          <a:lstStyle/>
          <a:p>
            <a:fld id="{8A016E3D-C8C9-41ED-9DBE-D2E0451B27E9}" type="slidenum">
              <a:rPr lang="zh-CN" altLang="en-US" smtClean="0"/>
              <a:pPr/>
              <a:t>100</a:t>
            </a:fld>
            <a:endParaRPr lang="en-US" altLang="zh-CN"/>
          </a:p>
        </p:txBody>
      </p:sp>
      <p:pic>
        <p:nvPicPr>
          <p:cNvPr id="5" name="Picture 4"/>
          <p:cNvPicPr>
            <a:picLocks noGrp="1"/>
          </p:cNvPicPr>
          <p:nvPr>
            <p:ph sz="quarter" idx="1"/>
          </p:nvPr>
        </p:nvPicPr>
        <p:blipFill>
          <a:blip r:embed="rId2" cstate="print"/>
          <a:stretch>
            <a:fillRect/>
          </a:stretch>
        </p:blipFill>
        <p:spPr>
          <a:xfrm>
            <a:off x="827584" y="1340768"/>
            <a:ext cx="7128792" cy="4896544"/>
          </a:xfrm>
          <a:prstGeom prst="rect">
            <a:avLst/>
          </a:prstGeom>
        </p:spPr>
      </p:pic>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781" y="5507331"/>
            <a:ext cx="1752219" cy="1350669"/>
          </a:xfrm>
          <a:prstGeom prst="rect">
            <a:avLst/>
          </a:prstGeom>
        </p:spPr>
      </p:pic>
      <p:sp>
        <p:nvSpPr>
          <p:cNvPr id="8" name="矩形标注 7"/>
          <p:cNvSpPr/>
          <p:nvPr/>
        </p:nvSpPr>
        <p:spPr>
          <a:xfrm>
            <a:off x="3995936" y="-45368"/>
            <a:ext cx="5040560" cy="999392"/>
          </a:xfrm>
          <a:prstGeom prst="wedgeRectCallout">
            <a:avLst>
              <a:gd name="adj1" fmla="val -26128"/>
              <a:gd name="adj2" fmla="val 9270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rgbClr val="FF0000"/>
                </a:solidFill>
              </a:rPr>
              <a:t>JobTracker</a:t>
            </a:r>
            <a:r>
              <a:rPr lang="zh-CN" altLang="en-US" dirty="0">
                <a:solidFill>
                  <a:srgbClr val="FF0000"/>
                </a:solidFill>
              </a:rPr>
              <a:t>将数据分解成任务</a:t>
            </a:r>
            <a:r>
              <a:rPr lang="en-US" altLang="zh-CN" dirty="0">
                <a:solidFill>
                  <a:srgbClr val="FF0000"/>
                </a:solidFill>
              </a:rPr>
              <a:t>(“Map”)</a:t>
            </a:r>
            <a:r>
              <a:rPr lang="zh-CN" altLang="en-US" dirty="0">
                <a:solidFill>
                  <a:srgbClr val="FF0000"/>
                </a:solidFill>
              </a:rPr>
              <a:t>，发送给</a:t>
            </a:r>
            <a:r>
              <a:rPr lang="en-US" altLang="zh-CN" dirty="0" err="1">
                <a:solidFill>
                  <a:srgbClr val="FF0000"/>
                </a:solidFill>
              </a:rPr>
              <a:t>TaskTracker</a:t>
            </a:r>
            <a:r>
              <a:rPr lang="zh-CN" altLang="en-US" dirty="0">
                <a:solidFill>
                  <a:srgbClr val="FF0000"/>
                </a:solidFill>
              </a:rPr>
              <a:t>处理</a:t>
            </a:r>
          </a:p>
        </p:txBody>
      </p:sp>
      <p:sp>
        <p:nvSpPr>
          <p:cNvPr id="10" name="矩形标注 9"/>
          <p:cNvSpPr/>
          <p:nvPr/>
        </p:nvSpPr>
        <p:spPr>
          <a:xfrm>
            <a:off x="179512" y="5869161"/>
            <a:ext cx="5328592" cy="736302"/>
          </a:xfrm>
          <a:prstGeom prst="wedgeRectCallout">
            <a:avLst>
              <a:gd name="adj1" fmla="val 6116"/>
              <a:gd name="adj2" fmla="val -11866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err="1">
                <a:solidFill>
                  <a:srgbClr val="FF0000"/>
                </a:solidFill>
                <a:effectLst/>
              </a:rPr>
              <a:t>TaskTracker</a:t>
            </a:r>
            <a:r>
              <a:rPr lang="zh-CN" altLang="en-US" dirty="0">
                <a:solidFill>
                  <a:srgbClr val="FF0000"/>
                </a:solidFill>
                <a:effectLst/>
              </a:rPr>
              <a:t>向</a:t>
            </a:r>
            <a:r>
              <a:rPr lang="en-US" altLang="zh-CN" dirty="0" err="1">
                <a:solidFill>
                  <a:srgbClr val="FF0000"/>
                </a:solidFill>
                <a:effectLst/>
              </a:rPr>
              <a:t>JobTracker</a:t>
            </a:r>
            <a:r>
              <a:rPr lang="zh-CN" altLang="en-US" dirty="0">
                <a:solidFill>
                  <a:srgbClr val="FF0000"/>
                </a:solidFill>
                <a:effectLst/>
              </a:rPr>
              <a:t>报告任务进展，发送数据</a:t>
            </a:r>
            <a:r>
              <a:rPr lang="en-US" altLang="zh-CN" dirty="0">
                <a:solidFill>
                  <a:srgbClr val="FF0000"/>
                </a:solidFill>
                <a:effectLst/>
              </a:rPr>
              <a:t>(“Reduce”) </a:t>
            </a:r>
            <a:r>
              <a:rPr lang="zh-CN" altLang="en-US" dirty="0">
                <a:solidFill>
                  <a:srgbClr val="FF0000"/>
                </a:solidFill>
                <a:effectLst/>
              </a:rPr>
              <a:t>或要求新任务</a:t>
            </a:r>
            <a:endParaRPr lang="zh-CN" altLang="zh-CN" dirty="0">
              <a:solidFill>
                <a:srgbClr val="FF0000"/>
              </a:solidFill>
              <a:effectLst/>
            </a:endParaRPr>
          </a:p>
        </p:txBody>
      </p:sp>
    </p:spTree>
    <p:extLst>
      <p:ext uri="{BB962C8B-B14F-4D97-AF65-F5344CB8AC3E}">
        <p14:creationId xmlns:p14="http://schemas.microsoft.com/office/powerpoint/2010/main" val="383013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normAutofit/>
          </a:bodyPr>
          <a:lstStyle/>
          <a:p>
            <a:r>
              <a:rPr lang="en-US" altLang="zh-CN" dirty="0">
                <a:ea typeface="宋体" pitchFamily="2" charset="-122"/>
              </a:rPr>
              <a:t>Distributed Dynamic Mapping </a:t>
            </a:r>
          </a:p>
        </p:txBody>
      </p:sp>
      <p:sp>
        <p:nvSpPr>
          <p:cNvPr id="4" name="灯片编号占位符 4"/>
          <p:cNvSpPr>
            <a:spLocks noGrp="1"/>
          </p:cNvSpPr>
          <p:nvPr>
            <p:ph type="sldNum" sz="quarter" idx="12"/>
          </p:nvPr>
        </p:nvSpPr>
        <p:spPr/>
        <p:txBody>
          <a:bodyPr/>
          <a:lstStyle/>
          <a:p>
            <a:fld id="{F9200302-904A-40A8-8361-F0BF22B9E2E8}" type="slidenum">
              <a:rPr lang="zh-CN" altLang="en-US"/>
              <a:pPr/>
              <a:t>101</a:t>
            </a:fld>
            <a:endParaRPr lang="en-US" altLang="zh-CN"/>
          </a:p>
        </p:txBody>
      </p:sp>
      <p:sp>
        <p:nvSpPr>
          <p:cNvPr id="724995" name="Rectangle 3"/>
          <p:cNvSpPr>
            <a:spLocks noGrp="1" noChangeArrowheads="1"/>
          </p:cNvSpPr>
          <p:nvPr>
            <p:ph sz="quarter" idx="1"/>
          </p:nvPr>
        </p:nvSpPr>
        <p:spPr/>
        <p:txBody>
          <a:bodyPr>
            <a:normAutofit/>
          </a:bodyPr>
          <a:lstStyle/>
          <a:p>
            <a:pPr>
              <a:lnSpc>
                <a:spcPct val="90000"/>
              </a:lnSpc>
            </a:pPr>
            <a:r>
              <a:rPr lang="zh-CN" altLang="en-US" dirty="0"/>
              <a:t>每一进程或线程可发送任务给其它进程，也可以接受任务，可消除集中式中存在的瓶颈</a:t>
            </a:r>
            <a:r>
              <a:rPr lang="en-US" altLang="zh-CN" dirty="0"/>
              <a:t>. </a:t>
            </a:r>
          </a:p>
          <a:p>
            <a:pPr>
              <a:lnSpc>
                <a:spcPct val="90000"/>
              </a:lnSpc>
            </a:pPr>
            <a:r>
              <a:rPr lang="zh-CN" altLang="en-US" dirty="0"/>
              <a:t>存在</a:t>
            </a:r>
            <a:r>
              <a:rPr lang="en-US" altLang="zh-CN" dirty="0"/>
              <a:t>4</a:t>
            </a:r>
            <a:r>
              <a:rPr lang="zh-CN" altLang="en-US" dirty="0"/>
              <a:t>个问题</a:t>
            </a:r>
            <a:r>
              <a:rPr lang="en-US" altLang="zh-CN" dirty="0"/>
              <a:t>: </a:t>
            </a:r>
          </a:p>
          <a:p>
            <a:pPr lvl="1">
              <a:lnSpc>
                <a:spcPct val="90000"/>
              </a:lnSpc>
            </a:pPr>
            <a:r>
              <a:rPr lang="zh-CN" altLang="en-US" dirty="0"/>
              <a:t>怎样匹配发送方和接收方</a:t>
            </a:r>
            <a:endParaRPr lang="en-US" altLang="zh-CN" dirty="0"/>
          </a:p>
          <a:p>
            <a:pPr lvl="1">
              <a:lnSpc>
                <a:spcPct val="90000"/>
              </a:lnSpc>
            </a:pPr>
            <a:r>
              <a:rPr lang="zh-CN" altLang="en-US" dirty="0"/>
              <a:t>传送多少任务</a:t>
            </a:r>
            <a:endParaRPr lang="en-US" altLang="zh-CN" dirty="0"/>
          </a:p>
          <a:p>
            <a:pPr lvl="1">
              <a:lnSpc>
                <a:spcPct val="90000"/>
              </a:lnSpc>
            </a:pPr>
            <a:r>
              <a:rPr lang="zh-CN" altLang="en-US" dirty="0"/>
              <a:t>谁启动任务发送</a:t>
            </a:r>
            <a:endParaRPr lang="en-US" altLang="zh-CN" dirty="0"/>
          </a:p>
          <a:p>
            <a:pPr lvl="1">
              <a:lnSpc>
                <a:spcPct val="90000"/>
              </a:lnSpc>
            </a:pPr>
            <a:r>
              <a:rPr lang="zh-CN" altLang="en-US" dirty="0"/>
              <a:t>什么时候启动任务传输</a:t>
            </a:r>
            <a:r>
              <a:rPr lang="en-US" altLang="zh-CN" dirty="0"/>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日期占位符 3"/>
          <p:cNvSpPr>
            <a:spLocks noGrp="1"/>
          </p:cNvSpPr>
          <p:nvPr>
            <p:ph type="dt" sz="half" idx="10"/>
          </p:nvPr>
        </p:nvSpPr>
        <p:spPr/>
        <p:txBody>
          <a:bodyPr/>
          <a:lstStyle/>
          <a:p>
            <a:fld id="{56885E3F-AFB1-428B-82B6-47880CF360B5}" type="datetime1">
              <a:rPr lang="zh-CN" altLang="en-US"/>
              <a:pPr/>
              <a:t>2019/12/30</a:t>
            </a:fld>
            <a:endParaRPr lang="en-US" altLang="zh-CN"/>
          </a:p>
        </p:txBody>
      </p:sp>
      <p:sp>
        <p:nvSpPr>
          <p:cNvPr id="88" name="灯片编号占位符 5"/>
          <p:cNvSpPr>
            <a:spLocks noGrp="1"/>
          </p:cNvSpPr>
          <p:nvPr>
            <p:ph type="sldNum" sz="quarter" idx="12"/>
          </p:nvPr>
        </p:nvSpPr>
        <p:spPr/>
        <p:txBody>
          <a:bodyPr/>
          <a:lstStyle/>
          <a:p>
            <a:r>
              <a:rPr lang="en-US" altLang="zh-CN" dirty="0"/>
              <a:t>100</a:t>
            </a:r>
          </a:p>
        </p:txBody>
      </p:sp>
      <p:sp>
        <p:nvSpPr>
          <p:cNvPr id="649218" name="Rectangle 2"/>
          <p:cNvSpPr>
            <a:spLocks noGrp="1" noChangeArrowheads="1"/>
          </p:cNvSpPr>
          <p:nvPr>
            <p:ph type="title"/>
          </p:nvPr>
        </p:nvSpPr>
        <p:spPr>
          <a:xfrm>
            <a:off x="228600" y="228600"/>
            <a:ext cx="6503988" cy="914400"/>
          </a:xfrm>
        </p:spPr>
        <p:txBody>
          <a:bodyPr/>
          <a:lstStyle/>
          <a:p>
            <a:r>
              <a:rPr lang="en-US" altLang="zh-CN" dirty="0" err="1"/>
              <a:t>KaZaA</a:t>
            </a:r>
            <a:endParaRPr lang="zh-CN" altLang="en-US" dirty="0"/>
          </a:p>
        </p:txBody>
      </p:sp>
      <p:pic>
        <p:nvPicPr>
          <p:cNvPr id="649219" name="Picture 3" descr="h_logo"/>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308850" y="404813"/>
            <a:ext cx="1219200" cy="62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49220" name="Group 4"/>
          <p:cNvGrpSpPr>
            <a:grpSpLocks/>
          </p:cNvGrpSpPr>
          <p:nvPr/>
        </p:nvGrpSpPr>
        <p:grpSpPr bwMode="auto">
          <a:xfrm>
            <a:off x="1462088" y="1524000"/>
            <a:ext cx="6781800" cy="4419600"/>
            <a:chOff x="576" y="960"/>
            <a:chExt cx="4272" cy="2784"/>
          </a:xfrm>
        </p:grpSpPr>
        <p:pic>
          <p:nvPicPr>
            <p:cNvPr id="649221" name="Picture 5"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1968"/>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2" name="Picture 6"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 y="3024"/>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3" name="Picture 7"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 y="1920"/>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4" name="Picture 8"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3168"/>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5" name="Picture 9"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12"/>
              <a:ext cx="480" cy="448"/>
            </a:xfrm>
            <a:prstGeom prst="rect">
              <a:avLst/>
            </a:prstGeom>
            <a:noFill/>
            <a:extLst>
              <a:ext uri="{909E8E84-426E-40DD-AFC4-6F175D3DCCD1}">
                <a14:hiddenFill xmlns:a14="http://schemas.microsoft.com/office/drawing/2010/main">
                  <a:solidFill>
                    <a:schemeClr val="bg2"/>
                  </a:solidFill>
                </a14:hiddenFill>
              </a:ext>
            </a:extLst>
          </p:spPr>
        </p:pic>
        <p:grpSp>
          <p:nvGrpSpPr>
            <p:cNvPr id="649226" name="Group 10"/>
            <p:cNvGrpSpPr>
              <a:grpSpLocks/>
            </p:cNvGrpSpPr>
            <p:nvPr/>
          </p:nvGrpSpPr>
          <p:grpSpPr bwMode="auto">
            <a:xfrm>
              <a:off x="4464" y="3408"/>
              <a:ext cx="384" cy="192"/>
              <a:chOff x="2688" y="3552"/>
              <a:chExt cx="384" cy="192"/>
            </a:xfrm>
          </p:grpSpPr>
          <p:pic>
            <p:nvPicPr>
              <p:cNvPr id="649227" name="Picture 1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28"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29" name="Picture 1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49230" name="Picture 1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0" y="259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1" name="Picture 1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6" y="259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2" name="Picture 1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12" y="259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9233" name="Group 17"/>
            <p:cNvGrpSpPr>
              <a:grpSpLocks/>
            </p:cNvGrpSpPr>
            <p:nvPr/>
          </p:nvGrpSpPr>
          <p:grpSpPr bwMode="auto">
            <a:xfrm>
              <a:off x="3408" y="2592"/>
              <a:ext cx="384" cy="192"/>
              <a:chOff x="2688" y="3552"/>
              <a:chExt cx="384" cy="192"/>
            </a:xfrm>
          </p:grpSpPr>
          <p:pic>
            <p:nvPicPr>
              <p:cNvPr id="649234" name="Picture 1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5" name="Picture 1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6" name="Picture 2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49237" name="Picture 2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2" y="21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8" name="Picture 2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8" y="21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9239" name="Group 23"/>
            <p:cNvGrpSpPr>
              <a:grpSpLocks/>
            </p:cNvGrpSpPr>
            <p:nvPr/>
          </p:nvGrpSpPr>
          <p:grpSpPr bwMode="auto">
            <a:xfrm>
              <a:off x="576" y="2208"/>
              <a:ext cx="384" cy="192"/>
              <a:chOff x="2688" y="3552"/>
              <a:chExt cx="384" cy="192"/>
            </a:xfrm>
          </p:grpSpPr>
          <p:pic>
            <p:nvPicPr>
              <p:cNvPr id="649240" name="Picture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1" name="Picture 2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2" name="Picture 2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49243" name="Picture 27"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8" y="3072"/>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44" name="Picture 2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4" y="331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5" name="Picture 2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331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6" name="Picture 3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0" y="326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7" name="Picture 3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4" y="2208"/>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8" name="Picture 32"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 y="2016"/>
              <a:ext cx="480" cy="448"/>
            </a:xfrm>
            <a:prstGeom prst="rect">
              <a:avLst/>
            </a:prstGeom>
            <a:noFill/>
            <a:extLst>
              <a:ext uri="{909E8E84-426E-40DD-AFC4-6F175D3DCCD1}">
                <a14:hiddenFill xmlns:a14="http://schemas.microsoft.com/office/drawing/2010/main">
                  <a:solidFill>
                    <a:schemeClr val="bg2"/>
                  </a:solidFill>
                </a14:hiddenFill>
              </a:ext>
            </a:extLst>
          </p:spPr>
        </p:pic>
        <p:pic>
          <p:nvPicPr>
            <p:cNvPr id="649249" name="Picture 3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2" y="25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0"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25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1" name="Picture 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4" y="25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2" name="Picture 36"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1152"/>
              <a:ext cx="480" cy="448"/>
            </a:xfrm>
            <a:prstGeom prst="rect">
              <a:avLst/>
            </a:prstGeom>
            <a:noFill/>
            <a:extLst>
              <a:ext uri="{909E8E84-426E-40DD-AFC4-6F175D3DCCD1}">
                <a14:hiddenFill xmlns:a14="http://schemas.microsoft.com/office/drawing/2010/main">
                  <a:solidFill>
                    <a:schemeClr val="bg2"/>
                  </a:solidFill>
                </a14:hiddenFill>
              </a:ext>
            </a:extLst>
          </p:spPr>
        </p:pic>
        <p:pic>
          <p:nvPicPr>
            <p:cNvPr id="649253" name="Picture 3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12"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4" name="Picture 3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8"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5" name="Picture 3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4"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6" name="Picture 40"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152"/>
              <a:ext cx="480" cy="448"/>
            </a:xfrm>
            <a:prstGeom prst="rect">
              <a:avLst/>
            </a:prstGeom>
            <a:noFill/>
            <a:extLst>
              <a:ext uri="{909E8E84-426E-40DD-AFC4-6F175D3DCCD1}">
                <a14:hiddenFill xmlns:a14="http://schemas.microsoft.com/office/drawing/2010/main">
                  <a:solidFill>
                    <a:schemeClr val="bg2"/>
                  </a:solidFill>
                </a14:hiddenFill>
              </a:ext>
            </a:extLst>
          </p:spPr>
        </p:pic>
        <p:pic>
          <p:nvPicPr>
            <p:cNvPr id="649257" name="Picture 4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64"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8" name="Picture 4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0"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59" name="Line 43"/>
            <p:cNvSpPr>
              <a:spLocks noChangeShapeType="1"/>
            </p:cNvSpPr>
            <p:nvPr/>
          </p:nvSpPr>
          <p:spPr bwMode="auto">
            <a:xfrm>
              <a:off x="2592" y="1440"/>
              <a:ext cx="576" cy="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0" name="Line 44"/>
            <p:cNvSpPr>
              <a:spLocks noChangeShapeType="1"/>
            </p:cNvSpPr>
            <p:nvPr/>
          </p:nvSpPr>
          <p:spPr bwMode="auto">
            <a:xfrm flipV="1">
              <a:off x="3312" y="1632"/>
              <a:ext cx="0" cy="48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1" name="Line 45"/>
            <p:cNvSpPr>
              <a:spLocks noChangeShapeType="1"/>
            </p:cNvSpPr>
            <p:nvPr/>
          </p:nvSpPr>
          <p:spPr bwMode="auto">
            <a:xfrm>
              <a:off x="2400" y="2352"/>
              <a:ext cx="816" cy="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2" name="Line 46"/>
            <p:cNvSpPr>
              <a:spLocks noChangeShapeType="1"/>
            </p:cNvSpPr>
            <p:nvPr/>
          </p:nvSpPr>
          <p:spPr bwMode="auto">
            <a:xfrm flipH="1">
              <a:off x="2160" y="1584"/>
              <a:ext cx="144" cy="432"/>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3" name="Line 47"/>
            <p:cNvSpPr>
              <a:spLocks noChangeShapeType="1"/>
            </p:cNvSpPr>
            <p:nvPr/>
          </p:nvSpPr>
          <p:spPr bwMode="auto">
            <a:xfrm>
              <a:off x="2544" y="1536"/>
              <a:ext cx="672" cy="672"/>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4" name="Line 48"/>
            <p:cNvSpPr>
              <a:spLocks noChangeShapeType="1"/>
            </p:cNvSpPr>
            <p:nvPr/>
          </p:nvSpPr>
          <p:spPr bwMode="auto">
            <a:xfrm flipV="1">
              <a:off x="2304" y="1584"/>
              <a:ext cx="864" cy="624"/>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5" name="Line 49"/>
            <p:cNvSpPr>
              <a:spLocks noChangeShapeType="1"/>
            </p:cNvSpPr>
            <p:nvPr/>
          </p:nvSpPr>
          <p:spPr bwMode="auto">
            <a:xfrm>
              <a:off x="3648" y="1584"/>
              <a:ext cx="576" cy="43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9266" name="Picture 50"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3312"/>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67" name="Picture 5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6"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68" name="Picture 5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2"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69" name="Picture 53"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440"/>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70" name="Picture 5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4"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71" name="Picture 5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72" name="Line 56"/>
            <p:cNvSpPr>
              <a:spLocks noChangeShapeType="1"/>
            </p:cNvSpPr>
            <p:nvPr/>
          </p:nvSpPr>
          <p:spPr bwMode="auto">
            <a:xfrm>
              <a:off x="3648" y="2544"/>
              <a:ext cx="864" cy="6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3" name="Line 57"/>
            <p:cNvSpPr>
              <a:spLocks noChangeShapeType="1"/>
            </p:cNvSpPr>
            <p:nvPr/>
          </p:nvSpPr>
          <p:spPr bwMode="auto">
            <a:xfrm>
              <a:off x="3504" y="2544"/>
              <a:ext cx="432" cy="76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4" name="Line 58"/>
            <p:cNvSpPr>
              <a:spLocks noChangeShapeType="1"/>
            </p:cNvSpPr>
            <p:nvPr/>
          </p:nvSpPr>
          <p:spPr bwMode="auto">
            <a:xfrm flipH="1">
              <a:off x="3168" y="2544"/>
              <a:ext cx="144" cy="43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5" name="Line 59"/>
            <p:cNvSpPr>
              <a:spLocks noChangeShapeType="1"/>
            </p:cNvSpPr>
            <p:nvPr/>
          </p:nvSpPr>
          <p:spPr bwMode="auto">
            <a:xfrm flipH="1">
              <a:off x="1632" y="2448"/>
              <a:ext cx="336" cy="57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6" name="Line 60"/>
            <p:cNvSpPr>
              <a:spLocks noChangeShapeType="1"/>
            </p:cNvSpPr>
            <p:nvPr/>
          </p:nvSpPr>
          <p:spPr bwMode="auto">
            <a:xfrm flipV="1">
              <a:off x="1104" y="1488"/>
              <a:ext cx="1008" cy="9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7" name="Line 61"/>
            <p:cNvSpPr>
              <a:spLocks noChangeShapeType="1"/>
            </p:cNvSpPr>
            <p:nvPr/>
          </p:nvSpPr>
          <p:spPr bwMode="auto">
            <a:xfrm flipH="1">
              <a:off x="912" y="1584"/>
              <a:ext cx="1200" cy="48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8" name="Text Box 62"/>
            <p:cNvSpPr txBox="1">
              <a:spLocks noChangeArrowheads="1"/>
            </p:cNvSpPr>
            <p:nvPr/>
          </p:nvSpPr>
          <p:spPr bwMode="auto">
            <a:xfrm>
              <a:off x="2160" y="96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b="0">
                <a:solidFill>
                  <a:srgbClr val="990000"/>
                </a:solidFill>
                <a:latin typeface="Helvetica" panose="020B0604020202020204" pitchFamily="34" charset="0"/>
                <a:ea typeface="宋体" panose="02010600030101010101" pitchFamily="2" charset="-122"/>
              </a:endParaRPr>
            </a:p>
          </p:txBody>
        </p:sp>
      </p:grpSp>
      <p:sp>
        <p:nvSpPr>
          <p:cNvPr id="649279" name="Text Box 63"/>
          <p:cNvSpPr txBox="1">
            <a:spLocks noChangeArrowheads="1"/>
          </p:cNvSpPr>
          <p:nvPr/>
        </p:nvSpPr>
        <p:spPr bwMode="auto">
          <a:xfrm>
            <a:off x="547688" y="4876800"/>
            <a:ext cx="231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rgbClr val="FF0000"/>
                </a:solidFill>
                <a:latin typeface="Arial" panose="020B0604020202020204" pitchFamily="34" charset="0"/>
                <a:ea typeface="宋体" panose="02010600030101010101" pitchFamily="2" charset="-122"/>
              </a:rPr>
              <a:t>Where is file A?</a:t>
            </a:r>
            <a:endParaRPr lang="en-US" altLang="zh-CN" sz="2400" b="0">
              <a:solidFill>
                <a:srgbClr val="FF0000"/>
              </a:solidFill>
              <a:latin typeface="Times New Roman" panose="02020603050405020304" pitchFamily="18" charset="0"/>
              <a:ea typeface="宋体" panose="02010600030101010101" pitchFamily="2" charset="-122"/>
            </a:endParaRPr>
          </a:p>
        </p:txBody>
      </p:sp>
      <p:grpSp>
        <p:nvGrpSpPr>
          <p:cNvPr id="649280" name="Group 64"/>
          <p:cNvGrpSpPr>
            <a:grpSpLocks/>
          </p:cNvGrpSpPr>
          <p:nvPr/>
        </p:nvGrpSpPr>
        <p:grpSpPr bwMode="auto">
          <a:xfrm>
            <a:off x="2376488" y="3886200"/>
            <a:ext cx="1295400" cy="914400"/>
            <a:chOff x="1152" y="2448"/>
            <a:chExt cx="816" cy="576"/>
          </a:xfrm>
        </p:grpSpPr>
        <p:sp>
          <p:nvSpPr>
            <p:cNvPr id="649281" name="Line 65"/>
            <p:cNvSpPr>
              <a:spLocks noChangeShapeType="1"/>
            </p:cNvSpPr>
            <p:nvPr/>
          </p:nvSpPr>
          <p:spPr bwMode="auto">
            <a:xfrm flipV="1">
              <a:off x="1632" y="2448"/>
              <a:ext cx="336" cy="57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2" name="Rectangle 66"/>
            <p:cNvSpPr>
              <a:spLocks noChangeArrowheads="1"/>
            </p:cNvSpPr>
            <p:nvPr/>
          </p:nvSpPr>
          <p:spPr bwMode="auto">
            <a:xfrm>
              <a:off x="1152" y="2544"/>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chemeClr val="accent2"/>
                  </a:solidFill>
                  <a:latin typeface="Arial" panose="020B0604020202020204" pitchFamily="34" charset="0"/>
                  <a:ea typeface="宋体" panose="02010600030101010101" pitchFamily="2" charset="-122"/>
                </a:rPr>
                <a:t>Query</a:t>
              </a:r>
            </a:p>
          </p:txBody>
        </p:sp>
      </p:grpSp>
      <p:grpSp>
        <p:nvGrpSpPr>
          <p:cNvPr id="649283" name="Group 67"/>
          <p:cNvGrpSpPr>
            <a:grpSpLocks/>
          </p:cNvGrpSpPr>
          <p:nvPr/>
        </p:nvGrpSpPr>
        <p:grpSpPr bwMode="auto">
          <a:xfrm>
            <a:off x="3976688" y="2514600"/>
            <a:ext cx="1676400" cy="1219200"/>
            <a:chOff x="2160" y="1584"/>
            <a:chExt cx="1056" cy="768"/>
          </a:xfrm>
        </p:grpSpPr>
        <p:sp>
          <p:nvSpPr>
            <p:cNvPr id="649284" name="Line 68"/>
            <p:cNvSpPr>
              <a:spLocks noChangeShapeType="1"/>
            </p:cNvSpPr>
            <p:nvPr/>
          </p:nvSpPr>
          <p:spPr bwMode="auto">
            <a:xfrm flipV="1">
              <a:off x="2160" y="1584"/>
              <a:ext cx="144"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5" name="Line 69"/>
            <p:cNvSpPr>
              <a:spLocks noChangeShapeType="1"/>
            </p:cNvSpPr>
            <p:nvPr/>
          </p:nvSpPr>
          <p:spPr bwMode="auto">
            <a:xfrm flipV="1">
              <a:off x="2400" y="2352"/>
              <a:ext cx="816"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6" name="Line 70"/>
            <p:cNvSpPr>
              <a:spLocks noChangeShapeType="1"/>
            </p:cNvSpPr>
            <p:nvPr/>
          </p:nvSpPr>
          <p:spPr bwMode="auto">
            <a:xfrm flipV="1">
              <a:off x="2304" y="1584"/>
              <a:ext cx="864" cy="6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287" name="Group 71"/>
          <p:cNvGrpSpPr>
            <a:grpSpLocks/>
          </p:cNvGrpSpPr>
          <p:nvPr/>
        </p:nvGrpSpPr>
        <p:grpSpPr bwMode="auto">
          <a:xfrm>
            <a:off x="4586288" y="2286000"/>
            <a:ext cx="1219200" cy="1219200"/>
            <a:chOff x="2544" y="1440"/>
            <a:chExt cx="768" cy="768"/>
          </a:xfrm>
        </p:grpSpPr>
        <p:sp>
          <p:nvSpPr>
            <p:cNvPr id="649288" name="Line 72"/>
            <p:cNvSpPr>
              <a:spLocks noChangeShapeType="1"/>
            </p:cNvSpPr>
            <p:nvPr/>
          </p:nvSpPr>
          <p:spPr bwMode="auto">
            <a:xfrm>
              <a:off x="2544" y="1536"/>
              <a:ext cx="672" cy="67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9" name="Line 73"/>
            <p:cNvSpPr>
              <a:spLocks noChangeShapeType="1"/>
            </p:cNvSpPr>
            <p:nvPr/>
          </p:nvSpPr>
          <p:spPr bwMode="auto">
            <a:xfrm flipV="1">
              <a:off x="2592" y="1440"/>
              <a:ext cx="576"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0" name="Line 74"/>
            <p:cNvSpPr>
              <a:spLocks noChangeShapeType="1"/>
            </p:cNvSpPr>
            <p:nvPr/>
          </p:nvSpPr>
          <p:spPr bwMode="auto">
            <a:xfrm flipV="1">
              <a:off x="3312" y="1632"/>
              <a:ext cx="0" cy="48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291" name="Group 75"/>
          <p:cNvGrpSpPr>
            <a:grpSpLocks/>
          </p:cNvGrpSpPr>
          <p:nvPr/>
        </p:nvGrpSpPr>
        <p:grpSpPr bwMode="auto">
          <a:xfrm>
            <a:off x="1995488" y="1524000"/>
            <a:ext cx="6248400" cy="2971800"/>
            <a:chOff x="912" y="960"/>
            <a:chExt cx="3936" cy="1872"/>
          </a:xfrm>
        </p:grpSpPr>
        <p:sp>
          <p:nvSpPr>
            <p:cNvPr id="649292" name="Rectangle 76"/>
            <p:cNvSpPr>
              <a:spLocks noChangeArrowheads="1"/>
            </p:cNvSpPr>
            <p:nvPr/>
          </p:nvSpPr>
          <p:spPr bwMode="auto">
            <a:xfrm>
              <a:off x="3552" y="2112"/>
              <a:ext cx="129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b="0" dirty="0">
                  <a:solidFill>
                    <a:srgbClr val="FF0000"/>
                  </a:solidFill>
                  <a:latin typeface="Arial" panose="020B0604020202020204" pitchFamily="34" charset="0"/>
                  <a:ea typeface="宋体" panose="02010600030101010101" pitchFamily="2" charset="-122"/>
                </a:rPr>
                <a:t>search(A)</a:t>
              </a:r>
            </a:p>
            <a:p>
              <a:r>
                <a:rPr lang="en-US" altLang="zh-CN" sz="2000" b="0" dirty="0">
                  <a:solidFill>
                    <a:srgbClr val="FF0000"/>
                  </a:solidFill>
                  <a:latin typeface="Arial" panose="020B0604020202020204" pitchFamily="34" charset="0"/>
                  <a:ea typeface="宋体" panose="02010600030101010101" pitchFamily="2" charset="-122"/>
                </a:rPr>
                <a:t>--&gt;</a:t>
              </a:r>
            </a:p>
            <a:p>
              <a:r>
                <a:rPr lang="en-US" altLang="zh-CN" sz="2000" b="0" dirty="0">
                  <a:solidFill>
                    <a:srgbClr val="FF0000"/>
                  </a:solidFill>
                  <a:latin typeface="Arial" panose="020B0604020202020204" pitchFamily="34" charset="0"/>
                  <a:ea typeface="宋体" panose="02010600030101010101" pitchFamily="2" charset="-122"/>
                </a:rPr>
                <a:t>123.2.0.18</a:t>
              </a:r>
            </a:p>
          </p:txBody>
        </p:sp>
        <p:sp>
          <p:nvSpPr>
            <p:cNvPr id="649293" name="Rectangle 77"/>
            <p:cNvSpPr>
              <a:spLocks noChangeArrowheads="1"/>
            </p:cNvSpPr>
            <p:nvPr/>
          </p:nvSpPr>
          <p:spPr bwMode="auto">
            <a:xfrm>
              <a:off x="912" y="960"/>
              <a:ext cx="129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b="0" dirty="0">
                  <a:solidFill>
                    <a:srgbClr val="FF0000"/>
                  </a:solidFill>
                  <a:latin typeface="Arial" panose="020B0604020202020204" pitchFamily="34" charset="0"/>
                  <a:ea typeface="宋体" panose="02010600030101010101" pitchFamily="2" charset="-122"/>
                </a:rPr>
                <a:t>search(A)</a:t>
              </a:r>
            </a:p>
            <a:p>
              <a:r>
                <a:rPr lang="en-US" altLang="zh-CN" sz="2000" b="0" dirty="0">
                  <a:solidFill>
                    <a:srgbClr val="FF0000"/>
                  </a:solidFill>
                  <a:latin typeface="Arial" panose="020B0604020202020204" pitchFamily="34" charset="0"/>
                  <a:ea typeface="宋体" panose="02010600030101010101" pitchFamily="2" charset="-122"/>
                </a:rPr>
                <a:t>--&gt;</a:t>
              </a:r>
            </a:p>
            <a:p>
              <a:r>
                <a:rPr lang="en-US" altLang="zh-CN" sz="2000" b="0" dirty="0">
                  <a:solidFill>
                    <a:srgbClr val="FF0000"/>
                  </a:solidFill>
                  <a:latin typeface="Arial" panose="020B0604020202020204" pitchFamily="34" charset="0"/>
                  <a:ea typeface="宋体" panose="02010600030101010101" pitchFamily="2" charset="-122"/>
                </a:rPr>
                <a:t>123.2.22.50</a:t>
              </a:r>
            </a:p>
          </p:txBody>
        </p:sp>
      </p:grpSp>
      <p:grpSp>
        <p:nvGrpSpPr>
          <p:cNvPr id="649294" name="Group 78"/>
          <p:cNvGrpSpPr>
            <a:grpSpLocks/>
          </p:cNvGrpSpPr>
          <p:nvPr/>
        </p:nvGrpSpPr>
        <p:grpSpPr bwMode="auto">
          <a:xfrm>
            <a:off x="2986088" y="2514600"/>
            <a:ext cx="2667000" cy="2362200"/>
            <a:chOff x="1536" y="1584"/>
            <a:chExt cx="1680" cy="1488"/>
          </a:xfrm>
        </p:grpSpPr>
        <p:sp>
          <p:nvSpPr>
            <p:cNvPr id="649295" name="Line 79"/>
            <p:cNvSpPr>
              <a:spLocks noChangeShapeType="1"/>
            </p:cNvSpPr>
            <p:nvPr/>
          </p:nvSpPr>
          <p:spPr bwMode="auto">
            <a:xfrm flipH="1">
              <a:off x="2304" y="2448"/>
              <a:ext cx="912"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6" name="Line 80"/>
            <p:cNvSpPr>
              <a:spLocks noChangeShapeType="1"/>
            </p:cNvSpPr>
            <p:nvPr/>
          </p:nvSpPr>
          <p:spPr bwMode="auto">
            <a:xfrm flipH="1">
              <a:off x="2064" y="1584"/>
              <a:ext cx="144" cy="48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7" name="Line 81"/>
            <p:cNvSpPr>
              <a:spLocks noChangeShapeType="1"/>
            </p:cNvSpPr>
            <p:nvPr/>
          </p:nvSpPr>
          <p:spPr bwMode="auto">
            <a:xfrm flipH="1">
              <a:off x="1680" y="2496"/>
              <a:ext cx="336" cy="576"/>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8" name="Text Box 82"/>
            <p:cNvSpPr txBox="1">
              <a:spLocks noChangeArrowheads="1"/>
            </p:cNvSpPr>
            <p:nvPr/>
          </p:nvSpPr>
          <p:spPr bwMode="auto">
            <a:xfrm>
              <a:off x="2160" y="2544"/>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rgbClr val="00FF00"/>
                  </a:solidFill>
                  <a:latin typeface="Helvetica" panose="020B0604020202020204" pitchFamily="34" charset="0"/>
                  <a:ea typeface="宋体" panose="02010600030101010101" pitchFamily="2" charset="-122"/>
                </a:rPr>
                <a:t>Replies</a:t>
              </a:r>
            </a:p>
          </p:txBody>
        </p:sp>
        <p:sp>
          <p:nvSpPr>
            <p:cNvPr id="649299" name="Line 83"/>
            <p:cNvSpPr>
              <a:spLocks noChangeShapeType="1"/>
            </p:cNvSpPr>
            <p:nvPr/>
          </p:nvSpPr>
          <p:spPr bwMode="auto">
            <a:xfrm flipH="1">
              <a:off x="1536" y="2448"/>
              <a:ext cx="336" cy="576"/>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300" name="Group 84"/>
          <p:cNvGrpSpPr>
            <a:grpSpLocks/>
          </p:cNvGrpSpPr>
          <p:nvPr/>
        </p:nvGrpSpPr>
        <p:grpSpPr bwMode="auto">
          <a:xfrm>
            <a:off x="1004888" y="3581400"/>
            <a:ext cx="6807200" cy="2590800"/>
            <a:chOff x="288" y="2256"/>
            <a:chExt cx="4288" cy="1632"/>
          </a:xfrm>
        </p:grpSpPr>
        <p:sp>
          <p:nvSpPr>
            <p:cNvPr id="649301" name="Rectangle 85"/>
            <p:cNvSpPr>
              <a:spLocks noChangeArrowheads="1"/>
            </p:cNvSpPr>
            <p:nvPr/>
          </p:nvSpPr>
          <p:spPr bwMode="auto">
            <a:xfrm>
              <a:off x="3552" y="3600"/>
              <a:ext cx="10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009900"/>
                  </a:solidFill>
                  <a:latin typeface="Arial" panose="020B0604020202020204" pitchFamily="34" charset="0"/>
                  <a:ea typeface="宋体" panose="02010600030101010101" pitchFamily="2" charset="-122"/>
                </a:rPr>
                <a:t>123.2.0.18</a:t>
              </a:r>
            </a:p>
          </p:txBody>
        </p:sp>
        <p:sp>
          <p:nvSpPr>
            <p:cNvPr id="649302" name="Rectangle 86"/>
            <p:cNvSpPr>
              <a:spLocks noChangeArrowheads="1"/>
            </p:cNvSpPr>
            <p:nvPr/>
          </p:nvSpPr>
          <p:spPr bwMode="auto">
            <a:xfrm>
              <a:off x="288" y="2256"/>
              <a:ext cx="1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009900"/>
                  </a:solidFill>
                  <a:latin typeface="Arial" panose="020B0604020202020204" pitchFamily="34" charset="0"/>
                  <a:ea typeface="宋体" panose="02010600030101010101" pitchFamily="2" charset="-122"/>
                </a:rPr>
                <a:t>123.2.22.50</a:t>
              </a:r>
            </a:p>
          </p:txBody>
        </p:sp>
      </p:grpSp>
    </p:spTree>
    <p:extLst>
      <p:ext uri="{BB962C8B-B14F-4D97-AF65-F5344CB8AC3E}">
        <p14:creationId xmlns:p14="http://schemas.microsoft.com/office/powerpoint/2010/main" val="1280495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92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492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92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49291"/>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64929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649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ormAutofit/>
          </a:bodyPr>
          <a:lstStyle/>
          <a:p>
            <a:r>
              <a:rPr lang="en-US" altLang="zh-CN" dirty="0">
                <a:ea typeface="宋体" pitchFamily="2" charset="-122"/>
              </a:rPr>
              <a:t>Minimizing Interaction Overheads </a:t>
            </a:r>
          </a:p>
        </p:txBody>
      </p:sp>
      <p:sp>
        <p:nvSpPr>
          <p:cNvPr id="4" name="灯片编号占位符 4"/>
          <p:cNvSpPr>
            <a:spLocks noGrp="1"/>
          </p:cNvSpPr>
          <p:nvPr>
            <p:ph type="sldNum" sz="quarter" idx="12"/>
          </p:nvPr>
        </p:nvSpPr>
        <p:spPr/>
        <p:txBody>
          <a:bodyPr/>
          <a:lstStyle/>
          <a:p>
            <a:fld id="{CD92DE97-8221-4F00-A77C-7CCFD0477883}" type="slidenum">
              <a:rPr lang="zh-CN" altLang="en-US"/>
              <a:pPr/>
              <a:t>103</a:t>
            </a:fld>
            <a:endParaRPr lang="en-US" altLang="zh-CN"/>
          </a:p>
        </p:txBody>
      </p:sp>
      <p:sp>
        <p:nvSpPr>
          <p:cNvPr id="726019" name="Rectangle 3"/>
          <p:cNvSpPr>
            <a:spLocks noGrp="1" noChangeArrowheads="1"/>
          </p:cNvSpPr>
          <p:nvPr>
            <p:ph sz="quarter" idx="1"/>
          </p:nvPr>
        </p:nvSpPr>
        <p:spPr/>
        <p:txBody>
          <a:bodyPr>
            <a:normAutofit/>
          </a:bodyPr>
          <a:lstStyle/>
          <a:p>
            <a:pPr>
              <a:spcBef>
                <a:spcPct val="0"/>
              </a:spcBef>
            </a:pPr>
            <a:r>
              <a:rPr lang="zh-CN" altLang="en-US" sz="2800" dirty="0"/>
              <a:t>最大化数据局部性</a:t>
            </a:r>
            <a:r>
              <a:rPr lang="en-US" altLang="zh-CN" sz="2800" dirty="0"/>
              <a:t> </a:t>
            </a:r>
          </a:p>
          <a:p>
            <a:pPr lvl="1">
              <a:spcBef>
                <a:spcPct val="0"/>
              </a:spcBef>
            </a:pPr>
            <a:r>
              <a:rPr lang="zh-CN" altLang="en-US" sz="2400" dirty="0"/>
              <a:t>重构计算，尽可能重用数据，如中间结果</a:t>
            </a:r>
            <a:r>
              <a:rPr lang="en-US" altLang="zh-CN" sz="2400" dirty="0"/>
              <a:t>. </a:t>
            </a:r>
          </a:p>
          <a:p>
            <a:pPr>
              <a:spcBef>
                <a:spcPct val="0"/>
              </a:spcBef>
            </a:pPr>
            <a:r>
              <a:rPr lang="zh-CN" altLang="en-US" sz="2800" dirty="0"/>
              <a:t>减少数据通信量</a:t>
            </a:r>
            <a:endParaRPr lang="en-US" altLang="zh-CN" sz="2800" dirty="0"/>
          </a:p>
          <a:p>
            <a:pPr lvl="1">
              <a:spcBef>
                <a:spcPct val="0"/>
              </a:spcBef>
            </a:pPr>
            <a:r>
              <a:rPr lang="zh-CN" altLang="en-US" sz="2400" dirty="0"/>
              <a:t>减少数据通信量，可减少通信开销</a:t>
            </a:r>
            <a:r>
              <a:rPr lang="en-US" altLang="zh-CN" sz="2400" dirty="0"/>
              <a:t> </a:t>
            </a:r>
          </a:p>
          <a:p>
            <a:pPr>
              <a:spcBef>
                <a:spcPct val="0"/>
              </a:spcBef>
            </a:pPr>
            <a:r>
              <a:rPr lang="zh-CN" altLang="en-US" sz="2800" dirty="0"/>
              <a:t>复制数据或计算</a:t>
            </a:r>
            <a:r>
              <a:rPr lang="en-US" altLang="zh-CN" sz="2800" dirty="0"/>
              <a:t>. </a:t>
            </a:r>
          </a:p>
          <a:p>
            <a:pPr>
              <a:spcBef>
                <a:spcPct val="0"/>
              </a:spcBef>
            </a:pPr>
            <a:r>
              <a:rPr lang="zh-CN" altLang="en-US" sz="2800" dirty="0"/>
              <a:t>减少冲突热点</a:t>
            </a:r>
            <a:endParaRPr lang="en-US" altLang="zh-CN" sz="2800" dirty="0"/>
          </a:p>
          <a:p>
            <a:pPr lvl="1">
              <a:spcBef>
                <a:spcPct val="0"/>
              </a:spcBef>
            </a:pPr>
            <a:r>
              <a:rPr lang="zh-CN" altLang="en-US" sz="2400" dirty="0"/>
              <a:t>复制数据，采用分布式技术</a:t>
            </a:r>
            <a:endParaRPr lang="en-US" altLang="zh-CN" sz="2400" dirty="0"/>
          </a:p>
          <a:p>
            <a:pPr lvl="1">
              <a:spcBef>
                <a:spcPct val="0"/>
              </a:spcBef>
            </a:pPr>
            <a:endParaRPr lang="en-US" altLang="zh-CN" sz="2400" dirty="0"/>
          </a:p>
        </p:txBody>
      </p:sp>
      <p:sp>
        <p:nvSpPr>
          <p:cNvPr id="2" name="内容占位符 1"/>
          <p:cNvSpPr>
            <a:spLocks noGrp="1"/>
          </p:cNvSpPr>
          <p:nvPr>
            <p:ph sz="quarter" idx="2"/>
          </p:nvPr>
        </p:nvSpPr>
        <p:spPr/>
        <p:txBody>
          <a:bodyPr>
            <a:normAutofit/>
          </a:bodyPr>
          <a:lstStyle/>
          <a:p>
            <a:pPr>
              <a:spcBef>
                <a:spcPct val="0"/>
              </a:spcBef>
            </a:pPr>
            <a:r>
              <a:rPr lang="zh-CN" altLang="en-US" sz="2800" dirty="0"/>
              <a:t>减少交互频率</a:t>
            </a:r>
            <a:endParaRPr lang="en-US" altLang="zh-CN" sz="2800" dirty="0"/>
          </a:p>
          <a:p>
            <a:pPr lvl="1">
              <a:spcBef>
                <a:spcPct val="0"/>
              </a:spcBef>
            </a:pPr>
            <a:r>
              <a:rPr lang="zh-CN" altLang="en-US" sz="2400" dirty="0"/>
              <a:t>每一交互都有发起开销</a:t>
            </a:r>
            <a:r>
              <a:rPr lang="en-US" altLang="zh-CN" sz="2400" dirty="0"/>
              <a:t> </a:t>
            </a:r>
          </a:p>
          <a:p>
            <a:r>
              <a:rPr lang="zh-CN" altLang="en-US" sz="2800" dirty="0"/>
              <a:t>计算和交互重叠</a:t>
            </a:r>
            <a:endParaRPr lang="en-US" altLang="zh-CN" sz="2800" dirty="0"/>
          </a:p>
          <a:p>
            <a:pPr lvl="1"/>
            <a:r>
              <a:rPr lang="zh-CN" altLang="en-US" sz="2400" dirty="0"/>
              <a:t>非阻塞通信、多线程、预取技术隐藏延迟</a:t>
            </a:r>
            <a:r>
              <a:rPr lang="en-US" altLang="zh-CN" sz="2400" dirty="0"/>
              <a:t>. </a:t>
            </a:r>
          </a:p>
          <a:p>
            <a:r>
              <a:rPr lang="zh-CN" altLang="en-US" sz="2800" dirty="0"/>
              <a:t>交互之间重叠</a:t>
            </a:r>
            <a:endParaRPr lang="en-US" altLang="zh-CN" sz="2800" dirty="0"/>
          </a:p>
          <a:p>
            <a:r>
              <a:rPr lang="zh-CN" altLang="en-US" sz="2800" dirty="0"/>
              <a:t>使用组通信，少用</a:t>
            </a:r>
            <a:r>
              <a:rPr lang="en-US" altLang="zh-CN" sz="2800" dirty="0"/>
              <a:t>point-to-point</a:t>
            </a:r>
            <a:r>
              <a:rPr lang="zh-CN" altLang="en-US" sz="2800" dirty="0"/>
              <a:t>通信</a:t>
            </a:r>
            <a:r>
              <a:rPr lang="en-US" altLang="zh-CN" sz="2800" dirty="0"/>
              <a:t>. </a:t>
            </a:r>
          </a:p>
          <a:p>
            <a:endParaRPr lang="en-US" altLang="zh-CN" sz="2800" dirty="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67544" y="404664"/>
            <a:ext cx="7024744" cy="854968"/>
          </a:xfrm>
        </p:spPr>
        <p:txBody>
          <a:bodyPr/>
          <a:lstStyle/>
          <a:p>
            <a:r>
              <a:rPr lang="en-US" altLang="zh-CN" dirty="0"/>
              <a:t>Content</a:t>
            </a:r>
            <a:endParaRPr lang="zh-CN" altLang="en-US" dirty="0"/>
          </a:p>
        </p:txBody>
      </p:sp>
      <p:sp>
        <p:nvSpPr>
          <p:cNvPr id="4" name="灯片编号占位符 4"/>
          <p:cNvSpPr>
            <a:spLocks noGrp="1"/>
          </p:cNvSpPr>
          <p:nvPr>
            <p:ph type="sldNum" sz="quarter" idx="12"/>
          </p:nvPr>
        </p:nvSpPr>
        <p:spPr/>
        <p:txBody>
          <a:bodyPr/>
          <a:lstStyle/>
          <a:p>
            <a:fld id="{E3780634-814E-4117-905B-E1CAFFD42A1F}" type="slidenum">
              <a:rPr lang="zh-CN" altLang="en-US"/>
              <a:pPr/>
              <a:t>104</a:t>
            </a:fld>
            <a:endParaRPr lang="en-US" altLang="zh-CN"/>
          </a:p>
        </p:txBody>
      </p:sp>
      <p:sp>
        <p:nvSpPr>
          <p:cNvPr id="612355" name="Rectangle 3"/>
          <p:cNvSpPr>
            <a:spLocks noGrp="1" noChangeArrowheads="1"/>
          </p:cNvSpPr>
          <p:nvPr>
            <p:ph sz="quarter" idx="1"/>
          </p:nvPr>
        </p:nvSpPr>
        <p:spPr>
          <a:xfrm>
            <a:off x="683568" y="1700808"/>
            <a:ext cx="7632848" cy="4680520"/>
          </a:xfrm>
        </p:spPr>
        <p:txBody>
          <a:bodyPr>
            <a:normAutofit/>
          </a:bodyPr>
          <a:lstStyle/>
          <a:p>
            <a:r>
              <a:rPr lang="zh-CN" altLang="en-US" sz="4000" dirty="0">
                <a:solidFill>
                  <a:srgbClr val="003399"/>
                </a:solidFill>
                <a:ea typeface="华文新魏" pitchFamily="2" charset="-122"/>
              </a:rPr>
              <a:t>并行计算模型（</a:t>
            </a:r>
            <a:r>
              <a:rPr lang="en-US" altLang="zh-CN" sz="4000" dirty="0">
                <a:solidFill>
                  <a:srgbClr val="003399"/>
                </a:solidFill>
                <a:ea typeface="华文新魏" pitchFamily="2" charset="-122"/>
              </a:rPr>
              <a:t>Parallel Computing Model</a:t>
            </a:r>
            <a:r>
              <a:rPr lang="zh-CN" altLang="en-US" sz="4000" dirty="0">
                <a:solidFill>
                  <a:srgbClr val="003399"/>
                </a:solidFill>
                <a:ea typeface="华文新魏" pitchFamily="2" charset="-122"/>
              </a:rPr>
              <a:t>）</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设计并行算法基本方法</a:t>
            </a:r>
            <a:endParaRPr lang="en-US" altLang="zh-CN" sz="4000" dirty="0">
              <a:solidFill>
                <a:srgbClr val="003399"/>
              </a:solidFill>
              <a:ea typeface="华文新魏" pitchFamily="2" charset="-122"/>
            </a:endParaRPr>
          </a:p>
          <a:p>
            <a:r>
              <a:rPr lang="zh-CN" altLang="en-US" sz="4000" dirty="0">
                <a:solidFill>
                  <a:srgbClr val="FF0000"/>
                </a:solidFill>
                <a:ea typeface="华文新魏" pitchFamily="2" charset="-122"/>
              </a:rPr>
              <a:t>并行算法模型</a:t>
            </a:r>
            <a:endParaRPr lang="en-US" altLang="zh-CN" sz="4000" dirty="0">
              <a:solidFill>
                <a:srgbClr val="FF0000"/>
              </a:solidFill>
              <a:ea typeface="华文新魏" pitchFamily="2" charset="-122"/>
            </a:endParaRPr>
          </a:p>
          <a:p>
            <a:r>
              <a:rPr lang="zh-CN" altLang="en-US" sz="4000" dirty="0">
                <a:solidFill>
                  <a:srgbClr val="003399"/>
                </a:solidFill>
                <a:ea typeface="华文新魏" pitchFamily="2" charset="-122"/>
              </a:rPr>
              <a:t>例子</a:t>
            </a:r>
            <a:endParaRPr lang="zh-CN" altLang="en-US" sz="4000" dirty="0">
              <a:ea typeface="华文新魏" pitchFamily="2" charset="-122"/>
            </a:endParaRPr>
          </a:p>
        </p:txBody>
      </p:sp>
    </p:spTree>
    <p:extLst>
      <p:ext uri="{BB962C8B-B14F-4D97-AF65-F5344CB8AC3E}">
        <p14:creationId xmlns:p14="http://schemas.microsoft.com/office/powerpoint/2010/main" val="16322560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467544" y="332656"/>
            <a:ext cx="8136904" cy="864096"/>
          </a:xfrm>
        </p:spPr>
        <p:txBody>
          <a:bodyPr/>
          <a:lstStyle/>
          <a:p>
            <a:r>
              <a:rPr lang="en-US" altLang="zh-CN" dirty="0">
                <a:ea typeface="宋体" pitchFamily="2" charset="-122"/>
              </a:rPr>
              <a:t>Parallel Algorithm Models </a:t>
            </a:r>
          </a:p>
        </p:txBody>
      </p:sp>
      <p:sp>
        <p:nvSpPr>
          <p:cNvPr id="728067" name="Rectangle 3"/>
          <p:cNvSpPr>
            <a:spLocks noGrp="1" noChangeArrowheads="1"/>
          </p:cNvSpPr>
          <p:nvPr>
            <p:ph idx="1"/>
          </p:nvPr>
        </p:nvSpPr>
        <p:spPr>
          <a:xfrm>
            <a:off x="467544" y="1268760"/>
            <a:ext cx="8064896" cy="5112568"/>
          </a:xfrm>
        </p:spPr>
        <p:txBody>
          <a:bodyPr anchor="t" anchorCtr="0">
            <a:normAutofit/>
          </a:bodyPr>
          <a:lstStyle/>
          <a:p>
            <a:pPr>
              <a:buFont typeface="Wingdings" pitchFamily="2" charset="2"/>
              <a:buNone/>
            </a:pPr>
            <a:r>
              <a:rPr lang="zh-CN" altLang="en-US" sz="2800" dirty="0"/>
              <a:t>	   算法模型主要涉及选择划分方法以及映射技术以减少任务之间的交互</a:t>
            </a:r>
            <a:r>
              <a:rPr lang="en-US" altLang="zh-CN" sz="2800" dirty="0"/>
              <a:t>. </a:t>
            </a:r>
          </a:p>
          <a:p>
            <a:r>
              <a:rPr lang="en-US" altLang="zh-CN" sz="2800" dirty="0"/>
              <a:t>Data Parallel Model </a:t>
            </a:r>
          </a:p>
          <a:p>
            <a:pPr lvl="1"/>
            <a:r>
              <a:rPr lang="zh-CN" altLang="en-US" sz="2400" dirty="0"/>
              <a:t>任务静态映射到进程，每一任务在不同数据上执行相似操作</a:t>
            </a:r>
            <a:r>
              <a:rPr lang="en-US" altLang="zh-CN" sz="2400" dirty="0"/>
              <a:t>. </a:t>
            </a:r>
          </a:p>
          <a:p>
            <a:pPr lvl="1"/>
            <a:endParaRPr lang="en-US" altLang="zh-CN" sz="2400" dirty="0"/>
          </a:p>
          <a:p>
            <a:pPr lvl="1"/>
            <a:endParaRPr lang="en-US" altLang="zh-CN" sz="2400" dirty="0"/>
          </a:p>
          <a:p>
            <a:pPr lvl="1"/>
            <a:endParaRPr lang="en-US" altLang="zh-CN" sz="2400" dirty="0"/>
          </a:p>
          <a:p>
            <a:pPr lvl="1"/>
            <a:endParaRPr lang="en-US" altLang="zh-CN" sz="2400" dirty="0"/>
          </a:p>
        </p:txBody>
      </p:sp>
      <p:sp>
        <p:nvSpPr>
          <p:cNvPr id="4" name="灯片编号占位符 4"/>
          <p:cNvSpPr>
            <a:spLocks noGrp="1"/>
          </p:cNvSpPr>
          <p:nvPr>
            <p:ph type="sldNum" sz="quarter" idx="12"/>
          </p:nvPr>
        </p:nvSpPr>
        <p:spPr/>
        <p:txBody>
          <a:bodyPr/>
          <a:lstStyle/>
          <a:p>
            <a:fld id="{7A78E137-177D-4476-93A9-95F574051BBB}" type="slidenum">
              <a:rPr lang="zh-CN" altLang="en-US"/>
              <a:pPr/>
              <a:t>105</a:t>
            </a:fld>
            <a:endParaRPr lang="en-US" altLang="zh-CN"/>
          </a:p>
        </p:txBody>
      </p:sp>
      <p:sp>
        <p:nvSpPr>
          <p:cNvPr id="29" name="Rectangle 1"/>
          <p:cNvSpPr/>
          <p:nvPr/>
        </p:nvSpPr>
        <p:spPr>
          <a:xfrm>
            <a:off x="3092152" y="3764632"/>
            <a:ext cx="3048000" cy="45720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Input data: A large file</a:t>
            </a:r>
          </a:p>
        </p:txBody>
      </p:sp>
      <p:sp>
        <p:nvSpPr>
          <p:cNvPr id="30" name="Rectangle 2"/>
          <p:cNvSpPr/>
          <p:nvPr/>
        </p:nvSpPr>
        <p:spPr>
          <a:xfrm>
            <a:off x="1491952" y="4602832"/>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1400">
                <a:solidFill>
                  <a:srgbClr val="FFFFFF"/>
                </a:solidFill>
                <a:ea typeface="宋体" charset="-122"/>
              </a:rPr>
              <a:t>Node 1</a:t>
            </a:r>
          </a:p>
          <a:p>
            <a:pPr algn="ctr">
              <a:defRPr/>
            </a:pPr>
            <a:endParaRPr lang="en-US" altLang="zh-CN" sz="1200">
              <a:solidFill>
                <a:srgbClr val="FFFFFF"/>
              </a:solidFill>
              <a:ea typeface="宋体" charset="-122"/>
            </a:endParaRPr>
          </a:p>
        </p:txBody>
      </p:sp>
      <p:sp>
        <p:nvSpPr>
          <p:cNvPr id="31" name="Rounded Rectangle 3"/>
          <p:cNvSpPr/>
          <p:nvPr/>
        </p:nvSpPr>
        <p:spPr>
          <a:xfrm>
            <a:off x="1568152" y="4969545"/>
            <a:ext cx="1314450" cy="304800"/>
          </a:xfrm>
          <a:prstGeom prst="round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 of input data</a:t>
            </a:r>
          </a:p>
        </p:txBody>
      </p:sp>
      <p:sp>
        <p:nvSpPr>
          <p:cNvPr id="32" name="Down Arrow 4"/>
          <p:cNvSpPr/>
          <p:nvPr/>
        </p:nvSpPr>
        <p:spPr>
          <a:xfrm>
            <a:off x="1949152" y="4069432"/>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3" name="Rectangle 5"/>
          <p:cNvSpPr/>
          <p:nvPr/>
        </p:nvSpPr>
        <p:spPr>
          <a:xfrm>
            <a:off x="2082502" y="3917032"/>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4" name="Down Arrow 9"/>
          <p:cNvSpPr/>
          <p:nvPr/>
        </p:nvSpPr>
        <p:spPr>
          <a:xfrm>
            <a:off x="6749752" y="4069432"/>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5" name="Rectangle 10"/>
          <p:cNvSpPr/>
          <p:nvPr/>
        </p:nvSpPr>
        <p:spPr>
          <a:xfrm>
            <a:off x="6140152" y="3917032"/>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6" name="Rectangle 11"/>
          <p:cNvSpPr/>
          <p:nvPr/>
        </p:nvSpPr>
        <p:spPr>
          <a:xfrm>
            <a:off x="3854152" y="4602832"/>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1400">
                <a:solidFill>
                  <a:srgbClr val="FFFFFF"/>
                </a:solidFill>
                <a:ea typeface="宋体" charset="-122"/>
              </a:rPr>
              <a:t>Node 2</a:t>
            </a:r>
          </a:p>
          <a:p>
            <a:pPr algn="ctr">
              <a:defRPr/>
            </a:pPr>
            <a:endParaRPr lang="en-US" altLang="zh-CN" sz="1200">
              <a:solidFill>
                <a:srgbClr val="FFFFFF"/>
              </a:solidFill>
              <a:ea typeface="宋体" charset="-122"/>
            </a:endParaRPr>
          </a:p>
        </p:txBody>
      </p:sp>
      <p:sp>
        <p:nvSpPr>
          <p:cNvPr id="37" name="Rounded Rectangle 12"/>
          <p:cNvSpPr/>
          <p:nvPr/>
        </p:nvSpPr>
        <p:spPr>
          <a:xfrm>
            <a:off x="3930352" y="4969545"/>
            <a:ext cx="1314450" cy="3048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 of input data</a:t>
            </a:r>
          </a:p>
        </p:txBody>
      </p:sp>
      <p:sp>
        <p:nvSpPr>
          <p:cNvPr id="38" name="Rectangle 13"/>
          <p:cNvSpPr/>
          <p:nvPr/>
        </p:nvSpPr>
        <p:spPr>
          <a:xfrm>
            <a:off x="6292552" y="4602832"/>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1400">
                <a:solidFill>
                  <a:srgbClr val="FFFFFF"/>
                </a:solidFill>
                <a:ea typeface="宋体" charset="-122"/>
              </a:rPr>
              <a:t>Node 3</a:t>
            </a:r>
          </a:p>
          <a:p>
            <a:pPr algn="ctr">
              <a:defRPr/>
            </a:pPr>
            <a:endParaRPr lang="en-US" altLang="zh-CN" sz="1200">
              <a:solidFill>
                <a:srgbClr val="FFFFFF"/>
              </a:solidFill>
              <a:ea typeface="宋体" charset="-122"/>
            </a:endParaRPr>
          </a:p>
        </p:txBody>
      </p:sp>
      <p:sp>
        <p:nvSpPr>
          <p:cNvPr id="39" name="Rounded Rectangle 14"/>
          <p:cNvSpPr/>
          <p:nvPr/>
        </p:nvSpPr>
        <p:spPr>
          <a:xfrm>
            <a:off x="6368752" y="4969545"/>
            <a:ext cx="1314450" cy="304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 of input data</a:t>
            </a:r>
          </a:p>
        </p:txBody>
      </p:sp>
      <p:sp>
        <p:nvSpPr>
          <p:cNvPr id="40" name="Down Arrow 15"/>
          <p:cNvSpPr/>
          <p:nvPr/>
        </p:nvSpPr>
        <p:spPr>
          <a:xfrm>
            <a:off x="4311352" y="4221832"/>
            <a:ext cx="533400" cy="3048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Tree>
    <p:extLst>
      <p:ext uri="{BB962C8B-B14F-4D97-AF65-F5344CB8AC3E}">
        <p14:creationId xmlns:p14="http://schemas.microsoft.com/office/powerpoint/2010/main" val="266018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right)">
                                      <p:cBhvr>
                                        <p:cTn id="17" dur="500"/>
                                        <p:tgtEl>
                                          <p:spTgt spid="3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arn(inVertical)">
                                      <p:cBhvr>
                                        <p:cTn id="35" dur="500"/>
                                        <p:tgtEl>
                                          <p:spTgt spid="3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arn(inVertical)">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r>
              <a:rPr lang="en-US" altLang="zh-CN" dirty="0">
                <a:ea typeface="宋体" pitchFamily="2" charset="-122"/>
              </a:rPr>
              <a:t>Parallel Algorithm Models (cont.) </a:t>
            </a:r>
          </a:p>
        </p:txBody>
      </p:sp>
      <p:sp>
        <p:nvSpPr>
          <p:cNvPr id="4" name="灯片编号占位符 4"/>
          <p:cNvSpPr>
            <a:spLocks noGrp="1"/>
          </p:cNvSpPr>
          <p:nvPr>
            <p:ph type="sldNum" sz="quarter" idx="12"/>
          </p:nvPr>
        </p:nvSpPr>
        <p:spPr/>
        <p:txBody>
          <a:bodyPr/>
          <a:lstStyle/>
          <a:p>
            <a:fld id="{355D0551-E062-44F1-861C-314199CA499C}" type="slidenum">
              <a:rPr lang="zh-CN" altLang="en-US"/>
              <a:pPr/>
              <a:t>106</a:t>
            </a:fld>
            <a:endParaRPr lang="en-US" altLang="zh-CN"/>
          </a:p>
        </p:txBody>
      </p:sp>
      <p:sp>
        <p:nvSpPr>
          <p:cNvPr id="729091" name="Rectangle 3"/>
          <p:cNvSpPr>
            <a:spLocks noGrp="1" noChangeArrowheads="1"/>
          </p:cNvSpPr>
          <p:nvPr>
            <p:ph sz="quarter" idx="1"/>
          </p:nvPr>
        </p:nvSpPr>
        <p:spPr/>
        <p:txBody>
          <a:bodyPr anchor="t" anchorCtr="0">
            <a:normAutofit/>
          </a:bodyPr>
          <a:lstStyle/>
          <a:p>
            <a:r>
              <a:rPr lang="en-US" altLang="zh-CN" sz="2800" dirty="0"/>
              <a:t>Master-Slave Model</a:t>
            </a:r>
          </a:p>
          <a:p>
            <a:pPr lvl="1"/>
            <a:r>
              <a:rPr lang="zh-CN" altLang="en-US" sz="2400" dirty="0"/>
              <a:t>一个或多个进程产生任务，并静态或动态分配给工作进程</a:t>
            </a:r>
            <a:r>
              <a:rPr lang="en-US" altLang="zh-CN" sz="2400" dirty="0"/>
              <a:t>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69144" y="2786380"/>
            <a:ext cx="7707312" cy="3752850"/>
          </a:xfrm>
          <a:prstGeom prst="rect">
            <a:avLst/>
          </a:prstGeom>
          <a:noFill/>
          <a:ln/>
        </p:spPr>
      </p:pic>
    </p:spTree>
    <p:extLst>
      <p:ext uri="{BB962C8B-B14F-4D97-AF65-F5344CB8AC3E}">
        <p14:creationId xmlns:p14="http://schemas.microsoft.com/office/powerpoint/2010/main" val="11513489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r>
              <a:rPr lang="en-US" altLang="zh-CN" dirty="0">
                <a:ea typeface="宋体" pitchFamily="2" charset="-122"/>
              </a:rPr>
              <a:t>Parallel Algorithm Models (cont.) </a:t>
            </a:r>
          </a:p>
        </p:txBody>
      </p:sp>
      <p:sp>
        <p:nvSpPr>
          <p:cNvPr id="4" name="灯片编号占位符 4"/>
          <p:cNvSpPr>
            <a:spLocks noGrp="1"/>
          </p:cNvSpPr>
          <p:nvPr>
            <p:ph type="sldNum" sz="quarter" idx="12"/>
          </p:nvPr>
        </p:nvSpPr>
        <p:spPr/>
        <p:txBody>
          <a:bodyPr/>
          <a:lstStyle/>
          <a:p>
            <a:fld id="{355D0551-E062-44F1-861C-314199CA499C}" type="slidenum">
              <a:rPr lang="zh-CN" altLang="en-US"/>
              <a:pPr/>
              <a:t>107</a:t>
            </a:fld>
            <a:endParaRPr lang="en-US" altLang="zh-CN"/>
          </a:p>
        </p:txBody>
      </p:sp>
      <p:sp>
        <p:nvSpPr>
          <p:cNvPr id="729091" name="Rectangle 3"/>
          <p:cNvSpPr>
            <a:spLocks noGrp="1" noChangeArrowheads="1"/>
          </p:cNvSpPr>
          <p:nvPr>
            <p:ph sz="quarter" idx="1"/>
          </p:nvPr>
        </p:nvSpPr>
        <p:spPr/>
        <p:txBody>
          <a:bodyPr anchor="t" anchorCtr="0">
            <a:normAutofit/>
          </a:bodyPr>
          <a:lstStyle/>
          <a:p>
            <a:r>
              <a:rPr lang="en-US" altLang="zh-CN" sz="2800" dirty="0"/>
              <a:t>Pipeline / Producer-Consumer Model</a:t>
            </a:r>
          </a:p>
          <a:p>
            <a:pPr lvl="1"/>
            <a:r>
              <a:rPr lang="zh-CN" altLang="en-US" sz="2400" dirty="0"/>
              <a:t>数据流通过一系列进程，每一进程在数据上执行任务</a:t>
            </a:r>
            <a:r>
              <a:rPr lang="en-US" altLang="zh-CN" sz="2400" dirty="0"/>
              <a:t>. </a:t>
            </a:r>
          </a:p>
        </p:txBody>
      </p:sp>
      <p:pic>
        <p:nvPicPr>
          <p:cNvPr id="5" name="Picture 5"/>
          <p:cNvPicPr>
            <a:picLocks noChangeAspect="1" noChangeArrowheads="1"/>
          </p:cNvPicPr>
          <p:nvPr/>
        </p:nvPicPr>
        <p:blipFill>
          <a:blip r:embed="rId2" cstate="print"/>
          <a:srcRect/>
          <a:stretch>
            <a:fillRect/>
          </a:stretch>
        </p:blipFill>
        <p:spPr bwMode="auto">
          <a:xfrm>
            <a:off x="3491880" y="2420888"/>
            <a:ext cx="1682750" cy="4002088"/>
          </a:xfrm>
          <a:prstGeom prst="rect">
            <a:avLst/>
          </a:prstGeom>
          <a:noFill/>
          <a:ln w="9525">
            <a:noFill/>
            <a:miter lim="800000"/>
            <a:headEnd/>
            <a:tailEnd/>
          </a:ln>
        </p:spPr>
      </p:pic>
    </p:spTree>
    <p:extLst>
      <p:ext uri="{BB962C8B-B14F-4D97-AF65-F5344CB8AC3E}">
        <p14:creationId xmlns:p14="http://schemas.microsoft.com/office/powerpoint/2010/main" val="32393558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r>
              <a:rPr lang="en-US" altLang="zh-CN" dirty="0">
                <a:ea typeface="宋体" pitchFamily="2" charset="-122"/>
              </a:rPr>
              <a:t>Parallel Algorithm Models (cont.) </a:t>
            </a:r>
          </a:p>
        </p:txBody>
      </p:sp>
      <p:sp>
        <p:nvSpPr>
          <p:cNvPr id="4" name="灯片编号占位符 4"/>
          <p:cNvSpPr>
            <a:spLocks noGrp="1"/>
          </p:cNvSpPr>
          <p:nvPr>
            <p:ph type="sldNum" sz="quarter" idx="12"/>
          </p:nvPr>
        </p:nvSpPr>
        <p:spPr/>
        <p:txBody>
          <a:bodyPr/>
          <a:lstStyle/>
          <a:p>
            <a:fld id="{355D0551-E062-44F1-861C-314199CA499C}" type="slidenum">
              <a:rPr lang="zh-CN" altLang="en-US"/>
              <a:pPr/>
              <a:t>108</a:t>
            </a:fld>
            <a:endParaRPr lang="en-US" altLang="zh-CN"/>
          </a:p>
        </p:txBody>
      </p:sp>
      <p:sp>
        <p:nvSpPr>
          <p:cNvPr id="729091" name="Rectangle 3"/>
          <p:cNvSpPr>
            <a:spLocks noGrp="1" noChangeArrowheads="1"/>
          </p:cNvSpPr>
          <p:nvPr>
            <p:ph sz="quarter" idx="1"/>
          </p:nvPr>
        </p:nvSpPr>
        <p:spPr/>
        <p:txBody>
          <a:bodyPr anchor="t" anchorCtr="0">
            <a:normAutofit/>
          </a:bodyPr>
          <a:lstStyle/>
          <a:p>
            <a:r>
              <a:rPr lang="en-US" altLang="zh-CN" sz="2800" dirty="0"/>
              <a:t>Task Graph Model</a:t>
            </a:r>
          </a:p>
          <a:p>
            <a:pPr lvl="1"/>
            <a:r>
              <a:rPr lang="zh-CN" altLang="en-US" sz="2400" dirty="0"/>
              <a:t>根据任务依赖图，任务之间的交互用于增强局部性或减少交互开销</a:t>
            </a:r>
            <a:endParaRPr lang="en-US" altLang="zh-CN" sz="2400" dirty="0"/>
          </a:p>
          <a:p>
            <a:r>
              <a:rPr lang="en-US" altLang="zh-CN" sz="2800" dirty="0"/>
              <a:t>Hybrid Models</a:t>
            </a:r>
          </a:p>
          <a:p>
            <a:pPr lvl="1"/>
            <a:r>
              <a:rPr lang="zh-CN" altLang="en-US" sz="2400" dirty="0"/>
              <a:t>由多种模型水平、垂直或顺序组合来解决应用问题</a:t>
            </a:r>
            <a:endParaRPr lang="en-US" altLang="zh-CN" dirty="0"/>
          </a:p>
        </p:txBody>
      </p:sp>
    </p:spTree>
    <p:extLst>
      <p:ext uri="{BB962C8B-B14F-4D97-AF65-F5344CB8AC3E}">
        <p14:creationId xmlns:p14="http://schemas.microsoft.com/office/powerpoint/2010/main" val="2171837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67544" y="404664"/>
            <a:ext cx="7024744" cy="854968"/>
          </a:xfrm>
        </p:spPr>
        <p:txBody>
          <a:bodyPr/>
          <a:lstStyle/>
          <a:p>
            <a:r>
              <a:rPr lang="en-US" altLang="zh-CN" dirty="0"/>
              <a:t>Content</a:t>
            </a:r>
            <a:endParaRPr lang="zh-CN" altLang="en-US" dirty="0"/>
          </a:p>
        </p:txBody>
      </p:sp>
      <p:sp>
        <p:nvSpPr>
          <p:cNvPr id="4" name="灯片编号占位符 4"/>
          <p:cNvSpPr>
            <a:spLocks noGrp="1"/>
          </p:cNvSpPr>
          <p:nvPr>
            <p:ph type="sldNum" sz="quarter" idx="12"/>
          </p:nvPr>
        </p:nvSpPr>
        <p:spPr/>
        <p:txBody>
          <a:bodyPr/>
          <a:lstStyle/>
          <a:p>
            <a:fld id="{E3780634-814E-4117-905B-E1CAFFD42A1F}" type="slidenum">
              <a:rPr lang="zh-CN" altLang="en-US"/>
              <a:pPr/>
              <a:t>109</a:t>
            </a:fld>
            <a:endParaRPr lang="en-US" altLang="zh-CN"/>
          </a:p>
        </p:txBody>
      </p:sp>
      <p:sp>
        <p:nvSpPr>
          <p:cNvPr id="612355" name="Rectangle 3"/>
          <p:cNvSpPr>
            <a:spLocks noGrp="1" noChangeArrowheads="1"/>
          </p:cNvSpPr>
          <p:nvPr>
            <p:ph sz="quarter" idx="1"/>
          </p:nvPr>
        </p:nvSpPr>
        <p:spPr>
          <a:xfrm>
            <a:off x="683568" y="1700808"/>
            <a:ext cx="7632848" cy="4680520"/>
          </a:xfrm>
        </p:spPr>
        <p:txBody>
          <a:bodyPr>
            <a:normAutofit/>
          </a:bodyPr>
          <a:lstStyle/>
          <a:p>
            <a:r>
              <a:rPr lang="zh-CN" altLang="en-US" sz="4000" dirty="0">
                <a:solidFill>
                  <a:srgbClr val="003399"/>
                </a:solidFill>
                <a:ea typeface="华文新魏" pitchFamily="2" charset="-122"/>
              </a:rPr>
              <a:t>并行计算模型（</a:t>
            </a:r>
            <a:r>
              <a:rPr lang="en-US" altLang="zh-CN" sz="4000" dirty="0">
                <a:solidFill>
                  <a:srgbClr val="003399"/>
                </a:solidFill>
                <a:ea typeface="华文新魏" pitchFamily="2" charset="-122"/>
              </a:rPr>
              <a:t>Parallel Computing Model</a:t>
            </a:r>
            <a:r>
              <a:rPr lang="zh-CN" altLang="en-US" sz="4000" dirty="0">
                <a:solidFill>
                  <a:srgbClr val="003399"/>
                </a:solidFill>
                <a:ea typeface="华文新魏" pitchFamily="2" charset="-122"/>
              </a:rPr>
              <a:t>）</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设计并行算法基本方法</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并行算法模型</a:t>
            </a:r>
            <a:endParaRPr lang="en-US" altLang="zh-CN" sz="4000" dirty="0">
              <a:solidFill>
                <a:srgbClr val="003399"/>
              </a:solidFill>
              <a:ea typeface="华文新魏" pitchFamily="2" charset="-122"/>
            </a:endParaRPr>
          </a:p>
          <a:p>
            <a:r>
              <a:rPr lang="zh-CN" altLang="en-US" sz="4000" dirty="0">
                <a:solidFill>
                  <a:srgbClr val="FF0000"/>
                </a:solidFill>
                <a:ea typeface="华文新魏" pitchFamily="2" charset="-122"/>
              </a:rPr>
              <a:t>例子</a:t>
            </a:r>
          </a:p>
        </p:txBody>
      </p:sp>
    </p:spTree>
    <p:extLst>
      <p:ext uri="{BB962C8B-B14F-4D97-AF65-F5344CB8AC3E}">
        <p14:creationId xmlns:p14="http://schemas.microsoft.com/office/powerpoint/2010/main" val="134614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Oval 3"/>
          <p:cNvSpPr>
            <a:spLocks noChangeArrowheads="1"/>
          </p:cNvSpPr>
          <p:nvPr/>
        </p:nvSpPr>
        <p:spPr bwMode="auto">
          <a:xfrm>
            <a:off x="2057400" y="183310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2" name="Line 4"/>
          <p:cNvSpPr>
            <a:spLocks noChangeShapeType="1"/>
          </p:cNvSpPr>
          <p:nvPr/>
        </p:nvSpPr>
        <p:spPr bwMode="auto">
          <a:xfrm>
            <a:off x="2286000" y="229030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3" name="Line 5"/>
          <p:cNvSpPr>
            <a:spLocks noChangeShapeType="1"/>
          </p:cNvSpPr>
          <p:nvPr/>
        </p:nvSpPr>
        <p:spPr bwMode="auto">
          <a:xfrm>
            <a:off x="2362200" y="305230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4" name="Line 6"/>
          <p:cNvSpPr>
            <a:spLocks noChangeShapeType="1"/>
          </p:cNvSpPr>
          <p:nvPr/>
        </p:nvSpPr>
        <p:spPr bwMode="auto">
          <a:xfrm>
            <a:off x="2286000" y="259510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5" name="Line 7"/>
          <p:cNvSpPr>
            <a:spLocks noChangeShapeType="1"/>
          </p:cNvSpPr>
          <p:nvPr/>
        </p:nvSpPr>
        <p:spPr bwMode="auto">
          <a:xfrm rot="19800000">
            <a:off x="2514600" y="251890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6" name="Oval 8"/>
          <p:cNvSpPr>
            <a:spLocks noChangeArrowheads="1"/>
          </p:cNvSpPr>
          <p:nvPr/>
        </p:nvSpPr>
        <p:spPr bwMode="auto">
          <a:xfrm>
            <a:off x="2362200" y="198550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9"/>
          <p:cNvSpPr>
            <a:spLocks noChangeShapeType="1"/>
          </p:cNvSpPr>
          <p:nvPr/>
        </p:nvSpPr>
        <p:spPr bwMode="auto">
          <a:xfrm>
            <a:off x="2286000" y="389050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8" name="Line 10"/>
          <p:cNvSpPr>
            <a:spLocks noChangeShapeType="1"/>
          </p:cNvSpPr>
          <p:nvPr/>
        </p:nvSpPr>
        <p:spPr bwMode="auto">
          <a:xfrm>
            <a:off x="2362200" y="465250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9" name="Line 11"/>
          <p:cNvSpPr>
            <a:spLocks noChangeShapeType="1"/>
          </p:cNvSpPr>
          <p:nvPr/>
        </p:nvSpPr>
        <p:spPr bwMode="auto">
          <a:xfrm>
            <a:off x="2286000" y="419530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0" name="Line 12"/>
          <p:cNvSpPr>
            <a:spLocks noChangeShapeType="1"/>
          </p:cNvSpPr>
          <p:nvPr/>
        </p:nvSpPr>
        <p:spPr bwMode="auto">
          <a:xfrm rot="19800000">
            <a:off x="2514600" y="411910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1" name="Oval 13"/>
          <p:cNvSpPr>
            <a:spLocks noChangeArrowheads="1"/>
          </p:cNvSpPr>
          <p:nvPr/>
        </p:nvSpPr>
        <p:spPr bwMode="auto">
          <a:xfrm>
            <a:off x="2057400" y="343330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Oval 14"/>
          <p:cNvSpPr>
            <a:spLocks noChangeArrowheads="1"/>
          </p:cNvSpPr>
          <p:nvPr/>
        </p:nvSpPr>
        <p:spPr bwMode="auto">
          <a:xfrm>
            <a:off x="2362200" y="358570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3" name="Line 15"/>
          <p:cNvSpPr>
            <a:spLocks noChangeShapeType="1"/>
          </p:cNvSpPr>
          <p:nvPr/>
        </p:nvSpPr>
        <p:spPr bwMode="auto">
          <a:xfrm>
            <a:off x="2286000" y="541450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4" name="Line 16"/>
          <p:cNvSpPr>
            <a:spLocks noChangeShapeType="1"/>
          </p:cNvSpPr>
          <p:nvPr/>
        </p:nvSpPr>
        <p:spPr bwMode="auto">
          <a:xfrm>
            <a:off x="2362200" y="617650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5" name="Line 17"/>
          <p:cNvSpPr>
            <a:spLocks noChangeShapeType="1"/>
          </p:cNvSpPr>
          <p:nvPr/>
        </p:nvSpPr>
        <p:spPr bwMode="auto">
          <a:xfrm>
            <a:off x="2286000" y="571930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6" name="Line 18"/>
          <p:cNvSpPr>
            <a:spLocks noChangeShapeType="1"/>
          </p:cNvSpPr>
          <p:nvPr/>
        </p:nvSpPr>
        <p:spPr bwMode="auto">
          <a:xfrm rot="19800000">
            <a:off x="2514600" y="564310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7" name="Oval 19"/>
          <p:cNvSpPr>
            <a:spLocks noChangeArrowheads="1"/>
          </p:cNvSpPr>
          <p:nvPr/>
        </p:nvSpPr>
        <p:spPr bwMode="auto">
          <a:xfrm>
            <a:off x="2057400" y="495730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8" name="Oval 20"/>
          <p:cNvSpPr>
            <a:spLocks noChangeArrowheads="1"/>
          </p:cNvSpPr>
          <p:nvPr/>
        </p:nvSpPr>
        <p:spPr bwMode="auto">
          <a:xfrm>
            <a:off x="2362200" y="510970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0" name="AutoShape 22"/>
          <p:cNvSpPr>
            <a:spLocks noChangeArrowheads="1"/>
          </p:cNvSpPr>
          <p:nvPr/>
        </p:nvSpPr>
        <p:spPr bwMode="auto">
          <a:xfrm>
            <a:off x="3505200" y="2518906"/>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1" name="AutoShape 23"/>
          <p:cNvSpPr>
            <a:spLocks noChangeArrowheads="1"/>
          </p:cNvSpPr>
          <p:nvPr/>
        </p:nvSpPr>
        <p:spPr bwMode="auto">
          <a:xfrm>
            <a:off x="6324600" y="2518906"/>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2" name="Line 24"/>
          <p:cNvSpPr>
            <a:spLocks noChangeShapeType="1"/>
          </p:cNvSpPr>
          <p:nvPr/>
        </p:nvSpPr>
        <p:spPr bwMode="auto">
          <a:xfrm>
            <a:off x="3733800" y="29761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3" name="Line 25"/>
          <p:cNvSpPr>
            <a:spLocks noChangeShapeType="1"/>
          </p:cNvSpPr>
          <p:nvPr/>
        </p:nvSpPr>
        <p:spPr bwMode="auto">
          <a:xfrm>
            <a:off x="6553200" y="29761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4" name="Rectangle 26"/>
          <p:cNvSpPr>
            <a:spLocks noChangeArrowheads="1"/>
          </p:cNvSpPr>
          <p:nvPr/>
        </p:nvSpPr>
        <p:spPr bwMode="auto">
          <a:xfrm rot="745985">
            <a:off x="3886200" y="2137906"/>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AutoShape 27"/>
          <p:cNvSpPr>
            <a:spLocks noChangeArrowheads="1"/>
          </p:cNvSpPr>
          <p:nvPr/>
        </p:nvSpPr>
        <p:spPr bwMode="auto">
          <a:xfrm>
            <a:off x="3429000" y="4119106"/>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AutoShape 28"/>
          <p:cNvSpPr>
            <a:spLocks noChangeArrowheads="1"/>
          </p:cNvSpPr>
          <p:nvPr/>
        </p:nvSpPr>
        <p:spPr bwMode="auto">
          <a:xfrm>
            <a:off x="6248400" y="4119106"/>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29"/>
          <p:cNvSpPr>
            <a:spLocks noChangeShapeType="1"/>
          </p:cNvSpPr>
          <p:nvPr/>
        </p:nvSpPr>
        <p:spPr bwMode="auto">
          <a:xfrm>
            <a:off x="3733800" y="41953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8" name="Line 30"/>
          <p:cNvSpPr>
            <a:spLocks noChangeShapeType="1"/>
          </p:cNvSpPr>
          <p:nvPr/>
        </p:nvSpPr>
        <p:spPr bwMode="auto">
          <a:xfrm>
            <a:off x="3657600" y="45763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553200" y="41953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0" name="Line 32"/>
          <p:cNvSpPr>
            <a:spLocks noChangeShapeType="1"/>
          </p:cNvSpPr>
          <p:nvPr/>
        </p:nvSpPr>
        <p:spPr bwMode="auto">
          <a:xfrm>
            <a:off x="6477000" y="45763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1" name="Rectangle 33"/>
          <p:cNvSpPr>
            <a:spLocks noChangeArrowheads="1"/>
          </p:cNvSpPr>
          <p:nvPr/>
        </p:nvSpPr>
        <p:spPr bwMode="auto">
          <a:xfrm rot="745985">
            <a:off x="6400800" y="4576306"/>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2" name="Line 34"/>
          <p:cNvSpPr>
            <a:spLocks noChangeShapeType="1"/>
          </p:cNvSpPr>
          <p:nvPr/>
        </p:nvSpPr>
        <p:spPr bwMode="auto">
          <a:xfrm>
            <a:off x="3962400" y="229030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3" name="Line 35"/>
          <p:cNvSpPr>
            <a:spLocks noChangeShapeType="1"/>
          </p:cNvSpPr>
          <p:nvPr/>
        </p:nvSpPr>
        <p:spPr bwMode="auto">
          <a:xfrm>
            <a:off x="3962400" y="236650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4" name="Line 36"/>
          <p:cNvSpPr>
            <a:spLocks noChangeShapeType="1"/>
          </p:cNvSpPr>
          <p:nvPr/>
        </p:nvSpPr>
        <p:spPr bwMode="auto">
          <a:xfrm>
            <a:off x="3962400" y="244270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5" name="Line 37"/>
          <p:cNvSpPr>
            <a:spLocks noChangeShapeType="1"/>
          </p:cNvSpPr>
          <p:nvPr/>
        </p:nvSpPr>
        <p:spPr bwMode="auto">
          <a:xfrm>
            <a:off x="6553200" y="47287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6" name="Line 38"/>
          <p:cNvSpPr>
            <a:spLocks noChangeShapeType="1"/>
          </p:cNvSpPr>
          <p:nvPr/>
        </p:nvSpPr>
        <p:spPr bwMode="auto">
          <a:xfrm>
            <a:off x="6553200" y="48811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7" name="Line 39"/>
          <p:cNvSpPr>
            <a:spLocks noChangeShapeType="1"/>
          </p:cNvSpPr>
          <p:nvPr/>
        </p:nvSpPr>
        <p:spPr bwMode="auto">
          <a:xfrm>
            <a:off x="6477000" y="49573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8" name="AutoShape 40"/>
          <p:cNvSpPr>
            <a:spLocks noChangeArrowheads="1"/>
          </p:cNvSpPr>
          <p:nvPr/>
        </p:nvSpPr>
        <p:spPr bwMode="auto">
          <a:xfrm>
            <a:off x="3352800" y="5719306"/>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9" name="Line 41"/>
          <p:cNvSpPr>
            <a:spLocks noChangeShapeType="1"/>
          </p:cNvSpPr>
          <p:nvPr/>
        </p:nvSpPr>
        <p:spPr bwMode="auto">
          <a:xfrm>
            <a:off x="3657600" y="57955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0" name="Rectangle 42"/>
          <p:cNvSpPr>
            <a:spLocks noChangeArrowheads="1"/>
          </p:cNvSpPr>
          <p:nvPr/>
        </p:nvSpPr>
        <p:spPr bwMode="auto">
          <a:xfrm rot="745985">
            <a:off x="3505200" y="6176506"/>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1" name="Line 43"/>
          <p:cNvSpPr>
            <a:spLocks noChangeShapeType="1"/>
          </p:cNvSpPr>
          <p:nvPr/>
        </p:nvSpPr>
        <p:spPr bwMode="auto">
          <a:xfrm>
            <a:off x="3581400" y="61765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2" name="AutoShape 44"/>
          <p:cNvSpPr>
            <a:spLocks noChangeArrowheads="1"/>
          </p:cNvSpPr>
          <p:nvPr/>
        </p:nvSpPr>
        <p:spPr bwMode="auto">
          <a:xfrm>
            <a:off x="6172200" y="5719306"/>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3" name="Line 45"/>
          <p:cNvSpPr>
            <a:spLocks noChangeShapeType="1"/>
          </p:cNvSpPr>
          <p:nvPr/>
        </p:nvSpPr>
        <p:spPr bwMode="auto">
          <a:xfrm>
            <a:off x="6477000" y="57955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4" name="Rectangle 46"/>
          <p:cNvSpPr>
            <a:spLocks noChangeArrowheads="1"/>
          </p:cNvSpPr>
          <p:nvPr/>
        </p:nvSpPr>
        <p:spPr bwMode="auto">
          <a:xfrm rot="745985">
            <a:off x="6324600" y="6176506"/>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5" name="Line 47"/>
          <p:cNvSpPr>
            <a:spLocks noChangeShapeType="1"/>
          </p:cNvSpPr>
          <p:nvPr/>
        </p:nvSpPr>
        <p:spPr bwMode="auto">
          <a:xfrm>
            <a:off x="6400800" y="6176506"/>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6" name="Line 48"/>
          <p:cNvSpPr>
            <a:spLocks noChangeShapeType="1"/>
          </p:cNvSpPr>
          <p:nvPr/>
        </p:nvSpPr>
        <p:spPr bwMode="auto">
          <a:xfrm>
            <a:off x="6477000" y="62527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7" name="Line 49"/>
          <p:cNvSpPr>
            <a:spLocks noChangeShapeType="1"/>
          </p:cNvSpPr>
          <p:nvPr/>
        </p:nvSpPr>
        <p:spPr bwMode="auto">
          <a:xfrm>
            <a:off x="6400800" y="63289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8" name="Line 50"/>
          <p:cNvSpPr>
            <a:spLocks noChangeShapeType="1"/>
          </p:cNvSpPr>
          <p:nvPr/>
        </p:nvSpPr>
        <p:spPr bwMode="auto">
          <a:xfrm>
            <a:off x="6477000" y="64813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9" name="Line 51"/>
          <p:cNvSpPr>
            <a:spLocks noChangeShapeType="1"/>
          </p:cNvSpPr>
          <p:nvPr/>
        </p:nvSpPr>
        <p:spPr bwMode="auto">
          <a:xfrm>
            <a:off x="6400800" y="65575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0" name="Line 52"/>
          <p:cNvSpPr>
            <a:spLocks noChangeShapeType="1"/>
          </p:cNvSpPr>
          <p:nvPr/>
        </p:nvSpPr>
        <p:spPr bwMode="auto">
          <a:xfrm>
            <a:off x="3581400" y="65575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1" name="Line 53"/>
          <p:cNvSpPr>
            <a:spLocks noChangeShapeType="1"/>
          </p:cNvSpPr>
          <p:nvPr/>
        </p:nvSpPr>
        <p:spPr bwMode="auto">
          <a:xfrm>
            <a:off x="3581400" y="64813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2" name="Line 54"/>
          <p:cNvSpPr>
            <a:spLocks noChangeShapeType="1"/>
          </p:cNvSpPr>
          <p:nvPr/>
        </p:nvSpPr>
        <p:spPr bwMode="auto">
          <a:xfrm>
            <a:off x="3657600" y="63289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3" name="Line 55"/>
          <p:cNvSpPr>
            <a:spLocks noChangeShapeType="1"/>
          </p:cNvSpPr>
          <p:nvPr/>
        </p:nvSpPr>
        <p:spPr bwMode="auto">
          <a:xfrm>
            <a:off x="3581400" y="6252706"/>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84024" name="AutoShape 56"/>
          <p:cNvCxnSpPr>
            <a:cxnSpLocks noChangeShapeType="1"/>
            <a:stCxn id="83995" idx="5"/>
            <a:endCxn id="83996" idx="2"/>
          </p:cNvCxnSpPr>
          <p:nvPr/>
        </p:nvCxnSpPr>
        <p:spPr bwMode="auto">
          <a:xfrm>
            <a:off x="4494213" y="4374694"/>
            <a:ext cx="1754187" cy="173037"/>
          </a:xfrm>
          <a:prstGeom prst="bentConnector3">
            <a:avLst>
              <a:gd name="adj1" fmla="val 50046"/>
            </a:avLst>
          </a:prstGeom>
          <a:noFill/>
          <a:ln w="57150">
            <a:solidFill>
              <a:srgbClr val="33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标题 3"/>
          <p:cNvSpPr>
            <a:spLocks noGrp="1"/>
          </p:cNvSpPr>
          <p:nvPr>
            <p:ph type="title"/>
          </p:nvPr>
        </p:nvSpPr>
        <p:spPr/>
        <p:txBody>
          <a:bodyPr/>
          <a:lstStyle/>
          <a:p>
            <a:r>
              <a:rPr lang="zh-CN" altLang="en-US" dirty="0"/>
              <a:t>基本概念</a:t>
            </a:r>
            <a:r>
              <a:rPr lang="en-US" altLang="zh-CN" dirty="0"/>
              <a:t>-</a:t>
            </a:r>
            <a:r>
              <a:rPr lang="zh-CN" altLang="en-US" dirty="0"/>
              <a:t>点对点同步通信</a:t>
            </a:r>
          </a:p>
        </p:txBody>
      </p:sp>
      <p:sp>
        <p:nvSpPr>
          <p:cNvPr id="5" name="内容占位符 4"/>
          <p:cNvSpPr>
            <a:spLocks noGrp="1"/>
          </p:cNvSpPr>
          <p:nvPr>
            <p:ph sz="quarter" idx="1"/>
          </p:nvPr>
        </p:nvSpPr>
        <p:spPr/>
        <p:txBody>
          <a:bodyPr/>
          <a:lstStyle/>
          <a:p>
            <a:r>
              <a:rPr lang="zh-CN" altLang="en-US" dirty="0"/>
              <a:t>直到消息接收，同步通信才结束</a:t>
            </a:r>
          </a:p>
        </p:txBody>
      </p:sp>
    </p:spTree>
    <p:extLst>
      <p:ext uri="{BB962C8B-B14F-4D97-AF65-F5344CB8AC3E}">
        <p14:creationId xmlns:p14="http://schemas.microsoft.com/office/powerpoint/2010/main" val="9129365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Bucket sort</a:t>
            </a:r>
            <a:endParaRPr lang="zh-CN" altLang="en-US" dirty="0"/>
          </a:p>
        </p:txBody>
      </p:sp>
      <p:pic>
        <p:nvPicPr>
          <p:cNvPr id="11288" name="Picture 24"/>
          <p:cNvPicPr>
            <a:picLocks noGrp="1" noChangeAspect="1" noChangeArrowheads="1"/>
          </p:cNvPicPr>
          <p:nvPr>
            <p:ph idx="4294967295"/>
          </p:nvPr>
        </p:nvPicPr>
        <p:blipFill>
          <a:blip r:embed="rId2">
            <a:lum bright="-6000" contrast="24000"/>
            <a:extLst>
              <a:ext uri="{28A0092B-C50C-407E-A947-70E740481C1C}">
                <a14:useLocalDpi xmlns:a14="http://schemas.microsoft.com/office/drawing/2010/main" val="0"/>
              </a:ext>
            </a:extLst>
          </a:blip>
          <a:srcRect/>
          <a:stretch>
            <a:fillRect/>
          </a:stretch>
        </p:blipFill>
        <p:spPr>
          <a:xfrm>
            <a:off x="447155" y="1772816"/>
            <a:ext cx="8040688" cy="3362325"/>
          </a:xfrm>
          <a:noFill/>
          <a:ln/>
        </p:spPr>
      </p:pic>
      <p:sp>
        <p:nvSpPr>
          <p:cNvPr id="5" name="矩形 4"/>
          <p:cNvSpPr/>
          <p:nvPr/>
        </p:nvSpPr>
        <p:spPr>
          <a:xfrm>
            <a:off x="1066733" y="1219701"/>
            <a:ext cx="7010533" cy="461665"/>
          </a:xfrm>
          <a:prstGeom prst="rect">
            <a:avLst/>
          </a:prstGeom>
        </p:spPr>
        <p:txBody>
          <a:bodyPr wrap="square">
            <a:spAutoFit/>
          </a:bodyPr>
          <a:lstStyle/>
          <a:p>
            <a:r>
              <a:rPr lang="zh-CN" altLang="en-US" dirty="0">
                <a:solidFill>
                  <a:srgbClr val="FFC000"/>
                </a:solidFill>
                <a:ea typeface="宋体" panose="02010600030101010101" pitchFamily="2" charset="-122"/>
              </a:rPr>
              <a:t>桶里存放对应区间的数据</a:t>
            </a:r>
            <a:r>
              <a:rPr lang="en-US" altLang="zh-CN" dirty="0">
                <a:solidFill>
                  <a:srgbClr val="FFC000"/>
                </a:solidFill>
                <a:ea typeface="宋体" panose="02010600030101010101" pitchFamily="2" charset="-122"/>
              </a:rPr>
              <a:t>. </a:t>
            </a:r>
            <a:r>
              <a:rPr lang="zh-CN" altLang="en-US" dirty="0">
                <a:solidFill>
                  <a:srgbClr val="FFC000"/>
                </a:solidFill>
                <a:ea typeface="宋体" panose="02010600030101010101" pitchFamily="2" charset="-122"/>
              </a:rPr>
              <a:t>每一桶的数用顺序排序</a:t>
            </a:r>
            <a:endParaRPr lang="en-US" altLang="zh-CN" dirty="0">
              <a:solidFill>
                <a:srgbClr val="FFC000"/>
              </a:solidFill>
              <a:ea typeface="宋体" panose="02010600030101010101" pitchFamily="2" charset="-122"/>
            </a:endParaRPr>
          </a:p>
        </p:txBody>
      </p:sp>
    </p:spTree>
    <p:extLst>
      <p:ext uri="{BB962C8B-B14F-4D97-AF65-F5344CB8AC3E}">
        <p14:creationId xmlns:p14="http://schemas.microsoft.com/office/powerpoint/2010/main" val="38432578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Bucket sort</a:t>
            </a:r>
            <a:endParaRPr lang="zh-CN" altLang="en-US" dirty="0"/>
          </a:p>
        </p:txBody>
      </p:sp>
      <p:sp>
        <p:nvSpPr>
          <p:cNvPr id="3" name="灯片编号占位符 2"/>
          <p:cNvSpPr>
            <a:spLocks noGrp="1"/>
          </p:cNvSpPr>
          <p:nvPr>
            <p:ph type="sldNum" sz="quarter" idx="12"/>
          </p:nvPr>
        </p:nvSpPr>
        <p:spPr/>
        <p:txBody>
          <a:bodyPr/>
          <a:lstStyle/>
          <a:p>
            <a:fld id="{8A016E3D-C8C9-41ED-9DBE-D2E0451B27E9}" type="slidenum">
              <a:rPr lang="zh-CN" altLang="en-US" smtClean="0"/>
              <a:pPr/>
              <a:t>111</a:t>
            </a:fld>
            <a:endParaRPr lang="en-US" altLang="zh-CN"/>
          </a:p>
        </p:txBody>
      </p:sp>
      <p:graphicFrame>
        <p:nvGraphicFramePr>
          <p:cNvPr id="5" name="Group 109"/>
          <p:cNvGraphicFramePr>
            <a:graphicFrameLocks/>
          </p:cNvGraphicFramePr>
          <p:nvPr/>
        </p:nvGraphicFramePr>
        <p:xfrm>
          <a:off x="762000" y="1447800"/>
          <a:ext cx="7620000" cy="457200"/>
        </p:xfrm>
        <a:graphic>
          <a:graphicData uri="http://schemas.openxmlformats.org/drawingml/2006/table">
            <a:tbl>
              <a:tblPr/>
              <a:tblGrid>
                <a:gridCol w="585788">
                  <a:extLst>
                    <a:ext uri="{9D8B030D-6E8A-4147-A177-3AD203B41FA5}">
                      <a16:colId xmlns:a16="http://schemas.microsoft.com/office/drawing/2014/main" val="2803669207"/>
                    </a:ext>
                  </a:extLst>
                </a:gridCol>
                <a:gridCol w="587375">
                  <a:extLst>
                    <a:ext uri="{9D8B030D-6E8A-4147-A177-3AD203B41FA5}">
                      <a16:colId xmlns:a16="http://schemas.microsoft.com/office/drawing/2014/main" val="124973117"/>
                    </a:ext>
                  </a:extLst>
                </a:gridCol>
                <a:gridCol w="584200">
                  <a:extLst>
                    <a:ext uri="{9D8B030D-6E8A-4147-A177-3AD203B41FA5}">
                      <a16:colId xmlns:a16="http://schemas.microsoft.com/office/drawing/2014/main" val="1644833187"/>
                    </a:ext>
                  </a:extLst>
                </a:gridCol>
                <a:gridCol w="587375">
                  <a:extLst>
                    <a:ext uri="{9D8B030D-6E8A-4147-A177-3AD203B41FA5}">
                      <a16:colId xmlns:a16="http://schemas.microsoft.com/office/drawing/2014/main" val="2379145488"/>
                    </a:ext>
                  </a:extLst>
                </a:gridCol>
                <a:gridCol w="585787">
                  <a:extLst>
                    <a:ext uri="{9D8B030D-6E8A-4147-A177-3AD203B41FA5}">
                      <a16:colId xmlns:a16="http://schemas.microsoft.com/office/drawing/2014/main" val="2603548539"/>
                    </a:ext>
                  </a:extLst>
                </a:gridCol>
                <a:gridCol w="585788">
                  <a:extLst>
                    <a:ext uri="{9D8B030D-6E8A-4147-A177-3AD203B41FA5}">
                      <a16:colId xmlns:a16="http://schemas.microsoft.com/office/drawing/2014/main" val="63615493"/>
                    </a:ext>
                  </a:extLst>
                </a:gridCol>
                <a:gridCol w="587375">
                  <a:extLst>
                    <a:ext uri="{9D8B030D-6E8A-4147-A177-3AD203B41FA5}">
                      <a16:colId xmlns:a16="http://schemas.microsoft.com/office/drawing/2014/main" val="103560665"/>
                    </a:ext>
                  </a:extLst>
                </a:gridCol>
                <a:gridCol w="585787">
                  <a:extLst>
                    <a:ext uri="{9D8B030D-6E8A-4147-A177-3AD203B41FA5}">
                      <a16:colId xmlns:a16="http://schemas.microsoft.com/office/drawing/2014/main" val="2895993746"/>
                    </a:ext>
                  </a:extLst>
                </a:gridCol>
                <a:gridCol w="585788">
                  <a:extLst>
                    <a:ext uri="{9D8B030D-6E8A-4147-A177-3AD203B41FA5}">
                      <a16:colId xmlns:a16="http://schemas.microsoft.com/office/drawing/2014/main" val="587306616"/>
                    </a:ext>
                  </a:extLst>
                </a:gridCol>
                <a:gridCol w="587375">
                  <a:extLst>
                    <a:ext uri="{9D8B030D-6E8A-4147-A177-3AD203B41FA5}">
                      <a16:colId xmlns:a16="http://schemas.microsoft.com/office/drawing/2014/main" val="2769887590"/>
                    </a:ext>
                  </a:extLst>
                </a:gridCol>
                <a:gridCol w="584200">
                  <a:extLst>
                    <a:ext uri="{9D8B030D-6E8A-4147-A177-3AD203B41FA5}">
                      <a16:colId xmlns:a16="http://schemas.microsoft.com/office/drawing/2014/main" val="2397395949"/>
                    </a:ext>
                  </a:extLst>
                </a:gridCol>
                <a:gridCol w="587375">
                  <a:extLst>
                    <a:ext uri="{9D8B030D-6E8A-4147-A177-3AD203B41FA5}">
                      <a16:colId xmlns:a16="http://schemas.microsoft.com/office/drawing/2014/main" val="1307385429"/>
                    </a:ext>
                  </a:extLst>
                </a:gridCol>
                <a:gridCol w="585787">
                  <a:extLst>
                    <a:ext uri="{9D8B030D-6E8A-4147-A177-3AD203B41FA5}">
                      <a16:colId xmlns:a16="http://schemas.microsoft.com/office/drawing/2014/main" val="3959250000"/>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0226532"/>
                  </a:ext>
                </a:extLst>
              </a:tr>
            </a:tbl>
          </a:graphicData>
        </a:graphic>
      </p:graphicFrame>
      <p:sp>
        <p:nvSpPr>
          <p:cNvPr id="6" name="Text Box 33"/>
          <p:cNvSpPr txBox="1">
            <a:spLocks noChangeArrowheads="1"/>
          </p:cNvSpPr>
          <p:nvPr/>
        </p:nvSpPr>
        <p:spPr bwMode="auto">
          <a:xfrm>
            <a:off x="12795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7" name="Text Box 34"/>
          <p:cNvSpPr txBox="1">
            <a:spLocks noChangeArrowheads="1"/>
          </p:cNvSpPr>
          <p:nvPr/>
        </p:nvSpPr>
        <p:spPr bwMode="auto">
          <a:xfrm>
            <a:off x="12954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20</a:t>
            </a:r>
          </a:p>
        </p:txBody>
      </p:sp>
      <p:sp>
        <p:nvSpPr>
          <p:cNvPr id="8" name="Rectangle 35"/>
          <p:cNvSpPr>
            <a:spLocks noChangeArrowheads="1"/>
          </p:cNvSpPr>
          <p:nvPr/>
        </p:nvSpPr>
        <p:spPr bwMode="auto">
          <a:xfrm>
            <a:off x="12954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AutoShape 78"/>
          <p:cNvSpPr>
            <a:spLocks noChangeArrowheads="1"/>
          </p:cNvSpPr>
          <p:nvPr/>
        </p:nvSpPr>
        <p:spPr bwMode="auto">
          <a:xfrm>
            <a:off x="4114800" y="2133600"/>
            <a:ext cx="914400" cy="609600"/>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AutoShape 79"/>
          <p:cNvSpPr>
            <a:spLocks noChangeArrowheads="1"/>
          </p:cNvSpPr>
          <p:nvPr/>
        </p:nvSpPr>
        <p:spPr bwMode="auto">
          <a:xfrm>
            <a:off x="4191000" y="4648200"/>
            <a:ext cx="914400" cy="609600"/>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Text Box 80"/>
          <p:cNvSpPr txBox="1">
            <a:spLocks noChangeArrowheads="1"/>
          </p:cNvSpPr>
          <p:nvPr/>
        </p:nvSpPr>
        <p:spPr bwMode="auto">
          <a:xfrm>
            <a:off x="19653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 name="Text Box 81"/>
          <p:cNvSpPr txBox="1">
            <a:spLocks noChangeArrowheads="1"/>
          </p:cNvSpPr>
          <p:nvPr/>
        </p:nvSpPr>
        <p:spPr bwMode="auto">
          <a:xfrm>
            <a:off x="19812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endParaRPr lang="en-US" altLang="zh-CN" sz="2400" b="0">
              <a:solidFill>
                <a:schemeClr val="tx1"/>
              </a:solidFill>
              <a:ea typeface="宋体" panose="02010600030101010101" pitchFamily="2" charset="-122"/>
            </a:endParaRPr>
          </a:p>
        </p:txBody>
      </p:sp>
      <p:sp>
        <p:nvSpPr>
          <p:cNvPr id="13" name="Rectangle 82"/>
          <p:cNvSpPr>
            <a:spLocks noChangeArrowheads="1"/>
          </p:cNvSpPr>
          <p:nvPr/>
        </p:nvSpPr>
        <p:spPr bwMode="auto">
          <a:xfrm>
            <a:off x="19812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Text Box 83"/>
          <p:cNvSpPr txBox="1">
            <a:spLocks noChangeArrowheads="1"/>
          </p:cNvSpPr>
          <p:nvPr/>
        </p:nvSpPr>
        <p:spPr bwMode="auto">
          <a:xfrm>
            <a:off x="26511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5" name="Text Box 84"/>
          <p:cNvSpPr txBox="1">
            <a:spLocks noChangeArrowheads="1"/>
          </p:cNvSpPr>
          <p:nvPr/>
        </p:nvSpPr>
        <p:spPr bwMode="auto">
          <a:xfrm>
            <a:off x="26670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12 52</a:t>
            </a:r>
          </a:p>
        </p:txBody>
      </p:sp>
      <p:sp>
        <p:nvSpPr>
          <p:cNvPr id="16" name="Rectangle 85"/>
          <p:cNvSpPr>
            <a:spLocks noChangeArrowheads="1"/>
          </p:cNvSpPr>
          <p:nvPr/>
        </p:nvSpPr>
        <p:spPr bwMode="auto">
          <a:xfrm>
            <a:off x="26670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Text Box 86"/>
          <p:cNvSpPr txBox="1">
            <a:spLocks noChangeArrowheads="1"/>
          </p:cNvSpPr>
          <p:nvPr/>
        </p:nvSpPr>
        <p:spPr bwMode="auto">
          <a:xfrm>
            <a:off x="33369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8" name="Text Box 87"/>
          <p:cNvSpPr txBox="1">
            <a:spLocks noChangeArrowheads="1"/>
          </p:cNvSpPr>
          <p:nvPr/>
        </p:nvSpPr>
        <p:spPr bwMode="auto">
          <a:xfrm>
            <a:off x="33528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63</a:t>
            </a:r>
          </a:p>
        </p:txBody>
      </p:sp>
      <p:sp>
        <p:nvSpPr>
          <p:cNvPr id="19" name="Rectangle 88"/>
          <p:cNvSpPr>
            <a:spLocks noChangeArrowheads="1"/>
          </p:cNvSpPr>
          <p:nvPr/>
        </p:nvSpPr>
        <p:spPr bwMode="auto">
          <a:xfrm>
            <a:off x="33528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Text Box 89"/>
          <p:cNvSpPr txBox="1">
            <a:spLocks noChangeArrowheads="1"/>
          </p:cNvSpPr>
          <p:nvPr/>
        </p:nvSpPr>
        <p:spPr bwMode="auto">
          <a:xfrm>
            <a:off x="40227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21" name="Text Box 90"/>
          <p:cNvSpPr txBox="1">
            <a:spLocks noChangeArrowheads="1"/>
          </p:cNvSpPr>
          <p:nvPr/>
        </p:nvSpPr>
        <p:spPr bwMode="auto">
          <a:xfrm>
            <a:off x="40386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64</a:t>
            </a:r>
          </a:p>
        </p:txBody>
      </p:sp>
      <p:sp>
        <p:nvSpPr>
          <p:cNvPr id="22" name="Rectangle 91"/>
          <p:cNvSpPr>
            <a:spLocks noChangeArrowheads="1"/>
          </p:cNvSpPr>
          <p:nvPr/>
        </p:nvSpPr>
        <p:spPr bwMode="auto">
          <a:xfrm>
            <a:off x="40386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Text Box 92"/>
          <p:cNvSpPr txBox="1">
            <a:spLocks noChangeArrowheads="1"/>
          </p:cNvSpPr>
          <p:nvPr/>
        </p:nvSpPr>
        <p:spPr bwMode="auto">
          <a:xfrm>
            <a:off x="47085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24" name="Text Box 93"/>
          <p:cNvSpPr txBox="1">
            <a:spLocks noChangeArrowheads="1"/>
          </p:cNvSpPr>
          <p:nvPr/>
        </p:nvSpPr>
        <p:spPr bwMode="auto">
          <a:xfrm>
            <a:off x="47244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endParaRPr lang="en-US" altLang="zh-CN" sz="2400" b="0">
              <a:solidFill>
                <a:schemeClr val="tx1"/>
              </a:solidFill>
              <a:ea typeface="宋体" panose="02010600030101010101" pitchFamily="2" charset="-122"/>
            </a:endParaRPr>
          </a:p>
        </p:txBody>
      </p:sp>
      <p:sp>
        <p:nvSpPr>
          <p:cNvPr id="25" name="Rectangle 94"/>
          <p:cNvSpPr>
            <a:spLocks noChangeArrowheads="1"/>
          </p:cNvSpPr>
          <p:nvPr/>
        </p:nvSpPr>
        <p:spPr bwMode="auto">
          <a:xfrm>
            <a:off x="47244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 name="Text Box 95"/>
          <p:cNvSpPr txBox="1">
            <a:spLocks noChangeArrowheads="1"/>
          </p:cNvSpPr>
          <p:nvPr/>
        </p:nvSpPr>
        <p:spPr bwMode="auto">
          <a:xfrm>
            <a:off x="53943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27" name="Text Box 96"/>
          <p:cNvSpPr txBox="1">
            <a:spLocks noChangeArrowheads="1"/>
          </p:cNvSpPr>
          <p:nvPr/>
        </p:nvSpPr>
        <p:spPr bwMode="auto">
          <a:xfrm>
            <a:off x="54102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36</a:t>
            </a:r>
          </a:p>
        </p:txBody>
      </p:sp>
      <p:sp>
        <p:nvSpPr>
          <p:cNvPr id="28" name="Rectangle 97"/>
          <p:cNvSpPr>
            <a:spLocks noChangeArrowheads="1"/>
          </p:cNvSpPr>
          <p:nvPr/>
        </p:nvSpPr>
        <p:spPr bwMode="auto">
          <a:xfrm>
            <a:off x="54102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 name="Text Box 98"/>
          <p:cNvSpPr txBox="1">
            <a:spLocks noChangeArrowheads="1"/>
          </p:cNvSpPr>
          <p:nvPr/>
        </p:nvSpPr>
        <p:spPr bwMode="auto">
          <a:xfrm>
            <a:off x="60801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30" name="Text Box 99"/>
          <p:cNvSpPr txBox="1">
            <a:spLocks noChangeArrowheads="1"/>
          </p:cNvSpPr>
          <p:nvPr/>
        </p:nvSpPr>
        <p:spPr bwMode="auto">
          <a:xfrm>
            <a:off x="60960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37 47</a:t>
            </a:r>
          </a:p>
        </p:txBody>
      </p:sp>
      <p:sp>
        <p:nvSpPr>
          <p:cNvPr id="31" name="Rectangle 100"/>
          <p:cNvSpPr>
            <a:spLocks noChangeArrowheads="1"/>
          </p:cNvSpPr>
          <p:nvPr/>
        </p:nvSpPr>
        <p:spPr bwMode="auto">
          <a:xfrm>
            <a:off x="60960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 name="Text Box 101"/>
          <p:cNvSpPr txBox="1">
            <a:spLocks noChangeArrowheads="1"/>
          </p:cNvSpPr>
          <p:nvPr/>
        </p:nvSpPr>
        <p:spPr bwMode="auto">
          <a:xfrm>
            <a:off x="66135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33" name="Text Box 102"/>
          <p:cNvSpPr txBox="1">
            <a:spLocks noChangeArrowheads="1"/>
          </p:cNvSpPr>
          <p:nvPr/>
        </p:nvSpPr>
        <p:spPr bwMode="auto">
          <a:xfrm>
            <a:off x="6781800" y="3124200"/>
            <a:ext cx="685800" cy="1200150"/>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solidFill>
                  <a:schemeClr val="tx1"/>
                </a:solidFill>
                <a:ea typeface="宋体" panose="02010600030101010101" pitchFamily="2" charset="-122"/>
              </a:rPr>
              <a:t>58</a:t>
            </a:r>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1888</a:t>
            </a:r>
          </a:p>
        </p:txBody>
      </p:sp>
      <p:sp>
        <p:nvSpPr>
          <p:cNvPr id="34" name="Rectangle 103"/>
          <p:cNvSpPr>
            <a:spLocks noChangeArrowheads="1"/>
          </p:cNvSpPr>
          <p:nvPr/>
        </p:nvSpPr>
        <p:spPr bwMode="auto">
          <a:xfrm>
            <a:off x="6781800" y="2895600"/>
            <a:ext cx="685800" cy="3048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 name="Text Box 104"/>
          <p:cNvSpPr txBox="1">
            <a:spLocks noChangeArrowheads="1"/>
          </p:cNvSpPr>
          <p:nvPr/>
        </p:nvSpPr>
        <p:spPr bwMode="auto">
          <a:xfrm>
            <a:off x="74517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36" name="Text Box 105"/>
          <p:cNvSpPr txBox="1">
            <a:spLocks noChangeArrowheads="1"/>
          </p:cNvSpPr>
          <p:nvPr/>
        </p:nvSpPr>
        <p:spPr bwMode="auto">
          <a:xfrm>
            <a:off x="74676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9</a:t>
            </a:r>
            <a:br>
              <a:rPr lang="en-US" altLang="zh-CN" sz="2400" b="0" dirty="0">
                <a:solidFill>
                  <a:schemeClr val="tx1"/>
                </a:solidFill>
                <a:ea typeface="宋体" panose="02010600030101010101" pitchFamily="2" charset="-122"/>
              </a:rPr>
            </a:br>
            <a:r>
              <a:rPr lang="en-US" altLang="zh-CN" sz="2400" b="0" dirty="0">
                <a:solidFill>
                  <a:schemeClr val="tx1"/>
                </a:solidFill>
                <a:ea typeface="宋体" panose="02010600030101010101" pitchFamily="2" charset="-122"/>
              </a:rPr>
              <a:t>99</a:t>
            </a:r>
          </a:p>
        </p:txBody>
      </p:sp>
      <p:sp>
        <p:nvSpPr>
          <p:cNvPr id="37" name="Rectangle 106"/>
          <p:cNvSpPr>
            <a:spLocks noChangeArrowheads="1"/>
          </p:cNvSpPr>
          <p:nvPr/>
        </p:nvSpPr>
        <p:spPr bwMode="auto">
          <a:xfrm>
            <a:off x="74676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8" name="Group 110"/>
          <p:cNvGraphicFramePr>
            <a:graphicFrameLocks noGrp="1"/>
          </p:cNvGraphicFramePr>
          <p:nvPr/>
        </p:nvGraphicFramePr>
        <p:xfrm>
          <a:off x="914400" y="5562600"/>
          <a:ext cx="7620000" cy="457200"/>
        </p:xfrm>
        <a:graphic>
          <a:graphicData uri="http://schemas.openxmlformats.org/drawingml/2006/table">
            <a:tbl>
              <a:tblPr/>
              <a:tblGrid>
                <a:gridCol w="585788">
                  <a:extLst>
                    <a:ext uri="{9D8B030D-6E8A-4147-A177-3AD203B41FA5}">
                      <a16:colId xmlns:a16="http://schemas.microsoft.com/office/drawing/2014/main" val="3653735868"/>
                    </a:ext>
                  </a:extLst>
                </a:gridCol>
                <a:gridCol w="587375">
                  <a:extLst>
                    <a:ext uri="{9D8B030D-6E8A-4147-A177-3AD203B41FA5}">
                      <a16:colId xmlns:a16="http://schemas.microsoft.com/office/drawing/2014/main" val="550520945"/>
                    </a:ext>
                  </a:extLst>
                </a:gridCol>
                <a:gridCol w="584200">
                  <a:extLst>
                    <a:ext uri="{9D8B030D-6E8A-4147-A177-3AD203B41FA5}">
                      <a16:colId xmlns:a16="http://schemas.microsoft.com/office/drawing/2014/main" val="4127607764"/>
                    </a:ext>
                  </a:extLst>
                </a:gridCol>
                <a:gridCol w="587375">
                  <a:extLst>
                    <a:ext uri="{9D8B030D-6E8A-4147-A177-3AD203B41FA5}">
                      <a16:colId xmlns:a16="http://schemas.microsoft.com/office/drawing/2014/main" val="3426438635"/>
                    </a:ext>
                  </a:extLst>
                </a:gridCol>
                <a:gridCol w="585787">
                  <a:extLst>
                    <a:ext uri="{9D8B030D-6E8A-4147-A177-3AD203B41FA5}">
                      <a16:colId xmlns:a16="http://schemas.microsoft.com/office/drawing/2014/main" val="2043332735"/>
                    </a:ext>
                  </a:extLst>
                </a:gridCol>
                <a:gridCol w="585788">
                  <a:extLst>
                    <a:ext uri="{9D8B030D-6E8A-4147-A177-3AD203B41FA5}">
                      <a16:colId xmlns:a16="http://schemas.microsoft.com/office/drawing/2014/main" val="532215405"/>
                    </a:ext>
                  </a:extLst>
                </a:gridCol>
                <a:gridCol w="587375">
                  <a:extLst>
                    <a:ext uri="{9D8B030D-6E8A-4147-A177-3AD203B41FA5}">
                      <a16:colId xmlns:a16="http://schemas.microsoft.com/office/drawing/2014/main" val="927731384"/>
                    </a:ext>
                  </a:extLst>
                </a:gridCol>
                <a:gridCol w="585787">
                  <a:extLst>
                    <a:ext uri="{9D8B030D-6E8A-4147-A177-3AD203B41FA5}">
                      <a16:colId xmlns:a16="http://schemas.microsoft.com/office/drawing/2014/main" val="3501796780"/>
                    </a:ext>
                  </a:extLst>
                </a:gridCol>
                <a:gridCol w="585788">
                  <a:extLst>
                    <a:ext uri="{9D8B030D-6E8A-4147-A177-3AD203B41FA5}">
                      <a16:colId xmlns:a16="http://schemas.microsoft.com/office/drawing/2014/main" val="2203991281"/>
                    </a:ext>
                  </a:extLst>
                </a:gridCol>
                <a:gridCol w="587375">
                  <a:extLst>
                    <a:ext uri="{9D8B030D-6E8A-4147-A177-3AD203B41FA5}">
                      <a16:colId xmlns:a16="http://schemas.microsoft.com/office/drawing/2014/main" val="1118947479"/>
                    </a:ext>
                  </a:extLst>
                </a:gridCol>
                <a:gridCol w="584200">
                  <a:extLst>
                    <a:ext uri="{9D8B030D-6E8A-4147-A177-3AD203B41FA5}">
                      <a16:colId xmlns:a16="http://schemas.microsoft.com/office/drawing/2014/main" val="3014123479"/>
                    </a:ext>
                  </a:extLst>
                </a:gridCol>
                <a:gridCol w="587375">
                  <a:extLst>
                    <a:ext uri="{9D8B030D-6E8A-4147-A177-3AD203B41FA5}">
                      <a16:colId xmlns:a16="http://schemas.microsoft.com/office/drawing/2014/main" val="1882352285"/>
                    </a:ext>
                  </a:extLst>
                </a:gridCol>
                <a:gridCol w="585787">
                  <a:extLst>
                    <a:ext uri="{9D8B030D-6E8A-4147-A177-3AD203B41FA5}">
                      <a16:colId xmlns:a16="http://schemas.microsoft.com/office/drawing/2014/main" val="393409523"/>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3028236"/>
                  </a:ext>
                </a:extLst>
              </a:tr>
            </a:tbl>
          </a:graphicData>
        </a:graphic>
      </p:graphicFrame>
      <p:sp>
        <p:nvSpPr>
          <p:cNvPr id="39" name="文本框 38"/>
          <p:cNvSpPr txBox="1"/>
          <p:nvPr/>
        </p:nvSpPr>
        <p:spPr>
          <a:xfrm>
            <a:off x="104802" y="3339455"/>
            <a:ext cx="1187091" cy="461665"/>
          </a:xfrm>
          <a:prstGeom prst="rect">
            <a:avLst/>
          </a:prstGeom>
          <a:noFill/>
        </p:spPr>
        <p:txBody>
          <a:bodyPr wrap="square" rtlCol="0">
            <a:spAutoFit/>
          </a:bodyPr>
          <a:lstStyle/>
          <a:p>
            <a:r>
              <a:rPr lang="en-US" altLang="zh-CN" dirty="0">
                <a:solidFill>
                  <a:srgbClr val="FFC000"/>
                </a:solidFill>
              </a:rPr>
              <a:t>Bucket</a:t>
            </a:r>
            <a:endParaRPr lang="zh-CN" altLang="en-US" dirty="0">
              <a:solidFill>
                <a:srgbClr val="FFC000"/>
              </a:solidFill>
            </a:endParaRPr>
          </a:p>
        </p:txBody>
      </p:sp>
    </p:spTree>
    <p:extLst>
      <p:ext uri="{BB962C8B-B14F-4D97-AF65-F5344CB8AC3E}">
        <p14:creationId xmlns:p14="http://schemas.microsoft.com/office/powerpoint/2010/main" val="40115945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altLang="zh-CN" dirty="0"/>
              <a:t>Bucket sort</a:t>
            </a:r>
            <a:r>
              <a:rPr lang="en-US" altLang="zh-CN" dirty="0">
                <a:ea typeface="宋体" panose="02010600030101010101" pitchFamily="2" charset="-122"/>
              </a:rPr>
              <a:t>: second pass</a:t>
            </a:r>
          </a:p>
        </p:txBody>
      </p:sp>
      <p:graphicFrame>
        <p:nvGraphicFramePr>
          <p:cNvPr id="1295363" name="Group 3"/>
          <p:cNvGraphicFramePr>
            <a:graphicFrameLocks noGrp="1"/>
          </p:cNvGraphicFramePr>
          <p:nvPr>
            <p:ph idx="4294967295"/>
            <p:extLst>
              <p:ext uri="{D42A27DB-BD31-4B8C-83A1-F6EECF244321}">
                <p14:modId xmlns:p14="http://schemas.microsoft.com/office/powerpoint/2010/main" val="249048261"/>
              </p:ext>
            </p:extLst>
          </p:nvPr>
        </p:nvGraphicFramePr>
        <p:xfrm>
          <a:off x="755576" y="5410200"/>
          <a:ext cx="7620000" cy="457200"/>
        </p:xfrm>
        <a:graphic>
          <a:graphicData uri="http://schemas.openxmlformats.org/drawingml/2006/table">
            <a:tbl>
              <a:tblPr/>
              <a:tblGrid>
                <a:gridCol w="585788">
                  <a:extLst>
                    <a:ext uri="{9D8B030D-6E8A-4147-A177-3AD203B41FA5}">
                      <a16:colId xmlns:a16="http://schemas.microsoft.com/office/drawing/2014/main" val="2440685506"/>
                    </a:ext>
                  </a:extLst>
                </a:gridCol>
                <a:gridCol w="587375">
                  <a:extLst>
                    <a:ext uri="{9D8B030D-6E8A-4147-A177-3AD203B41FA5}">
                      <a16:colId xmlns:a16="http://schemas.microsoft.com/office/drawing/2014/main" val="1197834493"/>
                    </a:ext>
                  </a:extLst>
                </a:gridCol>
                <a:gridCol w="584200">
                  <a:extLst>
                    <a:ext uri="{9D8B030D-6E8A-4147-A177-3AD203B41FA5}">
                      <a16:colId xmlns:a16="http://schemas.microsoft.com/office/drawing/2014/main" val="1024107753"/>
                    </a:ext>
                  </a:extLst>
                </a:gridCol>
                <a:gridCol w="587375">
                  <a:extLst>
                    <a:ext uri="{9D8B030D-6E8A-4147-A177-3AD203B41FA5}">
                      <a16:colId xmlns:a16="http://schemas.microsoft.com/office/drawing/2014/main" val="3917928884"/>
                    </a:ext>
                  </a:extLst>
                </a:gridCol>
                <a:gridCol w="585787">
                  <a:extLst>
                    <a:ext uri="{9D8B030D-6E8A-4147-A177-3AD203B41FA5}">
                      <a16:colId xmlns:a16="http://schemas.microsoft.com/office/drawing/2014/main" val="2604379279"/>
                    </a:ext>
                  </a:extLst>
                </a:gridCol>
                <a:gridCol w="585788">
                  <a:extLst>
                    <a:ext uri="{9D8B030D-6E8A-4147-A177-3AD203B41FA5}">
                      <a16:colId xmlns:a16="http://schemas.microsoft.com/office/drawing/2014/main" val="1220137338"/>
                    </a:ext>
                  </a:extLst>
                </a:gridCol>
                <a:gridCol w="587375">
                  <a:extLst>
                    <a:ext uri="{9D8B030D-6E8A-4147-A177-3AD203B41FA5}">
                      <a16:colId xmlns:a16="http://schemas.microsoft.com/office/drawing/2014/main" val="3028008256"/>
                    </a:ext>
                  </a:extLst>
                </a:gridCol>
                <a:gridCol w="585787">
                  <a:extLst>
                    <a:ext uri="{9D8B030D-6E8A-4147-A177-3AD203B41FA5}">
                      <a16:colId xmlns:a16="http://schemas.microsoft.com/office/drawing/2014/main" val="3667166548"/>
                    </a:ext>
                  </a:extLst>
                </a:gridCol>
                <a:gridCol w="585788">
                  <a:extLst>
                    <a:ext uri="{9D8B030D-6E8A-4147-A177-3AD203B41FA5}">
                      <a16:colId xmlns:a16="http://schemas.microsoft.com/office/drawing/2014/main" val="1045036018"/>
                    </a:ext>
                  </a:extLst>
                </a:gridCol>
                <a:gridCol w="587375">
                  <a:extLst>
                    <a:ext uri="{9D8B030D-6E8A-4147-A177-3AD203B41FA5}">
                      <a16:colId xmlns:a16="http://schemas.microsoft.com/office/drawing/2014/main" val="3489360327"/>
                    </a:ext>
                  </a:extLst>
                </a:gridCol>
                <a:gridCol w="584200">
                  <a:extLst>
                    <a:ext uri="{9D8B030D-6E8A-4147-A177-3AD203B41FA5}">
                      <a16:colId xmlns:a16="http://schemas.microsoft.com/office/drawing/2014/main" val="706863115"/>
                    </a:ext>
                  </a:extLst>
                </a:gridCol>
                <a:gridCol w="587375">
                  <a:extLst>
                    <a:ext uri="{9D8B030D-6E8A-4147-A177-3AD203B41FA5}">
                      <a16:colId xmlns:a16="http://schemas.microsoft.com/office/drawing/2014/main" val="886156987"/>
                    </a:ext>
                  </a:extLst>
                </a:gridCol>
                <a:gridCol w="585787">
                  <a:extLst>
                    <a:ext uri="{9D8B030D-6E8A-4147-A177-3AD203B41FA5}">
                      <a16:colId xmlns:a16="http://schemas.microsoft.com/office/drawing/2014/main" val="3624531441"/>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1433080"/>
                  </a:ext>
                </a:extLst>
              </a:tr>
            </a:tbl>
          </a:graphicData>
        </a:graphic>
      </p:graphicFrame>
      <p:sp>
        <p:nvSpPr>
          <p:cNvPr id="1295393" name="Text Box 33"/>
          <p:cNvSpPr txBox="1">
            <a:spLocks noChangeArrowheads="1"/>
          </p:cNvSpPr>
          <p:nvPr/>
        </p:nvSpPr>
        <p:spPr bwMode="auto">
          <a:xfrm>
            <a:off x="12795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394" name="Text Box 34"/>
          <p:cNvSpPr txBox="1">
            <a:spLocks noChangeArrowheads="1"/>
          </p:cNvSpPr>
          <p:nvPr/>
        </p:nvSpPr>
        <p:spPr bwMode="auto">
          <a:xfrm>
            <a:off x="12954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9</a:t>
            </a:r>
          </a:p>
        </p:txBody>
      </p:sp>
      <p:sp>
        <p:nvSpPr>
          <p:cNvPr id="1295395" name="Rectangle 35"/>
          <p:cNvSpPr>
            <a:spLocks noChangeArrowheads="1"/>
          </p:cNvSpPr>
          <p:nvPr/>
        </p:nvSpPr>
        <p:spPr bwMode="auto">
          <a:xfrm>
            <a:off x="12954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396" name="AutoShape 36"/>
          <p:cNvSpPr>
            <a:spLocks noChangeArrowheads="1"/>
          </p:cNvSpPr>
          <p:nvPr/>
        </p:nvSpPr>
        <p:spPr bwMode="auto">
          <a:xfrm>
            <a:off x="4114800" y="2133600"/>
            <a:ext cx="914400" cy="609600"/>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5397" name="AutoShape 37"/>
          <p:cNvSpPr>
            <a:spLocks noChangeArrowheads="1"/>
          </p:cNvSpPr>
          <p:nvPr/>
        </p:nvSpPr>
        <p:spPr bwMode="auto">
          <a:xfrm>
            <a:off x="4191000" y="4572000"/>
            <a:ext cx="914400" cy="609600"/>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5398" name="Text Box 38"/>
          <p:cNvSpPr txBox="1">
            <a:spLocks noChangeArrowheads="1"/>
          </p:cNvSpPr>
          <p:nvPr/>
        </p:nvSpPr>
        <p:spPr bwMode="auto">
          <a:xfrm>
            <a:off x="19653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399" name="Text Box 39"/>
          <p:cNvSpPr txBox="1">
            <a:spLocks noChangeArrowheads="1"/>
          </p:cNvSpPr>
          <p:nvPr/>
        </p:nvSpPr>
        <p:spPr bwMode="auto">
          <a:xfrm>
            <a:off x="19812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12 </a:t>
            </a: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18</a:t>
            </a:r>
          </a:p>
        </p:txBody>
      </p:sp>
      <p:sp>
        <p:nvSpPr>
          <p:cNvPr id="1295400" name="Rectangle 40"/>
          <p:cNvSpPr>
            <a:spLocks noChangeArrowheads="1"/>
          </p:cNvSpPr>
          <p:nvPr/>
        </p:nvSpPr>
        <p:spPr bwMode="auto">
          <a:xfrm>
            <a:off x="19812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01" name="Text Box 41"/>
          <p:cNvSpPr txBox="1">
            <a:spLocks noChangeArrowheads="1"/>
          </p:cNvSpPr>
          <p:nvPr/>
        </p:nvSpPr>
        <p:spPr bwMode="auto">
          <a:xfrm>
            <a:off x="26511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02" name="Text Box 42"/>
          <p:cNvSpPr txBox="1">
            <a:spLocks noChangeArrowheads="1"/>
          </p:cNvSpPr>
          <p:nvPr/>
        </p:nvSpPr>
        <p:spPr bwMode="auto">
          <a:xfrm>
            <a:off x="26670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20</a:t>
            </a:r>
          </a:p>
        </p:txBody>
      </p:sp>
      <p:sp>
        <p:nvSpPr>
          <p:cNvPr id="1295403" name="Rectangle 43"/>
          <p:cNvSpPr>
            <a:spLocks noChangeArrowheads="1"/>
          </p:cNvSpPr>
          <p:nvPr/>
        </p:nvSpPr>
        <p:spPr bwMode="auto">
          <a:xfrm>
            <a:off x="26670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04" name="Text Box 44"/>
          <p:cNvSpPr txBox="1">
            <a:spLocks noChangeArrowheads="1"/>
          </p:cNvSpPr>
          <p:nvPr/>
        </p:nvSpPr>
        <p:spPr bwMode="auto">
          <a:xfrm>
            <a:off x="33369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05" name="Text Box 45"/>
          <p:cNvSpPr txBox="1">
            <a:spLocks noChangeArrowheads="1"/>
          </p:cNvSpPr>
          <p:nvPr/>
        </p:nvSpPr>
        <p:spPr bwMode="auto">
          <a:xfrm>
            <a:off x="33528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3637</a:t>
            </a:r>
          </a:p>
        </p:txBody>
      </p:sp>
      <p:sp>
        <p:nvSpPr>
          <p:cNvPr id="1295406" name="Rectangle 46"/>
          <p:cNvSpPr>
            <a:spLocks noChangeArrowheads="1"/>
          </p:cNvSpPr>
          <p:nvPr/>
        </p:nvSpPr>
        <p:spPr bwMode="auto">
          <a:xfrm>
            <a:off x="33528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07" name="Text Box 47"/>
          <p:cNvSpPr txBox="1">
            <a:spLocks noChangeArrowheads="1"/>
          </p:cNvSpPr>
          <p:nvPr/>
        </p:nvSpPr>
        <p:spPr bwMode="auto">
          <a:xfrm>
            <a:off x="40227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08" name="Text Box 48"/>
          <p:cNvSpPr txBox="1">
            <a:spLocks noChangeArrowheads="1"/>
          </p:cNvSpPr>
          <p:nvPr/>
        </p:nvSpPr>
        <p:spPr bwMode="auto">
          <a:xfrm>
            <a:off x="40386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47</a:t>
            </a:r>
          </a:p>
        </p:txBody>
      </p:sp>
      <p:sp>
        <p:nvSpPr>
          <p:cNvPr id="1295409" name="Rectangle 49"/>
          <p:cNvSpPr>
            <a:spLocks noChangeArrowheads="1"/>
          </p:cNvSpPr>
          <p:nvPr/>
        </p:nvSpPr>
        <p:spPr bwMode="auto">
          <a:xfrm>
            <a:off x="40386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10" name="Text Box 50"/>
          <p:cNvSpPr txBox="1">
            <a:spLocks noChangeArrowheads="1"/>
          </p:cNvSpPr>
          <p:nvPr/>
        </p:nvSpPr>
        <p:spPr bwMode="auto">
          <a:xfrm>
            <a:off x="47085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11" name="Text Box 51"/>
          <p:cNvSpPr txBox="1">
            <a:spLocks noChangeArrowheads="1"/>
          </p:cNvSpPr>
          <p:nvPr/>
        </p:nvSpPr>
        <p:spPr bwMode="auto">
          <a:xfrm>
            <a:off x="47244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52  58</a:t>
            </a:r>
          </a:p>
        </p:txBody>
      </p:sp>
      <p:sp>
        <p:nvSpPr>
          <p:cNvPr id="1295412" name="Rectangle 52"/>
          <p:cNvSpPr>
            <a:spLocks noChangeArrowheads="1"/>
          </p:cNvSpPr>
          <p:nvPr/>
        </p:nvSpPr>
        <p:spPr bwMode="auto">
          <a:xfrm>
            <a:off x="47244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13" name="Text Box 53"/>
          <p:cNvSpPr txBox="1">
            <a:spLocks noChangeArrowheads="1"/>
          </p:cNvSpPr>
          <p:nvPr/>
        </p:nvSpPr>
        <p:spPr bwMode="auto">
          <a:xfrm>
            <a:off x="53943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14" name="Text Box 54"/>
          <p:cNvSpPr txBox="1">
            <a:spLocks noChangeArrowheads="1"/>
          </p:cNvSpPr>
          <p:nvPr/>
        </p:nvSpPr>
        <p:spPr bwMode="auto">
          <a:xfrm>
            <a:off x="54102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63</a:t>
            </a: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64</a:t>
            </a:r>
          </a:p>
        </p:txBody>
      </p:sp>
      <p:sp>
        <p:nvSpPr>
          <p:cNvPr id="1295415" name="Rectangle 55"/>
          <p:cNvSpPr>
            <a:spLocks noChangeArrowheads="1"/>
          </p:cNvSpPr>
          <p:nvPr/>
        </p:nvSpPr>
        <p:spPr bwMode="auto">
          <a:xfrm>
            <a:off x="54102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16" name="Text Box 56"/>
          <p:cNvSpPr txBox="1">
            <a:spLocks noChangeArrowheads="1"/>
          </p:cNvSpPr>
          <p:nvPr/>
        </p:nvSpPr>
        <p:spPr bwMode="auto">
          <a:xfrm>
            <a:off x="60801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17" name="Text Box 57"/>
          <p:cNvSpPr txBox="1">
            <a:spLocks noChangeArrowheads="1"/>
          </p:cNvSpPr>
          <p:nvPr/>
        </p:nvSpPr>
        <p:spPr bwMode="auto">
          <a:xfrm>
            <a:off x="60960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endParaRPr lang="en-US" altLang="zh-CN" sz="2400" b="0">
              <a:solidFill>
                <a:schemeClr val="tx1"/>
              </a:solidFill>
              <a:ea typeface="宋体" panose="02010600030101010101" pitchFamily="2" charset="-122"/>
            </a:endParaRPr>
          </a:p>
        </p:txBody>
      </p:sp>
      <p:sp>
        <p:nvSpPr>
          <p:cNvPr id="1295418" name="Rectangle 58"/>
          <p:cNvSpPr>
            <a:spLocks noChangeArrowheads="1"/>
          </p:cNvSpPr>
          <p:nvPr/>
        </p:nvSpPr>
        <p:spPr bwMode="auto">
          <a:xfrm>
            <a:off x="60960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95419" name="Text Box 59"/>
          <p:cNvSpPr txBox="1">
            <a:spLocks noChangeArrowheads="1"/>
          </p:cNvSpPr>
          <p:nvPr/>
        </p:nvSpPr>
        <p:spPr bwMode="auto">
          <a:xfrm>
            <a:off x="66135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20" name="Text Box 60"/>
          <p:cNvSpPr txBox="1">
            <a:spLocks noChangeArrowheads="1"/>
          </p:cNvSpPr>
          <p:nvPr/>
        </p:nvSpPr>
        <p:spPr bwMode="auto">
          <a:xfrm>
            <a:off x="6781800" y="3124200"/>
            <a:ext cx="685800" cy="1200150"/>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400" b="0">
                <a:solidFill>
                  <a:schemeClr val="tx1"/>
                </a:solidFill>
                <a:ea typeface="宋体" panose="02010600030101010101" pitchFamily="2" charset="-122"/>
              </a:rPr>
            </a:b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88</a:t>
            </a:r>
          </a:p>
        </p:txBody>
      </p:sp>
      <p:sp>
        <p:nvSpPr>
          <p:cNvPr id="1295422" name="Text Box 62"/>
          <p:cNvSpPr txBox="1">
            <a:spLocks noChangeArrowheads="1"/>
          </p:cNvSpPr>
          <p:nvPr/>
        </p:nvSpPr>
        <p:spPr bwMode="auto">
          <a:xfrm>
            <a:off x="7451725" y="28368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b="0"/>
          </a:p>
        </p:txBody>
      </p:sp>
      <p:sp>
        <p:nvSpPr>
          <p:cNvPr id="1295423" name="Text Box 63"/>
          <p:cNvSpPr txBox="1">
            <a:spLocks noChangeArrowheads="1"/>
          </p:cNvSpPr>
          <p:nvPr/>
        </p:nvSpPr>
        <p:spPr bwMode="auto">
          <a:xfrm>
            <a:off x="7467600" y="3048000"/>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 </a:t>
            </a:r>
            <a:br>
              <a:rPr lang="en-US" altLang="zh-CN" sz="2400" b="0">
                <a:solidFill>
                  <a:schemeClr val="tx1"/>
                </a:solidFill>
                <a:ea typeface="宋体" panose="02010600030101010101" pitchFamily="2" charset="-122"/>
              </a:rPr>
            </a:br>
            <a:r>
              <a:rPr lang="en-US" altLang="zh-CN" sz="2400" b="0">
                <a:solidFill>
                  <a:schemeClr val="tx1"/>
                </a:solidFill>
                <a:ea typeface="宋体" panose="02010600030101010101" pitchFamily="2" charset="-122"/>
              </a:rPr>
              <a:t>99</a:t>
            </a:r>
          </a:p>
        </p:txBody>
      </p:sp>
      <p:sp>
        <p:nvSpPr>
          <p:cNvPr id="1295424" name="Rectangle 64"/>
          <p:cNvSpPr>
            <a:spLocks noChangeArrowheads="1"/>
          </p:cNvSpPr>
          <p:nvPr/>
        </p:nvSpPr>
        <p:spPr bwMode="auto">
          <a:xfrm>
            <a:off x="7467600" y="2819400"/>
            <a:ext cx="739775" cy="3143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295425" name="Group 65"/>
          <p:cNvGraphicFramePr>
            <a:graphicFrameLocks noGrp="1"/>
          </p:cNvGraphicFramePr>
          <p:nvPr/>
        </p:nvGraphicFramePr>
        <p:xfrm>
          <a:off x="838200" y="1371600"/>
          <a:ext cx="7620000" cy="457200"/>
        </p:xfrm>
        <a:graphic>
          <a:graphicData uri="http://schemas.openxmlformats.org/drawingml/2006/table">
            <a:tbl>
              <a:tblPr/>
              <a:tblGrid>
                <a:gridCol w="585788">
                  <a:extLst>
                    <a:ext uri="{9D8B030D-6E8A-4147-A177-3AD203B41FA5}">
                      <a16:colId xmlns:a16="http://schemas.microsoft.com/office/drawing/2014/main" val="2008576143"/>
                    </a:ext>
                  </a:extLst>
                </a:gridCol>
                <a:gridCol w="587375">
                  <a:extLst>
                    <a:ext uri="{9D8B030D-6E8A-4147-A177-3AD203B41FA5}">
                      <a16:colId xmlns:a16="http://schemas.microsoft.com/office/drawing/2014/main" val="1169560185"/>
                    </a:ext>
                  </a:extLst>
                </a:gridCol>
                <a:gridCol w="584200">
                  <a:extLst>
                    <a:ext uri="{9D8B030D-6E8A-4147-A177-3AD203B41FA5}">
                      <a16:colId xmlns:a16="http://schemas.microsoft.com/office/drawing/2014/main" val="2845753653"/>
                    </a:ext>
                  </a:extLst>
                </a:gridCol>
                <a:gridCol w="587375">
                  <a:extLst>
                    <a:ext uri="{9D8B030D-6E8A-4147-A177-3AD203B41FA5}">
                      <a16:colId xmlns:a16="http://schemas.microsoft.com/office/drawing/2014/main" val="332480107"/>
                    </a:ext>
                  </a:extLst>
                </a:gridCol>
                <a:gridCol w="585787">
                  <a:extLst>
                    <a:ext uri="{9D8B030D-6E8A-4147-A177-3AD203B41FA5}">
                      <a16:colId xmlns:a16="http://schemas.microsoft.com/office/drawing/2014/main" val="18206913"/>
                    </a:ext>
                  </a:extLst>
                </a:gridCol>
                <a:gridCol w="585788">
                  <a:extLst>
                    <a:ext uri="{9D8B030D-6E8A-4147-A177-3AD203B41FA5}">
                      <a16:colId xmlns:a16="http://schemas.microsoft.com/office/drawing/2014/main" val="246612388"/>
                    </a:ext>
                  </a:extLst>
                </a:gridCol>
                <a:gridCol w="587375">
                  <a:extLst>
                    <a:ext uri="{9D8B030D-6E8A-4147-A177-3AD203B41FA5}">
                      <a16:colId xmlns:a16="http://schemas.microsoft.com/office/drawing/2014/main" val="429047052"/>
                    </a:ext>
                  </a:extLst>
                </a:gridCol>
                <a:gridCol w="585787">
                  <a:extLst>
                    <a:ext uri="{9D8B030D-6E8A-4147-A177-3AD203B41FA5}">
                      <a16:colId xmlns:a16="http://schemas.microsoft.com/office/drawing/2014/main" val="751157774"/>
                    </a:ext>
                  </a:extLst>
                </a:gridCol>
                <a:gridCol w="585788">
                  <a:extLst>
                    <a:ext uri="{9D8B030D-6E8A-4147-A177-3AD203B41FA5}">
                      <a16:colId xmlns:a16="http://schemas.microsoft.com/office/drawing/2014/main" val="200045359"/>
                    </a:ext>
                  </a:extLst>
                </a:gridCol>
                <a:gridCol w="587375">
                  <a:extLst>
                    <a:ext uri="{9D8B030D-6E8A-4147-A177-3AD203B41FA5}">
                      <a16:colId xmlns:a16="http://schemas.microsoft.com/office/drawing/2014/main" val="1333322200"/>
                    </a:ext>
                  </a:extLst>
                </a:gridCol>
                <a:gridCol w="584200">
                  <a:extLst>
                    <a:ext uri="{9D8B030D-6E8A-4147-A177-3AD203B41FA5}">
                      <a16:colId xmlns:a16="http://schemas.microsoft.com/office/drawing/2014/main" val="3429151372"/>
                    </a:ext>
                  </a:extLst>
                </a:gridCol>
                <a:gridCol w="587375">
                  <a:extLst>
                    <a:ext uri="{9D8B030D-6E8A-4147-A177-3AD203B41FA5}">
                      <a16:colId xmlns:a16="http://schemas.microsoft.com/office/drawing/2014/main" val="1932479732"/>
                    </a:ext>
                  </a:extLst>
                </a:gridCol>
                <a:gridCol w="585787">
                  <a:extLst>
                    <a:ext uri="{9D8B030D-6E8A-4147-A177-3AD203B41FA5}">
                      <a16:colId xmlns:a16="http://schemas.microsoft.com/office/drawing/2014/main" val="3935990877"/>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570338"/>
                  </a:ext>
                </a:extLst>
              </a:tr>
            </a:tbl>
          </a:graphicData>
        </a:graphic>
      </p:graphicFrame>
      <p:sp>
        <p:nvSpPr>
          <p:cNvPr id="1295455" name="Rectangle 95"/>
          <p:cNvSpPr>
            <a:spLocks noChangeArrowheads="1"/>
          </p:cNvSpPr>
          <p:nvPr/>
        </p:nvSpPr>
        <p:spPr bwMode="auto">
          <a:xfrm>
            <a:off x="6781800" y="2895600"/>
            <a:ext cx="685800" cy="3048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2190388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并行</a:t>
            </a:r>
            <a:r>
              <a:rPr lang="en-US" altLang="zh-CN" dirty="0"/>
              <a:t>bucket sort - </a:t>
            </a:r>
            <a:r>
              <a:rPr lang="zh-CN" altLang="en-US" dirty="0"/>
              <a:t>简单方法</a:t>
            </a:r>
          </a:p>
        </p:txBody>
      </p:sp>
      <p:sp>
        <p:nvSpPr>
          <p:cNvPr id="3" name="内容占位符 2"/>
          <p:cNvSpPr>
            <a:spLocks noGrp="1"/>
          </p:cNvSpPr>
          <p:nvPr>
            <p:ph sz="quarter" idx="1"/>
          </p:nvPr>
        </p:nvSpPr>
        <p:spPr/>
        <p:txBody>
          <a:bodyPr/>
          <a:lstStyle/>
          <a:p>
            <a:r>
              <a:rPr lang="zh-CN" altLang="en-US" sz="2800" dirty="0">
                <a:ea typeface="宋体" panose="02010600030101010101" pitchFamily="2" charset="-122"/>
              </a:rPr>
              <a:t>每一桶分配一处理器</a:t>
            </a:r>
            <a:endParaRPr lang="en-US" altLang="zh-CN" sz="2800" dirty="0">
              <a:ea typeface="宋体" panose="02010600030101010101" pitchFamily="2" charset="-122"/>
            </a:endParaRPr>
          </a:p>
          <a:p>
            <a:endParaRPr lang="zh-CN" altLang="en-US" dirty="0"/>
          </a:p>
        </p:txBody>
      </p:sp>
      <p:pic>
        <p:nvPicPr>
          <p:cNvPr id="12296" name="Picture 8"/>
          <p:cNvPicPr>
            <a:picLocks noGrp="1" noChangeAspect="1" noChangeArrowheads="1"/>
          </p:cNvPicPr>
          <p:nvPr>
            <p:ph idx="4294967295"/>
          </p:nvPr>
        </p:nvPicPr>
        <p:blipFill>
          <a:blip r:embed="rId2">
            <a:lum bright="-8000" contrast="24000"/>
            <a:extLst>
              <a:ext uri="{28A0092B-C50C-407E-A947-70E740481C1C}">
                <a14:useLocalDpi xmlns:a14="http://schemas.microsoft.com/office/drawing/2010/main" val="0"/>
              </a:ext>
            </a:extLst>
          </a:blip>
          <a:srcRect/>
          <a:stretch>
            <a:fillRect/>
          </a:stretch>
        </p:blipFill>
        <p:spPr>
          <a:xfrm>
            <a:off x="0" y="2106613"/>
            <a:ext cx="7543800" cy="4598987"/>
          </a:xfrm>
          <a:noFill/>
          <a:ln/>
        </p:spPr>
      </p:pic>
    </p:spTree>
    <p:extLst>
      <p:ext uri="{BB962C8B-B14F-4D97-AF65-F5344CB8AC3E}">
        <p14:creationId xmlns:p14="http://schemas.microsoft.com/office/powerpoint/2010/main" val="24662799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algn="just"/>
            <a:r>
              <a:rPr lang="zh-CN" altLang="en-US" sz="2400" dirty="0">
                <a:ea typeface="宋体" panose="02010600030101010101" pitchFamily="2" charset="-122"/>
              </a:rPr>
              <a:t>将序列划分为</a:t>
            </a:r>
            <a:r>
              <a:rPr lang="en-US" altLang="zh-CN" sz="2400" i="1" dirty="0">
                <a:ea typeface="宋体" panose="02010600030101010101" pitchFamily="2" charset="-122"/>
              </a:rPr>
              <a:t>m</a:t>
            </a:r>
            <a:r>
              <a:rPr lang="zh-CN" altLang="en-US" sz="2400" dirty="0">
                <a:ea typeface="宋体" panose="02010600030101010101" pitchFamily="2" charset="-122"/>
              </a:rPr>
              <a:t>个区域，一区域对应一处理器</a:t>
            </a:r>
            <a:r>
              <a:rPr lang="en-US" altLang="zh-CN" sz="2400" dirty="0">
                <a:ea typeface="宋体" panose="02010600030101010101" pitchFamily="2" charset="-122"/>
              </a:rPr>
              <a:t>.</a:t>
            </a: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每一处理器维护</a:t>
            </a:r>
            <a:r>
              <a:rPr lang="en-US" altLang="zh-CN" sz="2400" i="1" dirty="0">
                <a:ea typeface="宋体" panose="02010600030101010101" pitchFamily="2" charset="-122"/>
              </a:rPr>
              <a:t>p</a:t>
            </a:r>
            <a:r>
              <a:rPr lang="zh-CN" altLang="en-US" sz="2400" dirty="0">
                <a:ea typeface="宋体" panose="02010600030101010101" pitchFamily="2" charset="-122"/>
              </a:rPr>
              <a:t>小桶，将区域里的数分到小桶里</a:t>
            </a:r>
            <a:r>
              <a:rPr lang="en-US" altLang="zh-CN" sz="2400" dirty="0">
                <a:ea typeface="宋体" panose="02010600030101010101" pitchFamily="2" charset="-122"/>
              </a:rPr>
              <a:t>.</a:t>
            </a: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每一处理器向其它每一处理器发送一小桶</a:t>
            </a:r>
            <a:r>
              <a:rPr lang="en-US" altLang="zh-CN" sz="2400" dirty="0">
                <a:ea typeface="宋体" panose="02010600030101010101" pitchFamily="2" charset="-122"/>
              </a:rPr>
              <a:t> (bucket </a:t>
            </a:r>
            <a:r>
              <a:rPr lang="en-US" altLang="zh-CN" sz="2400" i="1" dirty="0" err="1">
                <a:ea typeface="宋体" panose="02010600030101010101" pitchFamily="2" charset="-122"/>
              </a:rPr>
              <a:t>i</a:t>
            </a:r>
            <a:r>
              <a:rPr lang="en-US" altLang="zh-CN" sz="2400" i="1" dirty="0">
                <a:ea typeface="宋体" panose="02010600030101010101" pitchFamily="2" charset="-122"/>
              </a:rPr>
              <a:t> </a:t>
            </a:r>
            <a:r>
              <a:rPr lang="en-US" altLang="zh-CN" sz="2400" dirty="0">
                <a:ea typeface="宋体" panose="02010600030101010101" pitchFamily="2" charset="-122"/>
              </a:rPr>
              <a:t>to processor </a:t>
            </a:r>
            <a:r>
              <a:rPr lang="en-US" altLang="zh-CN" sz="2400" i="1" dirty="0" err="1">
                <a:ea typeface="宋体" panose="02010600030101010101" pitchFamily="2" charset="-122"/>
              </a:rPr>
              <a:t>i</a:t>
            </a:r>
            <a:r>
              <a:rPr lang="en-US" altLang="zh-CN" sz="2400" dirty="0">
                <a:ea typeface="宋体" panose="02010600030101010101" pitchFamily="2" charset="-122"/>
              </a:rPr>
              <a:t>).</a:t>
            </a:r>
          </a:p>
          <a:p>
            <a:endParaRPr lang="zh-CN" altLang="en-US" dirty="0"/>
          </a:p>
        </p:txBody>
      </p:sp>
      <p:sp>
        <p:nvSpPr>
          <p:cNvPr id="2" name="标题 1"/>
          <p:cNvSpPr>
            <a:spLocks noGrp="1"/>
          </p:cNvSpPr>
          <p:nvPr>
            <p:ph type="title"/>
          </p:nvPr>
        </p:nvSpPr>
        <p:spPr/>
        <p:txBody>
          <a:bodyPr>
            <a:normAutofit/>
          </a:bodyPr>
          <a:lstStyle/>
          <a:p>
            <a:r>
              <a:rPr lang="zh-CN" altLang="en-US" dirty="0"/>
              <a:t>进一步优化</a:t>
            </a:r>
          </a:p>
        </p:txBody>
      </p:sp>
    </p:spTree>
    <p:extLst>
      <p:ext uri="{BB962C8B-B14F-4D97-AF65-F5344CB8AC3E}">
        <p14:creationId xmlns:p14="http://schemas.microsoft.com/office/powerpoint/2010/main" val="29119340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bucket sort</a:t>
            </a:r>
            <a:r>
              <a:rPr lang="zh-CN" altLang="en-US" dirty="0"/>
              <a:t>的另一并行版本</a:t>
            </a:r>
          </a:p>
        </p:txBody>
      </p:sp>
      <p:pic>
        <p:nvPicPr>
          <p:cNvPr id="14349" name="Picture 13"/>
          <p:cNvPicPr>
            <a:picLocks noGrp="1" noChangeAspect="1" noChangeArrowheads="1"/>
          </p:cNvPicPr>
          <p:nvPr>
            <p:ph idx="4294967295"/>
          </p:nvPr>
        </p:nvPicPr>
        <p:blipFill>
          <a:blip r:embed="rId2">
            <a:lum bright="-12000" contrast="24000"/>
            <a:extLst>
              <a:ext uri="{28A0092B-C50C-407E-A947-70E740481C1C}">
                <a14:useLocalDpi xmlns:a14="http://schemas.microsoft.com/office/drawing/2010/main" val="0"/>
              </a:ext>
            </a:extLst>
          </a:blip>
          <a:srcRect/>
          <a:stretch>
            <a:fillRect/>
          </a:stretch>
        </p:blipFill>
        <p:spPr>
          <a:xfrm>
            <a:off x="544513" y="1412776"/>
            <a:ext cx="8142287" cy="5095875"/>
          </a:xfrm>
          <a:noFill/>
          <a:ln/>
        </p:spPr>
      </p:pic>
    </p:spTree>
    <p:extLst>
      <p:ext uri="{BB962C8B-B14F-4D97-AF65-F5344CB8AC3E}">
        <p14:creationId xmlns:p14="http://schemas.microsoft.com/office/powerpoint/2010/main" val="2167062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数据传递</a:t>
            </a:r>
          </a:p>
        </p:txBody>
      </p:sp>
      <p:sp>
        <p:nvSpPr>
          <p:cNvPr id="3" name="内容占位符 2"/>
          <p:cNvSpPr>
            <a:spLocks noGrp="1"/>
          </p:cNvSpPr>
          <p:nvPr>
            <p:ph sz="quarter" idx="1"/>
          </p:nvPr>
        </p:nvSpPr>
        <p:spPr/>
        <p:txBody>
          <a:bodyPr/>
          <a:lstStyle/>
          <a:p>
            <a:r>
              <a:rPr lang="en-US" altLang="zh-CN" dirty="0">
                <a:ea typeface="宋体" panose="02010600030101010101" pitchFamily="2" charset="-122"/>
              </a:rPr>
              <a:t>Sends data from each process to every other process</a:t>
            </a:r>
          </a:p>
          <a:p>
            <a:endParaRPr lang="zh-CN" altLang="en-US" dirty="0"/>
          </a:p>
        </p:txBody>
      </p:sp>
      <p:pic>
        <p:nvPicPr>
          <p:cNvPr id="15373" name="Picture 13"/>
          <p:cNvPicPr>
            <a:picLocks noGrp="1" noChangeAspect="1" noChangeArrowheads="1"/>
          </p:cNvPicPr>
          <p:nvPr>
            <p:ph idx="4294967295"/>
          </p:nvPr>
        </p:nvPicPr>
        <p:blipFill>
          <a:blip r:embed="rId2">
            <a:lum bright="-6000" contrast="24000"/>
            <a:extLst>
              <a:ext uri="{28A0092B-C50C-407E-A947-70E740481C1C}">
                <a14:useLocalDpi xmlns:a14="http://schemas.microsoft.com/office/drawing/2010/main" val="0"/>
              </a:ext>
            </a:extLst>
          </a:blip>
          <a:srcRect/>
          <a:stretch>
            <a:fillRect/>
          </a:stretch>
        </p:blipFill>
        <p:spPr>
          <a:xfrm>
            <a:off x="304800" y="1700808"/>
            <a:ext cx="8229600" cy="4738688"/>
          </a:xfrm>
          <a:noFill/>
          <a:ln/>
        </p:spPr>
      </p:pic>
    </p:spTree>
    <p:extLst>
      <p:ext uri="{BB962C8B-B14F-4D97-AF65-F5344CB8AC3E}">
        <p14:creationId xmlns:p14="http://schemas.microsoft.com/office/powerpoint/2010/main" val="6398123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灯片编号占位符 2"/>
          <p:cNvSpPr>
            <a:spLocks noGrp="1"/>
          </p:cNvSpPr>
          <p:nvPr>
            <p:ph type="sldNum" sz="quarter" idx="12"/>
          </p:nvPr>
        </p:nvSpPr>
        <p:spPr/>
        <p:txBody>
          <a:bodyPr/>
          <a:lstStyle/>
          <a:p>
            <a:fld id="{8A016E3D-C8C9-41ED-9DBE-D2E0451B27E9}" type="slidenum">
              <a:rPr lang="zh-CN" altLang="en-US" smtClean="0"/>
              <a:pPr/>
              <a:t>117</a:t>
            </a:fld>
            <a:endParaRPr lang="en-US" altLang="zh-CN"/>
          </a:p>
        </p:txBody>
      </p:sp>
      <p:sp>
        <p:nvSpPr>
          <p:cNvPr id="4" name="内容占位符 3"/>
          <p:cNvSpPr>
            <a:spLocks noGrp="1"/>
          </p:cNvSpPr>
          <p:nvPr>
            <p:ph sz="quarter" idx="1"/>
          </p:nvPr>
        </p:nvSpPr>
        <p:spPr/>
        <p:txBody>
          <a:bodyPr/>
          <a:lstStyle/>
          <a:p>
            <a:r>
              <a:rPr lang="zh-CN" altLang="en-US" dirty="0"/>
              <a:t>并行计算模型</a:t>
            </a:r>
            <a:endParaRPr lang="en-US" altLang="zh-CN" dirty="0"/>
          </a:p>
          <a:p>
            <a:r>
              <a:rPr lang="zh-CN" altLang="en-US" dirty="0"/>
              <a:t>划分方法</a:t>
            </a:r>
            <a:endParaRPr lang="en-US" altLang="zh-CN" dirty="0"/>
          </a:p>
          <a:p>
            <a:r>
              <a:rPr lang="zh-CN" altLang="en-US" dirty="0"/>
              <a:t>映射方法</a:t>
            </a:r>
            <a:endParaRPr lang="en-US" altLang="zh-CN" dirty="0"/>
          </a:p>
          <a:p>
            <a:r>
              <a:rPr lang="zh-CN" altLang="en-US"/>
              <a:t>算法模型</a:t>
            </a:r>
          </a:p>
        </p:txBody>
      </p:sp>
    </p:spTree>
    <p:extLst>
      <p:ext uri="{BB962C8B-B14F-4D97-AF65-F5344CB8AC3E}">
        <p14:creationId xmlns:p14="http://schemas.microsoft.com/office/powerpoint/2010/main" val="2268638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Oval 3"/>
          <p:cNvSpPr>
            <a:spLocks noChangeArrowheads="1"/>
          </p:cNvSpPr>
          <p:nvPr/>
        </p:nvSpPr>
        <p:spPr bwMode="auto">
          <a:xfrm>
            <a:off x="1271736" y="18177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0" name="Line 4"/>
          <p:cNvSpPr>
            <a:spLocks noChangeShapeType="1"/>
          </p:cNvSpPr>
          <p:nvPr/>
        </p:nvSpPr>
        <p:spPr bwMode="auto">
          <a:xfrm>
            <a:off x="1424136" y="21987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1" name="Line 5"/>
          <p:cNvSpPr>
            <a:spLocks noChangeShapeType="1"/>
          </p:cNvSpPr>
          <p:nvPr/>
        </p:nvSpPr>
        <p:spPr bwMode="auto">
          <a:xfrm>
            <a:off x="1728936" y="25797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2" name="Line 6"/>
          <p:cNvSpPr>
            <a:spLocks noChangeShapeType="1"/>
          </p:cNvSpPr>
          <p:nvPr/>
        </p:nvSpPr>
        <p:spPr bwMode="auto">
          <a:xfrm>
            <a:off x="1424136" y="28845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3" name="Line 7"/>
          <p:cNvSpPr>
            <a:spLocks noChangeShapeType="1"/>
          </p:cNvSpPr>
          <p:nvPr/>
        </p:nvSpPr>
        <p:spPr bwMode="auto">
          <a:xfrm>
            <a:off x="1424136" y="24273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4" name="Oval 8"/>
          <p:cNvSpPr>
            <a:spLocks noChangeArrowheads="1"/>
          </p:cNvSpPr>
          <p:nvPr/>
        </p:nvSpPr>
        <p:spPr bwMode="auto">
          <a:xfrm>
            <a:off x="3252936" y="1817712"/>
            <a:ext cx="5334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Rectangle 9"/>
          <p:cNvSpPr>
            <a:spLocks noChangeArrowheads="1"/>
          </p:cNvSpPr>
          <p:nvPr/>
        </p:nvSpPr>
        <p:spPr bwMode="auto">
          <a:xfrm>
            <a:off x="3252936" y="2122512"/>
            <a:ext cx="533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Rectangle 10"/>
          <p:cNvSpPr>
            <a:spLocks noChangeArrowheads="1"/>
          </p:cNvSpPr>
          <p:nvPr/>
        </p:nvSpPr>
        <p:spPr bwMode="auto">
          <a:xfrm>
            <a:off x="6605736" y="1970112"/>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11"/>
          <p:cNvSpPr>
            <a:spLocks noChangeShapeType="1"/>
          </p:cNvSpPr>
          <p:nvPr/>
        </p:nvSpPr>
        <p:spPr bwMode="auto">
          <a:xfrm>
            <a:off x="6910536" y="2122512"/>
            <a:ext cx="0" cy="45720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Line 12"/>
          <p:cNvSpPr>
            <a:spLocks noChangeShapeType="1"/>
          </p:cNvSpPr>
          <p:nvPr/>
        </p:nvSpPr>
        <p:spPr bwMode="auto">
          <a:xfrm>
            <a:off x="6453336" y="174151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9" name="Line 13"/>
          <p:cNvSpPr>
            <a:spLocks noChangeShapeType="1"/>
          </p:cNvSpPr>
          <p:nvPr/>
        </p:nvSpPr>
        <p:spPr bwMode="auto">
          <a:xfrm>
            <a:off x="6986736" y="174151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0" name="Line 14"/>
          <p:cNvSpPr>
            <a:spLocks noChangeShapeType="1"/>
          </p:cNvSpPr>
          <p:nvPr/>
        </p:nvSpPr>
        <p:spPr bwMode="auto">
          <a:xfrm>
            <a:off x="6453336" y="1741512"/>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Line 15"/>
          <p:cNvSpPr>
            <a:spLocks noChangeShapeType="1"/>
          </p:cNvSpPr>
          <p:nvPr/>
        </p:nvSpPr>
        <p:spPr bwMode="auto">
          <a:xfrm>
            <a:off x="6453336" y="174151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2" name="Line 16"/>
          <p:cNvSpPr>
            <a:spLocks noChangeShapeType="1"/>
          </p:cNvSpPr>
          <p:nvPr/>
        </p:nvSpPr>
        <p:spPr bwMode="auto">
          <a:xfrm>
            <a:off x="6453336" y="1970112"/>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3" name="Rectangle 17"/>
          <p:cNvSpPr>
            <a:spLocks noChangeArrowheads="1"/>
          </p:cNvSpPr>
          <p:nvPr/>
        </p:nvSpPr>
        <p:spPr bwMode="auto">
          <a:xfrm>
            <a:off x="6681936" y="1817712"/>
            <a:ext cx="3048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4" name="Oval 18"/>
          <p:cNvSpPr>
            <a:spLocks noChangeArrowheads="1"/>
          </p:cNvSpPr>
          <p:nvPr/>
        </p:nvSpPr>
        <p:spPr bwMode="auto">
          <a:xfrm>
            <a:off x="1271736" y="34941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5" name="Line 19"/>
          <p:cNvSpPr>
            <a:spLocks noChangeShapeType="1"/>
          </p:cNvSpPr>
          <p:nvPr/>
        </p:nvSpPr>
        <p:spPr bwMode="auto">
          <a:xfrm>
            <a:off x="1424136" y="38751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6" name="Line 20"/>
          <p:cNvSpPr>
            <a:spLocks noChangeShapeType="1"/>
          </p:cNvSpPr>
          <p:nvPr/>
        </p:nvSpPr>
        <p:spPr bwMode="auto">
          <a:xfrm flipH="1">
            <a:off x="1271736" y="45609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7" name="Line 21"/>
          <p:cNvSpPr>
            <a:spLocks noChangeShapeType="1"/>
          </p:cNvSpPr>
          <p:nvPr/>
        </p:nvSpPr>
        <p:spPr bwMode="auto">
          <a:xfrm rot="7166927">
            <a:off x="1119336" y="41037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8" name="Line 22"/>
          <p:cNvSpPr>
            <a:spLocks noChangeShapeType="1"/>
          </p:cNvSpPr>
          <p:nvPr/>
        </p:nvSpPr>
        <p:spPr bwMode="auto">
          <a:xfrm>
            <a:off x="738336" y="42561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9" name="Oval 23"/>
          <p:cNvSpPr>
            <a:spLocks noChangeArrowheads="1"/>
          </p:cNvSpPr>
          <p:nvPr/>
        </p:nvSpPr>
        <p:spPr bwMode="auto">
          <a:xfrm>
            <a:off x="3252936" y="3494112"/>
            <a:ext cx="5334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91160" name="Rectangle 24"/>
          <p:cNvSpPr>
            <a:spLocks noChangeArrowheads="1"/>
          </p:cNvSpPr>
          <p:nvPr/>
        </p:nvSpPr>
        <p:spPr bwMode="auto">
          <a:xfrm>
            <a:off x="3252936" y="3798912"/>
            <a:ext cx="533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1" name="AutoShape 25"/>
          <p:cNvSpPr>
            <a:spLocks noChangeArrowheads="1"/>
          </p:cNvSpPr>
          <p:nvPr/>
        </p:nvSpPr>
        <p:spPr bwMode="auto">
          <a:xfrm>
            <a:off x="3329136" y="3951312"/>
            <a:ext cx="381000" cy="76200"/>
          </a:xfrm>
          <a:prstGeom prst="roundRect">
            <a:avLst>
              <a:gd name="adj" fmla="val 16667"/>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2" name="AutoShape 26"/>
          <p:cNvSpPr>
            <a:spLocks noChangeArrowheads="1"/>
          </p:cNvSpPr>
          <p:nvPr/>
        </p:nvSpPr>
        <p:spPr bwMode="auto">
          <a:xfrm>
            <a:off x="3329136" y="2274912"/>
            <a:ext cx="381000" cy="76200"/>
          </a:xfrm>
          <a:prstGeom prst="roundRect">
            <a:avLst>
              <a:gd name="adj" fmla="val 16667"/>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3" name="Rectangle 27"/>
          <p:cNvSpPr>
            <a:spLocks noChangeArrowheads="1"/>
          </p:cNvSpPr>
          <p:nvPr/>
        </p:nvSpPr>
        <p:spPr bwMode="auto">
          <a:xfrm rot="1351868">
            <a:off x="3405336" y="2274912"/>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r>
              <a:rPr lang="en-US" altLang="zh-CN" sz="800">
                <a:solidFill>
                  <a:schemeClr val="bg1"/>
                </a:solidFill>
                <a:ea typeface="宋体" panose="02010600030101010101" pitchFamily="2" charset="-122"/>
              </a:rPr>
              <a:t>-</a:t>
            </a:r>
            <a:r>
              <a:rPr lang="en-US" altLang="zh-CN" sz="800">
                <a:ea typeface="宋体" panose="02010600030101010101" pitchFamily="2" charset="-122"/>
              </a:rPr>
              <a:t>-</a:t>
            </a:r>
          </a:p>
          <a:p>
            <a:pPr algn="ctr"/>
            <a:r>
              <a:rPr lang="en-US" altLang="zh-CN" sz="800">
                <a:ea typeface="宋体" panose="02010600030101010101" pitchFamily="2" charset="-122"/>
              </a:rPr>
              <a:t>------</a:t>
            </a:r>
          </a:p>
        </p:txBody>
      </p:sp>
      <p:sp>
        <p:nvSpPr>
          <p:cNvPr id="91164" name="Oval 28"/>
          <p:cNvSpPr>
            <a:spLocks noChangeArrowheads="1"/>
          </p:cNvSpPr>
          <p:nvPr/>
        </p:nvSpPr>
        <p:spPr bwMode="auto">
          <a:xfrm>
            <a:off x="5005536" y="34179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5" name="Line 29"/>
          <p:cNvSpPr>
            <a:spLocks noChangeShapeType="1"/>
          </p:cNvSpPr>
          <p:nvPr/>
        </p:nvSpPr>
        <p:spPr bwMode="auto">
          <a:xfrm>
            <a:off x="5157936" y="37989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6" name="Line 30"/>
          <p:cNvSpPr>
            <a:spLocks noChangeShapeType="1"/>
          </p:cNvSpPr>
          <p:nvPr/>
        </p:nvSpPr>
        <p:spPr bwMode="auto">
          <a:xfrm>
            <a:off x="5157936" y="44085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7" name="Line 31"/>
          <p:cNvSpPr>
            <a:spLocks noChangeShapeType="1"/>
          </p:cNvSpPr>
          <p:nvPr/>
        </p:nvSpPr>
        <p:spPr bwMode="auto">
          <a:xfrm>
            <a:off x="5157936" y="39513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8" name="Line 32"/>
          <p:cNvSpPr>
            <a:spLocks noChangeShapeType="1"/>
          </p:cNvSpPr>
          <p:nvPr/>
        </p:nvSpPr>
        <p:spPr bwMode="auto">
          <a:xfrm>
            <a:off x="5462736" y="41037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9" name="Rectangle 33"/>
          <p:cNvSpPr>
            <a:spLocks noChangeArrowheads="1"/>
          </p:cNvSpPr>
          <p:nvPr/>
        </p:nvSpPr>
        <p:spPr bwMode="auto">
          <a:xfrm>
            <a:off x="6986736" y="3951312"/>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0" name="Line 34"/>
          <p:cNvSpPr>
            <a:spLocks noChangeShapeType="1"/>
          </p:cNvSpPr>
          <p:nvPr/>
        </p:nvSpPr>
        <p:spPr bwMode="auto">
          <a:xfrm>
            <a:off x="6834336" y="372271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1" name="Line 35"/>
          <p:cNvSpPr>
            <a:spLocks noChangeShapeType="1"/>
          </p:cNvSpPr>
          <p:nvPr/>
        </p:nvSpPr>
        <p:spPr bwMode="auto">
          <a:xfrm>
            <a:off x="6834336" y="3951312"/>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2" name="Line 36"/>
          <p:cNvSpPr>
            <a:spLocks noChangeShapeType="1"/>
          </p:cNvSpPr>
          <p:nvPr/>
        </p:nvSpPr>
        <p:spPr bwMode="auto">
          <a:xfrm>
            <a:off x="6834336" y="372271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3" name="Line 37"/>
          <p:cNvSpPr>
            <a:spLocks noChangeShapeType="1"/>
          </p:cNvSpPr>
          <p:nvPr/>
        </p:nvSpPr>
        <p:spPr bwMode="auto">
          <a:xfrm>
            <a:off x="7367736" y="372271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4" name="Line 38"/>
          <p:cNvSpPr>
            <a:spLocks noChangeShapeType="1"/>
          </p:cNvSpPr>
          <p:nvPr/>
        </p:nvSpPr>
        <p:spPr bwMode="auto">
          <a:xfrm>
            <a:off x="6834336" y="3722712"/>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5" name="Rectangle 39"/>
          <p:cNvSpPr>
            <a:spLocks noChangeArrowheads="1"/>
          </p:cNvSpPr>
          <p:nvPr/>
        </p:nvSpPr>
        <p:spPr bwMode="auto">
          <a:xfrm>
            <a:off x="7062936" y="3798912"/>
            <a:ext cx="3048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6" name="Line 40"/>
          <p:cNvSpPr>
            <a:spLocks noChangeShapeType="1"/>
          </p:cNvSpPr>
          <p:nvPr/>
        </p:nvSpPr>
        <p:spPr bwMode="auto">
          <a:xfrm>
            <a:off x="7291536" y="4103712"/>
            <a:ext cx="0" cy="45720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7" name="Oval 41"/>
          <p:cNvSpPr>
            <a:spLocks noChangeArrowheads="1"/>
          </p:cNvSpPr>
          <p:nvPr/>
        </p:nvSpPr>
        <p:spPr bwMode="auto">
          <a:xfrm>
            <a:off x="1271736" y="51705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8" name="Line 42"/>
          <p:cNvSpPr>
            <a:spLocks noChangeShapeType="1"/>
          </p:cNvSpPr>
          <p:nvPr/>
        </p:nvSpPr>
        <p:spPr bwMode="auto">
          <a:xfrm>
            <a:off x="1424136" y="55515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9" name="Line 43"/>
          <p:cNvSpPr>
            <a:spLocks noChangeShapeType="1"/>
          </p:cNvSpPr>
          <p:nvPr/>
        </p:nvSpPr>
        <p:spPr bwMode="auto">
          <a:xfrm rot="7166927">
            <a:off x="1119336" y="57801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0" name="Line 44"/>
          <p:cNvSpPr>
            <a:spLocks noChangeShapeType="1"/>
          </p:cNvSpPr>
          <p:nvPr/>
        </p:nvSpPr>
        <p:spPr bwMode="auto">
          <a:xfrm>
            <a:off x="738336" y="59325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1" name="Line 45"/>
          <p:cNvSpPr>
            <a:spLocks noChangeShapeType="1"/>
          </p:cNvSpPr>
          <p:nvPr/>
        </p:nvSpPr>
        <p:spPr bwMode="auto">
          <a:xfrm flipH="1">
            <a:off x="1271736" y="61611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2" name="Oval 46"/>
          <p:cNvSpPr>
            <a:spLocks noChangeArrowheads="1"/>
          </p:cNvSpPr>
          <p:nvPr/>
        </p:nvSpPr>
        <p:spPr bwMode="auto">
          <a:xfrm>
            <a:off x="3329136" y="5018112"/>
            <a:ext cx="5334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3" name="Rectangle 47"/>
          <p:cNvSpPr>
            <a:spLocks noChangeArrowheads="1"/>
          </p:cNvSpPr>
          <p:nvPr/>
        </p:nvSpPr>
        <p:spPr bwMode="auto">
          <a:xfrm>
            <a:off x="3329136" y="5322912"/>
            <a:ext cx="533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4" name="AutoShape 48"/>
          <p:cNvSpPr>
            <a:spLocks noChangeArrowheads="1"/>
          </p:cNvSpPr>
          <p:nvPr/>
        </p:nvSpPr>
        <p:spPr bwMode="auto">
          <a:xfrm>
            <a:off x="3405336" y="5475312"/>
            <a:ext cx="381000" cy="76200"/>
          </a:xfrm>
          <a:prstGeom prst="roundRect">
            <a:avLst>
              <a:gd name="adj" fmla="val 16667"/>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5" name="Rectangle 49"/>
          <p:cNvSpPr>
            <a:spLocks noChangeArrowheads="1"/>
          </p:cNvSpPr>
          <p:nvPr/>
        </p:nvSpPr>
        <p:spPr bwMode="auto">
          <a:xfrm>
            <a:off x="6986736" y="5551512"/>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6" name="Line 50"/>
          <p:cNvSpPr>
            <a:spLocks noChangeShapeType="1"/>
          </p:cNvSpPr>
          <p:nvPr/>
        </p:nvSpPr>
        <p:spPr bwMode="auto">
          <a:xfrm>
            <a:off x="6834336" y="532291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7" name="Line 51"/>
          <p:cNvSpPr>
            <a:spLocks noChangeShapeType="1"/>
          </p:cNvSpPr>
          <p:nvPr/>
        </p:nvSpPr>
        <p:spPr bwMode="auto">
          <a:xfrm>
            <a:off x="6834336" y="5551512"/>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8" name="Line 52"/>
          <p:cNvSpPr>
            <a:spLocks noChangeShapeType="1"/>
          </p:cNvSpPr>
          <p:nvPr/>
        </p:nvSpPr>
        <p:spPr bwMode="auto">
          <a:xfrm>
            <a:off x="6834336" y="532291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9" name="Line 53"/>
          <p:cNvSpPr>
            <a:spLocks noChangeShapeType="1"/>
          </p:cNvSpPr>
          <p:nvPr/>
        </p:nvSpPr>
        <p:spPr bwMode="auto">
          <a:xfrm>
            <a:off x="7367736" y="532291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0" name="Line 54"/>
          <p:cNvSpPr>
            <a:spLocks noChangeShapeType="1"/>
          </p:cNvSpPr>
          <p:nvPr/>
        </p:nvSpPr>
        <p:spPr bwMode="auto">
          <a:xfrm>
            <a:off x="6834336" y="5322912"/>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1" name="Rectangle 55"/>
          <p:cNvSpPr>
            <a:spLocks noChangeArrowheads="1"/>
          </p:cNvSpPr>
          <p:nvPr/>
        </p:nvSpPr>
        <p:spPr bwMode="auto">
          <a:xfrm>
            <a:off x="7062936" y="5399112"/>
            <a:ext cx="3048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2" name="Line 56"/>
          <p:cNvSpPr>
            <a:spLocks noChangeShapeType="1"/>
          </p:cNvSpPr>
          <p:nvPr/>
        </p:nvSpPr>
        <p:spPr bwMode="auto">
          <a:xfrm>
            <a:off x="7291536" y="5703912"/>
            <a:ext cx="0" cy="45720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3" name="Line 57"/>
          <p:cNvSpPr>
            <a:spLocks noChangeShapeType="1"/>
          </p:cNvSpPr>
          <p:nvPr/>
        </p:nvSpPr>
        <p:spPr bwMode="auto">
          <a:xfrm flipH="1">
            <a:off x="5310336" y="3417912"/>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5" name="Rectangle 59"/>
          <p:cNvSpPr>
            <a:spLocks noChangeArrowheads="1"/>
          </p:cNvSpPr>
          <p:nvPr/>
        </p:nvSpPr>
        <p:spPr bwMode="auto">
          <a:xfrm rot="2363630">
            <a:off x="7215336" y="4865712"/>
            <a:ext cx="228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p:txBody>
      </p:sp>
      <p:sp>
        <p:nvSpPr>
          <p:cNvPr id="91196" name="Oval 60"/>
          <p:cNvSpPr>
            <a:spLocks noChangeArrowheads="1"/>
          </p:cNvSpPr>
          <p:nvPr/>
        </p:nvSpPr>
        <p:spPr bwMode="auto">
          <a:xfrm>
            <a:off x="1424136" y="19701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7" name="Oval 61"/>
          <p:cNvSpPr>
            <a:spLocks noChangeArrowheads="1"/>
          </p:cNvSpPr>
          <p:nvPr/>
        </p:nvSpPr>
        <p:spPr bwMode="auto">
          <a:xfrm>
            <a:off x="1347936" y="36465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8" name="Oval 62"/>
          <p:cNvSpPr>
            <a:spLocks noChangeArrowheads="1"/>
          </p:cNvSpPr>
          <p:nvPr/>
        </p:nvSpPr>
        <p:spPr bwMode="auto">
          <a:xfrm>
            <a:off x="1347936" y="53229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9" name="Rectangle 63"/>
          <p:cNvSpPr>
            <a:spLocks noChangeArrowheads="1"/>
          </p:cNvSpPr>
          <p:nvPr/>
        </p:nvSpPr>
        <p:spPr bwMode="auto">
          <a:xfrm rot="1039136">
            <a:off x="5843736" y="3722712"/>
            <a:ext cx="3810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p:txBody>
      </p:sp>
      <p:sp>
        <p:nvSpPr>
          <p:cNvPr id="91200" name="Oval 64"/>
          <p:cNvSpPr>
            <a:spLocks noChangeArrowheads="1"/>
          </p:cNvSpPr>
          <p:nvPr/>
        </p:nvSpPr>
        <p:spPr bwMode="auto">
          <a:xfrm>
            <a:off x="5157936" y="35703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1" name="Rectangle 65"/>
          <p:cNvSpPr>
            <a:spLocks noChangeArrowheads="1"/>
          </p:cNvSpPr>
          <p:nvPr/>
        </p:nvSpPr>
        <p:spPr bwMode="auto">
          <a:xfrm>
            <a:off x="5005536" y="3341712"/>
            <a:ext cx="3048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标题 3"/>
          <p:cNvSpPr>
            <a:spLocks noGrp="1"/>
          </p:cNvSpPr>
          <p:nvPr>
            <p:ph type="title"/>
          </p:nvPr>
        </p:nvSpPr>
        <p:spPr/>
        <p:txBody>
          <a:bodyPr/>
          <a:lstStyle/>
          <a:p>
            <a:r>
              <a:rPr lang="zh-CN" altLang="en-US" dirty="0"/>
              <a:t>基本概念</a:t>
            </a:r>
            <a:r>
              <a:rPr lang="en-US" altLang="zh-CN" dirty="0"/>
              <a:t>-</a:t>
            </a:r>
            <a:r>
              <a:rPr lang="zh-CN" altLang="en-US" dirty="0"/>
              <a:t>点对点异步通信</a:t>
            </a:r>
          </a:p>
        </p:txBody>
      </p:sp>
      <p:sp>
        <p:nvSpPr>
          <p:cNvPr id="5" name="内容占位符 4"/>
          <p:cNvSpPr>
            <a:spLocks noGrp="1"/>
          </p:cNvSpPr>
          <p:nvPr>
            <p:ph sz="quarter" idx="1"/>
          </p:nvPr>
        </p:nvSpPr>
        <p:spPr/>
        <p:txBody>
          <a:bodyPr/>
          <a:lstStyle/>
          <a:p>
            <a:r>
              <a:rPr lang="zh-CN" altLang="en-US" dirty="0"/>
              <a:t>只要消息发出，不管是否收到</a:t>
            </a:r>
          </a:p>
        </p:txBody>
      </p:sp>
    </p:spTree>
    <p:extLst>
      <p:ext uri="{BB962C8B-B14F-4D97-AF65-F5344CB8AC3E}">
        <p14:creationId xmlns:p14="http://schemas.microsoft.com/office/powerpoint/2010/main" val="27029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2057400" y="170080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5" name="Line 3"/>
          <p:cNvSpPr>
            <a:spLocks noChangeShapeType="1"/>
          </p:cNvSpPr>
          <p:nvPr/>
        </p:nvSpPr>
        <p:spPr bwMode="auto">
          <a:xfrm>
            <a:off x="2286000" y="2158008"/>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6" name="Line 4"/>
          <p:cNvSpPr>
            <a:spLocks noChangeShapeType="1"/>
          </p:cNvSpPr>
          <p:nvPr/>
        </p:nvSpPr>
        <p:spPr bwMode="auto">
          <a:xfrm>
            <a:off x="2362200" y="2780928"/>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7" name="Line 5"/>
          <p:cNvSpPr>
            <a:spLocks noChangeShapeType="1"/>
          </p:cNvSpPr>
          <p:nvPr/>
        </p:nvSpPr>
        <p:spPr bwMode="auto">
          <a:xfrm>
            <a:off x="2286000" y="2462808"/>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8" name="Line 6"/>
          <p:cNvSpPr>
            <a:spLocks noChangeShapeType="1"/>
          </p:cNvSpPr>
          <p:nvPr/>
        </p:nvSpPr>
        <p:spPr bwMode="auto">
          <a:xfrm rot="19800000">
            <a:off x="2514600" y="2386608"/>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9" name="Oval 7"/>
          <p:cNvSpPr>
            <a:spLocks noChangeArrowheads="1"/>
          </p:cNvSpPr>
          <p:nvPr/>
        </p:nvSpPr>
        <p:spPr bwMode="auto">
          <a:xfrm>
            <a:off x="2362200" y="185320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8"/>
          <p:cNvSpPr>
            <a:spLocks noChangeShapeType="1"/>
          </p:cNvSpPr>
          <p:nvPr/>
        </p:nvSpPr>
        <p:spPr bwMode="auto">
          <a:xfrm>
            <a:off x="2286000" y="3275112"/>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Line 9"/>
          <p:cNvSpPr>
            <a:spLocks noChangeShapeType="1"/>
          </p:cNvSpPr>
          <p:nvPr/>
        </p:nvSpPr>
        <p:spPr bwMode="auto">
          <a:xfrm rot="9900000">
            <a:off x="2133600" y="4037112"/>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2" name="Line 10"/>
          <p:cNvSpPr>
            <a:spLocks noChangeShapeType="1"/>
          </p:cNvSpPr>
          <p:nvPr/>
        </p:nvSpPr>
        <p:spPr bwMode="auto">
          <a:xfrm>
            <a:off x="1981200" y="3579912"/>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3" name="Line 11"/>
          <p:cNvSpPr>
            <a:spLocks noChangeShapeType="1"/>
          </p:cNvSpPr>
          <p:nvPr/>
        </p:nvSpPr>
        <p:spPr bwMode="auto">
          <a:xfrm rot="18416444">
            <a:off x="1713707" y="3693418"/>
            <a:ext cx="381000" cy="15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Oval 12"/>
          <p:cNvSpPr>
            <a:spLocks noChangeArrowheads="1"/>
          </p:cNvSpPr>
          <p:nvPr/>
        </p:nvSpPr>
        <p:spPr bwMode="auto">
          <a:xfrm>
            <a:off x="2057400" y="316192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Oval 13"/>
          <p:cNvSpPr>
            <a:spLocks noChangeArrowheads="1"/>
          </p:cNvSpPr>
          <p:nvPr/>
        </p:nvSpPr>
        <p:spPr bwMode="auto">
          <a:xfrm>
            <a:off x="2114565" y="33132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6" name="AutoShape 14"/>
          <p:cNvSpPr>
            <a:spLocks noChangeArrowheads="1"/>
          </p:cNvSpPr>
          <p:nvPr/>
        </p:nvSpPr>
        <p:spPr bwMode="auto">
          <a:xfrm>
            <a:off x="3505200" y="2234208"/>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7" name="AutoShape 15"/>
          <p:cNvSpPr>
            <a:spLocks noChangeArrowheads="1"/>
          </p:cNvSpPr>
          <p:nvPr/>
        </p:nvSpPr>
        <p:spPr bwMode="auto">
          <a:xfrm>
            <a:off x="6324600" y="2234208"/>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8" name="Line 16"/>
          <p:cNvSpPr>
            <a:spLocks noChangeShapeType="1"/>
          </p:cNvSpPr>
          <p:nvPr/>
        </p:nvSpPr>
        <p:spPr bwMode="auto">
          <a:xfrm>
            <a:off x="3733800" y="2691408"/>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17"/>
          <p:cNvSpPr>
            <a:spLocks noChangeShapeType="1"/>
          </p:cNvSpPr>
          <p:nvPr/>
        </p:nvSpPr>
        <p:spPr bwMode="auto">
          <a:xfrm>
            <a:off x="6553200" y="2691408"/>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Rectangle 18"/>
          <p:cNvSpPr>
            <a:spLocks noChangeArrowheads="1"/>
          </p:cNvSpPr>
          <p:nvPr/>
        </p:nvSpPr>
        <p:spPr bwMode="auto">
          <a:xfrm rot="20826440">
            <a:off x="3810000" y="1853208"/>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1" name="AutoShape 19"/>
          <p:cNvSpPr>
            <a:spLocks noChangeArrowheads="1"/>
          </p:cNvSpPr>
          <p:nvPr/>
        </p:nvSpPr>
        <p:spPr bwMode="auto">
          <a:xfrm>
            <a:off x="3429000" y="3275112"/>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2" name="AutoShape 20"/>
          <p:cNvSpPr>
            <a:spLocks noChangeArrowheads="1"/>
          </p:cNvSpPr>
          <p:nvPr/>
        </p:nvSpPr>
        <p:spPr bwMode="auto">
          <a:xfrm>
            <a:off x="6248400" y="3275112"/>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3" name="Line 21"/>
          <p:cNvSpPr>
            <a:spLocks noChangeShapeType="1"/>
          </p:cNvSpPr>
          <p:nvPr/>
        </p:nvSpPr>
        <p:spPr bwMode="auto">
          <a:xfrm>
            <a:off x="3733800" y="3351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657600" y="3732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Line 23"/>
          <p:cNvSpPr>
            <a:spLocks noChangeShapeType="1"/>
          </p:cNvSpPr>
          <p:nvPr/>
        </p:nvSpPr>
        <p:spPr bwMode="auto">
          <a:xfrm>
            <a:off x="6553200" y="3351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6" name="Line 24"/>
          <p:cNvSpPr>
            <a:spLocks noChangeShapeType="1"/>
          </p:cNvSpPr>
          <p:nvPr/>
        </p:nvSpPr>
        <p:spPr bwMode="auto">
          <a:xfrm>
            <a:off x="6477000" y="3732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7" name="Line 25"/>
          <p:cNvSpPr>
            <a:spLocks noChangeShapeType="1"/>
          </p:cNvSpPr>
          <p:nvPr/>
        </p:nvSpPr>
        <p:spPr bwMode="auto">
          <a:xfrm>
            <a:off x="3886200" y="200560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3886200" y="208180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3886200" y="215800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Line 28"/>
          <p:cNvSpPr>
            <a:spLocks noChangeShapeType="1"/>
          </p:cNvSpPr>
          <p:nvPr/>
        </p:nvSpPr>
        <p:spPr bwMode="auto">
          <a:xfrm rot="18416444">
            <a:off x="1248569" y="4152206"/>
            <a:ext cx="581025"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1" name="Rectangle 29"/>
          <p:cNvSpPr>
            <a:spLocks noChangeArrowheads="1"/>
          </p:cNvSpPr>
          <p:nvPr/>
        </p:nvSpPr>
        <p:spPr bwMode="auto">
          <a:xfrm>
            <a:off x="1219200" y="4265712"/>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4" name="Line 32"/>
          <p:cNvSpPr>
            <a:spLocks noChangeShapeType="1"/>
          </p:cNvSpPr>
          <p:nvPr/>
        </p:nvSpPr>
        <p:spPr bwMode="auto">
          <a:xfrm rot="16200000">
            <a:off x="798513" y="2270720"/>
            <a:ext cx="838200" cy="31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5" name="Rectangle 33"/>
          <p:cNvSpPr>
            <a:spLocks noChangeArrowheads="1"/>
          </p:cNvSpPr>
          <p:nvPr/>
        </p:nvSpPr>
        <p:spPr bwMode="auto">
          <a:xfrm>
            <a:off x="1066800" y="2539008"/>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5026" name="AutoShape 34"/>
          <p:cNvCxnSpPr>
            <a:cxnSpLocks noChangeShapeType="1"/>
            <a:stCxn id="85011" idx="5"/>
            <a:endCxn id="85012" idx="2"/>
          </p:cNvCxnSpPr>
          <p:nvPr/>
        </p:nvCxnSpPr>
        <p:spPr bwMode="auto">
          <a:xfrm>
            <a:off x="4494213" y="3530700"/>
            <a:ext cx="1754187" cy="173037"/>
          </a:xfrm>
          <a:prstGeom prst="bentConnector3">
            <a:avLst>
              <a:gd name="adj1" fmla="val 50046"/>
            </a:avLst>
          </a:prstGeom>
          <a:noFill/>
          <a:ln w="57150">
            <a:solidFill>
              <a:srgbClr val="33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标题 1"/>
          <p:cNvSpPr>
            <a:spLocks noGrp="1"/>
          </p:cNvSpPr>
          <p:nvPr>
            <p:ph type="title"/>
          </p:nvPr>
        </p:nvSpPr>
        <p:spPr/>
        <p:txBody>
          <a:bodyPr/>
          <a:lstStyle/>
          <a:p>
            <a:r>
              <a:rPr lang="zh-CN" altLang="en-US" dirty="0"/>
              <a:t>基本概念</a:t>
            </a:r>
            <a:r>
              <a:rPr lang="en-US" altLang="zh-CN" dirty="0"/>
              <a:t>-</a:t>
            </a:r>
            <a:r>
              <a:rPr lang="zh-CN" altLang="en-US" dirty="0"/>
              <a:t>阻塞与非阻塞操作</a:t>
            </a:r>
          </a:p>
        </p:txBody>
      </p:sp>
      <p:sp>
        <p:nvSpPr>
          <p:cNvPr id="3" name="内容占位符 2"/>
          <p:cNvSpPr>
            <a:spLocks noGrp="1"/>
          </p:cNvSpPr>
          <p:nvPr>
            <p:ph sz="quarter" idx="1"/>
          </p:nvPr>
        </p:nvSpPr>
        <p:spPr/>
        <p:txBody>
          <a:bodyPr/>
          <a:lstStyle/>
          <a:p>
            <a:r>
              <a:rPr lang="zh-CN" altLang="en-US" dirty="0"/>
              <a:t>非阻塞操作调用后即可返回不用等待操作完成</a:t>
            </a:r>
          </a:p>
        </p:txBody>
      </p:sp>
      <p:sp>
        <p:nvSpPr>
          <p:cNvPr id="37" name="Oval 2"/>
          <p:cNvSpPr>
            <a:spLocks noChangeArrowheads="1"/>
          </p:cNvSpPr>
          <p:nvPr/>
        </p:nvSpPr>
        <p:spPr bwMode="auto">
          <a:xfrm>
            <a:off x="2057400" y="488840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
          <p:cNvSpPr>
            <a:spLocks noChangeShapeType="1"/>
          </p:cNvSpPr>
          <p:nvPr/>
        </p:nvSpPr>
        <p:spPr bwMode="auto">
          <a:xfrm>
            <a:off x="2286000" y="5345601"/>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
          <p:cNvSpPr>
            <a:spLocks noChangeShapeType="1"/>
          </p:cNvSpPr>
          <p:nvPr/>
        </p:nvSpPr>
        <p:spPr bwMode="auto">
          <a:xfrm>
            <a:off x="2362200" y="6107601"/>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5"/>
          <p:cNvSpPr>
            <a:spLocks noChangeShapeType="1"/>
          </p:cNvSpPr>
          <p:nvPr/>
        </p:nvSpPr>
        <p:spPr bwMode="auto">
          <a:xfrm>
            <a:off x="2286000" y="5650401"/>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6"/>
          <p:cNvSpPr>
            <a:spLocks noChangeShapeType="1"/>
          </p:cNvSpPr>
          <p:nvPr/>
        </p:nvSpPr>
        <p:spPr bwMode="auto">
          <a:xfrm rot="19800000">
            <a:off x="2514600" y="5574201"/>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7"/>
          <p:cNvSpPr>
            <a:spLocks noChangeArrowheads="1"/>
          </p:cNvSpPr>
          <p:nvPr/>
        </p:nvSpPr>
        <p:spPr bwMode="auto">
          <a:xfrm>
            <a:off x="2362200" y="504080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8"/>
          <p:cNvSpPr>
            <a:spLocks noChangeArrowheads="1"/>
          </p:cNvSpPr>
          <p:nvPr/>
        </p:nvSpPr>
        <p:spPr bwMode="auto">
          <a:xfrm>
            <a:off x="3505200" y="55742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9"/>
          <p:cNvSpPr>
            <a:spLocks noChangeArrowheads="1"/>
          </p:cNvSpPr>
          <p:nvPr/>
        </p:nvSpPr>
        <p:spPr bwMode="auto">
          <a:xfrm>
            <a:off x="6324600" y="55742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0"/>
          <p:cNvSpPr>
            <a:spLocks noChangeShapeType="1"/>
          </p:cNvSpPr>
          <p:nvPr/>
        </p:nvSpPr>
        <p:spPr bwMode="auto">
          <a:xfrm>
            <a:off x="3733800" y="6031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1"/>
          <p:cNvSpPr>
            <a:spLocks noChangeShapeType="1"/>
          </p:cNvSpPr>
          <p:nvPr/>
        </p:nvSpPr>
        <p:spPr bwMode="auto">
          <a:xfrm>
            <a:off x="6553200" y="6031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12"/>
          <p:cNvSpPr>
            <a:spLocks noChangeArrowheads="1"/>
          </p:cNvSpPr>
          <p:nvPr/>
        </p:nvSpPr>
        <p:spPr bwMode="auto">
          <a:xfrm rot="20826440">
            <a:off x="3810000" y="60314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3"/>
          <p:cNvSpPr>
            <a:spLocks noChangeShapeType="1"/>
          </p:cNvSpPr>
          <p:nvPr/>
        </p:nvSpPr>
        <p:spPr bwMode="auto">
          <a:xfrm>
            <a:off x="3886200" y="61838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4"/>
          <p:cNvSpPr>
            <a:spLocks noChangeShapeType="1"/>
          </p:cNvSpPr>
          <p:nvPr/>
        </p:nvSpPr>
        <p:spPr bwMode="auto">
          <a:xfrm>
            <a:off x="3886200" y="64124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5"/>
          <p:cNvSpPr>
            <a:spLocks noChangeShapeType="1"/>
          </p:cNvSpPr>
          <p:nvPr/>
        </p:nvSpPr>
        <p:spPr bwMode="auto">
          <a:xfrm>
            <a:off x="3886200" y="63362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6"/>
          <p:cNvSpPr>
            <a:spLocks noChangeShapeType="1"/>
          </p:cNvSpPr>
          <p:nvPr/>
        </p:nvSpPr>
        <p:spPr bwMode="auto">
          <a:xfrm rot="16200000">
            <a:off x="798513" y="5991713"/>
            <a:ext cx="838200" cy="31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Rectangle 17"/>
          <p:cNvSpPr>
            <a:spLocks noChangeArrowheads="1"/>
          </p:cNvSpPr>
          <p:nvPr/>
        </p:nvSpPr>
        <p:spPr bwMode="auto">
          <a:xfrm>
            <a:off x="990600" y="6231426"/>
            <a:ext cx="381000" cy="257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a:off x="6629400" y="5650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9"/>
          <p:cNvSpPr>
            <a:spLocks noChangeShapeType="1"/>
          </p:cNvSpPr>
          <p:nvPr/>
        </p:nvSpPr>
        <p:spPr bwMode="auto">
          <a:xfrm>
            <a:off x="3810000" y="5650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20"/>
          <p:cNvSpPr>
            <a:spLocks noChangeArrowheads="1"/>
          </p:cNvSpPr>
          <p:nvPr/>
        </p:nvSpPr>
        <p:spPr bwMode="auto">
          <a:xfrm rot="20826440">
            <a:off x="6629400" y="60314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1"/>
          <p:cNvSpPr>
            <a:spLocks noChangeShapeType="1"/>
          </p:cNvSpPr>
          <p:nvPr/>
        </p:nvSpPr>
        <p:spPr bwMode="auto">
          <a:xfrm>
            <a:off x="6705600" y="61838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2"/>
          <p:cNvSpPr>
            <a:spLocks noChangeShapeType="1"/>
          </p:cNvSpPr>
          <p:nvPr/>
        </p:nvSpPr>
        <p:spPr bwMode="auto">
          <a:xfrm>
            <a:off x="6705600" y="64124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3"/>
          <p:cNvSpPr>
            <a:spLocks noChangeShapeType="1"/>
          </p:cNvSpPr>
          <p:nvPr/>
        </p:nvSpPr>
        <p:spPr bwMode="auto">
          <a:xfrm>
            <a:off x="6705600" y="63362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 name="直接连接符 4"/>
          <p:cNvCxnSpPr/>
          <p:nvPr/>
        </p:nvCxnSpPr>
        <p:spPr>
          <a:xfrm>
            <a:off x="683568" y="4797152"/>
            <a:ext cx="7211144" cy="0"/>
          </a:xfrm>
          <a:prstGeom prst="line">
            <a:avLst/>
          </a:prstGeom>
          <a:ln w="34925"/>
        </p:spPr>
        <p:style>
          <a:lnRef idx="1">
            <a:schemeClr val="accent5"/>
          </a:lnRef>
          <a:fillRef idx="0">
            <a:schemeClr val="accent5"/>
          </a:fillRef>
          <a:effectRef idx="0">
            <a:schemeClr val="accent5"/>
          </a:effectRef>
          <a:fontRef idx="minor">
            <a:schemeClr val="tx1"/>
          </a:fontRef>
        </p:style>
      </p:cxnSp>
      <p:sp>
        <p:nvSpPr>
          <p:cNvPr id="4" name="矩形 3"/>
          <p:cNvSpPr/>
          <p:nvPr/>
        </p:nvSpPr>
        <p:spPr>
          <a:xfrm>
            <a:off x="73026" y="2449951"/>
            <a:ext cx="858225" cy="1200329"/>
          </a:xfrm>
          <a:prstGeom prst="rect">
            <a:avLst/>
          </a:prstGeom>
        </p:spPr>
        <p:txBody>
          <a:bodyPr wrap="square">
            <a:spAutoFit/>
          </a:bodyPr>
          <a:lstStyle/>
          <a:p>
            <a:r>
              <a:rPr lang="zh-CN" altLang="en-US" dirty="0"/>
              <a:t>非阻塞操作</a:t>
            </a:r>
          </a:p>
        </p:txBody>
      </p:sp>
      <p:sp>
        <p:nvSpPr>
          <p:cNvPr id="59" name="矩形 58"/>
          <p:cNvSpPr/>
          <p:nvPr/>
        </p:nvSpPr>
        <p:spPr>
          <a:xfrm>
            <a:off x="41367" y="5059672"/>
            <a:ext cx="858225" cy="830997"/>
          </a:xfrm>
          <a:prstGeom prst="rect">
            <a:avLst/>
          </a:prstGeom>
        </p:spPr>
        <p:txBody>
          <a:bodyPr wrap="square">
            <a:spAutoFit/>
          </a:bodyPr>
          <a:lstStyle/>
          <a:p>
            <a:r>
              <a:rPr lang="zh-CN" altLang="en-US" dirty="0"/>
              <a:t>阻塞操作</a:t>
            </a:r>
          </a:p>
        </p:txBody>
      </p:sp>
    </p:spTree>
    <p:extLst>
      <p:ext uri="{BB962C8B-B14F-4D97-AF65-F5344CB8AC3E}">
        <p14:creationId xmlns:p14="http://schemas.microsoft.com/office/powerpoint/2010/main" val="21356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48408" y="1957536"/>
            <a:ext cx="762000" cy="1295400"/>
            <a:chOff x="1348408" y="1957536"/>
            <a:chExt cx="762000" cy="1295400"/>
          </a:xfrm>
        </p:grpSpPr>
        <p:sp>
          <p:nvSpPr>
            <p:cNvPr id="87042" name="Oval 2"/>
            <p:cNvSpPr>
              <a:spLocks noChangeArrowheads="1"/>
            </p:cNvSpPr>
            <p:nvPr/>
          </p:nvSpPr>
          <p:spPr bwMode="auto">
            <a:xfrm>
              <a:off x="1348408" y="19575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3" name="Line 3"/>
            <p:cNvSpPr>
              <a:spLocks noChangeShapeType="1"/>
            </p:cNvSpPr>
            <p:nvPr/>
          </p:nvSpPr>
          <p:spPr bwMode="auto">
            <a:xfrm>
              <a:off x="1577008" y="24147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4" name="Line 4"/>
            <p:cNvSpPr>
              <a:spLocks noChangeShapeType="1"/>
            </p:cNvSpPr>
            <p:nvPr/>
          </p:nvSpPr>
          <p:spPr bwMode="auto">
            <a:xfrm>
              <a:off x="1653208" y="31767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5" name="Line 5"/>
            <p:cNvSpPr>
              <a:spLocks noChangeShapeType="1"/>
            </p:cNvSpPr>
            <p:nvPr/>
          </p:nvSpPr>
          <p:spPr bwMode="auto">
            <a:xfrm>
              <a:off x="1577008" y="27195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6" name="Line 6"/>
            <p:cNvSpPr>
              <a:spLocks noChangeShapeType="1"/>
            </p:cNvSpPr>
            <p:nvPr/>
          </p:nvSpPr>
          <p:spPr bwMode="auto">
            <a:xfrm rot="19800000">
              <a:off x="1805608" y="26433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7" name="Oval 7"/>
            <p:cNvSpPr>
              <a:spLocks noChangeArrowheads="1"/>
            </p:cNvSpPr>
            <p:nvPr/>
          </p:nvSpPr>
          <p:spPr bwMode="auto">
            <a:xfrm>
              <a:off x="1653208" y="21099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1043608" y="3329136"/>
            <a:ext cx="1066800" cy="1447800"/>
            <a:chOff x="1043608" y="3329136"/>
            <a:chExt cx="1066800" cy="1447800"/>
          </a:xfrm>
        </p:grpSpPr>
        <p:sp>
          <p:nvSpPr>
            <p:cNvPr id="87048" name="Oval 8"/>
            <p:cNvSpPr>
              <a:spLocks noChangeArrowheads="1"/>
            </p:cNvSpPr>
            <p:nvPr/>
          </p:nvSpPr>
          <p:spPr bwMode="auto">
            <a:xfrm>
              <a:off x="1043608" y="33291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9"/>
            <p:cNvSpPr>
              <a:spLocks noChangeShapeType="1"/>
            </p:cNvSpPr>
            <p:nvPr/>
          </p:nvSpPr>
          <p:spPr bwMode="auto">
            <a:xfrm>
              <a:off x="1272208" y="37863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0" name="Line 10"/>
            <p:cNvSpPr>
              <a:spLocks noChangeShapeType="1"/>
            </p:cNvSpPr>
            <p:nvPr/>
          </p:nvSpPr>
          <p:spPr bwMode="auto">
            <a:xfrm>
              <a:off x="1348408" y="45483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1" name="Line 11"/>
            <p:cNvSpPr>
              <a:spLocks noChangeShapeType="1"/>
            </p:cNvSpPr>
            <p:nvPr/>
          </p:nvSpPr>
          <p:spPr bwMode="auto">
            <a:xfrm>
              <a:off x="1272208" y="40911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2" name="Line 12"/>
            <p:cNvSpPr>
              <a:spLocks noChangeShapeType="1"/>
            </p:cNvSpPr>
            <p:nvPr/>
          </p:nvSpPr>
          <p:spPr bwMode="auto">
            <a:xfrm rot="19800000">
              <a:off x="1500808" y="40149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3" name="Oval 13"/>
            <p:cNvSpPr>
              <a:spLocks noChangeArrowheads="1"/>
            </p:cNvSpPr>
            <p:nvPr/>
          </p:nvSpPr>
          <p:spPr bwMode="auto">
            <a:xfrm>
              <a:off x="1348408" y="34815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Oval 14"/>
            <p:cNvSpPr>
              <a:spLocks noChangeArrowheads="1"/>
            </p:cNvSpPr>
            <p:nvPr/>
          </p:nvSpPr>
          <p:spPr bwMode="auto">
            <a:xfrm>
              <a:off x="1348408" y="34815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5" name="Line 15"/>
            <p:cNvSpPr>
              <a:spLocks noChangeShapeType="1"/>
            </p:cNvSpPr>
            <p:nvPr/>
          </p:nvSpPr>
          <p:spPr bwMode="auto">
            <a:xfrm>
              <a:off x="1577008" y="39387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6" name="Line 16"/>
            <p:cNvSpPr>
              <a:spLocks noChangeShapeType="1"/>
            </p:cNvSpPr>
            <p:nvPr/>
          </p:nvSpPr>
          <p:spPr bwMode="auto">
            <a:xfrm>
              <a:off x="1653208" y="47007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7" name="Line 17"/>
            <p:cNvSpPr>
              <a:spLocks noChangeShapeType="1"/>
            </p:cNvSpPr>
            <p:nvPr/>
          </p:nvSpPr>
          <p:spPr bwMode="auto">
            <a:xfrm>
              <a:off x="1577008" y="42435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8" name="Line 18"/>
            <p:cNvSpPr>
              <a:spLocks noChangeShapeType="1"/>
            </p:cNvSpPr>
            <p:nvPr/>
          </p:nvSpPr>
          <p:spPr bwMode="auto">
            <a:xfrm rot="19800000">
              <a:off x="1805608" y="41673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9" name="Oval 19"/>
            <p:cNvSpPr>
              <a:spLocks noChangeArrowheads="1"/>
            </p:cNvSpPr>
            <p:nvPr/>
          </p:nvSpPr>
          <p:spPr bwMode="auto">
            <a:xfrm>
              <a:off x="1653208" y="36339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60" name="Oval 20"/>
          <p:cNvSpPr>
            <a:spLocks noChangeArrowheads="1"/>
          </p:cNvSpPr>
          <p:nvPr/>
        </p:nvSpPr>
        <p:spPr bwMode="auto">
          <a:xfrm>
            <a:off x="2720008" y="1881336"/>
            <a:ext cx="762000" cy="685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a typeface="宋体" panose="02010600030101010101" pitchFamily="2" charset="-122"/>
              </a:rPr>
              <a:t>Barrier</a:t>
            </a:r>
          </a:p>
        </p:txBody>
      </p:sp>
      <p:sp>
        <p:nvSpPr>
          <p:cNvPr id="87061" name="Line 21"/>
          <p:cNvSpPr>
            <a:spLocks noChangeShapeType="1"/>
          </p:cNvSpPr>
          <p:nvPr/>
        </p:nvSpPr>
        <p:spPr bwMode="auto">
          <a:xfrm>
            <a:off x="3101008" y="2567136"/>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2" name="Oval 22"/>
          <p:cNvSpPr>
            <a:spLocks noChangeArrowheads="1"/>
          </p:cNvSpPr>
          <p:nvPr/>
        </p:nvSpPr>
        <p:spPr bwMode="auto">
          <a:xfrm>
            <a:off x="2720008" y="3557736"/>
            <a:ext cx="762000" cy="685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a typeface="宋体" panose="02010600030101010101" pitchFamily="2" charset="-122"/>
              </a:rPr>
              <a:t>Barrier</a:t>
            </a:r>
          </a:p>
        </p:txBody>
      </p:sp>
      <p:sp>
        <p:nvSpPr>
          <p:cNvPr id="87063" name="Line 23"/>
          <p:cNvSpPr>
            <a:spLocks noChangeShapeType="1"/>
          </p:cNvSpPr>
          <p:nvPr/>
        </p:nvSpPr>
        <p:spPr bwMode="auto">
          <a:xfrm>
            <a:off x="3101008" y="4243536"/>
            <a:ext cx="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组合 6"/>
          <p:cNvGrpSpPr/>
          <p:nvPr/>
        </p:nvGrpSpPr>
        <p:grpSpPr>
          <a:xfrm>
            <a:off x="4495800" y="5234136"/>
            <a:ext cx="762000" cy="1219200"/>
            <a:chOff x="4495800" y="5234136"/>
            <a:chExt cx="762000" cy="1219200"/>
          </a:xfrm>
        </p:grpSpPr>
        <p:sp>
          <p:nvSpPr>
            <p:cNvPr id="87064" name="Oval 24"/>
            <p:cNvSpPr>
              <a:spLocks noChangeArrowheads="1"/>
            </p:cNvSpPr>
            <p:nvPr/>
          </p:nvSpPr>
          <p:spPr bwMode="auto">
            <a:xfrm>
              <a:off x="4495800" y="5234136"/>
              <a:ext cx="762000" cy="685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a typeface="宋体" panose="02010600030101010101" pitchFamily="2" charset="-122"/>
                </a:rPr>
                <a:t>Barrier</a:t>
              </a:r>
            </a:p>
          </p:txBody>
        </p:sp>
        <p:sp>
          <p:nvSpPr>
            <p:cNvPr id="87065" name="Line 25"/>
            <p:cNvSpPr>
              <a:spLocks noChangeShapeType="1"/>
            </p:cNvSpPr>
            <p:nvPr/>
          </p:nvSpPr>
          <p:spPr bwMode="auto">
            <a:xfrm>
              <a:off x="4876800" y="5919936"/>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2705100" y="5055481"/>
            <a:ext cx="1600200" cy="1524000"/>
            <a:chOff x="6172200" y="4929336"/>
            <a:chExt cx="1600200" cy="1524000"/>
          </a:xfrm>
        </p:grpSpPr>
        <p:sp>
          <p:nvSpPr>
            <p:cNvPr id="87066" name="Oval 26"/>
            <p:cNvSpPr>
              <a:spLocks noChangeArrowheads="1"/>
            </p:cNvSpPr>
            <p:nvPr/>
          </p:nvSpPr>
          <p:spPr bwMode="auto">
            <a:xfrm>
              <a:off x="6172200" y="49293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7" name="Line 27"/>
            <p:cNvSpPr>
              <a:spLocks noChangeShapeType="1"/>
            </p:cNvSpPr>
            <p:nvPr/>
          </p:nvSpPr>
          <p:spPr bwMode="auto">
            <a:xfrm>
              <a:off x="6400800" y="53865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8" name="Line 28"/>
            <p:cNvSpPr>
              <a:spLocks noChangeShapeType="1"/>
            </p:cNvSpPr>
            <p:nvPr/>
          </p:nvSpPr>
          <p:spPr bwMode="auto">
            <a:xfrm>
              <a:off x="6477000" y="61485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9" name="Line 29"/>
            <p:cNvSpPr>
              <a:spLocks noChangeShapeType="1"/>
            </p:cNvSpPr>
            <p:nvPr/>
          </p:nvSpPr>
          <p:spPr bwMode="auto">
            <a:xfrm>
              <a:off x="6400800" y="56913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0" name="Line 30"/>
            <p:cNvSpPr>
              <a:spLocks noChangeShapeType="1"/>
            </p:cNvSpPr>
            <p:nvPr/>
          </p:nvSpPr>
          <p:spPr bwMode="auto">
            <a:xfrm rot="19800000">
              <a:off x="6629400" y="56151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1" name="Oval 31"/>
            <p:cNvSpPr>
              <a:spLocks noChangeArrowheads="1"/>
            </p:cNvSpPr>
            <p:nvPr/>
          </p:nvSpPr>
          <p:spPr bwMode="auto">
            <a:xfrm>
              <a:off x="6477000" y="50817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2" name="Oval 32"/>
            <p:cNvSpPr>
              <a:spLocks noChangeArrowheads="1"/>
            </p:cNvSpPr>
            <p:nvPr/>
          </p:nvSpPr>
          <p:spPr bwMode="auto">
            <a:xfrm>
              <a:off x="6477000" y="50817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3" name="Line 33"/>
            <p:cNvSpPr>
              <a:spLocks noChangeShapeType="1"/>
            </p:cNvSpPr>
            <p:nvPr/>
          </p:nvSpPr>
          <p:spPr bwMode="auto">
            <a:xfrm>
              <a:off x="6705600" y="55389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4" name="Line 34"/>
            <p:cNvSpPr>
              <a:spLocks noChangeShapeType="1"/>
            </p:cNvSpPr>
            <p:nvPr/>
          </p:nvSpPr>
          <p:spPr bwMode="auto">
            <a:xfrm>
              <a:off x="6781800" y="63009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5" name="Line 35"/>
            <p:cNvSpPr>
              <a:spLocks noChangeShapeType="1"/>
            </p:cNvSpPr>
            <p:nvPr/>
          </p:nvSpPr>
          <p:spPr bwMode="auto">
            <a:xfrm>
              <a:off x="6705600" y="58437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6" name="Line 36"/>
            <p:cNvSpPr>
              <a:spLocks noChangeShapeType="1"/>
            </p:cNvSpPr>
            <p:nvPr/>
          </p:nvSpPr>
          <p:spPr bwMode="auto">
            <a:xfrm rot="19800000">
              <a:off x="6934200" y="57675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7" name="Oval 37"/>
            <p:cNvSpPr>
              <a:spLocks noChangeArrowheads="1"/>
            </p:cNvSpPr>
            <p:nvPr/>
          </p:nvSpPr>
          <p:spPr bwMode="auto">
            <a:xfrm>
              <a:off x="6781800" y="52341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8" name="Oval 38"/>
            <p:cNvSpPr>
              <a:spLocks noChangeArrowheads="1"/>
            </p:cNvSpPr>
            <p:nvPr/>
          </p:nvSpPr>
          <p:spPr bwMode="auto">
            <a:xfrm>
              <a:off x="7010400" y="51579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9" name="Line 39"/>
            <p:cNvSpPr>
              <a:spLocks noChangeShapeType="1"/>
            </p:cNvSpPr>
            <p:nvPr/>
          </p:nvSpPr>
          <p:spPr bwMode="auto">
            <a:xfrm>
              <a:off x="7239000" y="56151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0" name="Line 40"/>
            <p:cNvSpPr>
              <a:spLocks noChangeShapeType="1"/>
            </p:cNvSpPr>
            <p:nvPr/>
          </p:nvSpPr>
          <p:spPr bwMode="auto">
            <a:xfrm>
              <a:off x="7315200" y="63771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1" name="Line 41"/>
            <p:cNvSpPr>
              <a:spLocks noChangeShapeType="1"/>
            </p:cNvSpPr>
            <p:nvPr/>
          </p:nvSpPr>
          <p:spPr bwMode="auto">
            <a:xfrm>
              <a:off x="7239000" y="59199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2" name="Line 42"/>
            <p:cNvSpPr>
              <a:spLocks noChangeShapeType="1"/>
            </p:cNvSpPr>
            <p:nvPr/>
          </p:nvSpPr>
          <p:spPr bwMode="auto">
            <a:xfrm rot="19800000">
              <a:off x="7467600" y="58437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3" name="Oval 43"/>
            <p:cNvSpPr>
              <a:spLocks noChangeArrowheads="1"/>
            </p:cNvSpPr>
            <p:nvPr/>
          </p:nvSpPr>
          <p:spPr bwMode="auto">
            <a:xfrm>
              <a:off x="7315200" y="53103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标题 3"/>
          <p:cNvSpPr>
            <a:spLocks noGrp="1"/>
          </p:cNvSpPr>
          <p:nvPr>
            <p:ph type="title"/>
          </p:nvPr>
        </p:nvSpPr>
        <p:spPr/>
        <p:txBody>
          <a:bodyPr>
            <a:normAutofit/>
          </a:bodyPr>
          <a:lstStyle/>
          <a:p>
            <a:r>
              <a:rPr lang="zh-CN" altLang="en-US" dirty="0"/>
              <a:t>基本概念</a:t>
            </a:r>
            <a:r>
              <a:rPr lang="en-US" altLang="zh-CN" dirty="0"/>
              <a:t>-</a:t>
            </a:r>
            <a:r>
              <a:rPr lang="zh-CN" altLang="en-US" dirty="0"/>
              <a:t>路障</a:t>
            </a:r>
            <a:r>
              <a:rPr lang="en-US" altLang="zh-CN" b="1" u="sng" dirty="0">
                <a:solidFill>
                  <a:srgbClr val="339933"/>
                </a:solidFill>
              </a:rPr>
              <a:t>Barrier</a:t>
            </a:r>
            <a:endParaRPr lang="zh-CN" altLang="en-US" dirty="0"/>
          </a:p>
        </p:txBody>
      </p:sp>
      <p:sp>
        <p:nvSpPr>
          <p:cNvPr id="5" name="内容占位符 4"/>
          <p:cNvSpPr>
            <a:spLocks noGrp="1"/>
          </p:cNvSpPr>
          <p:nvPr>
            <p:ph sz="quarter" idx="1"/>
          </p:nvPr>
        </p:nvSpPr>
        <p:spPr/>
        <p:txBody>
          <a:bodyPr/>
          <a:lstStyle/>
          <a:p>
            <a:r>
              <a:rPr lang="zh-CN" altLang="en-US" dirty="0"/>
              <a:t>同步所有参与的参与进程或处理器</a:t>
            </a:r>
          </a:p>
        </p:txBody>
      </p:sp>
    </p:spTree>
    <p:extLst>
      <p:ext uri="{BB962C8B-B14F-4D97-AF65-F5344CB8AC3E}">
        <p14:creationId xmlns:p14="http://schemas.microsoft.com/office/powerpoint/2010/main" val="27655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80">
                                          <p:stCondLst>
                                            <p:cond delay="0"/>
                                          </p:stCondLst>
                                        </p:cTn>
                                        <p:tgtEl>
                                          <p:spTgt spid="3"/>
                                        </p:tgtEl>
                                      </p:cBhvr>
                                    </p:animEffect>
                                    <p:anim calcmode="lin" valueType="num">
                                      <p:cBhvr>
                                        <p:cTn id="3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1" dur="26">
                                          <p:stCondLst>
                                            <p:cond delay="650"/>
                                          </p:stCondLst>
                                        </p:cTn>
                                        <p:tgtEl>
                                          <p:spTgt spid="3"/>
                                        </p:tgtEl>
                                      </p:cBhvr>
                                      <p:to x="100000" y="60000"/>
                                    </p:animScale>
                                    <p:animScale>
                                      <p:cBhvr>
                                        <p:cTn id="42" dur="166" decel="50000">
                                          <p:stCondLst>
                                            <p:cond delay="676"/>
                                          </p:stCondLst>
                                        </p:cTn>
                                        <p:tgtEl>
                                          <p:spTgt spid="3"/>
                                        </p:tgtEl>
                                      </p:cBhvr>
                                      <p:to x="100000" y="100000"/>
                                    </p:animScale>
                                    <p:animScale>
                                      <p:cBhvr>
                                        <p:cTn id="43" dur="26">
                                          <p:stCondLst>
                                            <p:cond delay="1312"/>
                                          </p:stCondLst>
                                        </p:cTn>
                                        <p:tgtEl>
                                          <p:spTgt spid="3"/>
                                        </p:tgtEl>
                                      </p:cBhvr>
                                      <p:to x="100000" y="80000"/>
                                    </p:animScale>
                                    <p:animScale>
                                      <p:cBhvr>
                                        <p:cTn id="44" dur="166" decel="50000">
                                          <p:stCondLst>
                                            <p:cond delay="1338"/>
                                          </p:stCondLst>
                                        </p:cTn>
                                        <p:tgtEl>
                                          <p:spTgt spid="3"/>
                                        </p:tgtEl>
                                      </p:cBhvr>
                                      <p:to x="100000" y="100000"/>
                                    </p:animScale>
                                    <p:animScale>
                                      <p:cBhvr>
                                        <p:cTn id="45" dur="26">
                                          <p:stCondLst>
                                            <p:cond delay="1642"/>
                                          </p:stCondLst>
                                        </p:cTn>
                                        <p:tgtEl>
                                          <p:spTgt spid="3"/>
                                        </p:tgtEl>
                                      </p:cBhvr>
                                      <p:to x="100000" y="90000"/>
                                    </p:animScale>
                                    <p:animScale>
                                      <p:cBhvr>
                                        <p:cTn id="46" dur="166" decel="50000">
                                          <p:stCondLst>
                                            <p:cond delay="1668"/>
                                          </p:stCondLst>
                                        </p:cTn>
                                        <p:tgtEl>
                                          <p:spTgt spid="3"/>
                                        </p:tgtEl>
                                      </p:cBhvr>
                                      <p:to x="100000" y="100000"/>
                                    </p:animScale>
                                    <p:animScale>
                                      <p:cBhvr>
                                        <p:cTn id="47" dur="26">
                                          <p:stCondLst>
                                            <p:cond delay="1808"/>
                                          </p:stCondLst>
                                        </p:cTn>
                                        <p:tgtEl>
                                          <p:spTgt spid="3"/>
                                        </p:tgtEl>
                                      </p:cBhvr>
                                      <p:to x="100000" y="95000"/>
                                    </p:animScale>
                                    <p:animScale>
                                      <p:cBhvr>
                                        <p:cTn id="48" dur="166" decel="50000">
                                          <p:stCondLst>
                                            <p:cond delay="1834"/>
                                          </p:stCondLst>
                                        </p:cTn>
                                        <p:tgtEl>
                                          <p:spTgt spid="3"/>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33333E-6 3.7037E-7 L 0.32136 0.00486 " pathEditMode="relative" rAng="0" ptsTypes="AA">
                                      <p:cBhvr>
                                        <p:cTn id="60" dur="2000" fill="hold"/>
                                        <p:tgtEl>
                                          <p:spTgt spid="6"/>
                                        </p:tgtEl>
                                        <p:attrNameLst>
                                          <p:attrName>ppt_x</p:attrName>
                                          <p:attrName>ppt_y</p:attrName>
                                        </p:attrNameLst>
                                      </p:cBhvr>
                                      <p:rCtr x="16059"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0" grpId="0" animBg="1"/>
      <p:bldP spid="87061" grpId="0" animBg="1"/>
      <p:bldP spid="87062" grpId="0" animBg="1"/>
      <p:bldP spid="870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1293813"/>
            <a:ext cx="3409528" cy="2592387"/>
            <a:chOff x="2267744" y="1293813"/>
            <a:chExt cx="3409528" cy="2592387"/>
          </a:xfrm>
        </p:grpSpPr>
        <p:sp>
          <p:nvSpPr>
            <p:cNvPr id="88072" name="Oval 8"/>
            <p:cNvSpPr>
              <a:spLocks noChangeArrowheads="1"/>
            </p:cNvSpPr>
            <p:nvPr/>
          </p:nvSpPr>
          <p:spPr bwMode="auto">
            <a:xfrm>
              <a:off x="2953544" y="17510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3" name="Line 9"/>
            <p:cNvSpPr>
              <a:spLocks noChangeShapeType="1"/>
            </p:cNvSpPr>
            <p:nvPr/>
          </p:nvSpPr>
          <p:spPr bwMode="auto">
            <a:xfrm>
              <a:off x="3182144" y="22082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4" name="Line 10"/>
            <p:cNvSpPr>
              <a:spLocks noChangeShapeType="1"/>
            </p:cNvSpPr>
            <p:nvPr/>
          </p:nvSpPr>
          <p:spPr bwMode="auto">
            <a:xfrm rot="9900000">
              <a:off x="3029744" y="30464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5" name="Line 11"/>
            <p:cNvSpPr>
              <a:spLocks noChangeShapeType="1"/>
            </p:cNvSpPr>
            <p:nvPr/>
          </p:nvSpPr>
          <p:spPr bwMode="auto">
            <a:xfrm>
              <a:off x="2496344" y="25527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6" name="Oval 12"/>
            <p:cNvSpPr>
              <a:spLocks noChangeArrowheads="1"/>
            </p:cNvSpPr>
            <p:nvPr/>
          </p:nvSpPr>
          <p:spPr bwMode="auto">
            <a:xfrm>
              <a:off x="3029744" y="19034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7" name="Line 13"/>
            <p:cNvSpPr>
              <a:spLocks noChangeShapeType="1"/>
            </p:cNvSpPr>
            <p:nvPr/>
          </p:nvSpPr>
          <p:spPr bwMode="auto">
            <a:xfrm rot="20039875">
              <a:off x="2791619" y="2436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8" name="Oval 14"/>
            <p:cNvSpPr>
              <a:spLocks noChangeArrowheads="1"/>
            </p:cNvSpPr>
            <p:nvPr/>
          </p:nvSpPr>
          <p:spPr bwMode="auto">
            <a:xfrm>
              <a:off x="3563144" y="2055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Line 15"/>
            <p:cNvSpPr>
              <a:spLocks noChangeShapeType="1"/>
            </p:cNvSpPr>
            <p:nvPr/>
          </p:nvSpPr>
          <p:spPr bwMode="auto">
            <a:xfrm>
              <a:off x="3791744" y="2513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0" name="Line 16"/>
            <p:cNvSpPr>
              <a:spLocks noChangeShapeType="1"/>
            </p:cNvSpPr>
            <p:nvPr/>
          </p:nvSpPr>
          <p:spPr bwMode="auto">
            <a:xfrm rot="9900000">
              <a:off x="3639344" y="33512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1" name="Line 17"/>
            <p:cNvSpPr>
              <a:spLocks noChangeShapeType="1"/>
            </p:cNvSpPr>
            <p:nvPr/>
          </p:nvSpPr>
          <p:spPr bwMode="auto">
            <a:xfrm>
              <a:off x="3182144" y="28940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2" name="Oval 18"/>
            <p:cNvSpPr>
              <a:spLocks noChangeArrowheads="1"/>
            </p:cNvSpPr>
            <p:nvPr/>
          </p:nvSpPr>
          <p:spPr bwMode="auto">
            <a:xfrm>
              <a:off x="3639344" y="2208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Line 19"/>
            <p:cNvSpPr>
              <a:spLocks noChangeShapeType="1"/>
            </p:cNvSpPr>
            <p:nvPr/>
          </p:nvSpPr>
          <p:spPr bwMode="auto">
            <a:xfrm rot="20039875">
              <a:off x="3401219" y="2817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4" name="Oval 20"/>
            <p:cNvSpPr>
              <a:spLocks noChangeArrowheads="1"/>
            </p:cNvSpPr>
            <p:nvPr/>
          </p:nvSpPr>
          <p:spPr bwMode="auto">
            <a:xfrm>
              <a:off x="4248944" y="2436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5" name="Line 21"/>
            <p:cNvSpPr>
              <a:spLocks noChangeShapeType="1"/>
            </p:cNvSpPr>
            <p:nvPr/>
          </p:nvSpPr>
          <p:spPr bwMode="auto">
            <a:xfrm>
              <a:off x="4477544" y="2894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6" name="Line 22"/>
            <p:cNvSpPr>
              <a:spLocks noChangeShapeType="1"/>
            </p:cNvSpPr>
            <p:nvPr/>
          </p:nvSpPr>
          <p:spPr bwMode="auto">
            <a:xfrm rot="9900000">
              <a:off x="4325144" y="37322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7" name="Line 23"/>
            <p:cNvSpPr>
              <a:spLocks noChangeShapeType="1"/>
            </p:cNvSpPr>
            <p:nvPr/>
          </p:nvSpPr>
          <p:spPr bwMode="auto">
            <a:xfrm>
              <a:off x="3791744" y="32750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8" name="Oval 24"/>
            <p:cNvSpPr>
              <a:spLocks noChangeArrowheads="1"/>
            </p:cNvSpPr>
            <p:nvPr/>
          </p:nvSpPr>
          <p:spPr bwMode="auto">
            <a:xfrm>
              <a:off x="4325144" y="2589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9" name="Line 25"/>
            <p:cNvSpPr>
              <a:spLocks noChangeShapeType="1"/>
            </p:cNvSpPr>
            <p:nvPr/>
          </p:nvSpPr>
          <p:spPr bwMode="auto">
            <a:xfrm rot="20039875">
              <a:off x="4087019" y="3198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0" name="Oval 26"/>
            <p:cNvSpPr>
              <a:spLocks noChangeArrowheads="1"/>
            </p:cNvSpPr>
            <p:nvPr/>
          </p:nvSpPr>
          <p:spPr bwMode="auto">
            <a:xfrm>
              <a:off x="4858544" y="1293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1" name="Line 27"/>
            <p:cNvSpPr>
              <a:spLocks noChangeShapeType="1"/>
            </p:cNvSpPr>
            <p:nvPr/>
          </p:nvSpPr>
          <p:spPr bwMode="auto">
            <a:xfrm>
              <a:off x="5087144" y="1751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2" name="Line 28"/>
            <p:cNvSpPr>
              <a:spLocks noChangeShapeType="1"/>
            </p:cNvSpPr>
            <p:nvPr/>
          </p:nvSpPr>
          <p:spPr bwMode="auto">
            <a:xfrm rot="9900000">
              <a:off x="4934744" y="25892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3" name="Line 29"/>
            <p:cNvSpPr>
              <a:spLocks noChangeShapeType="1"/>
            </p:cNvSpPr>
            <p:nvPr/>
          </p:nvSpPr>
          <p:spPr bwMode="auto">
            <a:xfrm>
              <a:off x="4477544" y="21320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4" name="Oval 30"/>
            <p:cNvSpPr>
              <a:spLocks noChangeArrowheads="1"/>
            </p:cNvSpPr>
            <p:nvPr/>
          </p:nvSpPr>
          <p:spPr bwMode="auto">
            <a:xfrm>
              <a:off x="4934744" y="1446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5" name="Line 31"/>
            <p:cNvSpPr>
              <a:spLocks noChangeShapeType="1"/>
            </p:cNvSpPr>
            <p:nvPr/>
          </p:nvSpPr>
          <p:spPr bwMode="auto">
            <a:xfrm rot="20039875">
              <a:off x="4696619" y="2055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6" name="Oval 32"/>
            <p:cNvSpPr>
              <a:spLocks noChangeArrowheads="1"/>
            </p:cNvSpPr>
            <p:nvPr/>
          </p:nvSpPr>
          <p:spPr bwMode="auto">
            <a:xfrm>
              <a:off x="5220072" y="2359025"/>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Line 33"/>
            <p:cNvSpPr>
              <a:spLocks noChangeShapeType="1"/>
            </p:cNvSpPr>
            <p:nvPr/>
          </p:nvSpPr>
          <p:spPr bwMode="auto">
            <a:xfrm>
              <a:off x="5468144" y="2816225"/>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8" name="Line 34"/>
            <p:cNvSpPr>
              <a:spLocks noChangeShapeType="1"/>
            </p:cNvSpPr>
            <p:nvPr/>
          </p:nvSpPr>
          <p:spPr bwMode="auto">
            <a:xfrm rot="9900000">
              <a:off x="5315744" y="3654425"/>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9" name="Line 35"/>
            <p:cNvSpPr>
              <a:spLocks noChangeShapeType="1"/>
            </p:cNvSpPr>
            <p:nvPr/>
          </p:nvSpPr>
          <p:spPr bwMode="auto">
            <a:xfrm>
              <a:off x="4858544" y="31988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0" name="Oval 36"/>
            <p:cNvSpPr>
              <a:spLocks noChangeArrowheads="1"/>
            </p:cNvSpPr>
            <p:nvPr/>
          </p:nvSpPr>
          <p:spPr bwMode="auto">
            <a:xfrm>
              <a:off x="5315744" y="25114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1" name="Line 37"/>
            <p:cNvSpPr>
              <a:spLocks noChangeShapeType="1"/>
            </p:cNvSpPr>
            <p:nvPr/>
          </p:nvSpPr>
          <p:spPr bwMode="auto">
            <a:xfrm rot="20039875">
              <a:off x="5077619" y="31226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2" name="Oval 38"/>
            <p:cNvSpPr>
              <a:spLocks noChangeArrowheads="1"/>
            </p:cNvSpPr>
            <p:nvPr/>
          </p:nvSpPr>
          <p:spPr bwMode="auto">
            <a:xfrm>
              <a:off x="2648744" y="25892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Line 39"/>
            <p:cNvSpPr>
              <a:spLocks noChangeShapeType="1"/>
            </p:cNvSpPr>
            <p:nvPr/>
          </p:nvSpPr>
          <p:spPr bwMode="auto">
            <a:xfrm>
              <a:off x="2877344" y="30464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4" name="Line 40"/>
            <p:cNvSpPr>
              <a:spLocks noChangeShapeType="1"/>
            </p:cNvSpPr>
            <p:nvPr/>
          </p:nvSpPr>
          <p:spPr bwMode="auto">
            <a:xfrm rot="9900000">
              <a:off x="2724944" y="38846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5" name="Line 41"/>
            <p:cNvSpPr>
              <a:spLocks noChangeShapeType="1"/>
            </p:cNvSpPr>
            <p:nvPr/>
          </p:nvSpPr>
          <p:spPr bwMode="auto">
            <a:xfrm>
              <a:off x="2267744" y="34274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6" name="Oval 42"/>
            <p:cNvSpPr>
              <a:spLocks noChangeArrowheads="1"/>
            </p:cNvSpPr>
            <p:nvPr/>
          </p:nvSpPr>
          <p:spPr bwMode="auto">
            <a:xfrm>
              <a:off x="2724944" y="27416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7" name="Line 43"/>
            <p:cNvSpPr>
              <a:spLocks noChangeShapeType="1"/>
            </p:cNvSpPr>
            <p:nvPr/>
          </p:nvSpPr>
          <p:spPr bwMode="auto">
            <a:xfrm rot="20039875">
              <a:off x="2486819" y="33512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467544" y="2055813"/>
            <a:ext cx="1219200" cy="1295400"/>
            <a:chOff x="467544" y="2055813"/>
            <a:chExt cx="1219200" cy="1295400"/>
          </a:xfrm>
        </p:grpSpPr>
        <p:sp>
          <p:nvSpPr>
            <p:cNvPr id="88066" name="Oval 2"/>
            <p:cNvSpPr>
              <a:spLocks noChangeArrowheads="1"/>
            </p:cNvSpPr>
            <p:nvPr/>
          </p:nvSpPr>
          <p:spPr bwMode="auto">
            <a:xfrm>
              <a:off x="467544" y="2055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67" name="Line 3"/>
            <p:cNvSpPr>
              <a:spLocks noChangeShapeType="1"/>
            </p:cNvSpPr>
            <p:nvPr/>
          </p:nvSpPr>
          <p:spPr bwMode="auto">
            <a:xfrm>
              <a:off x="696144" y="2513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68" name="Line 4"/>
            <p:cNvSpPr>
              <a:spLocks noChangeShapeType="1"/>
            </p:cNvSpPr>
            <p:nvPr/>
          </p:nvSpPr>
          <p:spPr bwMode="auto">
            <a:xfrm>
              <a:off x="772344" y="3275013"/>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69" name="Line 5"/>
            <p:cNvSpPr>
              <a:spLocks noChangeShapeType="1"/>
            </p:cNvSpPr>
            <p:nvPr/>
          </p:nvSpPr>
          <p:spPr bwMode="auto">
            <a:xfrm>
              <a:off x="696144" y="28178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0" name="Line 6"/>
            <p:cNvSpPr>
              <a:spLocks noChangeShapeType="1"/>
            </p:cNvSpPr>
            <p:nvPr/>
          </p:nvSpPr>
          <p:spPr bwMode="auto">
            <a:xfrm rot="18900000">
              <a:off x="839019" y="2609850"/>
              <a:ext cx="546100" cy="476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1" name="Oval 7"/>
            <p:cNvSpPr>
              <a:spLocks noChangeArrowheads="1"/>
            </p:cNvSpPr>
            <p:nvPr/>
          </p:nvSpPr>
          <p:spPr bwMode="auto">
            <a:xfrm>
              <a:off x="772344" y="2208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0" name="Line 46"/>
            <p:cNvSpPr>
              <a:spLocks noChangeShapeType="1"/>
            </p:cNvSpPr>
            <p:nvPr/>
          </p:nvSpPr>
          <p:spPr bwMode="auto">
            <a:xfrm>
              <a:off x="1153344" y="2286000"/>
              <a:ext cx="0" cy="2286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1" name="Line 47"/>
            <p:cNvSpPr>
              <a:spLocks noChangeShapeType="1"/>
            </p:cNvSpPr>
            <p:nvPr/>
          </p:nvSpPr>
          <p:spPr bwMode="auto">
            <a:xfrm>
              <a:off x="1153344" y="2514600"/>
              <a:ext cx="228600"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2" name="Line 48"/>
            <p:cNvSpPr>
              <a:spLocks noChangeShapeType="1"/>
            </p:cNvSpPr>
            <p:nvPr/>
          </p:nvSpPr>
          <p:spPr bwMode="auto">
            <a:xfrm>
              <a:off x="1153344" y="2286000"/>
              <a:ext cx="228600"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3" name="Line 49"/>
            <p:cNvSpPr>
              <a:spLocks noChangeShapeType="1"/>
            </p:cNvSpPr>
            <p:nvPr/>
          </p:nvSpPr>
          <p:spPr bwMode="auto">
            <a:xfrm flipV="1">
              <a:off x="1381944" y="2057400"/>
              <a:ext cx="304800" cy="2286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4" name="Line 50"/>
            <p:cNvSpPr>
              <a:spLocks noChangeShapeType="1"/>
            </p:cNvSpPr>
            <p:nvPr/>
          </p:nvSpPr>
          <p:spPr bwMode="auto">
            <a:xfrm>
              <a:off x="1381944" y="2514600"/>
              <a:ext cx="304800" cy="2286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5" name="Line 51"/>
            <p:cNvSpPr>
              <a:spLocks noChangeShapeType="1"/>
            </p:cNvSpPr>
            <p:nvPr/>
          </p:nvSpPr>
          <p:spPr bwMode="auto">
            <a:xfrm>
              <a:off x="1686744" y="2057400"/>
              <a:ext cx="0" cy="6858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t>基本概念</a:t>
            </a:r>
            <a:r>
              <a:rPr lang="en-US" altLang="zh-CN" dirty="0"/>
              <a:t>-</a:t>
            </a:r>
            <a:r>
              <a:rPr lang="zh-CN" altLang="en-US" dirty="0"/>
              <a:t>广播与</a:t>
            </a:r>
            <a:r>
              <a:rPr lang="en-US" altLang="zh-CN" dirty="0"/>
              <a:t>Reduction</a:t>
            </a:r>
            <a:endParaRPr lang="zh-CN" altLang="en-US" dirty="0"/>
          </a:p>
        </p:txBody>
      </p:sp>
      <p:cxnSp>
        <p:nvCxnSpPr>
          <p:cNvPr id="53" name="直接连接符 52"/>
          <p:cNvCxnSpPr/>
          <p:nvPr/>
        </p:nvCxnSpPr>
        <p:spPr>
          <a:xfrm flipV="1">
            <a:off x="500033" y="3933056"/>
            <a:ext cx="8379871" cy="72008"/>
          </a:xfrm>
          <a:prstGeom prst="line">
            <a:avLst/>
          </a:prstGeom>
          <a:ln w="34925"/>
        </p:spPr>
        <p:style>
          <a:lnRef idx="1">
            <a:schemeClr val="accent5"/>
          </a:lnRef>
          <a:fillRef idx="0">
            <a:schemeClr val="accent5"/>
          </a:fillRef>
          <a:effectRef idx="0">
            <a:schemeClr val="accent5"/>
          </a:effectRef>
          <a:fontRef idx="minor">
            <a:schemeClr val="tx1"/>
          </a:fontRef>
        </p:style>
      </p:cxnSp>
      <p:grpSp>
        <p:nvGrpSpPr>
          <p:cNvPr id="7" name="组合 6"/>
          <p:cNvGrpSpPr/>
          <p:nvPr/>
        </p:nvGrpSpPr>
        <p:grpSpPr>
          <a:xfrm>
            <a:off x="3338264" y="4061359"/>
            <a:ext cx="5410200" cy="2670175"/>
            <a:chOff x="3338264" y="4061359"/>
            <a:chExt cx="5410200" cy="2670175"/>
          </a:xfrm>
        </p:grpSpPr>
        <p:sp>
          <p:nvSpPr>
            <p:cNvPr id="54" name="Oval 2"/>
            <p:cNvSpPr>
              <a:spLocks noChangeArrowheads="1"/>
            </p:cNvSpPr>
            <p:nvPr/>
          </p:nvSpPr>
          <p:spPr bwMode="auto">
            <a:xfrm>
              <a:off x="3338264" y="42899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3"/>
            <p:cNvSpPr>
              <a:spLocks noChangeShapeType="1"/>
            </p:cNvSpPr>
            <p:nvPr/>
          </p:nvSpPr>
          <p:spPr bwMode="auto">
            <a:xfrm>
              <a:off x="3566864" y="47471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4"/>
            <p:cNvSpPr>
              <a:spLocks noChangeShapeType="1"/>
            </p:cNvSpPr>
            <p:nvPr/>
          </p:nvSpPr>
          <p:spPr bwMode="auto">
            <a:xfrm>
              <a:off x="3643064" y="5509159"/>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5"/>
            <p:cNvSpPr>
              <a:spLocks noChangeShapeType="1"/>
            </p:cNvSpPr>
            <p:nvPr/>
          </p:nvSpPr>
          <p:spPr bwMode="auto">
            <a:xfrm rot="2512624">
              <a:off x="3566864" y="5051959"/>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6"/>
            <p:cNvSpPr>
              <a:spLocks noChangeShapeType="1"/>
            </p:cNvSpPr>
            <p:nvPr/>
          </p:nvSpPr>
          <p:spPr bwMode="auto">
            <a:xfrm>
              <a:off x="3795464" y="5124984"/>
              <a:ext cx="546100" cy="4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Oval 7"/>
            <p:cNvSpPr>
              <a:spLocks noChangeArrowheads="1"/>
            </p:cNvSpPr>
            <p:nvPr/>
          </p:nvSpPr>
          <p:spPr bwMode="auto">
            <a:xfrm>
              <a:off x="3643064" y="44423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8"/>
            <p:cNvSpPr>
              <a:spLocks noChangeArrowheads="1"/>
            </p:cNvSpPr>
            <p:nvPr/>
          </p:nvSpPr>
          <p:spPr bwMode="auto">
            <a:xfrm>
              <a:off x="6767264" y="40613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9"/>
            <p:cNvSpPr>
              <a:spLocks noChangeShapeType="1"/>
            </p:cNvSpPr>
            <p:nvPr/>
          </p:nvSpPr>
          <p:spPr bwMode="auto">
            <a:xfrm>
              <a:off x="6995864" y="45185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10"/>
            <p:cNvSpPr>
              <a:spLocks noChangeShapeType="1"/>
            </p:cNvSpPr>
            <p:nvPr/>
          </p:nvSpPr>
          <p:spPr bwMode="auto">
            <a:xfrm rot="9900000">
              <a:off x="6843464" y="5356759"/>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1"/>
            <p:cNvSpPr>
              <a:spLocks noChangeShapeType="1"/>
            </p:cNvSpPr>
            <p:nvPr/>
          </p:nvSpPr>
          <p:spPr bwMode="auto">
            <a:xfrm>
              <a:off x="6386264" y="4824947"/>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Oval 12"/>
            <p:cNvSpPr>
              <a:spLocks noChangeArrowheads="1"/>
            </p:cNvSpPr>
            <p:nvPr/>
          </p:nvSpPr>
          <p:spPr bwMode="auto">
            <a:xfrm>
              <a:off x="6843464" y="42137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3"/>
            <p:cNvSpPr>
              <a:spLocks noChangeShapeType="1"/>
            </p:cNvSpPr>
            <p:nvPr/>
          </p:nvSpPr>
          <p:spPr bwMode="auto">
            <a:xfrm rot="20039875">
              <a:off x="6605339" y="4747159"/>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Oval 14"/>
            <p:cNvSpPr>
              <a:spLocks noChangeArrowheads="1"/>
            </p:cNvSpPr>
            <p:nvPr/>
          </p:nvSpPr>
          <p:spPr bwMode="auto">
            <a:xfrm>
              <a:off x="8291264" y="50519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5"/>
            <p:cNvSpPr>
              <a:spLocks noChangeShapeType="1"/>
            </p:cNvSpPr>
            <p:nvPr/>
          </p:nvSpPr>
          <p:spPr bwMode="auto">
            <a:xfrm>
              <a:off x="8519864" y="55091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rot="9900000">
              <a:off x="8367464" y="6347359"/>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7"/>
            <p:cNvSpPr>
              <a:spLocks noChangeShapeType="1"/>
            </p:cNvSpPr>
            <p:nvPr/>
          </p:nvSpPr>
          <p:spPr bwMode="auto">
            <a:xfrm>
              <a:off x="7910264" y="5890159"/>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Oval 18"/>
            <p:cNvSpPr>
              <a:spLocks noChangeArrowheads="1"/>
            </p:cNvSpPr>
            <p:nvPr/>
          </p:nvSpPr>
          <p:spPr bwMode="auto">
            <a:xfrm>
              <a:off x="8367464" y="52043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9"/>
            <p:cNvSpPr>
              <a:spLocks noChangeShapeType="1"/>
            </p:cNvSpPr>
            <p:nvPr/>
          </p:nvSpPr>
          <p:spPr bwMode="auto">
            <a:xfrm rot="20039875">
              <a:off x="8129339" y="5813959"/>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20"/>
            <p:cNvSpPr>
              <a:spLocks noChangeArrowheads="1"/>
            </p:cNvSpPr>
            <p:nvPr/>
          </p:nvSpPr>
          <p:spPr bwMode="auto">
            <a:xfrm>
              <a:off x="6691064" y="543454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21"/>
            <p:cNvSpPr>
              <a:spLocks noChangeShapeType="1"/>
            </p:cNvSpPr>
            <p:nvPr/>
          </p:nvSpPr>
          <p:spPr bwMode="auto">
            <a:xfrm>
              <a:off x="6919664" y="5891747"/>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2"/>
            <p:cNvSpPr>
              <a:spLocks noChangeShapeType="1"/>
            </p:cNvSpPr>
            <p:nvPr/>
          </p:nvSpPr>
          <p:spPr bwMode="auto">
            <a:xfrm rot="9900000">
              <a:off x="6767264" y="6729947"/>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23"/>
            <p:cNvSpPr>
              <a:spLocks noChangeShapeType="1"/>
            </p:cNvSpPr>
            <p:nvPr/>
          </p:nvSpPr>
          <p:spPr bwMode="auto">
            <a:xfrm>
              <a:off x="6310064" y="6272747"/>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Oval 24"/>
            <p:cNvSpPr>
              <a:spLocks noChangeArrowheads="1"/>
            </p:cNvSpPr>
            <p:nvPr/>
          </p:nvSpPr>
          <p:spPr bwMode="auto">
            <a:xfrm>
              <a:off x="6767264" y="558694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25"/>
            <p:cNvSpPr>
              <a:spLocks noChangeShapeType="1"/>
            </p:cNvSpPr>
            <p:nvPr/>
          </p:nvSpPr>
          <p:spPr bwMode="auto">
            <a:xfrm rot="20039875">
              <a:off x="6529139" y="6196547"/>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Rectangle 27"/>
            <p:cNvSpPr>
              <a:spLocks noChangeArrowheads="1"/>
            </p:cNvSpPr>
            <p:nvPr/>
          </p:nvSpPr>
          <p:spPr bwMode="auto">
            <a:xfrm>
              <a:off x="4328864" y="47487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9" name="Oval 28"/>
            <p:cNvSpPr>
              <a:spLocks noChangeArrowheads="1"/>
            </p:cNvSpPr>
            <p:nvPr/>
          </p:nvSpPr>
          <p:spPr bwMode="auto">
            <a:xfrm>
              <a:off x="3795464" y="52805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29"/>
            <p:cNvSpPr>
              <a:spLocks noChangeShapeType="1"/>
            </p:cNvSpPr>
            <p:nvPr/>
          </p:nvSpPr>
          <p:spPr bwMode="auto">
            <a:xfrm>
              <a:off x="4024064" y="57377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30"/>
            <p:cNvSpPr>
              <a:spLocks noChangeShapeType="1"/>
            </p:cNvSpPr>
            <p:nvPr/>
          </p:nvSpPr>
          <p:spPr bwMode="auto">
            <a:xfrm>
              <a:off x="4100264" y="6499759"/>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31"/>
            <p:cNvSpPr>
              <a:spLocks noChangeShapeType="1"/>
            </p:cNvSpPr>
            <p:nvPr/>
          </p:nvSpPr>
          <p:spPr bwMode="auto">
            <a:xfrm rot="2512624">
              <a:off x="4024064" y="6042559"/>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32"/>
            <p:cNvSpPr>
              <a:spLocks noChangeShapeType="1"/>
            </p:cNvSpPr>
            <p:nvPr/>
          </p:nvSpPr>
          <p:spPr bwMode="auto">
            <a:xfrm>
              <a:off x="4252664" y="6115584"/>
              <a:ext cx="546100" cy="4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Oval 33"/>
            <p:cNvSpPr>
              <a:spLocks noChangeArrowheads="1"/>
            </p:cNvSpPr>
            <p:nvPr/>
          </p:nvSpPr>
          <p:spPr bwMode="auto">
            <a:xfrm>
              <a:off x="4100264" y="54329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34"/>
            <p:cNvSpPr>
              <a:spLocks noChangeShapeType="1"/>
            </p:cNvSpPr>
            <p:nvPr/>
          </p:nvSpPr>
          <p:spPr bwMode="auto">
            <a:xfrm>
              <a:off x="4481264" y="5053547"/>
              <a:ext cx="152400" cy="1524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5"/>
            <p:cNvSpPr>
              <a:spLocks noChangeShapeType="1"/>
            </p:cNvSpPr>
            <p:nvPr/>
          </p:nvSpPr>
          <p:spPr bwMode="auto">
            <a:xfrm flipV="1">
              <a:off x="4633664" y="4824947"/>
              <a:ext cx="228600" cy="3810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36"/>
            <p:cNvSpPr>
              <a:spLocks noChangeShapeType="1"/>
            </p:cNvSpPr>
            <p:nvPr/>
          </p:nvSpPr>
          <p:spPr bwMode="auto">
            <a:xfrm>
              <a:off x="4938464" y="6118759"/>
              <a:ext cx="152400" cy="1524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37"/>
            <p:cNvSpPr>
              <a:spLocks noChangeShapeType="1"/>
            </p:cNvSpPr>
            <p:nvPr/>
          </p:nvSpPr>
          <p:spPr bwMode="auto">
            <a:xfrm flipV="1">
              <a:off x="5090864" y="5890159"/>
              <a:ext cx="228600" cy="3810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Rectangle 38"/>
            <p:cNvSpPr>
              <a:spLocks noChangeArrowheads="1"/>
            </p:cNvSpPr>
            <p:nvPr/>
          </p:nvSpPr>
          <p:spPr bwMode="auto">
            <a:xfrm>
              <a:off x="4862264" y="5813959"/>
              <a:ext cx="609600" cy="609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39"/>
            <p:cNvSpPr>
              <a:spLocks noChangeArrowheads="1"/>
            </p:cNvSpPr>
            <p:nvPr/>
          </p:nvSpPr>
          <p:spPr bwMode="auto">
            <a:xfrm>
              <a:off x="5776664" y="45201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40"/>
            <p:cNvSpPr>
              <a:spLocks noChangeArrowheads="1"/>
            </p:cNvSpPr>
            <p:nvPr/>
          </p:nvSpPr>
          <p:spPr bwMode="auto">
            <a:xfrm>
              <a:off x="5700464" y="59679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41"/>
            <p:cNvSpPr>
              <a:spLocks noChangeArrowheads="1"/>
            </p:cNvSpPr>
            <p:nvPr/>
          </p:nvSpPr>
          <p:spPr bwMode="auto">
            <a:xfrm>
              <a:off x="7300664" y="55869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42"/>
            <p:cNvSpPr>
              <a:spLocks noChangeShapeType="1"/>
            </p:cNvSpPr>
            <p:nvPr/>
          </p:nvSpPr>
          <p:spPr bwMode="auto">
            <a:xfrm>
              <a:off x="5929064" y="46709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43"/>
            <p:cNvSpPr>
              <a:spLocks noChangeShapeType="1"/>
            </p:cNvSpPr>
            <p:nvPr/>
          </p:nvSpPr>
          <p:spPr bwMode="auto">
            <a:xfrm rot="4867603">
              <a:off x="5929064" y="46709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44"/>
            <p:cNvSpPr>
              <a:spLocks noChangeShapeType="1"/>
            </p:cNvSpPr>
            <p:nvPr/>
          </p:nvSpPr>
          <p:spPr bwMode="auto">
            <a:xfrm>
              <a:off x="5852864" y="6118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45"/>
            <p:cNvSpPr>
              <a:spLocks noChangeShapeType="1"/>
            </p:cNvSpPr>
            <p:nvPr/>
          </p:nvSpPr>
          <p:spPr bwMode="auto">
            <a:xfrm rot="4867603">
              <a:off x="5852864" y="6118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46"/>
            <p:cNvSpPr>
              <a:spLocks noChangeShapeType="1"/>
            </p:cNvSpPr>
            <p:nvPr/>
          </p:nvSpPr>
          <p:spPr bwMode="auto">
            <a:xfrm>
              <a:off x="7453064" y="5737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47"/>
            <p:cNvSpPr>
              <a:spLocks noChangeShapeType="1"/>
            </p:cNvSpPr>
            <p:nvPr/>
          </p:nvSpPr>
          <p:spPr bwMode="auto">
            <a:xfrm rot="4867603">
              <a:off x="7453064" y="5737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 name="Text Box 49"/>
          <p:cNvSpPr txBox="1">
            <a:spLocks noChangeArrowheads="1"/>
          </p:cNvSpPr>
          <p:nvPr/>
        </p:nvSpPr>
        <p:spPr bwMode="auto">
          <a:xfrm>
            <a:off x="1787047" y="5051734"/>
            <a:ext cx="152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u="sng" dirty="0">
                <a:solidFill>
                  <a:srgbClr val="FF3300"/>
                </a:solidFill>
                <a:ea typeface="宋体" panose="02010600030101010101" pitchFamily="2" charset="-122"/>
              </a:rPr>
              <a:t>STRIKE</a:t>
            </a:r>
          </a:p>
        </p:txBody>
      </p:sp>
      <p:sp>
        <p:nvSpPr>
          <p:cNvPr id="3" name="矩形 2"/>
          <p:cNvSpPr/>
          <p:nvPr/>
        </p:nvSpPr>
        <p:spPr>
          <a:xfrm>
            <a:off x="7052954" y="1983717"/>
            <a:ext cx="800219" cy="461665"/>
          </a:xfrm>
          <a:prstGeom prst="rect">
            <a:avLst/>
          </a:prstGeom>
        </p:spPr>
        <p:txBody>
          <a:bodyPr wrap="none">
            <a:spAutoFit/>
          </a:bodyPr>
          <a:lstStyle/>
          <a:p>
            <a:r>
              <a:rPr lang="zh-CN" altLang="en-US" dirty="0"/>
              <a:t>广播</a:t>
            </a:r>
          </a:p>
        </p:txBody>
      </p:sp>
      <p:sp>
        <p:nvSpPr>
          <p:cNvPr id="4" name="矩形 3"/>
          <p:cNvSpPr/>
          <p:nvPr/>
        </p:nvSpPr>
        <p:spPr>
          <a:xfrm>
            <a:off x="-8135" y="5044106"/>
            <a:ext cx="1601721" cy="461665"/>
          </a:xfrm>
          <a:prstGeom prst="rect">
            <a:avLst/>
          </a:prstGeom>
        </p:spPr>
        <p:txBody>
          <a:bodyPr wrap="none">
            <a:spAutoFit/>
          </a:bodyPr>
          <a:lstStyle/>
          <a:p>
            <a:r>
              <a:rPr lang="en-US" altLang="zh-CN" dirty="0"/>
              <a:t>Reduction</a:t>
            </a:r>
            <a:endParaRPr lang="zh-CN" altLang="en-US" dirty="0"/>
          </a:p>
        </p:txBody>
      </p:sp>
    </p:spTree>
    <p:extLst>
      <p:ext uri="{BB962C8B-B14F-4D97-AF65-F5344CB8AC3E}">
        <p14:creationId xmlns:p14="http://schemas.microsoft.com/office/powerpoint/2010/main" val="228513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AutoShape 2"/>
          <p:cNvSpPr>
            <a:spLocks noGrp="1" noChangeArrowheads="1"/>
          </p:cNvSpPr>
          <p:nvPr>
            <p:ph type="title"/>
          </p:nvPr>
        </p:nvSpPr>
        <p:spPr/>
        <p:txBody>
          <a:bodyPr>
            <a:normAutofit fontScale="90000"/>
          </a:bodyPr>
          <a:lstStyle/>
          <a:p>
            <a:r>
              <a:rPr lang="en-US" altLang="zh-CN" dirty="0">
                <a:ea typeface="宋体" pitchFamily="2" charset="-122"/>
              </a:rPr>
              <a:t>Parallel Computing Models –</a:t>
            </a:r>
            <a:r>
              <a:rPr lang="zh-CN" altLang="en-US" dirty="0">
                <a:ea typeface="宋体" pitchFamily="2" charset="-122"/>
              </a:rPr>
              <a:t>并行随机存取机（</a:t>
            </a:r>
            <a:r>
              <a:rPr lang="fr-FR" altLang="en-US" dirty="0"/>
              <a:t>Parallel Randon Access Machine</a:t>
            </a:r>
            <a:r>
              <a:rPr lang="zh-CN" altLang="en-US" dirty="0"/>
              <a:t>）</a:t>
            </a:r>
            <a:endParaRPr lang="fr-FR" altLang="en-US" dirty="0"/>
          </a:p>
        </p:txBody>
      </p:sp>
      <p:sp>
        <p:nvSpPr>
          <p:cNvPr id="5" name="灯片编号占位符 5"/>
          <p:cNvSpPr>
            <a:spLocks noGrp="1"/>
          </p:cNvSpPr>
          <p:nvPr>
            <p:ph type="sldNum" sz="quarter" idx="12"/>
          </p:nvPr>
        </p:nvSpPr>
        <p:spPr/>
        <p:txBody>
          <a:bodyPr/>
          <a:lstStyle/>
          <a:p>
            <a:fld id="{C8D5D403-13BD-47AD-8AB6-7502A55DFDBB}" type="slidenum">
              <a:rPr lang="en-GB" altLang="en-US"/>
              <a:pPr/>
              <a:t>16</a:t>
            </a:fld>
            <a:endParaRPr lang="en-GB" altLang="en-US"/>
          </a:p>
        </p:txBody>
      </p:sp>
      <p:sp>
        <p:nvSpPr>
          <p:cNvPr id="455683" name="Rectangle 3"/>
          <p:cNvSpPr>
            <a:spLocks noGrp="1" noChangeArrowheads="1"/>
          </p:cNvSpPr>
          <p:nvPr>
            <p:ph sz="quarter" idx="1"/>
          </p:nvPr>
        </p:nvSpPr>
        <p:spPr/>
        <p:txBody>
          <a:bodyPr anchor="t" anchorCtr="0">
            <a:normAutofit/>
          </a:bodyPr>
          <a:lstStyle/>
          <a:p>
            <a:pPr>
              <a:lnSpc>
                <a:spcPct val="90000"/>
              </a:lnSpc>
              <a:buFont typeface="Wingdings" pitchFamily="2" charset="2"/>
              <a:buNone/>
            </a:pPr>
            <a:r>
              <a:rPr lang="zh-CN" altLang="en-US" sz="2800" u="sng" dirty="0"/>
              <a:t>特性：</a:t>
            </a:r>
            <a:endParaRPr lang="fr-FR" altLang="en-US" sz="2800" u="sng" dirty="0"/>
          </a:p>
          <a:p>
            <a:pPr>
              <a:lnSpc>
                <a:spcPct val="90000"/>
              </a:lnSpc>
            </a:pPr>
            <a:r>
              <a:rPr lang="fr-FR" altLang="en-US" sz="2600" dirty="0"/>
              <a:t>Processors </a:t>
            </a:r>
            <a:r>
              <a:rPr lang="fr-FR" altLang="en-US" sz="2600" i="1" dirty="0"/>
              <a:t>P</a:t>
            </a:r>
            <a:r>
              <a:rPr lang="fr-FR" altLang="en-US" sz="2600" i="1" baseline="-25000" dirty="0"/>
              <a:t>i</a:t>
            </a:r>
            <a:r>
              <a:rPr lang="fr-FR" altLang="en-US" sz="2600" dirty="0"/>
              <a:t> (0 </a:t>
            </a:r>
            <a:r>
              <a:rPr lang="fr-FR" altLang="en-US" sz="2600" dirty="0">
                <a:sym typeface="Symbol" pitchFamily="18" charset="2"/>
              </a:rPr>
              <a:t>  </a:t>
            </a:r>
            <a:r>
              <a:rPr lang="fr-FR" altLang="en-US" sz="2600" i="1" dirty="0">
                <a:sym typeface="Symbol" pitchFamily="18" charset="2"/>
              </a:rPr>
              <a:t>i</a:t>
            </a:r>
            <a:r>
              <a:rPr lang="fr-FR" altLang="en-US" sz="2600" dirty="0">
                <a:sym typeface="Symbol" pitchFamily="18" charset="2"/>
              </a:rPr>
              <a:t>  </a:t>
            </a:r>
            <a:r>
              <a:rPr lang="fr-FR" altLang="en-US" sz="2600" i="1" dirty="0">
                <a:sym typeface="Symbol" pitchFamily="18" charset="2"/>
              </a:rPr>
              <a:t>p</a:t>
            </a:r>
            <a:r>
              <a:rPr lang="fr-FR" altLang="en-US" sz="2600" dirty="0">
                <a:sym typeface="Symbol" pitchFamily="18" charset="2"/>
              </a:rPr>
              <a:t>-1 )</a:t>
            </a:r>
          </a:p>
          <a:p>
            <a:pPr lvl="1">
              <a:lnSpc>
                <a:spcPct val="90000"/>
              </a:lnSpc>
            </a:pPr>
            <a:r>
              <a:rPr lang="zh-CN" altLang="en-US" sz="2200" dirty="0"/>
              <a:t>每一处理器可配有局部内存</a:t>
            </a:r>
            <a:endParaRPr lang="fr-FR" altLang="en-US" sz="2200" baseline="-25000" dirty="0"/>
          </a:p>
          <a:p>
            <a:pPr>
              <a:lnSpc>
                <a:spcPct val="90000"/>
              </a:lnSpc>
            </a:pPr>
            <a:r>
              <a:rPr lang="zh-CN" altLang="en-US" sz="2600" dirty="0"/>
              <a:t>一全局共享内存</a:t>
            </a:r>
            <a:r>
              <a:rPr lang="fr-FR" altLang="en-US" sz="2600" dirty="0"/>
              <a:t> </a:t>
            </a:r>
          </a:p>
          <a:p>
            <a:pPr lvl="1">
              <a:lnSpc>
                <a:spcPct val="90000"/>
              </a:lnSpc>
            </a:pPr>
            <a:r>
              <a:rPr lang="zh-CN" altLang="en-US" sz="2200" dirty="0"/>
              <a:t>所有处理器都可以访问</a:t>
            </a:r>
            <a:endParaRPr lang="fr-FR" altLang="en-US" dirty="0"/>
          </a:p>
        </p:txBody>
      </p:sp>
      <p:grpSp>
        <p:nvGrpSpPr>
          <p:cNvPr id="6" name="Group 115"/>
          <p:cNvGrpSpPr>
            <a:grpSpLocks/>
          </p:cNvGrpSpPr>
          <p:nvPr/>
        </p:nvGrpSpPr>
        <p:grpSpPr bwMode="auto">
          <a:xfrm>
            <a:off x="4693096" y="1196752"/>
            <a:ext cx="4343400" cy="4740275"/>
            <a:chOff x="384" y="816"/>
            <a:chExt cx="2736" cy="2986"/>
          </a:xfrm>
        </p:grpSpPr>
        <p:sp>
          <p:nvSpPr>
            <p:cNvPr id="7" name="Text Box 5"/>
            <p:cNvSpPr txBox="1">
              <a:spLocks noChangeArrowheads="1"/>
            </p:cNvSpPr>
            <p:nvPr/>
          </p:nvSpPr>
          <p:spPr bwMode="auto">
            <a:xfrm>
              <a:off x="912" y="3552"/>
              <a:ext cx="1920" cy="250"/>
            </a:xfrm>
            <a:prstGeom prst="rect">
              <a:avLst/>
            </a:prstGeom>
            <a:solidFill>
              <a:srgbClr val="CCFF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dirty="0">
                  <a:solidFill>
                    <a:srgbClr val="000000"/>
                  </a:solidFill>
                  <a:cs typeface="Times New Roman" panose="02020603050405020304" pitchFamily="18" charset="0"/>
                </a:rPr>
                <a:t>8 </a:t>
              </a:r>
              <a:r>
                <a:rPr lang="en-US" altLang="en-US" sz="2000" b="0" dirty="0">
                  <a:solidFill>
                    <a:srgbClr val="000000"/>
                  </a:solidFill>
                  <a:cs typeface="Times New Roman" panose="02020603050405020304" pitchFamily="18" charset="0"/>
                  <a:sym typeface="Symbol" panose="05050102010706020507" pitchFamily="18" charset="2"/>
                </a:rPr>
                <a:t></a:t>
              </a:r>
              <a:r>
                <a:rPr lang="en-US" altLang="en-US" sz="2000" b="0" dirty="0">
                  <a:solidFill>
                    <a:srgbClr val="000000"/>
                  </a:solidFill>
                  <a:cs typeface="Times New Roman" panose="02020603050405020304" pitchFamily="18" charset="0"/>
                </a:rPr>
                <a:t> 8 crossbar switch</a:t>
              </a:r>
              <a:r>
                <a:rPr lang="en-US" altLang="en-US" sz="2000" b="0" dirty="0"/>
                <a:t> </a:t>
              </a:r>
            </a:p>
          </p:txBody>
        </p:sp>
        <p:sp>
          <p:nvSpPr>
            <p:cNvPr id="8" name="Oval 10"/>
            <p:cNvSpPr>
              <a:spLocks noChangeArrowheads="1"/>
            </p:cNvSpPr>
            <p:nvPr/>
          </p:nvSpPr>
          <p:spPr bwMode="auto">
            <a:xfrm>
              <a:off x="912"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9" name="Oval 11"/>
            <p:cNvSpPr>
              <a:spLocks noChangeArrowheads="1"/>
            </p:cNvSpPr>
            <p:nvPr/>
          </p:nvSpPr>
          <p:spPr bwMode="auto">
            <a:xfrm>
              <a:off x="1200"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0" name="Oval 12"/>
            <p:cNvSpPr>
              <a:spLocks noChangeArrowheads="1"/>
            </p:cNvSpPr>
            <p:nvPr/>
          </p:nvSpPr>
          <p:spPr bwMode="auto">
            <a:xfrm>
              <a:off x="1488"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1" name="Oval 13"/>
            <p:cNvSpPr>
              <a:spLocks noChangeArrowheads="1"/>
            </p:cNvSpPr>
            <p:nvPr/>
          </p:nvSpPr>
          <p:spPr bwMode="auto">
            <a:xfrm>
              <a:off x="1776"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2" name="Oval 14"/>
            <p:cNvSpPr>
              <a:spLocks noChangeArrowheads="1"/>
            </p:cNvSpPr>
            <p:nvPr/>
          </p:nvSpPr>
          <p:spPr bwMode="auto">
            <a:xfrm>
              <a:off x="2064"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3" name="Oval 15"/>
            <p:cNvSpPr>
              <a:spLocks noChangeArrowheads="1"/>
            </p:cNvSpPr>
            <p:nvPr/>
          </p:nvSpPr>
          <p:spPr bwMode="auto">
            <a:xfrm>
              <a:off x="2352"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4" name="Oval 16"/>
            <p:cNvSpPr>
              <a:spLocks noChangeArrowheads="1"/>
            </p:cNvSpPr>
            <p:nvPr/>
          </p:nvSpPr>
          <p:spPr bwMode="auto">
            <a:xfrm>
              <a:off x="2640"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5" name="Oval 17"/>
            <p:cNvSpPr>
              <a:spLocks noChangeArrowheads="1"/>
            </p:cNvSpPr>
            <p:nvPr/>
          </p:nvSpPr>
          <p:spPr bwMode="auto">
            <a:xfrm>
              <a:off x="2928"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6" name="Oval 18"/>
            <p:cNvSpPr>
              <a:spLocks noChangeArrowheads="1"/>
            </p:cNvSpPr>
            <p:nvPr/>
          </p:nvSpPr>
          <p:spPr bwMode="auto">
            <a:xfrm>
              <a:off x="912"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7" name="Oval 19"/>
            <p:cNvSpPr>
              <a:spLocks noChangeArrowheads="1"/>
            </p:cNvSpPr>
            <p:nvPr/>
          </p:nvSpPr>
          <p:spPr bwMode="auto">
            <a:xfrm>
              <a:off x="1200"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8" name="Oval 20"/>
            <p:cNvSpPr>
              <a:spLocks noChangeArrowheads="1"/>
            </p:cNvSpPr>
            <p:nvPr/>
          </p:nvSpPr>
          <p:spPr bwMode="auto">
            <a:xfrm>
              <a:off x="1488"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9" name="Oval 21"/>
            <p:cNvSpPr>
              <a:spLocks noChangeArrowheads="1"/>
            </p:cNvSpPr>
            <p:nvPr/>
          </p:nvSpPr>
          <p:spPr bwMode="auto">
            <a:xfrm>
              <a:off x="1776" y="11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0" name="Oval 22"/>
            <p:cNvSpPr>
              <a:spLocks noChangeArrowheads="1"/>
            </p:cNvSpPr>
            <p:nvPr/>
          </p:nvSpPr>
          <p:spPr bwMode="auto">
            <a:xfrm>
              <a:off x="2064"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1" name="Oval 23"/>
            <p:cNvSpPr>
              <a:spLocks noChangeArrowheads="1"/>
            </p:cNvSpPr>
            <p:nvPr/>
          </p:nvSpPr>
          <p:spPr bwMode="auto">
            <a:xfrm>
              <a:off x="2352"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2" name="Oval 24"/>
            <p:cNvSpPr>
              <a:spLocks noChangeArrowheads="1"/>
            </p:cNvSpPr>
            <p:nvPr/>
          </p:nvSpPr>
          <p:spPr bwMode="auto">
            <a:xfrm>
              <a:off x="2640"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3" name="Oval 25"/>
            <p:cNvSpPr>
              <a:spLocks noChangeArrowheads="1"/>
            </p:cNvSpPr>
            <p:nvPr/>
          </p:nvSpPr>
          <p:spPr bwMode="auto">
            <a:xfrm>
              <a:off x="2928"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4" name="Oval 26"/>
            <p:cNvSpPr>
              <a:spLocks noChangeArrowheads="1"/>
            </p:cNvSpPr>
            <p:nvPr/>
          </p:nvSpPr>
          <p:spPr bwMode="auto">
            <a:xfrm>
              <a:off x="912"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5" name="Oval 27"/>
            <p:cNvSpPr>
              <a:spLocks noChangeArrowheads="1"/>
            </p:cNvSpPr>
            <p:nvPr/>
          </p:nvSpPr>
          <p:spPr bwMode="auto">
            <a:xfrm>
              <a:off x="1200"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6" name="Oval 28"/>
            <p:cNvSpPr>
              <a:spLocks noChangeArrowheads="1"/>
            </p:cNvSpPr>
            <p:nvPr/>
          </p:nvSpPr>
          <p:spPr bwMode="auto">
            <a:xfrm>
              <a:off x="1488"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7" name="Oval 29"/>
            <p:cNvSpPr>
              <a:spLocks noChangeArrowheads="1"/>
            </p:cNvSpPr>
            <p:nvPr/>
          </p:nvSpPr>
          <p:spPr bwMode="auto">
            <a:xfrm>
              <a:off x="1776"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8" name="Oval 30"/>
            <p:cNvSpPr>
              <a:spLocks noChangeArrowheads="1"/>
            </p:cNvSpPr>
            <p:nvPr/>
          </p:nvSpPr>
          <p:spPr bwMode="auto">
            <a:xfrm>
              <a:off x="2064"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9" name="Oval 31"/>
            <p:cNvSpPr>
              <a:spLocks noChangeArrowheads="1"/>
            </p:cNvSpPr>
            <p:nvPr/>
          </p:nvSpPr>
          <p:spPr bwMode="auto">
            <a:xfrm>
              <a:off x="2352"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0" name="Oval 32"/>
            <p:cNvSpPr>
              <a:spLocks noChangeArrowheads="1"/>
            </p:cNvSpPr>
            <p:nvPr/>
          </p:nvSpPr>
          <p:spPr bwMode="auto">
            <a:xfrm>
              <a:off x="2640"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1" name="Oval 33"/>
            <p:cNvSpPr>
              <a:spLocks noChangeArrowheads="1"/>
            </p:cNvSpPr>
            <p:nvPr/>
          </p:nvSpPr>
          <p:spPr bwMode="auto">
            <a:xfrm>
              <a:off x="2928"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2" name="Oval 34"/>
            <p:cNvSpPr>
              <a:spLocks noChangeArrowheads="1"/>
            </p:cNvSpPr>
            <p:nvPr/>
          </p:nvSpPr>
          <p:spPr bwMode="auto">
            <a:xfrm>
              <a:off x="912"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3" name="Oval 35"/>
            <p:cNvSpPr>
              <a:spLocks noChangeArrowheads="1"/>
            </p:cNvSpPr>
            <p:nvPr/>
          </p:nvSpPr>
          <p:spPr bwMode="auto">
            <a:xfrm>
              <a:off x="1200"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4" name="Oval 36"/>
            <p:cNvSpPr>
              <a:spLocks noChangeArrowheads="1"/>
            </p:cNvSpPr>
            <p:nvPr/>
          </p:nvSpPr>
          <p:spPr bwMode="auto">
            <a:xfrm>
              <a:off x="1488"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5" name="Oval 37"/>
            <p:cNvSpPr>
              <a:spLocks noChangeArrowheads="1"/>
            </p:cNvSpPr>
            <p:nvPr/>
          </p:nvSpPr>
          <p:spPr bwMode="auto">
            <a:xfrm>
              <a:off x="1776"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6" name="Oval 38"/>
            <p:cNvSpPr>
              <a:spLocks noChangeArrowheads="1"/>
            </p:cNvSpPr>
            <p:nvPr/>
          </p:nvSpPr>
          <p:spPr bwMode="auto">
            <a:xfrm>
              <a:off x="2064"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7" name="Oval 39"/>
            <p:cNvSpPr>
              <a:spLocks noChangeArrowheads="1"/>
            </p:cNvSpPr>
            <p:nvPr/>
          </p:nvSpPr>
          <p:spPr bwMode="auto">
            <a:xfrm>
              <a:off x="2352"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8" name="Oval 40"/>
            <p:cNvSpPr>
              <a:spLocks noChangeArrowheads="1"/>
            </p:cNvSpPr>
            <p:nvPr/>
          </p:nvSpPr>
          <p:spPr bwMode="auto">
            <a:xfrm>
              <a:off x="2640"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9" name="Oval 41"/>
            <p:cNvSpPr>
              <a:spLocks noChangeArrowheads="1"/>
            </p:cNvSpPr>
            <p:nvPr/>
          </p:nvSpPr>
          <p:spPr bwMode="auto">
            <a:xfrm>
              <a:off x="2928"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0" name="Oval 42"/>
            <p:cNvSpPr>
              <a:spLocks noChangeArrowheads="1"/>
            </p:cNvSpPr>
            <p:nvPr/>
          </p:nvSpPr>
          <p:spPr bwMode="auto">
            <a:xfrm>
              <a:off x="912"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1" name="Oval 43"/>
            <p:cNvSpPr>
              <a:spLocks noChangeArrowheads="1"/>
            </p:cNvSpPr>
            <p:nvPr/>
          </p:nvSpPr>
          <p:spPr bwMode="auto">
            <a:xfrm>
              <a:off x="1200"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2" name="Oval 44"/>
            <p:cNvSpPr>
              <a:spLocks noChangeArrowheads="1"/>
            </p:cNvSpPr>
            <p:nvPr/>
          </p:nvSpPr>
          <p:spPr bwMode="auto">
            <a:xfrm>
              <a:off x="1488"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3" name="Oval 45"/>
            <p:cNvSpPr>
              <a:spLocks noChangeArrowheads="1"/>
            </p:cNvSpPr>
            <p:nvPr/>
          </p:nvSpPr>
          <p:spPr bwMode="auto">
            <a:xfrm>
              <a:off x="1776"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4" name="Oval 46"/>
            <p:cNvSpPr>
              <a:spLocks noChangeArrowheads="1"/>
            </p:cNvSpPr>
            <p:nvPr/>
          </p:nvSpPr>
          <p:spPr bwMode="auto">
            <a:xfrm>
              <a:off x="2064"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5" name="Oval 47"/>
            <p:cNvSpPr>
              <a:spLocks noChangeArrowheads="1"/>
            </p:cNvSpPr>
            <p:nvPr/>
          </p:nvSpPr>
          <p:spPr bwMode="auto">
            <a:xfrm>
              <a:off x="2352" y="19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6" name="Oval 48"/>
            <p:cNvSpPr>
              <a:spLocks noChangeArrowheads="1"/>
            </p:cNvSpPr>
            <p:nvPr/>
          </p:nvSpPr>
          <p:spPr bwMode="auto">
            <a:xfrm>
              <a:off x="2640"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7" name="Oval 49"/>
            <p:cNvSpPr>
              <a:spLocks noChangeArrowheads="1"/>
            </p:cNvSpPr>
            <p:nvPr/>
          </p:nvSpPr>
          <p:spPr bwMode="auto">
            <a:xfrm>
              <a:off x="2928"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8" name="Oval 50"/>
            <p:cNvSpPr>
              <a:spLocks noChangeArrowheads="1"/>
            </p:cNvSpPr>
            <p:nvPr/>
          </p:nvSpPr>
          <p:spPr bwMode="auto">
            <a:xfrm>
              <a:off x="912"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9" name="Oval 51"/>
            <p:cNvSpPr>
              <a:spLocks noChangeArrowheads="1"/>
            </p:cNvSpPr>
            <p:nvPr/>
          </p:nvSpPr>
          <p:spPr bwMode="auto">
            <a:xfrm>
              <a:off x="1200"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0" name="Oval 52"/>
            <p:cNvSpPr>
              <a:spLocks noChangeArrowheads="1"/>
            </p:cNvSpPr>
            <p:nvPr/>
          </p:nvSpPr>
          <p:spPr bwMode="auto">
            <a:xfrm>
              <a:off x="1488"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1" name="Oval 53"/>
            <p:cNvSpPr>
              <a:spLocks noChangeArrowheads="1"/>
            </p:cNvSpPr>
            <p:nvPr/>
          </p:nvSpPr>
          <p:spPr bwMode="auto">
            <a:xfrm>
              <a:off x="1776"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2" name="Oval 54"/>
            <p:cNvSpPr>
              <a:spLocks noChangeArrowheads="1"/>
            </p:cNvSpPr>
            <p:nvPr/>
          </p:nvSpPr>
          <p:spPr bwMode="auto">
            <a:xfrm>
              <a:off x="2064"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3" name="Oval 55"/>
            <p:cNvSpPr>
              <a:spLocks noChangeArrowheads="1"/>
            </p:cNvSpPr>
            <p:nvPr/>
          </p:nvSpPr>
          <p:spPr bwMode="auto">
            <a:xfrm>
              <a:off x="2352"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4" name="Oval 56"/>
            <p:cNvSpPr>
              <a:spLocks noChangeArrowheads="1"/>
            </p:cNvSpPr>
            <p:nvPr/>
          </p:nvSpPr>
          <p:spPr bwMode="auto">
            <a:xfrm>
              <a:off x="2640"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5" name="Oval 57"/>
            <p:cNvSpPr>
              <a:spLocks noChangeArrowheads="1"/>
            </p:cNvSpPr>
            <p:nvPr/>
          </p:nvSpPr>
          <p:spPr bwMode="auto">
            <a:xfrm>
              <a:off x="2928"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6" name="Oval 58"/>
            <p:cNvSpPr>
              <a:spLocks noChangeArrowheads="1"/>
            </p:cNvSpPr>
            <p:nvPr/>
          </p:nvSpPr>
          <p:spPr bwMode="auto">
            <a:xfrm>
              <a:off x="912"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7" name="Oval 59"/>
            <p:cNvSpPr>
              <a:spLocks noChangeArrowheads="1"/>
            </p:cNvSpPr>
            <p:nvPr/>
          </p:nvSpPr>
          <p:spPr bwMode="auto">
            <a:xfrm>
              <a:off x="1200"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8" name="Oval 60"/>
            <p:cNvSpPr>
              <a:spLocks noChangeArrowheads="1"/>
            </p:cNvSpPr>
            <p:nvPr/>
          </p:nvSpPr>
          <p:spPr bwMode="auto">
            <a:xfrm>
              <a:off x="1488"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9" name="Oval 61"/>
            <p:cNvSpPr>
              <a:spLocks noChangeArrowheads="1"/>
            </p:cNvSpPr>
            <p:nvPr/>
          </p:nvSpPr>
          <p:spPr bwMode="auto">
            <a:xfrm>
              <a:off x="1776"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0" name="Oval 62"/>
            <p:cNvSpPr>
              <a:spLocks noChangeArrowheads="1"/>
            </p:cNvSpPr>
            <p:nvPr/>
          </p:nvSpPr>
          <p:spPr bwMode="auto">
            <a:xfrm>
              <a:off x="2064"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1" name="Oval 63"/>
            <p:cNvSpPr>
              <a:spLocks noChangeArrowheads="1"/>
            </p:cNvSpPr>
            <p:nvPr/>
          </p:nvSpPr>
          <p:spPr bwMode="auto">
            <a:xfrm>
              <a:off x="2352"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2" name="Oval 64"/>
            <p:cNvSpPr>
              <a:spLocks noChangeArrowheads="1"/>
            </p:cNvSpPr>
            <p:nvPr/>
          </p:nvSpPr>
          <p:spPr bwMode="auto">
            <a:xfrm>
              <a:off x="2640"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3" name="Oval 65"/>
            <p:cNvSpPr>
              <a:spLocks noChangeArrowheads="1"/>
            </p:cNvSpPr>
            <p:nvPr/>
          </p:nvSpPr>
          <p:spPr bwMode="auto">
            <a:xfrm>
              <a:off x="2928"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4" name="Oval 66"/>
            <p:cNvSpPr>
              <a:spLocks noChangeArrowheads="1"/>
            </p:cNvSpPr>
            <p:nvPr/>
          </p:nvSpPr>
          <p:spPr bwMode="auto">
            <a:xfrm>
              <a:off x="912"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5" name="Oval 67"/>
            <p:cNvSpPr>
              <a:spLocks noChangeArrowheads="1"/>
            </p:cNvSpPr>
            <p:nvPr/>
          </p:nvSpPr>
          <p:spPr bwMode="auto">
            <a:xfrm>
              <a:off x="1200"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6" name="Oval 68"/>
            <p:cNvSpPr>
              <a:spLocks noChangeArrowheads="1"/>
            </p:cNvSpPr>
            <p:nvPr/>
          </p:nvSpPr>
          <p:spPr bwMode="auto">
            <a:xfrm>
              <a:off x="1488"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7" name="Oval 69"/>
            <p:cNvSpPr>
              <a:spLocks noChangeArrowheads="1"/>
            </p:cNvSpPr>
            <p:nvPr/>
          </p:nvSpPr>
          <p:spPr bwMode="auto">
            <a:xfrm>
              <a:off x="1776"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8" name="Oval 70"/>
            <p:cNvSpPr>
              <a:spLocks noChangeArrowheads="1"/>
            </p:cNvSpPr>
            <p:nvPr/>
          </p:nvSpPr>
          <p:spPr bwMode="auto">
            <a:xfrm>
              <a:off x="2064"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9" name="Oval 71"/>
            <p:cNvSpPr>
              <a:spLocks noChangeArrowheads="1"/>
            </p:cNvSpPr>
            <p:nvPr/>
          </p:nvSpPr>
          <p:spPr bwMode="auto">
            <a:xfrm>
              <a:off x="2352"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70" name="Oval 72"/>
            <p:cNvSpPr>
              <a:spLocks noChangeArrowheads="1"/>
            </p:cNvSpPr>
            <p:nvPr/>
          </p:nvSpPr>
          <p:spPr bwMode="auto">
            <a:xfrm>
              <a:off x="2640"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71" name="Oval 73"/>
            <p:cNvSpPr>
              <a:spLocks noChangeArrowheads="1"/>
            </p:cNvSpPr>
            <p:nvPr/>
          </p:nvSpPr>
          <p:spPr bwMode="auto">
            <a:xfrm>
              <a:off x="2928"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72" name="Rectangle 74"/>
            <p:cNvSpPr>
              <a:spLocks noChangeArrowheads="1"/>
            </p:cNvSpPr>
            <p:nvPr/>
          </p:nvSpPr>
          <p:spPr bwMode="auto">
            <a:xfrm>
              <a:off x="384" y="816"/>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0</a:t>
              </a:r>
            </a:p>
          </p:txBody>
        </p:sp>
        <p:sp>
          <p:nvSpPr>
            <p:cNvPr id="73" name="Rectangle 75"/>
            <p:cNvSpPr>
              <a:spLocks noChangeArrowheads="1"/>
            </p:cNvSpPr>
            <p:nvPr/>
          </p:nvSpPr>
          <p:spPr bwMode="auto">
            <a:xfrm>
              <a:off x="384" y="1104"/>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1</a:t>
              </a:r>
            </a:p>
          </p:txBody>
        </p:sp>
        <p:sp>
          <p:nvSpPr>
            <p:cNvPr id="74" name="Rectangle 76"/>
            <p:cNvSpPr>
              <a:spLocks noChangeArrowheads="1"/>
            </p:cNvSpPr>
            <p:nvPr/>
          </p:nvSpPr>
          <p:spPr bwMode="auto">
            <a:xfrm>
              <a:off x="384" y="1392"/>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2</a:t>
              </a:r>
            </a:p>
          </p:txBody>
        </p:sp>
        <p:sp>
          <p:nvSpPr>
            <p:cNvPr id="75" name="Rectangle 77"/>
            <p:cNvSpPr>
              <a:spLocks noChangeArrowheads="1"/>
            </p:cNvSpPr>
            <p:nvPr/>
          </p:nvSpPr>
          <p:spPr bwMode="auto">
            <a:xfrm>
              <a:off x="384" y="1680"/>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3</a:t>
              </a:r>
            </a:p>
          </p:txBody>
        </p:sp>
        <p:sp>
          <p:nvSpPr>
            <p:cNvPr id="76" name="Rectangle 78"/>
            <p:cNvSpPr>
              <a:spLocks noChangeArrowheads="1"/>
            </p:cNvSpPr>
            <p:nvPr/>
          </p:nvSpPr>
          <p:spPr bwMode="auto">
            <a:xfrm>
              <a:off x="384" y="1968"/>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4</a:t>
              </a:r>
            </a:p>
          </p:txBody>
        </p:sp>
        <p:sp>
          <p:nvSpPr>
            <p:cNvPr id="77" name="Rectangle 79"/>
            <p:cNvSpPr>
              <a:spLocks noChangeArrowheads="1"/>
            </p:cNvSpPr>
            <p:nvPr/>
          </p:nvSpPr>
          <p:spPr bwMode="auto">
            <a:xfrm>
              <a:off x="384" y="2256"/>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5</a:t>
              </a:r>
            </a:p>
          </p:txBody>
        </p:sp>
        <p:sp>
          <p:nvSpPr>
            <p:cNvPr id="78" name="Rectangle 80"/>
            <p:cNvSpPr>
              <a:spLocks noChangeArrowheads="1"/>
            </p:cNvSpPr>
            <p:nvPr/>
          </p:nvSpPr>
          <p:spPr bwMode="auto">
            <a:xfrm>
              <a:off x="384" y="2544"/>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6</a:t>
              </a:r>
            </a:p>
          </p:txBody>
        </p:sp>
        <p:sp>
          <p:nvSpPr>
            <p:cNvPr id="79" name="Rectangle 81"/>
            <p:cNvSpPr>
              <a:spLocks noChangeArrowheads="1"/>
            </p:cNvSpPr>
            <p:nvPr/>
          </p:nvSpPr>
          <p:spPr bwMode="auto">
            <a:xfrm>
              <a:off x="384" y="2832"/>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P</a:t>
              </a:r>
              <a:r>
                <a:rPr lang="en-US" altLang="en-US" sz="1800" b="0" baseline="-25000"/>
                <a:t>7</a:t>
              </a:r>
            </a:p>
          </p:txBody>
        </p:sp>
        <p:grpSp>
          <p:nvGrpSpPr>
            <p:cNvPr id="80" name="Group 82"/>
            <p:cNvGrpSpPr>
              <a:grpSpLocks/>
            </p:cNvGrpSpPr>
            <p:nvPr/>
          </p:nvGrpSpPr>
          <p:grpSpPr bwMode="auto">
            <a:xfrm>
              <a:off x="672" y="912"/>
              <a:ext cx="2400" cy="2016"/>
              <a:chOff x="672" y="960"/>
              <a:chExt cx="2352" cy="2016"/>
            </a:xfrm>
          </p:grpSpPr>
          <p:sp>
            <p:nvSpPr>
              <p:cNvPr id="103" name="Line 83"/>
              <p:cNvSpPr>
                <a:spLocks noChangeShapeType="1"/>
              </p:cNvSpPr>
              <p:nvPr/>
            </p:nvSpPr>
            <p:spPr bwMode="auto">
              <a:xfrm>
                <a:off x="672" y="960"/>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84"/>
              <p:cNvSpPr>
                <a:spLocks noChangeShapeType="1"/>
              </p:cNvSpPr>
              <p:nvPr/>
            </p:nvSpPr>
            <p:spPr bwMode="auto">
              <a:xfrm>
                <a:off x="672" y="1248"/>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85"/>
              <p:cNvSpPr>
                <a:spLocks noChangeShapeType="1"/>
              </p:cNvSpPr>
              <p:nvPr/>
            </p:nvSpPr>
            <p:spPr bwMode="auto">
              <a:xfrm>
                <a:off x="672" y="1536"/>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86"/>
              <p:cNvSpPr>
                <a:spLocks noChangeShapeType="1"/>
              </p:cNvSpPr>
              <p:nvPr/>
            </p:nvSpPr>
            <p:spPr bwMode="auto">
              <a:xfrm>
                <a:off x="672" y="1824"/>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87"/>
              <p:cNvSpPr>
                <a:spLocks noChangeShapeType="1"/>
              </p:cNvSpPr>
              <p:nvPr/>
            </p:nvSpPr>
            <p:spPr bwMode="auto">
              <a:xfrm>
                <a:off x="672" y="2112"/>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88"/>
              <p:cNvSpPr>
                <a:spLocks noChangeShapeType="1"/>
              </p:cNvSpPr>
              <p:nvPr/>
            </p:nvSpPr>
            <p:spPr bwMode="auto">
              <a:xfrm>
                <a:off x="672" y="2400"/>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89"/>
              <p:cNvSpPr>
                <a:spLocks noChangeShapeType="1"/>
              </p:cNvSpPr>
              <p:nvPr/>
            </p:nvSpPr>
            <p:spPr bwMode="auto">
              <a:xfrm>
                <a:off x="672" y="2688"/>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90"/>
              <p:cNvSpPr>
                <a:spLocks noChangeShapeType="1"/>
              </p:cNvSpPr>
              <p:nvPr/>
            </p:nvSpPr>
            <p:spPr bwMode="auto">
              <a:xfrm>
                <a:off x="672" y="2976"/>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 name="Rectangle 91"/>
            <p:cNvSpPr>
              <a:spLocks noChangeArrowheads="1"/>
            </p:cNvSpPr>
            <p:nvPr/>
          </p:nvSpPr>
          <p:spPr bwMode="auto">
            <a:xfrm>
              <a:off x="864"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0</a:t>
              </a:r>
            </a:p>
          </p:txBody>
        </p:sp>
        <p:sp>
          <p:nvSpPr>
            <p:cNvPr id="82" name="Rectangle 92"/>
            <p:cNvSpPr>
              <a:spLocks noChangeArrowheads="1"/>
            </p:cNvSpPr>
            <p:nvPr/>
          </p:nvSpPr>
          <p:spPr bwMode="auto">
            <a:xfrm>
              <a:off x="1152"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1</a:t>
              </a:r>
            </a:p>
          </p:txBody>
        </p:sp>
        <p:sp>
          <p:nvSpPr>
            <p:cNvPr id="83" name="Line 93"/>
            <p:cNvSpPr>
              <a:spLocks noChangeShapeType="1"/>
            </p:cNvSpPr>
            <p:nvPr/>
          </p:nvSpPr>
          <p:spPr bwMode="auto">
            <a:xfrm>
              <a:off x="1008"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94"/>
            <p:cNvSpPr>
              <a:spLocks noChangeShapeType="1"/>
            </p:cNvSpPr>
            <p:nvPr/>
          </p:nvSpPr>
          <p:spPr bwMode="auto">
            <a:xfrm>
              <a:off x="1296"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Rectangle 95"/>
            <p:cNvSpPr>
              <a:spLocks noChangeArrowheads="1"/>
            </p:cNvSpPr>
            <p:nvPr/>
          </p:nvSpPr>
          <p:spPr bwMode="auto">
            <a:xfrm>
              <a:off x="1440"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2</a:t>
              </a:r>
            </a:p>
          </p:txBody>
        </p:sp>
        <p:sp>
          <p:nvSpPr>
            <p:cNvPr id="86" name="Rectangle 96"/>
            <p:cNvSpPr>
              <a:spLocks noChangeArrowheads="1"/>
            </p:cNvSpPr>
            <p:nvPr/>
          </p:nvSpPr>
          <p:spPr bwMode="auto">
            <a:xfrm>
              <a:off x="1728"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3</a:t>
              </a:r>
            </a:p>
          </p:txBody>
        </p:sp>
        <p:sp>
          <p:nvSpPr>
            <p:cNvPr id="87" name="Line 97"/>
            <p:cNvSpPr>
              <a:spLocks noChangeShapeType="1"/>
            </p:cNvSpPr>
            <p:nvPr/>
          </p:nvSpPr>
          <p:spPr bwMode="auto">
            <a:xfrm>
              <a:off x="1584"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98"/>
            <p:cNvSpPr>
              <a:spLocks noChangeShapeType="1"/>
            </p:cNvSpPr>
            <p:nvPr/>
          </p:nvSpPr>
          <p:spPr bwMode="auto">
            <a:xfrm>
              <a:off x="1872"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Rectangle 99"/>
            <p:cNvSpPr>
              <a:spLocks noChangeArrowheads="1"/>
            </p:cNvSpPr>
            <p:nvPr/>
          </p:nvSpPr>
          <p:spPr bwMode="auto">
            <a:xfrm>
              <a:off x="2016"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4</a:t>
              </a:r>
            </a:p>
          </p:txBody>
        </p:sp>
        <p:sp>
          <p:nvSpPr>
            <p:cNvPr id="90" name="Rectangle 100"/>
            <p:cNvSpPr>
              <a:spLocks noChangeArrowheads="1"/>
            </p:cNvSpPr>
            <p:nvPr/>
          </p:nvSpPr>
          <p:spPr bwMode="auto">
            <a:xfrm>
              <a:off x="2304"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5</a:t>
              </a:r>
            </a:p>
          </p:txBody>
        </p:sp>
        <p:sp>
          <p:nvSpPr>
            <p:cNvPr id="91" name="Line 101"/>
            <p:cNvSpPr>
              <a:spLocks noChangeShapeType="1"/>
            </p:cNvSpPr>
            <p:nvPr/>
          </p:nvSpPr>
          <p:spPr bwMode="auto">
            <a:xfrm>
              <a:off x="2160"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02"/>
            <p:cNvSpPr>
              <a:spLocks noChangeShapeType="1"/>
            </p:cNvSpPr>
            <p:nvPr/>
          </p:nvSpPr>
          <p:spPr bwMode="auto">
            <a:xfrm>
              <a:off x="2448"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Rectangle 103"/>
            <p:cNvSpPr>
              <a:spLocks noChangeArrowheads="1"/>
            </p:cNvSpPr>
            <p:nvPr/>
          </p:nvSpPr>
          <p:spPr bwMode="auto">
            <a:xfrm>
              <a:off x="2592"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6</a:t>
              </a:r>
            </a:p>
          </p:txBody>
        </p:sp>
        <p:sp>
          <p:nvSpPr>
            <p:cNvPr id="94" name="Rectangle 104"/>
            <p:cNvSpPr>
              <a:spLocks noChangeArrowheads="1"/>
            </p:cNvSpPr>
            <p:nvPr/>
          </p:nvSpPr>
          <p:spPr bwMode="auto">
            <a:xfrm>
              <a:off x="2880"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M</a:t>
              </a:r>
              <a:r>
                <a:rPr lang="en-US" altLang="en-US" sz="1800" b="0" baseline="-25000"/>
                <a:t>7</a:t>
              </a:r>
            </a:p>
          </p:txBody>
        </p:sp>
        <p:sp>
          <p:nvSpPr>
            <p:cNvPr id="95" name="Line 105"/>
            <p:cNvSpPr>
              <a:spLocks noChangeShapeType="1"/>
            </p:cNvSpPr>
            <p:nvPr/>
          </p:nvSpPr>
          <p:spPr bwMode="auto">
            <a:xfrm>
              <a:off x="2736"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106"/>
            <p:cNvSpPr>
              <a:spLocks noChangeShapeType="1"/>
            </p:cNvSpPr>
            <p:nvPr/>
          </p:nvSpPr>
          <p:spPr bwMode="auto">
            <a:xfrm>
              <a:off x="3024"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 name="Group 107"/>
            <p:cNvGrpSpPr>
              <a:grpSpLocks/>
            </p:cNvGrpSpPr>
            <p:nvPr/>
          </p:nvGrpSpPr>
          <p:grpSpPr bwMode="auto">
            <a:xfrm>
              <a:off x="672" y="2112"/>
              <a:ext cx="1728" cy="1008"/>
              <a:chOff x="672" y="2064"/>
              <a:chExt cx="1824" cy="1104"/>
            </a:xfrm>
          </p:grpSpPr>
          <p:sp>
            <p:nvSpPr>
              <p:cNvPr id="101" name="Line 108"/>
              <p:cNvSpPr>
                <a:spLocks noChangeShapeType="1"/>
              </p:cNvSpPr>
              <p:nvPr/>
            </p:nvSpPr>
            <p:spPr bwMode="auto">
              <a:xfrm>
                <a:off x="672" y="2064"/>
                <a:ext cx="1824" cy="0"/>
              </a:xfrm>
              <a:prstGeom prst="line">
                <a:avLst/>
              </a:prstGeom>
              <a:noFill/>
              <a:ln w="38100">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09"/>
              <p:cNvSpPr>
                <a:spLocks noChangeShapeType="1"/>
              </p:cNvSpPr>
              <p:nvPr/>
            </p:nvSpPr>
            <p:spPr bwMode="auto">
              <a:xfrm>
                <a:off x="2496" y="2064"/>
                <a:ext cx="0" cy="1104"/>
              </a:xfrm>
              <a:prstGeom prst="line">
                <a:avLst/>
              </a:prstGeom>
              <a:noFill/>
              <a:ln w="38100">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8" name="Group 110"/>
            <p:cNvGrpSpPr>
              <a:grpSpLocks/>
            </p:cNvGrpSpPr>
            <p:nvPr/>
          </p:nvGrpSpPr>
          <p:grpSpPr bwMode="auto">
            <a:xfrm>
              <a:off x="672" y="1248"/>
              <a:ext cx="1152" cy="1872"/>
              <a:chOff x="672" y="2064"/>
              <a:chExt cx="1824" cy="1104"/>
            </a:xfrm>
          </p:grpSpPr>
          <p:sp>
            <p:nvSpPr>
              <p:cNvPr id="99" name="Line 111"/>
              <p:cNvSpPr>
                <a:spLocks noChangeShapeType="1"/>
              </p:cNvSpPr>
              <p:nvPr/>
            </p:nvSpPr>
            <p:spPr bwMode="auto">
              <a:xfrm>
                <a:off x="672" y="2064"/>
                <a:ext cx="1824" cy="0"/>
              </a:xfrm>
              <a:prstGeom prst="line">
                <a:avLst/>
              </a:prstGeom>
              <a:noFill/>
              <a:ln w="38100">
                <a:solidFill>
                  <a:srgbClr val="2492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112"/>
              <p:cNvSpPr>
                <a:spLocks noChangeShapeType="1"/>
              </p:cNvSpPr>
              <p:nvPr/>
            </p:nvSpPr>
            <p:spPr bwMode="auto">
              <a:xfrm>
                <a:off x="2496" y="2064"/>
                <a:ext cx="0" cy="1104"/>
              </a:xfrm>
              <a:prstGeom prst="line">
                <a:avLst/>
              </a:prstGeom>
              <a:noFill/>
              <a:ln w="38100">
                <a:solidFill>
                  <a:srgbClr val="2492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1" name="Group 62"/>
          <p:cNvGrpSpPr>
            <a:grpSpLocks/>
          </p:cNvGrpSpPr>
          <p:nvPr/>
        </p:nvGrpSpPr>
        <p:grpSpPr bwMode="auto">
          <a:xfrm>
            <a:off x="26313" y="4160168"/>
            <a:ext cx="4953000" cy="2133600"/>
            <a:chOff x="2256" y="2352"/>
            <a:chExt cx="3120" cy="1344"/>
          </a:xfrm>
        </p:grpSpPr>
        <p:sp>
          <p:nvSpPr>
            <p:cNvPr id="112" name="Rectangle 28"/>
            <p:cNvSpPr>
              <a:spLocks noChangeArrowheads="1"/>
            </p:cNvSpPr>
            <p:nvPr/>
          </p:nvSpPr>
          <p:spPr bwMode="auto">
            <a:xfrm>
              <a:off x="2592" y="2352"/>
              <a:ext cx="1632" cy="38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0" dirty="0">
                  <a:cs typeface="Arial" panose="020B0604020202020204" pitchFamily="34" charset="0"/>
                </a:rPr>
                <a:t>Memory</a:t>
              </a:r>
            </a:p>
          </p:txBody>
        </p:sp>
        <p:sp>
          <p:nvSpPr>
            <p:cNvPr id="113" name="Rectangle 29"/>
            <p:cNvSpPr>
              <a:spLocks noChangeArrowheads="1"/>
            </p:cNvSpPr>
            <p:nvPr/>
          </p:nvSpPr>
          <p:spPr bwMode="auto">
            <a:xfrm>
              <a:off x="2448"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cs typeface="Arial" panose="020B0604020202020204" pitchFamily="34" charset="0"/>
                </a:rPr>
                <a:t>Proc</a:t>
              </a:r>
            </a:p>
          </p:txBody>
        </p:sp>
        <p:sp>
          <p:nvSpPr>
            <p:cNvPr id="114" name="Line 30"/>
            <p:cNvSpPr>
              <a:spLocks noChangeShapeType="1"/>
            </p:cNvSpPr>
            <p:nvPr/>
          </p:nvSpPr>
          <p:spPr bwMode="auto">
            <a:xfrm flipV="1">
              <a:off x="2640"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Rectangle 31"/>
            <p:cNvSpPr>
              <a:spLocks noChangeArrowheads="1"/>
            </p:cNvSpPr>
            <p:nvPr/>
          </p:nvSpPr>
          <p:spPr bwMode="auto">
            <a:xfrm>
              <a:off x="2976"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cs typeface="Arial" panose="020B0604020202020204" pitchFamily="34" charset="0"/>
                </a:rPr>
                <a:t>Proc</a:t>
              </a:r>
            </a:p>
          </p:txBody>
        </p:sp>
        <p:sp>
          <p:nvSpPr>
            <p:cNvPr id="116" name="Line 32"/>
            <p:cNvSpPr>
              <a:spLocks noChangeShapeType="1"/>
            </p:cNvSpPr>
            <p:nvPr/>
          </p:nvSpPr>
          <p:spPr bwMode="auto">
            <a:xfrm flipV="1">
              <a:off x="3168"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Rectangle 33"/>
            <p:cNvSpPr>
              <a:spLocks noChangeArrowheads="1"/>
            </p:cNvSpPr>
            <p:nvPr/>
          </p:nvSpPr>
          <p:spPr bwMode="auto">
            <a:xfrm>
              <a:off x="4320"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cs typeface="Arial" panose="020B0604020202020204" pitchFamily="34" charset="0"/>
                </a:rPr>
                <a:t>Proc</a:t>
              </a:r>
            </a:p>
          </p:txBody>
        </p:sp>
        <p:sp>
          <p:nvSpPr>
            <p:cNvPr id="118" name="Line 34"/>
            <p:cNvSpPr>
              <a:spLocks noChangeShapeType="1"/>
            </p:cNvSpPr>
            <p:nvPr/>
          </p:nvSpPr>
          <p:spPr bwMode="auto">
            <a:xfrm flipH="1" flipV="1">
              <a:off x="4512"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Rectangle 35"/>
            <p:cNvSpPr>
              <a:spLocks noChangeArrowheads="1"/>
            </p:cNvSpPr>
            <p:nvPr/>
          </p:nvSpPr>
          <p:spPr bwMode="auto">
            <a:xfrm>
              <a:off x="4848"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cs typeface="Arial" panose="020B0604020202020204" pitchFamily="34" charset="0"/>
                </a:rPr>
                <a:t>Proc</a:t>
              </a:r>
            </a:p>
          </p:txBody>
        </p:sp>
        <p:sp>
          <p:nvSpPr>
            <p:cNvPr id="120" name="Line 36"/>
            <p:cNvSpPr>
              <a:spLocks noChangeShapeType="1"/>
            </p:cNvSpPr>
            <p:nvPr/>
          </p:nvSpPr>
          <p:spPr bwMode="auto">
            <a:xfrm flipV="1">
              <a:off x="5040"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37"/>
            <p:cNvSpPr>
              <a:spLocks noChangeShapeType="1"/>
            </p:cNvSpPr>
            <p:nvPr/>
          </p:nvSpPr>
          <p:spPr bwMode="auto">
            <a:xfrm>
              <a:off x="2352" y="2976"/>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Text Box 38"/>
            <p:cNvSpPr txBox="1">
              <a:spLocks noChangeArrowheads="1"/>
            </p:cNvSpPr>
            <p:nvPr/>
          </p:nvSpPr>
          <p:spPr bwMode="auto">
            <a:xfrm>
              <a:off x="3552" y="3360"/>
              <a:ext cx="48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0"/>
                <a:t> .  .  .</a:t>
              </a:r>
            </a:p>
          </p:txBody>
        </p:sp>
        <p:sp>
          <p:nvSpPr>
            <p:cNvPr id="123" name="Line 39"/>
            <p:cNvSpPr>
              <a:spLocks noChangeShapeType="1"/>
            </p:cNvSpPr>
            <p:nvPr/>
          </p:nvSpPr>
          <p:spPr bwMode="auto">
            <a:xfrm>
              <a:off x="3408"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AutoShape 40"/>
            <p:cNvSpPr>
              <a:spLocks noChangeArrowheads="1"/>
            </p:cNvSpPr>
            <p:nvPr/>
          </p:nvSpPr>
          <p:spPr bwMode="auto">
            <a:xfrm>
              <a:off x="4416" y="2352"/>
              <a:ext cx="576" cy="384"/>
            </a:xfrm>
            <a:prstGeom prst="flowChartMagneticDisk">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0">
                  <a:cs typeface="Arial" panose="020B0604020202020204" pitchFamily="34" charset="0"/>
                </a:rPr>
                <a:t>I/O</a:t>
              </a:r>
            </a:p>
          </p:txBody>
        </p:sp>
        <p:sp>
          <p:nvSpPr>
            <p:cNvPr id="125" name="Line 41"/>
            <p:cNvSpPr>
              <a:spLocks noChangeShapeType="1"/>
            </p:cNvSpPr>
            <p:nvPr/>
          </p:nvSpPr>
          <p:spPr bwMode="auto">
            <a:xfrm>
              <a:off x="4704"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42"/>
            <p:cNvSpPr>
              <a:spLocks noChangeShapeType="1"/>
            </p:cNvSpPr>
            <p:nvPr/>
          </p:nvSpPr>
          <p:spPr bwMode="auto">
            <a:xfrm>
              <a:off x="2448" y="3072"/>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43"/>
            <p:cNvSpPr>
              <a:spLocks noChangeShapeType="1"/>
            </p:cNvSpPr>
            <p:nvPr/>
          </p:nvSpPr>
          <p:spPr bwMode="auto">
            <a:xfrm>
              <a:off x="2256" y="2880"/>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44"/>
            <p:cNvSpPr>
              <a:spLocks noChangeShapeType="1"/>
            </p:cNvSpPr>
            <p:nvPr/>
          </p:nvSpPr>
          <p:spPr bwMode="auto">
            <a:xfrm>
              <a:off x="3264"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45"/>
            <p:cNvSpPr>
              <a:spLocks noChangeShapeType="1"/>
            </p:cNvSpPr>
            <p:nvPr/>
          </p:nvSpPr>
          <p:spPr bwMode="auto">
            <a:xfrm>
              <a:off x="3552" y="27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46"/>
            <p:cNvSpPr>
              <a:spLocks noChangeShapeType="1"/>
            </p:cNvSpPr>
            <p:nvPr/>
          </p:nvSpPr>
          <p:spPr bwMode="auto">
            <a:xfrm flipV="1">
              <a:off x="2544"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47"/>
            <p:cNvSpPr>
              <a:spLocks noChangeShapeType="1"/>
            </p:cNvSpPr>
            <p:nvPr/>
          </p:nvSpPr>
          <p:spPr bwMode="auto">
            <a:xfrm flipV="1">
              <a:off x="2736"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51"/>
            <p:cNvSpPr>
              <a:spLocks noChangeShapeType="1"/>
            </p:cNvSpPr>
            <p:nvPr/>
          </p:nvSpPr>
          <p:spPr bwMode="auto">
            <a:xfrm flipV="1">
              <a:off x="4944"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Line 52"/>
            <p:cNvSpPr>
              <a:spLocks noChangeShapeType="1"/>
            </p:cNvSpPr>
            <p:nvPr/>
          </p:nvSpPr>
          <p:spPr bwMode="auto">
            <a:xfrm flipV="1">
              <a:off x="5136"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53"/>
            <p:cNvSpPr>
              <a:spLocks noChangeShapeType="1"/>
            </p:cNvSpPr>
            <p:nvPr/>
          </p:nvSpPr>
          <p:spPr bwMode="auto">
            <a:xfrm flipV="1">
              <a:off x="4416"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Line 54"/>
            <p:cNvSpPr>
              <a:spLocks noChangeShapeType="1"/>
            </p:cNvSpPr>
            <p:nvPr/>
          </p:nvSpPr>
          <p:spPr bwMode="auto">
            <a:xfrm flipV="1">
              <a:off x="4608"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55"/>
            <p:cNvSpPr>
              <a:spLocks noChangeShapeType="1"/>
            </p:cNvSpPr>
            <p:nvPr/>
          </p:nvSpPr>
          <p:spPr bwMode="auto">
            <a:xfrm flipV="1">
              <a:off x="3072"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Line 56"/>
            <p:cNvSpPr>
              <a:spLocks noChangeShapeType="1"/>
            </p:cNvSpPr>
            <p:nvPr/>
          </p:nvSpPr>
          <p:spPr bwMode="auto">
            <a:xfrm flipV="1">
              <a:off x="3264"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60"/>
            <p:cNvSpPr>
              <a:spLocks noChangeShapeType="1"/>
            </p:cNvSpPr>
            <p:nvPr/>
          </p:nvSpPr>
          <p:spPr bwMode="auto">
            <a:xfrm>
              <a:off x="4608"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Line 61"/>
            <p:cNvSpPr>
              <a:spLocks noChangeShapeType="1"/>
            </p:cNvSpPr>
            <p:nvPr/>
          </p:nvSpPr>
          <p:spPr bwMode="auto">
            <a:xfrm>
              <a:off x="4800" y="27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0701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dissolv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450028" y="116632"/>
            <a:ext cx="7024744" cy="1008112"/>
          </a:xfrm>
        </p:spPr>
        <p:txBody>
          <a:bodyPr/>
          <a:lstStyle/>
          <a:p>
            <a:r>
              <a:rPr lang="en-US" altLang="ko-KR" dirty="0"/>
              <a:t>PRAM</a:t>
            </a:r>
            <a:r>
              <a:rPr lang="zh-CN" altLang="en-US" dirty="0"/>
              <a:t>示意图</a:t>
            </a:r>
            <a:endParaRPr lang="en-US" altLang="ko-KR" dirty="0"/>
          </a:p>
        </p:txBody>
      </p:sp>
      <p:sp>
        <p:nvSpPr>
          <p:cNvPr id="22" name="灯片编号占位符 3"/>
          <p:cNvSpPr>
            <a:spLocks noGrp="1"/>
          </p:cNvSpPr>
          <p:nvPr>
            <p:ph type="sldNum" sz="quarter" idx="12"/>
          </p:nvPr>
        </p:nvSpPr>
        <p:spPr/>
        <p:txBody>
          <a:bodyPr/>
          <a:lstStyle/>
          <a:p>
            <a:fld id="{4A0FACA3-FCC1-4694-9A92-896B2B37E20B}" type="slidenum">
              <a:rPr lang="zh-CN" altLang="en-US"/>
              <a:pPr/>
              <a:t>17</a:t>
            </a:fld>
            <a:endParaRPr lang="en-US" altLang="zh-CN"/>
          </a:p>
        </p:txBody>
      </p:sp>
      <p:grpSp>
        <p:nvGrpSpPr>
          <p:cNvPr id="2" name="组合 1"/>
          <p:cNvGrpSpPr/>
          <p:nvPr/>
        </p:nvGrpSpPr>
        <p:grpSpPr>
          <a:xfrm>
            <a:off x="446856" y="2209800"/>
            <a:ext cx="8229600" cy="3444875"/>
            <a:chOff x="0" y="2209800"/>
            <a:chExt cx="8229600" cy="3444875"/>
          </a:xfrm>
        </p:grpSpPr>
        <p:sp>
          <p:nvSpPr>
            <p:cNvPr id="730115" name="Rectangle 3"/>
            <p:cNvSpPr>
              <a:spLocks noChangeArrowheads="1"/>
            </p:cNvSpPr>
            <p:nvPr/>
          </p:nvSpPr>
          <p:spPr bwMode="auto">
            <a:xfrm>
              <a:off x="2514600" y="3276600"/>
              <a:ext cx="762000" cy="762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i="1" dirty="0">
                  <a:solidFill>
                    <a:srgbClr val="000000"/>
                  </a:solidFill>
                  <a:effectLst/>
                  <a:latin typeface="Times New Roman" pitchFamily="18" charset="0"/>
                  <a:ea typeface="Gulim" pitchFamily="34" charset="-127"/>
                </a:rPr>
                <a:t>P1</a:t>
              </a:r>
            </a:p>
          </p:txBody>
        </p:sp>
        <p:sp>
          <p:nvSpPr>
            <p:cNvPr id="730116" name="Rectangle 4"/>
            <p:cNvSpPr>
              <a:spLocks noChangeArrowheads="1"/>
            </p:cNvSpPr>
            <p:nvPr/>
          </p:nvSpPr>
          <p:spPr bwMode="auto">
            <a:xfrm>
              <a:off x="3581400" y="3276600"/>
              <a:ext cx="762000" cy="762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i="1" dirty="0">
                  <a:solidFill>
                    <a:srgbClr val="000000"/>
                  </a:solidFill>
                  <a:effectLst/>
                  <a:latin typeface="Times New Roman" pitchFamily="18" charset="0"/>
                  <a:ea typeface="Gulim" pitchFamily="34" charset="-127"/>
                </a:rPr>
                <a:t>P2</a:t>
              </a:r>
            </a:p>
          </p:txBody>
        </p:sp>
        <p:sp>
          <p:nvSpPr>
            <p:cNvPr id="730117" name="Rectangle 5"/>
            <p:cNvSpPr>
              <a:spLocks noChangeArrowheads="1"/>
            </p:cNvSpPr>
            <p:nvPr/>
          </p:nvSpPr>
          <p:spPr bwMode="auto">
            <a:xfrm>
              <a:off x="4648200" y="3276600"/>
              <a:ext cx="762000" cy="762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i="1" dirty="0">
                  <a:solidFill>
                    <a:srgbClr val="000000"/>
                  </a:solidFill>
                  <a:effectLst/>
                  <a:latin typeface="Times New Roman" pitchFamily="18" charset="0"/>
                  <a:ea typeface="Gulim" pitchFamily="34" charset="-127"/>
                </a:rPr>
                <a:t>P3</a:t>
              </a:r>
            </a:p>
          </p:txBody>
        </p:sp>
        <p:sp>
          <p:nvSpPr>
            <p:cNvPr id="730118" name="Rectangle 6"/>
            <p:cNvSpPr>
              <a:spLocks noChangeArrowheads="1"/>
            </p:cNvSpPr>
            <p:nvPr/>
          </p:nvSpPr>
          <p:spPr bwMode="auto">
            <a:xfrm>
              <a:off x="7162800" y="3276600"/>
              <a:ext cx="762000" cy="762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i="1" dirty="0">
                  <a:solidFill>
                    <a:srgbClr val="000000"/>
                  </a:solidFill>
                  <a:effectLst/>
                  <a:latin typeface="Times New Roman" pitchFamily="18" charset="0"/>
                  <a:ea typeface="Gulim" pitchFamily="34" charset="-127"/>
                </a:rPr>
                <a:t>Pp</a:t>
              </a:r>
            </a:p>
          </p:txBody>
        </p:sp>
        <p:sp>
          <p:nvSpPr>
            <p:cNvPr id="730119" name="Line 7"/>
            <p:cNvSpPr>
              <a:spLocks noChangeShapeType="1"/>
            </p:cNvSpPr>
            <p:nvPr/>
          </p:nvSpPr>
          <p:spPr bwMode="auto">
            <a:xfrm>
              <a:off x="5638800" y="3657600"/>
              <a:ext cx="12954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0" name="Line 8"/>
            <p:cNvSpPr>
              <a:spLocks noChangeShapeType="1"/>
            </p:cNvSpPr>
            <p:nvPr/>
          </p:nvSpPr>
          <p:spPr bwMode="auto">
            <a:xfrm>
              <a:off x="28956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1" name="Line 9"/>
            <p:cNvSpPr>
              <a:spLocks noChangeShapeType="1"/>
            </p:cNvSpPr>
            <p:nvPr/>
          </p:nvSpPr>
          <p:spPr bwMode="auto">
            <a:xfrm>
              <a:off x="39624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2" name="Line 10"/>
            <p:cNvSpPr>
              <a:spLocks noChangeShapeType="1"/>
            </p:cNvSpPr>
            <p:nvPr/>
          </p:nvSpPr>
          <p:spPr bwMode="auto">
            <a:xfrm>
              <a:off x="50292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3" name="Line 11"/>
            <p:cNvSpPr>
              <a:spLocks noChangeShapeType="1"/>
            </p:cNvSpPr>
            <p:nvPr/>
          </p:nvSpPr>
          <p:spPr bwMode="auto">
            <a:xfrm>
              <a:off x="75438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4" name="Rectangle 12"/>
            <p:cNvSpPr>
              <a:spLocks noChangeArrowheads="1"/>
            </p:cNvSpPr>
            <p:nvPr/>
          </p:nvSpPr>
          <p:spPr bwMode="auto">
            <a:xfrm>
              <a:off x="2133600" y="4648200"/>
              <a:ext cx="6096000"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000000"/>
                  </a:solidFill>
                  <a:effectLst/>
                  <a:latin typeface="Times New Roman" pitchFamily="18" charset="0"/>
                  <a:ea typeface="Gulim" pitchFamily="34" charset="-127"/>
                </a:rPr>
                <a:t>Shared Memory</a:t>
              </a:r>
            </a:p>
          </p:txBody>
        </p:sp>
        <p:sp>
          <p:nvSpPr>
            <p:cNvPr id="730125" name="Line 13"/>
            <p:cNvSpPr>
              <a:spLocks noChangeShapeType="1"/>
            </p:cNvSpPr>
            <p:nvPr/>
          </p:nvSpPr>
          <p:spPr bwMode="auto">
            <a:xfrm>
              <a:off x="28956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6" name="Line 14"/>
            <p:cNvSpPr>
              <a:spLocks noChangeShapeType="1"/>
            </p:cNvSpPr>
            <p:nvPr/>
          </p:nvSpPr>
          <p:spPr bwMode="auto">
            <a:xfrm>
              <a:off x="39624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7" name="Line 15"/>
            <p:cNvSpPr>
              <a:spLocks noChangeShapeType="1"/>
            </p:cNvSpPr>
            <p:nvPr/>
          </p:nvSpPr>
          <p:spPr bwMode="auto">
            <a:xfrm>
              <a:off x="50292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8" name="Line 16"/>
            <p:cNvSpPr>
              <a:spLocks noChangeShapeType="1"/>
            </p:cNvSpPr>
            <p:nvPr/>
          </p:nvSpPr>
          <p:spPr bwMode="auto">
            <a:xfrm>
              <a:off x="75438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29" name="Line 17"/>
            <p:cNvSpPr>
              <a:spLocks noChangeShapeType="1"/>
            </p:cNvSpPr>
            <p:nvPr/>
          </p:nvSpPr>
          <p:spPr bwMode="auto">
            <a:xfrm>
              <a:off x="2133600" y="2667000"/>
              <a:ext cx="5410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0130" name="Rectangle 18"/>
            <p:cNvSpPr>
              <a:spLocks noChangeArrowheads="1"/>
            </p:cNvSpPr>
            <p:nvPr/>
          </p:nvSpPr>
          <p:spPr bwMode="auto">
            <a:xfrm>
              <a:off x="1143000" y="2286000"/>
              <a:ext cx="990600" cy="76200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000000"/>
                  </a:solidFill>
                  <a:effectLst/>
                  <a:latin typeface="Times New Roman" pitchFamily="18" charset="0"/>
                  <a:ea typeface="Gulim" pitchFamily="34" charset="-127"/>
                </a:rPr>
                <a:t>CLK</a:t>
              </a:r>
            </a:p>
          </p:txBody>
        </p:sp>
        <p:sp>
          <p:nvSpPr>
            <p:cNvPr id="730131" name="Rectangle 19"/>
            <p:cNvSpPr>
              <a:spLocks noChangeArrowheads="1"/>
            </p:cNvSpPr>
            <p:nvPr/>
          </p:nvSpPr>
          <p:spPr bwMode="auto">
            <a:xfrm>
              <a:off x="2209800" y="5257800"/>
              <a:ext cx="5821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sz="2000" i="1" dirty="0">
                  <a:solidFill>
                    <a:schemeClr val="tx1"/>
                  </a:solidFill>
                  <a:effectLst/>
                  <a:latin typeface="Georgia" pitchFamily="18" charset="0"/>
                  <a:ea typeface="Gulim" pitchFamily="34" charset="-127"/>
                </a:rPr>
                <a:t>P</a:t>
              </a:r>
              <a:r>
                <a:rPr kumimoji="1" lang="en-US" altLang="ko-KR" sz="2000" dirty="0">
                  <a:solidFill>
                    <a:schemeClr val="tx1"/>
                  </a:solidFill>
                  <a:effectLst/>
                  <a:latin typeface="Georgia" pitchFamily="18" charset="0"/>
                  <a:ea typeface="Gulim" pitchFamily="34" charset="-127"/>
                </a:rPr>
                <a:t> processors connected to a single shared memory</a:t>
              </a:r>
            </a:p>
          </p:txBody>
        </p:sp>
        <p:sp>
          <p:nvSpPr>
            <p:cNvPr id="730132" name="Rectangle 20"/>
            <p:cNvSpPr>
              <a:spLocks noChangeArrowheads="1"/>
            </p:cNvSpPr>
            <p:nvPr/>
          </p:nvSpPr>
          <p:spPr bwMode="auto">
            <a:xfrm>
              <a:off x="0" y="3276600"/>
              <a:ext cx="2848228"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latinLnBrk="1">
                <a:buClr>
                  <a:schemeClr val="tx2"/>
                </a:buClr>
                <a:buSzPct val="70000"/>
                <a:buFont typeface="Wingdings" pitchFamily="2" charset="2"/>
                <a:buNone/>
              </a:pPr>
              <a:r>
                <a:rPr kumimoji="1" lang="en-US" altLang="ko-KR" dirty="0">
                  <a:solidFill>
                    <a:schemeClr val="tx1"/>
                  </a:solidFill>
                  <a:effectLst/>
                  <a:latin typeface="Times New Roman" pitchFamily="18" charset="0"/>
                  <a:ea typeface="Gulim" pitchFamily="34" charset="-127"/>
                </a:rPr>
                <a:t>Each processor has </a:t>
              </a:r>
            </a:p>
            <a:p>
              <a:pPr algn="l" latinLnBrk="1">
                <a:buClr>
                  <a:schemeClr val="tx2"/>
                </a:buClr>
                <a:buSzPct val="70000"/>
                <a:buFont typeface="Wingdings" pitchFamily="2" charset="2"/>
                <a:buNone/>
              </a:pPr>
              <a:r>
                <a:rPr kumimoji="1" lang="en-US" altLang="ko-KR" dirty="0">
                  <a:solidFill>
                    <a:schemeClr val="tx1"/>
                  </a:solidFill>
                  <a:effectLst/>
                  <a:latin typeface="Times New Roman" pitchFamily="18" charset="0"/>
                  <a:ea typeface="Gulim" pitchFamily="34" charset="-127"/>
                </a:rPr>
                <a:t>a unique index.</a:t>
              </a:r>
            </a:p>
          </p:txBody>
        </p:sp>
        <p:sp>
          <p:nvSpPr>
            <p:cNvPr id="730133" name="Rectangle 21"/>
            <p:cNvSpPr>
              <a:spLocks noChangeArrowheads="1"/>
            </p:cNvSpPr>
            <p:nvPr/>
          </p:nvSpPr>
          <p:spPr bwMode="auto">
            <a:xfrm>
              <a:off x="2209800" y="2209800"/>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latinLnBrk="1">
                <a:spcBef>
                  <a:spcPct val="0"/>
                </a:spcBef>
              </a:pPr>
              <a:r>
                <a:rPr kumimoji="1" lang="en-US" altLang="ko-KR" dirty="0">
                  <a:solidFill>
                    <a:schemeClr val="tx1"/>
                  </a:solidFill>
                  <a:effectLst/>
                  <a:latin typeface="Georgia" pitchFamily="18" charset="0"/>
                  <a:ea typeface="Gulim" pitchFamily="34" charset="-127"/>
                </a:rPr>
                <a:t>Single program</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AutoShape 2"/>
          <p:cNvSpPr>
            <a:spLocks noGrp="1" noChangeArrowheads="1"/>
          </p:cNvSpPr>
          <p:nvPr>
            <p:ph type="title"/>
          </p:nvPr>
        </p:nvSpPr>
        <p:spPr/>
        <p:txBody>
          <a:bodyPr>
            <a:normAutofit fontScale="90000"/>
          </a:bodyPr>
          <a:lstStyle/>
          <a:p>
            <a:r>
              <a:rPr lang="zh-CN" altLang="en-US" dirty="0">
                <a:ea typeface="宋体" pitchFamily="2" charset="-122"/>
              </a:rPr>
              <a:t>并行随机存取机</a:t>
            </a:r>
            <a:r>
              <a:rPr lang="fr-FR" altLang="en-US" dirty="0"/>
              <a:t>Parallel Randon Access Machine</a:t>
            </a:r>
          </a:p>
        </p:txBody>
      </p:sp>
      <p:sp>
        <p:nvSpPr>
          <p:cNvPr id="5" name="灯片编号占位符 5"/>
          <p:cNvSpPr>
            <a:spLocks noGrp="1"/>
          </p:cNvSpPr>
          <p:nvPr>
            <p:ph type="sldNum" sz="quarter" idx="12"/>
          </p:nvPr>
        </p:nvSpPr>
        <p:spPr/>
        <p:txBody>
          <a:bodyPr/>
          <a:lstStyle/>
          <a:p>
            <a:fld id="{26CC610A-B83B-490C-B0BA-1765E61CF1B8}" type="slidenum">
              <a:rPr lang="en-GB" altLang="en-US"/>
              <a:pPr/>
              <a:t>18</a:t>
            </a:fld>
            <a:endParaRPr lang="en-GB" altLang="en-US"/>
          </a:p>
        </p:txBody>
      </p:sp>
      <p:sp>
        <p:nvSpPr>
          <p:cNvPr id="456707" name="Rectangle 3"/>
          <p:cNvSpPr>
            <a:spLocks noGrp="1" noChangeArrowheads="1"/>
          </p:cNvSpPr>
          <p:nvPr>
            <p:ph sz="quarter" idx="1"/>
          </p:nvPr>
        </p:nvSpPr>
        <p:spPr/>
        <p:txBody>
          <a:bodyPr anchor="t" anchorCtr="0">
            <a:normAutofit/>
          </a:bodyPr>
          <a:lstStyle/>
          <a:p>
            <a:pPr>
              <a:lnSpc>
                <a:spcPct val="90000"/>
              </a:lnSpc>
              <a:buFont typeface="Wingdings" pitchFamily="2" charset="2"/>
              <a:buNone/>
            </a:pPr>
            <a:r>
              <a:rPr lang="zh-CN" altLang="en-US" sz="3200" dirty="0"/>
              <a:t>操作类型：</a:t>
            </a:r>
            <a:r>
              <a:rPr lang="fr-FR" altLang="en-US" sz="3200" dirty="0"/>
              <a:t> </a:t>
            </a:r>
          </a:p>
          <a:p>
            <a:pPr>
              <a:lnSpc>
                <a:spcPct val="90000"/>
              </a:lnSpc>
            </a:pPr>
            <a:r>
              <a:rPr lang="zh-CN" altLang="en-US" sz="3200" dirty="0"/>
              <a:t>同步</a:t>
            </a:r>
            <a:endParaRPr lang="fr-FR" altLang="en-US" sz="3200" dirty="0"/>
          </a:p>
          <a:p>
            <a:pPr lvl="1">
              <a:lnSpc>
                <a:spcPct val="90000"/>
              </a:lnSpc>
            </a:pPr>
            <a:r>
              <a:rPr lang="zh-CN" altLang="en-US" sz="2800" dirty="0"/>
              <a:t>处理器执行时会加锁</a:t>
            </a:r>
            <a:endParaRPr lang="fr-FR" altLang="en-US" sz="2800" dirty="0"/>
          </a:p>
          <a:p>
            <a:pPr lvl="1">
              <a:lnSpc>
                <a:spcPct val="90000"/>
              </a:lnSpc>
              <a:buFontTx/>
              <a:buNone/>
            </a:pPr>
            <a:r>
              <a:rPr lang="fr-FR" altLang="en-US" sz="2400" dirty="0"/>
              <a:t>	</a:t>
            </a:r>
            <a:r>
              <a:rPr lang="en-US" altLang="en-US" sz="2400" dirty="0">
                <a:solidFill>
                  <a:schemeClr val="hlink"/>
                </a:solidFill>
                <a:latin typeface="Wingdings" pitchFamily="2" charset="2"/>
              </a:rPr>
              <a:t>F</a:t>
            </a:r>
            <a:r>
              <a:rPr lang="zh-CN" altLang="en-US" sz="2400" dirty="0">
                <a:solidFill>
                  <a:schemeClr val="hlink"/>
                </a:solidFill>
                <a:latin typeface="Wingdings" pitchFamily="2" charset="2"/>
              </a:rPr>
              <a:t>每一步，处理器或工作或待机</a:t>
            </a:r>
            <a:endParaRPr lang="fr-FR" altLang="en-US" sz="2400" dirty="0">
              <a:solidFill>
                <a:srgbClr val="1361DF"/>
              </a:solidFill>
            </a:endParaRPr>
          </a:p>
          <a:p>
            <a:pPr lvl="1">
              <a:lnSpc>
                <a:spcPct val="90000"/>
              </a:lnSpc>
              <a:buFontTx/>
              <a:buNone/>
            </a:pPr>
            <a:r>
              <a:rPr lang="fr-FR" altLang="en-US" sz="2400" dirty="0">
                <a:solidFill>
                  <a:srgbClr val="1361DF"/>
                </a:solidFill>
              </a:rPr>
              <a:t>	</a:t>
            </a:r>
            <a:r>
              <a:rPr lang="en-US" altLang="en-US" sz="2400" dirty="0">
                <a:solidFill>
                  <a:srgbClr val="1361DF"/>
                </a:solidFill>
                <a:latin typeface="Wingdings" pitchFamily="2" charset="2"/>
              </a:rPr>
              <a:t>F</a:t>
            </a:r>
            <a:r>
              <a:rPr lang="zh-CN" altLang="en-US" sz="2400" dirty="0">
                <a:solidFill>
                  <a:srgbClr val="1361DF"/>
                </a:solidFill>
                <a:latin typeface="Wingdings" pitchFamily="2" charset="2"/>
              </a:rPr>
              <a:t>适用于</a:t>
            </a:r>
            <a:r>
              <a:rPr lang="fr-FR" altLang="en-US" sz="2400" dirty="0">
                <a:solidFill>
                  <a:srgbClr val="1361DF"/>
                </a:solidFill>
              </a:rPr>
              <a:t>SIMD</a:t>
            </a:r>
            <a:r>
              <a:rPr lang="zh-CN" altLang="en-US" sz="2400" dirty="0">
                <a:solidFill>
                  <a:srgbClr val="1361DF"/>
                </a:solidFill>
              </a:rPr>
              <a:t>和</a:t>
            </a:r>
            <a:r>
              <a:rPr lang="fr-FR" altLang="en-US" sz="2400" dirty="0">
                <a:solidFill>
                  <a:srgbClr val="1361DF"/>
                </a:solidFill>
              </a:rPr>
              <a:t>MIMD</a:t>
            </a:r>
            <a:r>
              <a:rPr lang="zh-CN" altLang="en-US" sz="2400" dirty="0">
                <a:solidFill>
                  <a:srgbClr val="1361DF"/>
                </a:solidFill>
              </a:rPr>
              <a:t>体系结构</a:t>
            </a:r>
            <a:endParaRPr lang="fr-FR" altLang="en-US" sz="2400" dirty="0">
              <a:solidFill>
                <a:srgbClr val="1361DF"/>
              </a:solidFill>
            </a:endParaRPr>
          </a:p>
          <a:p>
            <a:pPr>
              <a:lnSpc>
                <a:spcPct val="90000"/>
              </a:lnSpc>
            </a:pPr>
            <a:r>
              <a:rPr lang="zh-CN" altLang="en-US" sz="3200" dirty="0">
                <a:sym typeface="Symbol" pitchFamily="18" charset="2"/>
              </a:rPr>
              <a:t>异步</a:t>
            </a:r>
            <a:endParaRPr lang="fr-FR" altLang="en-US" sz="3200" dirty="0">
              <a:sym typeface="Symbol" pitchFamily="18" charset="2"/>
            </a:endParaRPr>
          </a:p>
          <a:p>
            <a:pPr lvl="1">
              <a:lnSpc>
                <a:spcPct val="90000"/>
              </a:lnSpc>
            </a:pPr>
            <a:r>
              <a:rPr lang="zh-CN" altLang="en-US" sz="2800" dirty="0">
                <a:sym typeface="Symbol" pitchFamily="18" charset="2"/>
              </a:rPr>
              <a:t>处理器有局部时钟，用于同步处理器</a:t>
            </a:r>
            <a:endParaRPr lang="fr-FR" altLang="en-US" sz="2800" dirty="0">
              <a:sym typeface="Symbol" pitchFamily="18" charset="2"/>
            </a:endParaRPr>
          </a:p>
          <a:p>
            <a:pPr lvl="1">
              <a:lnSpc>
                <a:spcPct val="90000"/>
              </a:lnSpc>
              <a:buNone/>
            </a:pPr>
            <a:r>
              <a:rPr lang="fr-FR" altLang="en-US" sz="3200" dirty="0">
                <a:sym typeface="Symbol" pitchFamily="18" charset="2"/>
              </a:rPr>
              <a:t>	 </a:t>
            </a:r>
            <a:r>
              <a:rPr lang="en-US" altLang="en-US" sz="3200" dirty="0">
                <a:solidFill>
                  <a:schemeClr val="hlink"/>
                </a:solidFill>
                <a:latin typeface="Wingdings" pitchFamily="2" charset="2"/>
              </a:rPr>
              <a:t>F</a:t>
            </a:r>
            <a:r>
              <a:rPr lang="zh-CN" altLang="en-US" sz="2400" dirty="0">
                <a:solidFill>
                  <a:schemeClr val="hlink"/>
                </a:solidFill>
                <a:latin typeface="Wingdings" pitchFamily="2" charset="2"/>
              </a:rPr>
              <a:t>适用于</a:t>
            </a:r>
            <a:r>
              <a:rPr lang="fr-FR" altLang="en-US" sz="2400" dirty="0"/>
              <a:t>MIMD</a:t>
            </a:r>
            <a:r>
              <a:rPr lang="zh-CN" altLang="en-US" sz="2400" dirty="0">
                <a:solidFill>
                  <a:srgbClr val="1361DF"/>
                </a:solidFill>
              </a:rPr>
              <a:t>体系结构</a:t>
            </a:r>
            <a:endParaRPr lang="fr-FR" altLang="en-US" sz="2400" dirty="0">
              <a:solidFill>
                <a:srgbClr val="1361DF"/>
              </a:solidFill>
            </a:endParaRPr>
          </a:p>
          <a:p>
            <a:pPr lvl="1">
              <a:lnSpc>
                <a:spcPct val="90000"/>
              </a:lnSpc>
              <a:buFontTx/>
              <a:buNone/>
            </a:pPr>
            <a:endParaRPr lang="fr-FR" altLang="en-US" sz="2400" dirty="0"/>
          </a:p>
        </p:txBody>
      </p:sp>
    </p:spTree>
    <p:extLst>
      <p:ext uri="{BB962C8B-B14F-4D97-AF65-F5344CB8AC3E}">
        <p14:creationId xmlns:p14="http://schemas.microsoft.com/office/powerpoint/2010/main" val="49403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67544" y="332656"/>
            <a:ext cx="7024744" cy="936104"/>
          </a:xfrm>
        </p:spPr>
        <p:txBody>
          <a:bodyPr/>
          <a:lstStyle/>
          <a:p>
            <a:r>
              <a:rPr lang="en-US" altLang="zh-CN" dirty="0">
                <a:ea typeface="宋体" pitchFamily="2" charset="-122"/>
              </a:rPr>
              <a:t>Problems with PRAM</a:t>
            </a:r>
          </a:p>
        </p:txBody>
      </p:sp>
      <p:sp>
        <p:nvSpPr>
          <p:cNvPr id="4" name="灯片编号占位符 4"/>
          <p:cNvSpPr>
            <a:spLocks noGrp="1"/>
          </p:cNvSpPr>
          <p:nvPr>
            <p:ph type="sldNum" sz="quarter" idx="12"/>
          </p:nvPr>
        </p:nvSpPr>
        <p:spPr/>
        <p:txBody>
          <a:bodyPr/>
          <a:lstStyle/>
          <a:p>
            <a:fld id="{53DD7508-190C-45EA-BEEF-931FF3B39200}" type="slidenum">
              <a:rPr lang="zh-CN" altLang="en-US"/>
              <a:pPr/>
              <a:t>19</a:t>
            </a:fld>
            <a:endParaRPr lang="en-US" altLang="zh-CN"/>
          </a:p>
        </p:txBody>
      </p:sp>
      <p:sp>
        <p:nvSpPr>
          <p:cNvPr id="614403" name="Rectangle 3"/>
          <p:cNvSpPr>
            <a:spLocks noGrp="1" noChangeArrowheads="1"/>
          </p:cNvSpPr>
          <p:nvPr>
            <p:ph sz="quarter" idx="1"/>
          </p:nvPr>
        </p:nvSpPr>
        <p:spPr>
          <a:xfrm>
            <a:off x="683568" y="1556792"/>
            <a:ext cx="7272924" cy="4536504"/>
          </a:xfrm>
        </p:spPr>
        <p:txBody>
          <a:bodyPr>
            <a:normAutofit/>
          </a:bodyPr>
          <a:lstStyle/>
          <a:p>
            <a:r>
              <a:rPr lang="zh-CN" altLang="en-US" sz="3200" dirty="0"/>
              <a:t>是对现实世界并行系统的一种简化描述</a:t>
            </a:r>
            <a:endParaRPr lang="en-US" altLang="zh-CN" sz="3200" dirty="0"/>
          </a:p>
          <a:p>
            <a:pPr lvl="1"/>
            <a:r>
              <a:rPr lang="zh-CN" altLang="en-US" sz="2800" dirty="0"/>
              <a:t>未考虑多种开销</a:t>
            </a:r>
            <a:endParaRPr lang="en-US" altLang="zh-CN" sz="2800" dirty="0"/>
          </a:p>
          <a:p>
            <a:pPr lvl="2"/>
            <a:r>
              <a:rPr lang="zh-CN" altLang="en-US" sz="2400" dirty="0"/>
              <a:t>延迟，带宽，远程内存访问，内存访问冲突，同步开销</a:t>
            </a:r>
            <a:r>
              <a:rPr lang="en-US" altLang="zh-CN" sz="2400" dirty="0"/>
              <a:t>, </a:t>
            </a:r>
            <a:r>
              <a:rPr lang="en-US" altLang="zh-CN" sz="2400" dirty="0" err="1"/>
              <a:t>etc</a:t>
            </a:r>
            <a:endParaRPr lang="en-US" altLang="zh-CN" sz="2400" dirty="0"/>
          </a:p>
          <a:p>
            <a:r>
              <a:rPr lang="zh-CN" altLang="en-US" sz="3200" dirty="0"/>
              <a:t>在</a:t>
            </a:r>
            <a:r>
              <a:rPr lang="en-US" altLang="zh-CN" sz="3200" dirty="0"/>
              <a:t>PRAM</a:t>
            </a:r>
            <a:r>
              <a:rPr lang="zh-CN" altLang="en-US" sz="3200" dirty="0"/>
              <a:t>上理论分析性能分析好的算法，实际性能可能差</a:t>
            </a:r>
            <a:endParaRPr lang="en-US" altLang="zh-C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67544" y="404664"/>
            <a:ext cx="7024744" cy="854968"/>
          </a:xfrm>
        </p:spPr>
        <p:txBody>
          <a:bodyPr/>
          <a:lstStyle/>
          <a:p>
            <a:r>
              <a:rPr lang="en-US" altLang="zh-CN" dirty="0"/>
              <a:t>Content</a:t>
            </a:r>
            <a:endParaRPr lang="zh-CN" altLang="en-US" dirty="0"/>
          </a:p>
        </p:txBody>
      </p:sp>
      <p:sp>
        <p:nvSpPr>
          <p:cNvPr id="4" name="灯片编号占位符 4"/>
          <p:cNvSpPr>
            <a:spLocks noGrp="1"/>
          </p:cNvSpPr>
          <p:nvPr>
            <p:ph type="sldNum" sz="quarter" idx="12"/>
          </p:nvPr>
        </p:nvSpPr>
        <p:spPr/>
        <p:txBody>
          <a:bodyPr/>
          <a:lstStyle/>
          <a:p>
            <a:fld id="{E3780634-814E-4117-905B-E1CAFFD42A1F}" type="slidenum">
              <a:rPr lang="zh-CN" altLang="en-US"/>
              <a:pPr/>
              <a:t>2</a:t>
            </a:fld>
            <a:endParaRPr lang="en-US" altLang="zh-CN"/>
          </a:p>
        </p:txBody>
      </p:sp>
      <p:sp>
        <p:nvSpPr>
          <p:cNvPr id="612355" name="Rectangle 3"/>
          <p:cNvSpPr>
            <a:spLocks noGrp="1" noChangeArrowheads="1"/>
          </p:cNvSpPr>
          <p:nvPr>
            <p:ph sz="quarter" idx="1"/>
          </p:nvPr>
        </p:nvSpPr>
        <p:spPr>
          <a:xfrm>
            <a:off x="683568" y="1700808"/>
            <a:ext cx="7632848" cy="4680520"/>
          </a:xfrm>
        </p:spPr>
        <p:txBody>
          <a:bodyPr>
            <a:normAutofit/>
          </a:bodyPr>
          <a:lstStyle/>
          <a:p>
            <a:r>
              <a:rPr lang="zh-CN" altLang="en-US" sz="4000" dirty="0">
                <a:solidFill>
                  <a:srgbClr val="003399"/>
                </a:solidFill>
                <a:ea typeface="华文新魏" pitchFamily="2" charset="-122"/>
              </a:rPr>
              <a:t>并行计算模型（</a:t>
            </a:r>
            <a:r>
              <a:rPr lang="en-US" altLang="zh-CN" sz="4000" dirty="0">
                <a:solidFill>
                  <a:srgbClr val="003399"/>
                </a:solidFill>
                <a:ea typeface="华文新魏" pitchFamily="2" charset="-122"/>
              </a:rPr>
              <a:t>Parallel Computing Model</a:t>
            </a:r>
            <a:r>
              <a:rPr lang="zh-CN" altLang="en-US" sz="4000" dirty="0">
                <a:solidFill>
                  <a:srgbClr val="003399"/>
                </a:solidFill>
                <a:ea typeface="华文新魏" pitchFamily="2" charset="-122"/>
              </a:rPr>
              <a:t>）</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设计并行算法基本方法</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并行算法模型</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例子</a:t>
            </a:r>
            <a:endParaRPr lang="zh-CN" altLang="en-US" sz="4000" dirty="0">
              <a:ea typeface="华文新魏" pitchFamily="2" charset="-122"/>
            </a:endParaRPr>
          </a:p>
        </p:txBody>
      </p:sp>
    </p:spTree>
    <p:extLst>
      <p:ext uri="{BB962C8B-B14F-4D97-AF65-F5344CB8AC3E}">
        <p14:creationId xmlns:p14="http://schemas.microsoft.com/office/powerpoint/2010/main" val="313309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AutoShape 2"/>
          <p:cNvSpPr>
            <a:spLocks noGrp="1" noChangeArrowheads="1"/>
          </p:cNvSpPr>
          <p:nvPr>
            <p:ph type="title"/>
          </p:nvPr>
        </p:nvSpPr>
        <p:spPr/>
        <p:txBody>
          <a:bodyPr>
            <a:normAutofit fontScale="90000"/>
          </a:bodyPr>
          <a:lstStyle/>
          <a:p>
            <a:r>
              <a:rPr lang="zh-CN" altLang="en-US" dirty="0">
                <a:ea typeface="宋体" pitchFamily="2" charset="-122"/>
              </a:rPr>
              <a:t>并行随机存取机</a:t>
            </a:r>
            <a:r>
              <a:rPr lang="fr-FR" altLang="en-US" dirty="0"/>
              <a:t>Parallel Randon Access Machine</a:t>
            </a:r>
          </a:p>
        </p:txBody>
      </p:sp>
      <p:sp>
        <p:nvSpPr>
          <p:cNvPr id="5" name="灯片编号占位符 5"/>
          <p:cNvSpPr>
            <a:spLocks noGrp="1"/>
          </p:cNvSpPr>
          <p:nvPr>
            <p:ph type="sldNum" sz="quarter" idx="12"/>
          </p:nvPr>
        </p:nvSpPr>
        <p:spPr/>
        <p:txBody>
          <a:bodyPr/>
          <a:lstStyle/>
          <a:p>
            <a:fld id="{FB309A0E-9651-457C-B294-ABC790AB640A}" type="slidenum">
              <a:rPr lang="en-GB" altLang="en-US"/>
              <a:pPr/>
              <a:t>20</a:t>
            </a:fld>
            <a:endParaRPr lang="en-GB" altLang="en-US"/>
          </a:p>
        </p:txBody>
      </p:sp>
      <p:sp>
        <p:nvSpPr>
          <p:cNvPr id="2" name="内容占位符 1"/>
          <p:cNvSpPr>
            <a:spLocks noGrp="1"/>
          </p:cNvSpPr>
          <p:nvPr>
            <p:ph sz="quarter" idx="1"/>
          </p:nvPr>
        </p:nvSpPr>
        <p:spPr/>
        <p:txBody>
          <a:bodyPr/>
          <a:lstStyle/>
          <a:p>
            <a:r>
              <a:rPr lang="zh-CN" altLang="en-US" dirty="0"/>
              <a:t>类型</a:t>
            </a:r>
          </a:p>
        </p:txBody>
      </p:sp>
      <p:graphicFrame>
        <p:nvGraphicFramePr>
          <p:cNvPr id="6" name="Object 8"/>
          <p:cNvGraphicFramePr>
            <a:graphicFrameLocks noChangeAspect="1"/>
          </p:cNvGraphicFramePr>
          <p:nvPr>
            <p:extLst>
              <p:ext uri="{D42A27DB-BD31-4B8C-83A1-F6EECF244321}">
                <p14:modId xmlns:p14="http://schemas.microsoft.com/office/powerpoint/2010/main" val="4290664561"/>
              </p:ext>
            </p:extLst>
          </p:nvPr>
        </p:nvGraphicFramePr>
        <p:xfrm>
          <a:off x="612648" y="1603351"/>
          <a:ext cx="7467600" cy="4911725"/>
        </p:xfrm>
        <a:graphic>
          <a:graphicData uri="http://schemas.openxmlformats.org/presentationml/2006/ole">
            <mc:AlternateContent xmlns:mc="http://schemas.openxmlformats.org/markup-compatibility/2006">
              <mc:Choice xmlns:v="urn:schemas-microsoft-com:vml" Requires="v">
                <p:oleObj spid="_x0000_s736291" r:id="rId4" imgW="4591050" imgH="3019425" progId="MSDraw.Drawing.8.2">
                  <p:embed/>
                </p:oleObj>
              </mc:Choice>
              <mc:Fallback>
                <p:oleObj r:id="rId4" imgW="4591050" imgH="3019425" progId="MSDraw.Drawing.8.2">
                  <p:embed/>
                  <p:pic>
                    <p:nvPicPr>
                      <p:cNvPr id="820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648" y="1603351"/>
                        <a:ext cx="7467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339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AutoShape 2"/>
          <p:cNvSpPr>
            <a:spLocks noGrp="1" noChangeArrowheads="1"/>
          </p:cNvSpPr>
          <p:nvPr>
            <p:ph type="title"/>
          </p:nvPr>
        </p:nvSpPr>
        <p:spPr/>
        <p:txBody>
          <a:bodyPr>
            <a:normAutofit fontScale="90000"/>
          </a:bodyPr>
          <a:lstStyle/>
          <a:p>
            <a:r>
              <a:rPr lang="zh-CN" altLang="en-US" dirty="0">
                <a:ea typeface="宋体" pitchFamily="2" charset="-122"/>
              </a:rPr>
              <a:t>并行随机存取机</a:t>
            </a:r>
            <a:r>
              <a:rPr lang="fr-FR" altLang="en-US" dirty="0"/>
              <a:t>Parallel Randon Access Machine</a:t>
            </a:r>
          </a:p>
        </p:txBody>
      </p:sp>
      <p:sp>
        <p:nvSpPr>
          <p:cNvPr id="5" name="灯片编号占位符 5"/>
          <p:cNvSpPr>
            <a:spLocks noGrp="1"/>
          </p:cNvSpPr>
          <p:nvPr>
            <p:ph type="sldNum" sz="quarter" idx="12"/>
          </p:nvPr>
        </p:nvSpPr>
        <p:spPr/>
        <p:txBody>
          <a:bodyPr/>
          <a:lstStyle/>
          <a:p>
            <a:fld id="{D455B8BF-7AB2-4731-A888-6CC93EB1EAA0}" type="slidenum">
              <a:rPr lang="en-GB" altLang="en-US"/>
              <a:pPr/>
              <a:t>21</a:t>
            </a:fld>
            <a:endParaRPr lang="en-GB" altLang="en-US"/>
          </a:p>
        </p:txBody>
      </p:sp>
      <p:sp>
        <p:nvSpPr>
          <p:cNvPr id="463875" name="Rectangle 3"/>
          <p:cNvSpPr>
            <a:spLocks noGrp="1" noChangeArrowheads="1"/>
          </p:cNvSpPr>
          <p:nvPr>
            <p:ph sz="quarter" idx="1"/>
          </p:nvPr>
        </p:nvSpPr>
        <p:spPr/>
        <p:txBody>
          <a:bodyPr/>
          <a:lstStyle/>
          <a:p>
            <a:pPr>
              <a:buFont typeface="Wingdings" pitchFamily="2" charset="2"/>
              <a:buNone/>
            </a:pPr>
            <a:r>
              <a:rPr lang="zh-CN" altLang="en-US" dirty="0"/>
              <a:t>基本</a:t>
            </a:r>
            <a:r>
              <a:rPr lang="fr-FR" altLang="en-US" dirty="0"/>
              <a:t>Input/Output </a:t>
            </a:r>
            <a:r>
              <a:rPr lang="zh-CN" altLang="en-US" dirty="0"/>
              <a:t>操作</a:t>
            </a:r>
            <a:endParaRPr lang="fr-FR" altLang="en-US" dirty="0"/>
          </a:p>
          <a:p>
            <a:r>
              <a:rPr lang="zh-CN" altLang="en-US" dirty="0"/>
              <a:t>全局内存</a:t>
            </a:r>
            <a:endParaRPr lang="fr-FR" altLang="en-US" dirty="0"/>
          </a:p>
          <a:p>
            <a:pPr marL="622300" lvl="1" indent="-165100"/>
            <a:r>
              <a:rPr lang="fr-FR" altLang="en-US" dirty="0"/>
              <a:t>global read (X, x)</a:t>
            </a:r>
          </a:p>
          <a:p>
            <a:pPr marL="622300" lvl="1" indent="-165100"/>
            <a:r>
              <a:rPr lang="fr-FR" altLang="en-US" dirty="0"/>
              <a:t>global write (Y, y)</a:t>
            </a:r>
          </a:p>
          <a:p>
            <a:pPr marL="622300" lvl="1" indent="-165100">
              <a:buFontTx/>
              <a:buNone/>
            </a:pPr>
            <a:endParaRPr lang="fr-FR" altLang="en-US" dirty="0"/>
          </a:p>
          <a:p>
            <a:r>
              <a:rPr lang="zh-CN" altLang="en-US" dirty="0"/>
              <a:t>局部内存</a:t>
            </a:r>
            <a:endParaRPr lang="fr-FR" altLang="en-US" dirty="0"/>
          </a:p>
          <a:p>
            <a:pPr marL="622300" lvl="1" indent="-165100"/>
            <a:r>
              <a:rPr lang="fr-FR" altLang="en-US" dirty="0"/>
              <a:t>read (X, x)</a:t>
            </a:r>
          </a:p>
          <a:p>
            <a:pPr marL="622300" lvl="1" indent="-165100"/>
            <a:r>
              <a:rPr lang="fr-FR" altLang="en-US" dirty="0"/>
              <a:t>write (Y, y)</a:t>
            </a:r>
          </a:p>
          <a:p>
            <a:pPr>
              <a:buFont typeface="Wingdings" pitchFamily="2" charset="2"/>
              <a:buNone/>
            </a:pPr>
            <a:endParaRPr lang="fr-FR" altLang="en-US" dirty="0"/>
          </a:p>
        </p:txBody>
      </p:sp>
    </p:spTree>
    <p:extLst>
      <p:ext uri="{BB962C8B-B14F-4D97-AF65-F5344CB8AC3E}">
        <p14:creationId xmlns:p14="http://schemas.microsoft.com/office/powerpoint/2010/main" val="1377601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AutoShape 2"/>
          <p:cNvSpPr>
            <a:spLocks noGrp="1" noChangeArrowheads="1"/>
          </p:cNvSpPr>
          <p:nvPr>
            <p:ph type="title"/>
          </p:nvPr>
        </p:nvSpPr>
        <p:spPr/>
        <p:txBody>
          <a:bodyPr/>
          <a:lstStyle/>
          <a:p>
            <a:r>
              <a:rPr lang="zh-CN" altLang="en-US" dirty="0"/>
              <a:t>例子</a:t>
            </a:r>
            <a:r>
              <a:rPr lang="fr-FR" altLang="en-US" dirty="0"/>
              <a:t>: </a:t>
            </a:r>
            <a:r>
              <a:rPr lang="zh-CN" altLang="en-US" dirty="0"/>
              <a:t>在</a:t>
            </a:r>
            <a:r>
              <a:rPr lang="fr-FR" altLang="en-US" dirty="0"/>
              <a:t>PRAM</a:t>
            </a:r>
            <a:r>
              <a:rPr lang="zh-CN" altLang="en-US" dirty="0"/>
              <a:t>模型上求和</a:t>
            </a:r>
            <a:endParaRPr lang="fr-FR" altLang="en-US" dirty="0"/>
          </a:p>
        </p:txBody>
      </p:sp>
      <p:sp>
        <p:nvSpPr>
          <p:cNvPr id="5" name="灯片编号占位符 5"/>
          <p:cNvSpPr>
            <a:spLocks noGrp="1"/>
          </p:cNvSpPr>
          <p:nvPr>
            <p:ph type="sldNum" sz="quarter" idx="12"/>
          </p:nvPr>
        </p:nvSpPr>
        <p:spPr/>
        <p:txBody>
          <a:bodyPr/>
          <a:lstStyle/>
          <a:p>
            <a:fld id="{64F06582-8420-4518-AE17-4E04848E26D8}" type="slidenum">
              <a:rPr lang="en-GB" altLang="en-US"/>
              <a:pPr/>
              <a:t>22</a:t>
            </a:fld>
            <a:endParaRPr lang="en-GB" altLang="en-US"/>
          </a:p>
        </p:txBody>
      </p:sp>
      <p:sp>
        <p:nvSpPr>
          <p:cNvPr id="564227" name="Rectangle 3"/>
          <p:cNvSpPr>
            <a:spLocks noGrp="1" noChangeArrowheads="1"/>
          </p:cNvSpPr>
          <p:nvPr>
            <p:ph sz="quarter" idx="1"/>
          </p:nvPr>
        </p:nvSpPr>
        <p:spPr/>
        <p:txBody>
          <a:bodyPr/>
          <a:lstStyle/>
          <a:p>
            <a:pPr>
              <a:buFont typeface="Wingdings" pitchFamily="2" charset="2"/>
              <a:buNone/>
            </a:pPr>
            <a:r>
              <a:rPr lang="fr-FR" altLang="en-US" dirty="0"/>
              <a:t>	</a:t>
            </a:r>
            <a:r>
              <a:rPr lang="zh-CN" altLang="en-US" dirty="0"/>
              <a:t>对有</a:t>
            </a:r>
            <a:r>
              <a:rPr lang="fr-FR" altLang="en-US" dirty="0"/>
              <a:t>n = 2</a:t>
            </a:r>
            <a:r>
              <a:rPr lang="fr-FR" altLang="en-US" baseline="30000" dirty="0"/>
              <a:t>k</a:t>
            </a:r>
            <a:r>
              <a:rPr lang="zh-CN" altLang="en-US" dirty="0"/>
              <a:t>个数的数组</a:t>
            </a:r>
            <a:r>
              <a:rPr lang="en-US" altLang="zh-CN" dirty="0">
                <a:solidFill>
                  <a:srgbClr val="FF0000"/>
                </a:solidFill>
              </a:rPr>
              <a:t>A</a:t>
            </a:r>
            <a:r>
              <a:rPr lang="zh-CN" altLang="en-US" dirty="0"/>
              <a:t>求和</a:t>
            </a:r>
            <a:endParaRPr lang="fr-FR" altLang="en-US" dirty="0"/>
          </a:p>
          <a:p>
            <a:pPr>
              <a:buFont typeface="Wingdings" pitchFamily="2" charset="2"/>
              <a:buNone/>
            </a:pPr>
            <a:r>
              <a:rPr lang="fr-FR" altLang="en-US" dirty="0"/>
              <a:t>	A PRAM machine with n processor</a:t>
            </a:r>
          </a:p>
          <a:p>
            <a:pPr>
              <a:buFont typeface="Wingdings" pitchFamily="2" charset="2"/>
              <a:buNone/>
            </a:pPr>
            <a:r>
              <a:rPr lang="fr-FR" altLang="en-US" dirty="0"/>
              <a:t>	</a:t>
            </a:r>
            <a:r>
              <a:rPr lang="zh-CN" altLang="en-US" dirty="0"/>
              <a:t>计算</a:t>
            </a:r>
            <a:r>
              <a:rPr lang="fr-FR" altLang="en-US" dirty="0"/>
              <a:t>S = A(1) + A(2) + …. + A(n) </a:t>
            </a:r>
          </a:p>
          <a:p>
            <a:pPr>
              <a:buFont typeface="Wingdings" pitchFamily="2" charset="2"/>
              <a:buNone/>
            </a:pPr>
            <a:endParaRPr lang="fr-FR" altLang="en-US" dirty="0"/>
          </a:p>
          <a:p>
            <a:pPr>
              <a:buFont typeface="Wingdings" pitchFamily="2" charset="2"/>
              <a:buNone/>
            </a:pPr>
            <a:endParaRPr lang="fr-FR" altLang="en-US" dirty="0"/>
          </a:p>
        </p:txBody>
      </p:sp>
      <p:sp>
        <p:nvSpPr>
          <p:cNvPr id="2" name="文本框 1"/>
          <p:cNvSpPr txBox="1"/>
          <p:nvPr/>
        </p:nvSpPr>
        <p:spPr>
          <a:xfrm>
            <a:off x="636923" y="2996952"/>
            <a:ext cx="7412030" cy="2677656"/>
          </a:xfrm>
          <a:prstGeom prst="rect">
            <a:avLst/>
          </a:prstGeom>
          <a:noFill/>
        </p:spPr>
        <p:txBody>
          <a:bodyPr wrap="square" rtlCol="0">
            <a:spAutoFit/>
          </a:bodyPr>
          <a:lstStyle/>
          <a:p>
            <a:r>
              <a:rPr lang="zh-CN" altLang="en-US" dirty="0">
                <a:solidFill>
                  <a:srgbClr val="FF0000"/>
                </a:solidFill>
              </a:rPr>
              <a:t>串行版</a:t>
            </a:r>
            <a:endParaRPr lang="en-US" altLang="zh-CN" dirty="0">
              <a:solidFill>
                <a:srgbClr val="FF0000"/>
              </a:solidFill>
            </a:endParaRPr>
          </a:p>
          <a:p>
            <a:pPr algn="l"/>
            <a:r>
              <a:rPr lang="en-US" altLang="zh-CN" dirty="0">
                <a:solidFill>
                  <a:srgbClr val="00B050"/>
                </a:solidFill>
              </a:rPr>
              <a:t>float B[MAX];</a:t>
            </a:r>
          </a:p>
          <a:p>
            <a:pPr algn="l"/>
            <a:r>
              <a:rPr lang="en-US" altLang="zh-CN" dirty="0">
                <a:solidFill>
                  <a:srgbClr val="00B050"/>
                </a:solidFill>
              </a:rPr>
              <a:t>for (</a:t>
            </a:r>
            <a:r>
              <a:rPr lang="en-US" altLang="zh-CN" dirty="0" err="1">
                <a:solidFill>
                  <a:srgbClr val="00B050"/>
                </a:solidFill>
              </a:rPr>
              <a:t>i</a:t>
            </a:r>
            <a:r>
              <a:rPr lang="en-US" altLang="zh-CN" dirty="0">
                <a:solidFill>
                  <a:srgbClr val="00B050"/>
                </a:solidFill>
              </a:rPr>
              <a:t>=0, </a:t>
            </a:r>
            <a:r>
              <a:rPr lang="en-US" altLang="zh-CN" dirty="0" err="1">
                <a:solidFill>
                  <a:srgbClr val="00B050"/>
                </a:solidFill>
              </a:rPr>
              <a:t>i</a:t>
            </a:r>
            <a:r>
              <a:rPr lang="en-US" altLang="zh-CN" dirty="0">
                <a:solidFill>
                  <a:srgbClr val="00B050"/>
                </a:solidFill>
              </a:rPr>
              <a:t>&lt;n, </a:t>
            </a:r>
            <a:r>
              <a:rPr lang="en-US" altLang="zh-CN" dirty="0" err="1">
                <a:solidFill>
                  <a:srgbClr val="00B050"/>
                </a:solidFill>
              </a:rPr>
              <a:t>i</a:t>
            </a:r>
            <a:r>
              <a:rPr lang="en-US" altLang="zh-CN" dirty="0">
                <a:solidFill>
                  <a:srgbClr val="00B050"/>
                </a:solidFill>
              </a:rPr>
              <a:t>++) B[</a:t>
            </a:r>
            <a:r>
              <a:rPr lang="en-US" altLang="zh-CN" dirty="0" err="1">
                <a:solidFill>
                  <a:srgbClr val="00B050"/>
                </a:solidFill>
              </a:rPr>
              <a:t>i</a:t>
            </a:r>
            <a:r>
              <a:rPr lang="en-US" altLang="zh-CN" dirty="0">
                <a:solidFill>
                  <a:srgbClr val="00B050"/>
                </a:solidFill>
              </a:rPr>
              <a:t>]=A[</a:t>
            </a:r>
            <a:r>
              <a:rPr lang="en-US" altLang="zh-CN" dirty="0" err="1">
                <a:solidFill>
                  <a:srgbClr val="00B050"/>
                </a:solidFill>
              </a:rPr>
              <a:t>i</a:t>
            </a:r>
            <a:r>
              <a:rPr lang="en-US" altLang="zh-CN" dirty="0">
                <a:solidFill>
                  <a:srgbClr val="00B050"/>
                </a:solidFill>
              </a:rPr>
              <a:t>]</a:t>
            </a:r>
          </a:p>
          <a:p>
            <a:pPr algn="l"/>
            <a:r>
              <a:rPr lang="en-US" altLang="zh-CN" dirty="0">
                <a:solidFill>
                  <a:srgbClr val="00B050"/>
                </a:solidFill>
              </a:rPr>
              <a:t>S=0;</a:t>
            </a:r>
          </a:p>
          <a:p>
            <a:pPr algn="l"/>
            <a:r>
              <a:rPr lang="en-US" altLang="zh-CN" dirty="0">
                <a:solidFill>
                  <a:srgbClr val="00B050"/>
                </a:solidFill>
              </a:rPr>
              <a:t>for (</a:t>
            </a:r>
            <a:r>
              <a:rPr lang="en-US" altLang="zh-CN" dirty="0" err="1">
                <a:solidFill>
                  <a:srgbClr val="00B050"/>
                </a:solidFill>
              </a:rPr>
              <a:t>i</a:t>
            </a:r>
            <a:r>
              <a:rPr lang="en-US" altLang="zh-CN" dirty="0">
                <a:solidFill>
                  <a:srgbClr val="00B050"/>
                </a:solidFill>
              </a:rPr>
              <a:t>=0, </a:t>
            </a:r>
            <a:r>
              <a:rPr lang="en-US" altLang="zh-CN" dirty="0" err="1">
                <a:solidFill>
                  <a:srgbClr val="00B050"/>
                </a:solidFill>
              </a:rPr>
              <a:t>i</a:t>
            </a:r>
            <a:r>
              <a:rPr lang="en-US" altLang="zh-CN" dirty="0">
                <a:solidFill>
                  <a:srgbClr val="00B050"/>
                </a:solidFill>
              </a:rPr>
              <a:t>&lt;n, </a:t>
            </a:r>
            <a:r>
              <a:rPr lang="en-US" altLang="zh-CN" dirty="0" err="1">
                <a:solidFill>
                  <a:srgbClr val="00B050"/>
                </a:solidFill>
              </a:rPr>
              <a:t>i</a:t>
            </a:r>
            <a:r>
              <a:rPr lang="en-US" altLang="zh-CN" dirty="0">
                <a:solidFill>
                  <a:srgbClr val="00B050"/>
                </a:solidFill>
              </a:rPr>
              <a:t>++) S+=B[</a:t>
            </a:r>
            <a:r>
              <a:rPr lang="en-US" altLang="zh-CN" dirty="0" err="1">
                <a:solidFill>
                  <a:srgbClr val="00B050"/>
                </a:solidFill>
              </a:rPr>
              <a:t>i</a:t>
            </a:r>
            <a:r>
              <a:rPr lang="en-US" altLang="zh-CN" dirty="0">
                <a:solidFill>
                  <a:srgbClr val="00B050"/>
                </a:solidFill>
              </a:rPr>
              <a:t>];</a:t>
            </a:r>
          </a:p>
          <a:p>
            <a:pPr algn="l"/>
            <a:r>
              <a:rPr lang="en-US" altLang="zh-CN" dirty="0">
                <a:solidFill>
                  <a:srgbClr val="00B050"/>
                </a:solidFill>
              </a:rPr>
              <a:t>Print(“%</a:t>
            </a:r>
            <a:r>
              <a:rPr lang="en-US" altLang="zh-CN" dirty="0" err="1">
                <a:solidFill>
                  <a:srgbClr val="00B050"/>
                </a:solidFill>
              </a:rPr>
              <a:t>f”,S</a:t>
            </a:r>
            <a:r>
              <a:rPr lang="en-US" altLang="zh-CN" dirty="0">
                <a:solidFill>
                  <a:srgbClr val="00B050"/>
                </a:solidFill>
              </a:rPr>
              <a:t>);</a:t>
            </a:r>
          </a:p>
        </p:txBody>
      </p:sp>
    </p:spTree>
    <p:extLst>
      <p:ext uri="{BB962C8B-B14F-4D97-AF65-F5344CB8AC3E}">
        <p14:creationId xmlns:p14="http://schemas.microsoft.com/office/powerpoint/2010/main" val="421347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AutoShape 2"/>
          <p:cNvSpPr>
            <a:spLocks noGrp="1" noChangeArrowheads="1"/>
          </p:cNvSpPr>
          <p:nvPr>
            <p:ph type="title"/>
          </p:nvPr>
        </p:nvSpPr>
        <p:spPr/>
        <p:txBody>
          <a:bodyPr/>
          <a:lstStyle/>
          <a:p>
            <a:r>
              <a:rPr lang="zh-CN" altLang="en-US" sz="2800" dirty="0"/>
              <a:t>例子</a:t>
            </a:r>
            <a:r>
              <a:rPr lang="fr-FR" altLang="en-US" sz="2800" dirty="0"/>
              <a:t>: </a:t>
            </a:r>
            <a:r>
              <a:rPr lang="zh-CN" altLang="en-US" sz="2800" dirty="0"/>
              <a:t>在</a:t>
            </a:r>
            <a:r>
              <a:rPr lang="fr-FR" altLang="en-US" sz="2800" dirty="0"/>
              <a:t>PRAM</a:t>
            </a:r>
            <a:r>
              <a:rPr lang="zh-CN" altLang="en-US" sz="2800" dirty="0"/>
              <a:t>模型上求和</a:t>
            </a:r>
            <a:endParaRPr lang="fr-FR" altLang="en-US" sz="2800" dirty="0"/>
          </a:p>
        </p:txBody>
      </p:sp>
      <p:sp>
        <p:nvSpPr>
          <p:cNvPr id="82" name="灯片编号占位符 5"/>
          <p:cNvSpPr>
            <a:spLocks noGrp="1"/>
          </p:cNvSpPr>
          <p:nvPr>
            <p:ph type="sldNum" sz="quarter" idx="12"/>
          </p:nvPr>
        </p:nvSpPr>
        <p:spPr/>
        <p:txBody>
          <a:bodyPr/>
          <a:lstStyle/>
          <a:p>
            <a:fld id="{8547F51F-624E-433F-8D9D-4B95309E4D7F}" type="slidenum">
              <a:rPr lang="en-GB" altLang="en-US"/>
              <a:pPr/>
              <a:t>23</a:t>
            </a:fld>
            <a:endParaRPr lang="en-GB" altLang="en-US"/>
          </a:p>
        </p:txBody>
      </p:sp>
      <p:sp>
        <p:nvSpPr>
          <p:cNvPr id="477187" name="Rectangle 3"/>
          <p:cNvSpPr>
            <a:spLocks noGrp="1" noChangeArrowheads="1"/>
          </p:cNvSpPr>
          <p:nvPr>
            <p:ph sz="quarter" idx="1"/>
          </p:nvPr>
        </p:nvSpPr>
        <p:spPr/>
        <p:txBody>
          <a:bodyPr/>
          <a:lstStyle/>
          <a:p>
            <a:pPr algn="ctr">
              <a:buFont typeface="Wingdings" pitchFamily="2" charset="2"/>
              <a:buNone/>
            </a:pPr>
            <a:r>
              <a:rPr lang="fr-FR" altLang="en-US" dirty="0"/>
              <a:t> </a:t>
            </a:r>
          </a:p>
          <a:p>
            <a:pPr>
              <a:buFont typeface="Wingdings" pitchFamily="2" charset="2"/>
              <a:buNone/>
            </a:pPr>
            <a:endParaRPr lang="fr-FR" altLang="en-US" dirty="0"/>
          </a:p>
        </p:txBody>
      </p:sp>
      <p:sp>
        <p:nvSpPr>
          <p:cNvPr id="477190" name="Oval 6"/>
          <p:cNvSpPr>
            <a:spLocks noChangeArrowheads="1"/>
          </p:cNvSpPr>
          <p:nvPr/>
        </p:nvSpPr>
        <p:spPr bwMode="auto">
          <a:xfrm>
            <a:off x="539750" y="5445125"/>
            <a:ext cx="719138"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1" name="Text Box 7"/>
          <p:cNvSpPr txBox="1">
            <a:spLocks noChangeArrowheads="1"/>
          </p:cNvSpPr>
          <p:nvPr/>
        </p:nvSpPr>
        <p:spPr bwMode="auto">
          <a:xfrm>
            <a:off x="543517" y="5502275"/>
            <a:ext cx="665568" cy="566309"/>
          </a:xfrm>
          <a:prstGeom prst="rect">
            <a:avLst/>
          </a:prstGeom>
          <a:noFill/>
          <a:ln>
            <a:noFill/>
          </a:ln>
          <a:effectLst/>
        </p:spPr>
        <p:txBody>
          <a:bodyPr wrap="none">
            <a:spAutoFit/>
          </a:bodyPr>
          <a:lstStyle/>
          <a:p>
            <a:r>
              <a:rPr lang="fr-FR" altLang="en-US" sz="1400" b="1" dirty="0">
                <a:solidFill>
                  <a:srgbClr val="00B050"/>
                </a:solidFill>
              </a:rPr>
              <a:t>B(1)</a:t>
            </a:r>
          </a:p>
          <a:p>
            <a:r>
              <a:rPr lang="fr-FR" altLang="en-US" sz="1400" b="1" dirty="0">
                <a:solidFill>
                  <a:srgbClr val="00B050"/>
                </a:solidFill>
              </a:rPr>
              <a:t>=A(1)</a:t>
            </a:r>
          </a:p>
        </p:txBody>
      </p:sp>
      <p:sp>
        <p:nvSpPr>
          <p:cNvPr id="477193" name="Oval 9"/>
          <p:cNvSpPr>
            <a:spLocks noChangeArrowheads="1"/>
          </p:cNvSpPr>
          <p:nvPr/>
        </p:nvSpPr>
        <p:spPr bwMode="auto">
          <a:xfrm>
            <a:off x="1549400" y="5445125"/>
            <a:ext cx="719138"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4" name="Text Box 10"/>
          <p:cNvSpPr txBox="1">
            <a:spLocks noChangeArrowheads="1"/>
          </p:cNvSpPr>
          <p:nvPr/>
        </p:nvSpPr>
        <p:spPr bwMode="auto">
          <a:xfrm>
            <a:off x="1553167" y="5502275"/>
            <a:ext cx="665568" cy="566309"/>
          </a:xfrm>
          <a:prstGeom prst="rect">
            <a:avLst/>
          </a:prstGeom>
          <a:noFill/>
          <a:ln>
            <a:noFill/>
          </a:ln>
          <a:effectLst/>
        </p:spPr>
        <p:txBody>
          <a:bodyPr wrap="none">
            <a:spAutoFit/>
          </a:bodyPr>
          <a:lstStyle/>
          <a:p>
            <a:r>
              <a:rPr lang="fr-FR" altLang="en-US" sz="1400" b="1" dirty="0">
                <a:solidFill>
                  <a:srgbClr val="00B050"/>
                </a:solidFill>
              </a:rPr>
              <a:t>B(2)</a:t>
            </a:r>
          </a:p>
          <a:p>
            <a:r>
              <a:rPr lang="fr-FR" altLang="en-US" sz="1400" b="1" dirty="0">
                <a:solidFill>
                  <a:srgbClr val="00B050"/>
                </a:solidFill>
              </a:rPr>
              <a:t>=A(2)</a:t>
            </a:r>
          </a:p>
        </p:txBody>
      </p:sp>
      <p:sp>
        <p:nvSpPr>
          <p:cNvPr id="477195" name="Oval 11"/>
          <p:cNvSpPr>
            <a:spLocks noChangeArrowheads="1"/>
          </p:cNvSpPr>
          <p:nvPr/>
        </p:nvSpPr>
        <p:spPr bwMode="auto">
          <a:xfrm>
            <a:off x="2484438" y="5445125"/>
            <a:ext cx="719137"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6" name="Text Box 12"/>
          <p:cNvSpPr txBox="1">
            <a:spLocks noChangeArrowheads="1"/>
          </p:cNvSpPr>
          <p:nvPr/>
        </p:nvSpPr>
        <p:spPr bwMode="auto">
          <a:xfrm>
            <a:off x="2488204" y="5502275"/>
            <a:ext cx="665568" cy="566309"/>
          </a:xfrm>
          <a:prstGeom prst="rect">
            <a:avLst/>
          </a:prstGeom>
          <a:noFill/>
          <a:ln>
            <a:noFill/>
          </a:ln>
          <a:effectLst/>
        </p:spPr>
        <p:txBody>
          <a:bodyPr wrap="none">
            <a:spAutoFit/>
          </a:bodyPr>
          <a:lstStyle/>
          <a:p>
            <a:r>
              <a:rPr lang="fr-FR" altLang="en-US" sz="1400" b="1" dirty="0">
                <a:solidFill>
                  <a:srgbClr val="00B050"/>
                </a:solidFill>
              </a:rPr>
              <a:t>B(1)</a:t>
            </a:r>
          </a:p>
          <a:p>
            <a:r>
              <a:rPr lang="fr-FR" altLang="en-US" sz="1400" b="1" dirty="0">
                <a:solidFill>
                  <a:srgbClr val="00B050"/>
                </a:solidFill>
              </a:rPr>
              <a:t>=A(1)</a:t>
            </a:r>
          </a:p>
        </p:txBody>
      </p:sp>
      <p:sp>
        <p:nvSpPr>
          <p:cNvPr id="477197" name="Oval 13"/>
          <p:cNvSpPr>
            <a:spLocks noChangeArrowheads="1"/>
          </p:cNvSpPr>
          <p:nvPr/>
        </p:nvSpPr>
        <p:spPr bwMode="auto">
          <a:xfrm>
            <a:off x="3494088" y="5445125"/>
            <a:ext cx="719137"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8" name="Text Box 14"/>
          <p:cNvSpPr txBox="1">
            <a:spLocks noChangeArrowheads="1"/>
          </p:cNvSpPr>
          <p:nvPr/>
        </p:nvSpPr>
        <p:spPr bwMode="auto">
          <a:xfrm>
            <a:off x="3497854" y="5502275"/>
            <a:ext cx="665568" cy="566309"/>
          </a:xfrm>
          <a:prstGeom prst="rect">
            <a:avLst/>
          </a:prstGeom>
          <a:noFill/>
          <a:ln>
            <a:noFill/>
          </a:ln>
          <a:effectLst/>
        </p:spPr>
        <p:txBody>
          <a:bodyPr wrap="none">
            <a:spAutoFit/>
          </a:bodyPr>
          <a:lstStyle/>
          <a:p>
            <a:r>
              <a:rPr lang="fr-FR" altLang="en-US" sz="1400" b="1">
                <a:solidFill>
                  <a:srgbClr val="00B050"/>
                </a:solidFill>
              </a:rPr>
              <a:t>B(2)</a:t>
            </a:r>
          </a:p>
          <a:p>
            <a:r>
              <a:rPr lang="fr-FR" altLang="en-US" sz="1400" b="1">
                <a:solidFill>
                  <a:srgbClr val="00B050"/>
                </a:solidFill>
              </a:rPr>
              <a:t>=A(2)</a:t>
            </a:r>
          </a:p>
        </p:txBody>
      </p:sp>
      <p:grpSp>
        <p:nvGrpSpPr>
          <p:cNvPr id="477199" name="Group 15"/>
          <p:cNvGrpSpPr>
            <a:grpSpLocks/>
          </p:cNvGrpSpPr>
          <p:nvPr/>
        </p:nvGrpSpPr>
        <p:grpSpPr bwMode="auto">
          <a:xfrm>
            <a:off x="4643438" y="5443538"/>
            <a:ext cx="719137" cy="647700"/>
            <a:chOff x="431" y="3430"/>
            <a:chExt cx="453" cy="408"/>
          </a:xfrm>
        </p:grpSpPr>
        <p:sp>
          <p:nvSpPr>
            <p:cNvPr id="477200" name="Oval 16"/>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01" name="Text Box 17"/>
            <p:cNvSpPr txBox="1">
              <a:spLocks noChangeArrowheads="1"/>
            </p:cNvSpPr>
            <p:nvPr/>
          </p:nvSpPr>
          <p:spPr bwMode="auto">
            <a:xfrm>
              <a:off x="433" y="3466"/>
              <a:ext cx="419" cy="357"/>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B(1)</a:t>
              </a:r>
            </a:p>
            <a:p>
              <a:r>
                <a:rPr lang="fr-FR" altLang="en-US" sz="1400" b="1" dirty="0">
                  <a:solidFill>
                    <a:srgbClr val="00B050"/>
                  </a:solidFill>
                </a:rPr>
                <a:t>=A(1)</a:t>
              </a:r>
            </a:p>
          </p:txBody>
        </p:sp>
      </p:grpSp>
      <p:grpSp>
        <p:nvGrpSpPr>
          <p:cNvPr id="477202" name="Group 18"/>
          <p:cNvGrpSpPr>
            <a:grpSpLocks/>
          </p:cNvGrpSpPr>
          <p:nvPr/>
        </p:nvGrpSpPr>
        <p:grpSpPr bwMode="auto">
          <a:xfrm>
            <a:off x="5653088" y="5443538"/>
            <a:ext cx="719137" cy="647700"/>
            <a:chOff x="431" y="3430"/>
            <a:chExt cx="453" cy="408"/>
          </a:xfrm>
        </p:grpSpPr>
        <p:sp>
          <p:nvSpPr>
            <p:cNvPr id="477203" name="Oval 19"/>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04" name="Text Box 20"/>
            <p:cNvSpPr txBox="1">
              <a:spLocks noChangeArrowheads="1"/>
            </p:cNvSpPr>
            <p:nvPr/>
          </p:nvSpPr>
          <p:spPr bwMode="auto">
            <a:xfrm>
              <a:off x="433" y="3466"/>
              <a:ext cx="419" cy="357"/>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B(2)</a:t>
              </a:r>
            </a:p>
            <a:p>
              <a:r>
                <a:rPr lang="fr-FR" altLang="en-US" sz="1400" b="1" dirty="0">
                  <a:solidFill>
                    <a:srgbClr val="00B050"/>
                  </a:solidFill>
                </a:rPr>
                <a:t>=A(2)</a:t>
              </a:r>
            </a:p>
          </p:txBody>
        </p:sp>
      </p:grpSp>
      <p:grpSp>
        <p:nvGrpSpPr>
          <p:cNvPr id="477205" name="Group 21"/>
          <p:cNvGrpSpPr>
            <a:grpSpLocks/>
          </p:cNvGrpSpPr>
          <p:nvPr/>
        </p:nvGrpSpPr>
        <p:grpSpPr bwMode="auto">
          <a:xfrm>
            <a:off x="6588125" y="5443538"/>
            <a:ext cx="719138" cy="647700"/>
            <a:chOff x="431" y="3430"/>
            <a:chExt cx="453" cy="408"/>
          </a:xfrm>
        </p:grpSpPr>
        <p:sp>
          <p:nvSpPr>
            <p:cNvPr id="477206" name="Oval 22"/>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07" name="Text Box 23"/>
            <p:cNvSpPr txBox="1">
              <a:spLocks noChangeArrowheads="1"/>
            </p:cNvSpPr>
            <p:nvPr/>
          </p:nvSpPr>
          <p:spPr bwMode="auto">
            <a:xfrm>
              <a:off x="433" y="3466"/>
              <a:ext cx="419" cy="357"/>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B(1)</a:t>
              </a:r>
            </a:p>
            <a:p>
              <a:r>
                <a:rPr lang="fr-FR" altLang="en-US" sz="1400" b="1" dirty="0">
                  <a:solidFill>
                    <a:srgbClr val="00B050"/>
                  </a:solidFill>
                </a:rPr>
                <a:t>=A(1)</a:t>
              </a:r>
            </a:p>
          </p:txBody>
        </p:sp>
      </p:grpSp>
      <p:grpSp>
        <p:nvGrpSpPr>
          <p:cNvPr id="477208" name="Group 24"/>
          <p:cNvGrpSpPr>
            <a:grpSpLocks/>
          </p:cNvGrpSpPr>
          <p:nvPr/>
        </p:nvGrpSpPr>
        <p:grpSpPr bwMode="auto">
          <a:xfrm>
            <a:off x="7597775" y="5443538"/>
            <a:ext cx="719138" cy="647700"/>
            <a:chOff x="431" y="3430"/>
            <a:chExt cx="453" cy="408"/>
          </a:xfrm>
        </p:grpSpPr>
        <p:sp>
          <p:nvSpPr>
            <p:cNvPr id="477209" name="Oval 25"/>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10" name="Text Box 26"/>
            <p:cNvSpPr txBox="1">
              <a:spLocks noChangeArrowheads="1"/>
            </p:cNvSpPr>
            <p:nvPr/>
          </p:nvSpPr>
          <p:spPr bwMode="auto">
            <a:xfrm>
              <a:off x="433" y="3466"/>
              <a:ext cx="419" cy="357"/>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B(2)</a:t>
              </a:r>
            </a:p>
            <a:p>
              <a:r>
                <a:rPr lang="fr-FR" altLang="en-US" sz="1400" b="1" dirty="0">
                  <a:solidFill>
                    <a:srgbClr val="00B050"/>
                  </a:solidFill>
                </a:rPr>
                <a:t>=A(2)</a:t>
              </a:r>
            </a:p>
          </p:txBody>
        </p:sp>
      </p:grpSp>
      <p:sp>
        <p:nvSpPr>
          <p:cNvPr id="477211" name="Text Box 27"/>
          <p:cNvSpPr txBox="1">
            <a:spLocks noChangeArrowheads="1"/>
          </p:cNvSpPr>
          <p:nvPr/>
        </p:nvSpPr>
        <p:spPr bwMode="auto">
          <a:xfrm>
            <a:off x="612775"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12" name="Text Box 28"/>
          <p:cNvSpPr txBox="1">
            <a:spLocks noChangeArrowheads="1"/>
          </p:cNvSpPr>
          <p:nvPr/>
        </p:nvSpPr>
        <p:spPr bwMode="auto">
          <a:xfrm>
            <a:off x="1692275"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P2</a:t>
            </a:r>
          </a:p>
        </p:txBody>
      </p:sp>
      <p:sp>
        <p:nvSpPr>
          <p:cNvPr id="477213" name="Text Box 29"/>
          <p:cNvSpPr txBox="1">
            <a:spLocks noChangeArrowheads="1"/>
          </p:cNvSpPr>
          <p:nvPr/>
        </p:nvSpPr>
        <p:spPr bwMode="auto">
          <a:xfrm>
            <a:off x="2628900"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P3</a:t>
            </a:r>
          </a:p>
        </p:txBody>
      </p:sp>
      <p:sp>
        <p:nvSpPr>
          <p:cNvPr id="477214" name="Text Box 30"/>
          <p:cNvSpPr txBox="1">
            <a:spLocks noChangeArrowheads="1"/>
          </p:cNvSpPr>
          <p:nvPr/>
        </p:nvSpPr>
        <p:spPr bwMode="auto">
          <a:xfrm>
            <a:off x="3565525"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P4</a:t>
            </a:r>
          </a:p>
        </p:txBody>
      </p:sp>
      <p:sp>
        <p:nvSpPr>
          <p:cNvPr id="477215" name="Text Box 31"/>
          <p:cNvSpPr txBox="1">
            <a:spLocks noChangeArrowheads="1"/>
          </p:cNvSpPr>
          <p:nvPr/>
        </p:nvSpPr>
        <p:spPr bwMode="auto">
          <a:xfrm>
            <a:off x="4789488"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P5</a:t>
            </a:r>
          </a:p>
        </p:txBody>
      </p:sp>
      <p:sp>
        <p:nvSpPr>
          <p:cNvPr id="477216" name="Text Box 32"/>
          <p:cNvSpPr txBox="1">
            <a:spLocks noChangeArrowheads="1"/>
          </p:cNvSpPr>
          <p:nvPr/>
        </p:nvSpPr>
        <p:spPr bwMode="auto">
          <a:xfrm>
            <a:off x="5868988"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P6</a:t>
            </a:r>
          </a:p>
        </p:txBody>
      </p:sp>
      <p:sp>
        <p:nvSpPr>
          <p:cNvPr id="477217" name="Text Box 33"/>
          <p:cNvSpPr txBox="1">
            <a:spLocks noChangeArrowheads="1"/>
          </p:cNvSpPr>
          <p:nvPr/>
        </p:nvSpPr>
        <p:spPr bwMode="auto">
          <a:xfrm>
            <a:off x="6805613"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P7</a:t>
            </a:r>
          </a:p>
        </p:txBody>
      </p:sp>
      <p:sp>
        <p:nvSpPr>
          <p:cNvPr id="477218" name="Text Box 34"/>
          <p:cNvSpPr txBox="1">
            <a:spLocks noChangeArrowheads="1"/>
          </p:cNvSpPr>
          <p:nvPr/>
        </p:nvSpPr>
        <p:spPr bwMode="auto">
          <a:xfrm>
            <a:off x="7742238"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P8</a:t>
            </a:r>
          </a:p>
        </p:txBody>
      </p:sp>
      <p:grpSp>
        <p:nvGrpSpPr>
          <p:cNvPr id="477220" name="Group 36"/>
          <p:cNvGrpSpPr>
            <a:grpSpLocks/>
          </p:cNvGrpSpPr>
          <p:nvPr/>
        </p:nvGrpSpPr>
        <p:grpSpPr bwMode="auto">
          <a:xfrm>
            <a:off x="1116013" y="4510088"/>
            <a:ext cx="719137" cy="647700"/>
            <a:chOff x="521" y="2704"/>
            <a:chExt cx="453" cy="408"/>
          </a:xfrm>
        </p:grpSpPr>
        <p:sp>
          <p:nvSpPr>
            <p:cNvPr id="477221" name="Oval 37"/>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477222" name="Text Box 38"/>
            <p:cNvSpPr txBox="1">
              <a:spLocks noChangeArrowheads="1"/>
            </p:cNvSpPr>
            <p:nvPr/>
          </p:nvSpPr>
          <p:spPr bwMode="auto">
            <a:xfrm>
              <a:off x="562" y="2810"/>
              <a:ext cx="372"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solidFill>
                    <a:schemeClr val="tx1"/>
                  </a:solidFill>
                </a:rPr>
                <a:t>B(1)</a:t>
              </a:r>
            </a:p>
          </p:txBody>
        </p:sp>
      </p:grpSp>
      <p:sp>
        <p:nvSpPr>
          <p:cNvPr id="477223" name="Line 39"/>
          <p:cNvSpPr>
            <a:spLocks noChangeShapeType="1"/>
          </p:cNvSpPr>
          <p:nvPr/>
        </p:nvSpPr>
        <p:spPr bwMode="auto">
          <a:xfrm>
            <a:off x="1765300" y="5013325"/>
            <a:ext cx="358775" cy="503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24" name="Line 40"/>
          <p:cNvSpPr>
            <a:spLocks noChangeShapeType="1"/>
          </p:cNvSpPr>
          <p:nvPr/>
        </p:nvSpPr>
        <p:spPr bwMode="auto">
          <a:xfrm rot="-5400000">
            <a:off x="685007" y="5012531"/>
            <a:ext cx="503238"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7225" name="Group 41"/>
          <p:cNvGrpSpPr>
            <a:grpSpLocks/>
          </p:cNvGrpSpPr>
          <p:nvPr/>
        </p:nvGrpSpPr>
        <p:grpSpPr bwMode="auto">
          <a:xfrm>
            <a:off x="3060700" y="4510088"/>
            <a:ext cx="719138" cy="647700"/>
            <a:chOff x="1928" y="2841"/>
            <a:chExt cx="453" cy="408"/>
          </a:xfrm>
        </p:grpSpPr>
        <p:sp>
          <p:nvSpPr>
            <p:cNvPr id="477226" name="Oval 42"/>
            <p:cNvSpPr>
              <a:spLocks noChangeArrowheads="1"/>
            </p:cNvSpPr>
            <p:nvPr/>
          </p:nvSpPr>
          <p:spPr bwMode="auto">
            <a:xfrm>
              <a:off x="1928" y="2841"/>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477227" name="Text Box 43"/>
            <p:cNvSpPr txBox="1">
              <a:spLocks noChangeArrowheads="1"/>
            </p:cNvSpPr>
            <p:nvPr/>
          </p:nvSpPr>
          <p:spPr bwMode="auto">
            <a:xfrm>
              <a:off x="1969" y="2947"/>
              <a:ext cx="372"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solidFill>
                    <a:schemeClr val="tx1"/>
                  </a:solidFill>
                </a:rPr>
                <a:t>B(2)</a:t>
              </a:r>
            </a:p>
          </p:txBody>
        </p:sp>
      </p:grpSp>
      <p:sp>
        <p:nvSpPr>
          <p:cNvPr id="477228" name="Line 44"/>
          <p:cNvSpPr>
            <a:spLocks noChangeShapeType="1"/>
          </p:cNvSpPr>
          <p:nvPr/>
        </p:nvSpPr>
        <p:spPr bwMode="auto">
          <a:xfrm>
            <a:off x="3709988" y="5013325"/>
            <a:ext cx="358775" cy="503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29" name="Line 45"/>
          <p:cNvSpPr>
            <a:spLocks noChangeShapeType="1"/>
          </p:cNvSpPr>
          <p:nvPr/>
        </p:nvSpPr>
        <p:spPr bwMode="auto">
          <a:xfrm rot="-5400000">
            <a:off x="2629694" y="5012531"/>
            <a:ext cx="503238"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7230" name="Group 46"/>
          <p:cNvGrpSpPr>
            <a:grpSpLocks/>
          </p:cNvGrpSpPr>
          <p:nvPr/>
        </p:nvGrpSpPr>
        <p:grpSpPr bwMode="auto">
          <a:xfrm>
            <a:off x="5219700" y="4508500"/>
            <a:ext cx="719138" cy="647700"/>
            <a:chOff x="521" y="2704"/>
            <a:chExt cx="453" cy="408"/>
          </a:xfrm>
        </p:grpSpPr>
        <p:sp>
          <p:nvSpPr>
            <p:cNvPr id="477231" name="Oval 47"/>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477232" name="Text Box 48"/>
            <p:cNvSpPr txBox="1">
              <a:spLocks noChangeArrowheads="1"/>
            </p:cNvSpPr>
            <p:nvPr/>
          </p:nvSpPr>
          <p:spPr bwMode="auto">
            <a:xfrm>
              <a:off x="562" y="2810"/>
              <a:ext cx="372"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solidFill>
                    <a:schemeClr val="tx1"/>
                  </a:solidFill>
                </a:rPr>
                <a:t>B(3)</a:t>
              </a:r>
            </a:p>
          </p:txBody>
        </p:sp>
      </p:grpSp>
      <p:sp>
        <p:nvSpPr>
          <p:cNvPr id="477233" name="Line 49"/>
          <p:cNvSpPr>
            <a:spLocks noChangeShapeType="1"/>
          </p:cNvSpPr>
          <p:nvPr/>
        </p:nvSpPr>
        <p:spPr bwMode="auto">
          <a:xfrm>
            <a:off x="5868988" y="5011738"/>
            <a:ext cx="358775" cy="503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34" name="Line 50"/>
          <p:cNvSpPr>
            <a:spLocks noChangeShapeType="1"/>
          </p:cNvSpPr>
          <p:nvPr/>
        </p:nvSpPr>
        <p:spPr bwMode="auto">
          <a:xfrm rot="-5400000">
            <a:off x="4788694" y="5010944"/>
            <a:ext cx="503237"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7235" name="Group 51"/>
          <p:cNvGrpSpPr>
            <a:grpSpLocks/>
          </p:cNvGrpSpPr>
          <p:nvPr/>
        </p:nvGrpSpPr>
        <p:grpSpPr bwMode="auto">
          <a:xfrm>
            <a:off x="7164388" y="4508500"/>
            <a:ext cx="719137" cy="647700"/>
            <a:chOff x="521" y="2704"/>
            <a:chExt cx="453" cy="408"/>
          </a:xfrm>
        </p:grpSpPr>
        <p:sp>
          <p:nvSpPr>
            <p:cNvPr id="477236" name="Oval 52"/>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477237" name="Text Box 53"/>
            <p:cNvSpPr txBox="1">
              <a:spLocks noChangeArrowheads="1"/>
            </p:cNvSpPr>
            <p:nvPr/>
          </p:nvSpPr>
          <p:spPr bwMode="auto">
            <a:xfrm>
              <a:off x="562" y="2810"/>
              <a:ext cx="372"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solidFill>
                    <a:schemeClr val="tx1"/>
                  </a:solidFill>
                </a:rPr>
                <a:t>B(4)</a:t>
              </a:r>
            </a:p>
          </p:txBody>
        </p:sp>
      </p:grpSp>
      <p:sp>
        <p:nvSpPr>
          <p:cNvPr id="477238" name="Line 54"/>
          <p:cNvSpPr>
            <a:spLocks noChangeShapeType="1"/>
          </p:cNvSpPr>
          <p:nvPr/>
        </p:nvSpPr>
        <p:spPr bwMode="auto">
          <a:xfrm>
            <a:off x="7813675" y="5011738"/>
            <a:ext cx="358775" cy="503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39" name="Line 55"/>
          <p:cNvSpPr>
            <a:spLocks noChangeShapeType="1"/>
          </p:cNvSpPr>
          <p:nvPr/>
        </p:nvSpPr>
        <p:spPr bwMode="auto">
          <a:xfrm rot="-5400000">
            <a:off x="6733382" y="5010944"/>
            <a:ext cx="503237"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40" name="Text Box 56"/>
          <p:cNvSpPr txBox="1">
            <a:spLocks noChangeArrowheads="1"/>
          </p:cNvSpPr>
          <p:nvPr/>
        </p:nvSpPr>
        <p:spPr bwMode="auto">
          <a:xfrm>
            <a:off x="1189038" y="5180013"/>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41" name="Text Box 57"/>
          <p:cNvSpPr txBox="1">
            <a:spLocks noChangeArrowheads="1"/>
          </p:cNvSpPr>
          <p:nvPr/>
        </p:nvSpPr>
        <p:spPr bwMode="auto">
          <a:xfrm>
            <a:off x="3133725" y="5229225"/>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P2</a:t>
            </a:r>
          </a:p>
        </p:txBody>
      </p:sp>
      <p:sp>
        <p:nvSpPr>
          <p:cNvPr id="477242" name="Text Box 58"/>
          <p:cNvSpPr txBox="1">
            <a:spLocks noChangeArrowheads="1"/>
          </p:cNvSpPr>
          <p:nvPr/>
        </p:nvSpPr>
        <p:spPr bwMode="auto">
          <a:xfrm>
            <a:off x="5292725" y="5180013"/>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P3</a:t>
            </a:r>
          </a:p>
        </p:txBody>
      </p:sp>
      <p:sp>
        <p:nvSpPr>
          <p:cNvPr id="477243" name="Text Box 59"/>
          <p:cNvSpPr txBox="1">
            <a:spLocks noChangeArrowheads="1"/>
          </p:cNvSpPr>
          <p:nvPr/>
        </p:nvSpPr>
        <p:spPr bwMode="auto">
          <a:xfrm>
            <a:off x="7237413" y="5180013"/>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P4</a:t>
            </a:r>
          </a:p>
        </p:txBody>
      </p:sp>
      <p:grpSp>
        <p:nvGrpSpPr>
          <p:cNvPr id="477245" name="Group 61"/>
          <p:cNvGrpSpPr>
            <a:grpSpLocks/>
          </p:cNvGrpSpPr>
          <p:nvPr/>
        </p:nvGrpSpPr>
        <p:grpSpPr bwMode="auto">
          <a:xfrm>
            <a:off x="2017713" y="3430588"/>
            <a:ext cx="719137" cy="647700"/>
            <a:chOff x="521" y="2704"/>
            <a:chExt cx="453" cy="408"/>
          </a:xfrm>
        </p:grpSpPr>
        <p:sp>
          <p:nvSpPr>
            <p:cNvPr id="477246" name="Oval 62"/>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477247" name="Text Box 63"/>
            <p:cNvSpPr txBox="1">
              <a:spLocks noChangeArrowheads="1"/>
            </p:cNvSpPr>
            <p:nvPr/>
          </p:nvSpPr>
          <p:spPr bwMode="auto">
            <a:xfrm>
              <a:off x="562" y="2810"/>
              <a:ext cx="372"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solidFill>
                    <a:schemeClr val="tx1"/>
                  </a:solidFill>
                </a:rPr>
                <a:t>B(1)</a:t>
              </a:r>
            </a:p>
          </p:txBody>
        </p:sp>
      </p:grpSp>
      <p:sp>
        <p:nvSpPr>
          <p:cNvPr id="477248" name="Line 64"/>
          <p:cNvSpPr>
            <a:spLocks noChangeShapeType="1"/>
          </p:cNvSpPr>
          <p:nvPr/>
        </p:nvSpPr>
        <p:spPr bwMode="auto">
          <a:xfrm flipV="1">
            <a:off x="1404938" y="3789363"/>
            <a:ext cx="576262" cy="7191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49" name="Line 65"/>
          <p:cNvSpPr>
            <a:spLocks noChangeShapeType="1"/>
          </p:cNvSpPr>
          <p:nvPr/>
        </p:nvSpPr>
        <p:spPr bwMode="auto">
          <a:xfrm>
            <a:off x="2773363" y="3716338"/>
            <a:ext cx="863600" cy="865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50" name="Oval 66"/>
          <p:cNvSpPr>
            <a:spLocks noChangeArrowheads="1"/>
          </p:cNvSpPr>
          <p:nvPr/>
        </p:nvSpPr>
        <p:spPr bwMode="auto">
          <a:xfrm>
            <a:off x="6121400" y="3429000"/>
            <a:ext cx="719138"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477251" name="Text Box 67"/>
          <p:cNvSpPr txBox="1">
            <a:spLocks noChangeArrowheads="1"/>
          </p:cNvSpPr>
          <p:nvPr/>
        </p:nvSpPr>
        <p:spPr bwMode="auto">
          <a:xfrm>
            <a:off x="6185856" y="3597275"/>
            <a:ext cx="590226" cy="338554"/>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solidFill>
                  <a:schemeClr val="tx1"/>
                </a:solidFill>
              </a:rPr>
              <a:t>B(2)</a:t>
            </a:r>
          </a:p>
        </p:txBody>
      </p:sp>
      <p:sp>
        <p:nvSpPr>
          <p:cNvPr id="477252" name="Line 68"/>
          <p:cNvSpPr>
            <a:spLocks noChangeShapeType="1"/>
          </p:cNvSpPr>
          <p:nvPr/>
        </p:nvSpPr>
        <p:spPr bwMode="auto">
          <a:xfrm flipV="1">
            <a:off x="5508625" y="3787775"/>
            <a:ext cx="576263" cy="7191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53" name="Line 69"/>
          <p:cNvSpPr>
            <a:spLocks noChangeShapeType="1"/>
          </p:cNvSpPr>
          <p:nvPr/>
        </p:nvSpPr>
        <p:spPr bwMode="auto">
          <a:xfrm>
            <a:off x="6877050" y="3714750"/>
            <a:ext cx="863600" cy="8651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54" name="Text Box 70"/>
          <p:cNvSpPr txBox="1">
            <a:spLocks noChangeArrowheads="1"/>
          </p:cNvSpPr>
          <p:nvPr/>
        </p:nvSpPr>
        <p:spPr bwMode="auto">
          <a:xfrm>
            <a:off x="2197100" y="4175125"/>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55" name="Text Box 71"/>
          <p:cNvSpPr txBox="1">
            <a:spLocks noChangeArrowheads="1"/>
          </p:cNvSpPr>
          <p:nvPr/>
        </p:nvSpPr>
        <p:spPr bwMode="auto">
          <a:xfrm>
            <a:off x="6300788" y="4149725"/>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P2</a:t>
            </a:r>
          </a:p>
        </p:txBody>
      </p:sp>
      <p:grpSp>
        <p:nvGrpSpPr>
          <p:cNvPr id="477256" name="Group 72"/>
          <p:cNvGrpSpPr>
            <a:grpSpLocks/>
          </p:cNvGrpSpPr>
          <p:nvPr/>
        </p:nvGrpSpPr>
        <p:grpSpPr bwMode="auto">
          <a:xfrm>
            <a:off x="2339975" y="1412875"/>
            <a:ext cx="4176713" cy="2136775"/>
            <a:chOff x="1474" y="890"/>
            <a:chExt cx="2631" cy="1346"/>
          </a:xfrm>
        </p:grpSpPr>
        <p:grpSp>
          <p:nvGrpSpPr>
            <p:cNvPr id="477257" name="Group 73"/>
            <p:cNvGrpSpPr>
              <a:grpSpLocks/>
            </p:cNvGrpSpPr>
            <p:nvPr/>
          </p:nvGrpSpPr>
          <p:grpSpPr bwMode="auto">
            <a:xfrm>
              <a:off x="2609" y="1570"/>
              <a:ext cx="453" cy="408"/>
              <a:chOff x="521" y="2704"/>
              <a:chExt cx="453" cy="408"/>
            </a:xfrm>
          </p:grpSpPr>
          <p:sp>
            <p:nvSpPr>
              <p:cNvPr id="477258" name="Oval 74"/>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59" name="Text Box 75"/>
              <p:cNvSpPr txBox="1">
                <a:spLocks noChangeArrowheads="1"/>
              </p:cNvSpPr>
              <p:nvPr/>
            </p:nvSpPr>
            <p:spPr bwMode="auto">
              <a:xfrm>
                <a:off x="562" y="2810"/>
                <a:ext cx="372"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dirty="0">
                    <a:solidFill>
                      <a:schemeClr val="tx1"/>
                    </a:solidFill>
                  </a:rPr>
                  <a:t>B(1)</a:t>
                </a:r>
              </a:p>
            </p:txBody>
          </p:sp>
        </p:grpSp>
        <p:grpSp>
          <p:nvGrpSpPr>
            <p:cNvPr id="477260" name="Group 76"/>
            <p:cNvGrpSpPr>
              <a:grpSpLocks/>
            </p:cNvGrpSpPr>
            <p:nvPr/>
          </p:nvGrpSpPr>
          <p:grpSpPr bwMode="auto">
            <a:xfrm>
              <a:off x="2629" y="890"/>
              <a:ext cx="453" cy="408"/>
              <a:chOff x="2447" y="618"/>
              <a:chExt cx="453" cy="408"/>
            </a:xfrm>
          </p:grpSpPr>
          <p:sp>
            <p:nvSpPr>
              <p:cNvPr id="477261" name="Oval 77"/>
              <p:cNvSpPr>
                <a:spLocks noChangeArrowheads="1"/>
              </p:cNvSpPr>
              <p:nvPr/>
            </p:nvSpPr>
            <p:spPr bwMode="auto">
              <a:xfrm>
                <a:off x="2447" y="618"/>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62" name="Text Box 78"/>
              <p:cNvSpPr txBox="1">
                <a:spLocks noChangeArrowheads="1"/>
              </p:cNvSpPr>
              <p:nvPr/>
            </p:nvSpPr>
            <p:spPr bwMode="auto">
              <a:xfrm>
                <a:off x="2471" y="741"/>
                <a:ext cx="408" cy="194"/>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r>
                  <a:rPr lang="fr-FR" altLang="en-US" sz="1400" b="1" dirty="0">
                    <a:solidFill>
                      <a:schemeClr val="tx1"/>
                    </a:solidFill>
                  </a:rPr>
                  <a:t>S=B(1)</a:t>
                </a:r>
              </a:p>
            </p:txBody>
          </p:sp>
        </p:grpSp>
        <p:sp>
          <p:nvSpPr>
            <p:cNvPr id="477263" name="Line 79"/>
            <p:cNvSpPr>
              <a:spLocks noChangeShapeType="1"/>
            </p:cNvSpPr>
            <p:nvPr/>
          </p:nvSpPr>
          <p:spPr bwMode="auto">
            <a:xfrm>
              <a:off x="2835" y="1298"/>
              <a:ext cx="0" cy="2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64" name="Text Box 80"/>
            <p:cNvSpPr txBox="1">
              <a:spLocks noChangeArrowheads="1"/>
            </p:cNvSpPr>
            <p:nvPr/>
          </p:nvSpPr>
          <p:spPr bwMode="auto">
            <a:xfrm>
              <a:off x="2699" y="2024"/>
              <a:ext cx="272" cy="212"/>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65" name="Text Box 81"/>
            <p:cNvSpPr txBox="1">
              <a:spLocks noChangeArrowheads="1"/>
            </p:cNvSpPr>
            <p:nvPr/>
          </p:nvSpPr>
          <p:spPr bwMode="auto">
            <a:xfrm>
              <a:off x="2971" y="1313"/>
              <a:ext cx="272" cy="212"/>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66" name="Line 82"/>
            <p:cNvSpPr>
              <a:spLocks noChangeShapeType="1"/>
            </p:cNvSpPr>
            <p:nvPr/>
          </p:nvSpPr>
          <p:spPr bwMode="auto">
            <a:xfrm flipH="1">
              <a:off x="1474" y="1752"/>
              <a:ext cx="1134" cy="4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67" name="Line 83"/>
            <p:cNvSpPr>
              <a:spLocks noChangeShapeType="1"/>
            </p:cNvSpPr>
            <p:nvPr/>
          </p:nvSpPr>
          <p:spPr bwMode="auto">
            <a:xfrm>
              <a:off x="3061" y="1752"/>
              <a:ext cx="1044" cy="4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7268" name="Text Box 84"/>
          <p:cNvSpPr txBox="1">
            <a:spLocks noChangeArrowheads="1"/>
          </p:cNvSpPr>
          <p:nvPr/>
        </p:nvSpPr>
        <p:spPr bwMode="auto">
          <a:xfrm>
            <a:off x="6051532" y="1484313"/>
            <a:ext cx="2597186" cy="769441"/>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2000" dirty="0">
                <a:solidFill>
                  <a:schemeClr val="tx1"/>
                </a:solidFill>
              </a:rPr>
              <a:t>Level  &gt;1, Pi compute</a:t>
            </a:r>
          </a:p>
          <a:p>
            <a:r>
              <a:rPr lang="fr-FR" altLang="en-US" sz="2000" dirty="0">
                <a:solidFill>
                  <a:schemeClr val="tx1"/>
                </a:solidFill>
              </a:rPr>
              <a:t>B(i) = B(2i-1) + B(2i)</a:t>
            </a:r>
          </a:p>
        </p:txBody>
      </p:sp>
      <p:sp>
        <p:nvSpPr>
          <p:cNvPr id="477269" name="Text Box 85"/>
          <p:cNvSpPr txBox="1">
            <a:spLocks noChangeArrowheads="1"/>
          </p:cNvSpPr>
          <p:nvPr/>
        </p:nvSpPr>
        <p:spPr bwMode="auto">
          <a:xfrm>
            <a:off x="7174005" y="2355850"/>
            <a:ext cx="1425391" cy="769441"/>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2000" dirty="0">
                <a:solidFill>
                  <a:srgbClr val="00B050"/>
                </a:solidFill>
              </a:rPr>
              <a:t>Level 1, Pi </a:t>
            </a:r>
          </a:p>
          <a:p>
            <a:r>
              <a:rPr lang="fr-FR" altLang="en-US" sz="2000" dirty="0">
                <a:solidFill>
                  <a:srgbClr val="00B050"/>
                </a:solidFill>
              </a:rPr>
              <a:t>B(i) = A(i)</a:t>
            </a:r>
          </a:p>
        </p:txBody>
      </p:sp>
      <p:sp>
        <p:nvSpPr>
          <p:cNvPr id="84" name="Line 51"/>
          <p:cNvSpPr>
            <a:spLocks noChangeShapeType="1"/>
          </p:cNvSpPr>
          <p:nvPr/>
        </p:nvSpPr>
        <p:spPr bwMode="auto">
          <a:xfrm flipH="1">
            <a:off x="2097189" y="3935829"/>
            <a:ext cx="5551385" cy="24676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304431" y="1338837"/>
            <a:ext cx="2954655" cy="461665"/>
          </a:xfrm>
          <a:prstGeom prst="rect">
            <a:avLst/>
          </a:prstGeom>
        </p:spPr>
        <p:txBody>
          <a:bodyPr wrap="none">
            <a:spAutoFit/>
          </a:bodyPr>
          <a:lstStyle/>
          <a:p>
            <a:pPr>
              <a:buNone/>
            </a:pPr>
            <a:r>
              <a:rPr lang="zh-CN" altLang="en-US" dirty="0"/>
              <a:t>构建二叉树，计算和</a:t>
            </a:r>
            <a:endParaRPr lang="fr-FR" altLang="en-US" dirty="0"/>
          </a:p>
        </p:txBody>
      </p:sp>
    </p:spTree>
    <p:extLst>
      <p:ext uri="{BB962C8B-B14F-4D97-AF65-F5344CB8AC3E}">
        <p14:creationId xmlns:p14="http://schemas.microsoft.com/office/powerpoint/2010/main" val="295672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71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71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71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71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71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71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71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71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72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720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72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72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72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72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72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72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72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72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72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72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72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72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72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72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72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72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72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72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72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72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72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72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72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72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72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72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2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72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72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72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72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2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725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2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7725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wipe(up)">
                                      <p:cBhvr>
                                        <p:cTn id="107" dur="10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0" grpId="0" animBg="1"/>
      <p:bldP spid="477191" grpId="0"/>
      <p:bldP spid="477193" grpId="0" animBg="1"/>
      <p:bldP spid="477194" grpId="0"/>
      <p:bldP spid="477195" grpId="0" animBg="1"/>
      <p:bldP spid="477196" grpId="0"/>
      <p:bldP spid="477197" grpId="0" animBg="1"/>
      <p:bldP spid="477198" grpId="0"/>
      <p:bldP spid="477211" grpId="0" animBg="1"/>
      <p:bldP spid="477212" grpId="0" animBg="1"/>
      <p:bldP spid="477213" grpId="0" animBg="1"/>
      <p:bldP spid="477214" grpId="0" animBg="1"/>
      <p:bldP spid="477215" grpId="0" animBg="1"/>
      <p:bldP spid="477216" grpId="0" animBg="1"/>
      <p:bldP spid="477217" grpId="0" animBg="1"/>
      <p:bldP spid="477218" grpId="0" animBg="1"/>
      <p:bldP spid="477223" grpId="0" animBg="1"/>
      <p:bldP spid="477224" grpId="0" animBg="1"/>
      <p:bldP spid="477228" grpId="0" animBg="1"/>
      <p:bldP spid="477229" grpId="0" animBg="1"/>
      <p:bldP spid="477233" grpId="0" animBg="1"/>
      <p:bldP spid="477234" grpId="0" animBg="1"/>
      <p:bldP spid="477238" grpId="0" animBg="1"/>
      <p:bldP spid="477239" grpId="0" animBg="1"/>
      <p:bldP spid="477240" grpId="0" animBg="1"/>
      <p:bldP spid="477241" grpId="0" animBg="1"/>
      <p:bldP spid="477242" grpId="0" animBg="1"/>
      <p:bldP spid="477243" grpId="0" animBg="1"/>
      <p:bldP spid="477248" grpId="0" animBg="1"/>
      <p:bldP spid="477249" grpId="0" animBg="1"/>
      <p:bldP spid="477250" grpId="0" animBg="1"/>
      <p:bldP spid="477251" grpId="0" animBg="1"/>
      <p:bldP spid="477252" grpId="0" animBg="1"/>
      <p:bldP spid="477253" grpId="0" animBg="1"/>
      <p:bldP spid="477254" grpId="0" animBg="1"/>
      <p:bldP spid="4772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AutoShape 2"/>
          <p:cNvSpPr>
            <a:spLocks noGrp="1" noChangeArrowheads="1"/>
          </p:cNvSpPr>
          <p:nvPr>
            <p:ph type="title"/>
          </p:nvPr>
        </p:nvSpPr>
        <p:spPr/>
        <p:txBody>
          <a:bodyPr/>
          <a:lstStyle/>
          <a:p>
            <a:r>
              <a:rPr lang="zh-CN" altLang="en-US" sz="2800" dirty="0"/>
              <a:t>例子</a:t>
            </a:r>
            <a:r>
              <a:rPr lang="fr-FR" altLang="en-US" sz="2800" dirty="0"/>
              <a:t>: </a:t>
            </a:r>
            <a:r>
              <a:rPr lang="zh-CN" altLang="en-US" sz="2800" dirty="0"/>
              <a:t>在</a:t>
            </a:r>
            <a:r>
              <a:rPr lang="fr-FR" altLang="en-US" sz="2800" dirty="0"/>
              <a:t>PRAM</a:t>
            </a:r>
            <a:r>
              <a:rPr lang="zh-CN" altLang="en-US" sz="2800" dirty="0"/>
              <a:t>模型上求和</a:t>
            </a:r>
            <a:endParaRPr lang="fr-FR" altLang="en-US" sz="2800" dirty="0"/>
          </a:p>
        </p:txBody>
      </p:sp>
      <p:sp>
        <p:nvSpPr>
          <p:cNvPr id="7" name="灯片编号占位符 5"/>
          <p:cNvSpPr>
            <a:spLocks noGrp="1"/>
          </p:cNvSpPr>
          <p:nvPr>
            <p:ph type="sldNum" sz="quarter" idx="12"/>
          </p:nvPr>
        </p:nvSpPr>
        <p:spPr/>
        <p:txBody>
          <a:bodyPr/>
          <a:lstStyle/>
          <a:p>
            <a:fld id="{486DD1BF-6D41-4C54-9D54-F66EF759FB3D}" type="slidenum">
              <a:rPr lang="en-GB" altLang="en-US"/>
              <a:pPr/>
              <a:t>24</a:t>
            </a:fld>
            <a:endParaRPr lang="en-GB" altLang="en-US"/>
          </a:p>
        </p:txBody>
      </p:sp>
      <p:sp>
        <p:nvSpPr>
          <p:cNvPr id="478211" name="Rectangle 3"/>
          <p:cNvSpPr>
            <a:spLocks noGrp="1" noChangeArrowheads="1"/>
          </p:cNvSpPr>
          <p:nvPr>
            <p:ph sz="quarter" idx="1"/>
          </p:nvPr>
        </p:nvSpPr>
        <p:spPr>
          <a:xfrm>
            <a:off x="457200" y="1268760"/>
            <a:ext cx="8229600" cy="604664"/>
          </a:xfrm>
        </p:spPr>
        <p:txBody>
          <a:bodyPr/>
          <a:lstStyle/>
          <a:p>
            <a:pPr>
              <a:buFont typeface="Wingdings" pitchFamily="2" charset="2"/>
              <a:buNone/>
            </a:pPr>
            <a:r>
              <a:rPr lang="fr-FR" altLang="en-US" sz="2400" u="sng" dirty="0"/>
              <a:t>Algorithm processor  </a:t>
            </a:r>
            <a:r>
              <a:rPr lang="fr-FR" altLang="en-US" sz="2400" i="1" u="sng" dirty="0"/>
              <a:t>P</a:t>
            </a:r>
            <a:r>
              <a:rPr lang="fr-FR" altLang="en-US" sz="2400" i="1" u="sng" baseline="-25000" dirty="0"/>
              <a:t>i</a:t>
            </a:r>
            <a:r>
              <a:rPr lang="fr-FR" altLang="en-US" sz="2400" u="sng" dirty="0"/>
              <a:t> ( i=0,1, …n-1)</a:t>
            </a:r>
          </a:p>
          <a:p>
            <a:endParaRPr lang="fr-FR" altLang="en-US" sz="2400" dirty="0"/>
          </a:p>
          <a:p>
            <a:pPr>
              <a:buFont typeface="Wingdings" pitchFamily="2" charset="2"/>
              <a:buNone/>
            </a:pPr>
            <a:endParaRPr lang="fr-FR" altLang="en-US" dirty="0"/>
          </a:p>
        </p:txBody>
      </p:sp>
      <p:sp>
        <p:nvSpPr>
          <p:cNvPr id="478212" name="Text Box 4"/>
          <p:cNvSpPr txBox="1">
            <a:spLocks noChangeArrowheads="1"/>
          </p:cNvSpPr>
          <p:nvPr/>
        </p:nvSpPr>
        <p:spPr bwMode="auto">
          <a:xfrm>
            <a:off x="1511300" y="1700213"/>
            <a:ext cx="6151563" cy="185897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fr-FR" altLang="en-US" sz="1400" b="1" dirty="0">
                <a:solidFill>
                  <a:schemeClr val="tx1"/>
                </a:solidFill>
              </a:rPr>
              <a:t>Input  </a:t>
            </a:r>
          </a:p>
          <a:p>
            <a:pPr lvl="1" algn="l"/>
            <a:r>
              <a:rPr lang="fr-FR" altLang="en-US" sz="1400" b="1" dirty="0">
                <a:solidFill>
                  <a:schemeClr val="tx1"/>
                </a:solidFill>
              </a:rPr>
              <a:t>	A : array of n = 2</a:t>
            </a:r>
            <a:r>
              <a:rPr lang="fr-FR" altLang="en-US" sz="1400" b="1" baseline="30000" dirty="0">
                <a:solidFill>
                  <a:schemeClr val="tx1"/>
                </a:solidFill>
              </a:rPr>
              <a:t>k</a:t>
            </a:r>
            <a:r>
              <a:rPr lang="fr-FR" altLang="en-US" sz="1400" b="1" dirty="0">
                <a:solidFill>
                  <a:schemeClr val="tx1"/>
                </a:solidFill>
              </a:rPr>
              <a:t> elements in global memory</a:t>
            </a:r>
          </a:p>
          <a:p>
            <a:pPr lvl="1" algn="l"/>
            <a:r>
              <a:rPr lang="fr-FR" altLang="en-US" sz="1400" b="1" dirty="0">
                <a:solidFill>
                  <a:schemeClr val="tx1"/>
                </a:solidFill>
              </a:rPr>
              <a:t>Output</a:t>
            </a:r>
          </a:p>
          <a:p>
            <a:pPr lvl="1" algn="l"/>
            <a:r>
              <a:rPr lang="fr-FR" altLang="en-US" sz="1400" b="1" dirty="0">
                <a:solidFill>
                  <a:schemeClr val="tx1"/>
                </a:solidFill>
              </a:rPr>
              <a:t>	S : S= A(1) + A(2) + …. . A(n)</a:t>
            </a:r>
          </a:p>
          <a:p>
            <a:pPr lvl="1" algn="l"/>
            <a:r>
              <a:rPr lang="fr-FR" altLang="en-US" sz="1400" b="1" dirty="0">
                <a:solidFill>
                  <a:schemeClr val="tx1"/>
                </a:solidFill>
              </a:rPr>
              <a:t>Local variables Pi</a:t>
            </a:r>
          </a:p>
          <a:p>
            <a:pPr lvl="1" algn="l"/>
            <a:r>
              <a:rPr lang="fr-FR" altLang="en-US" sz="1400" b="1" dirty="0">
                <a:solidFill>
                  <a:schemeClr val="tx1"/>
                </a:solidFill>
              </a:rPr>
              <a:t>	n : </a:t>
            </a:r>
          </a:p>
          <a:p>
            <a:pPr lvl="1" algn="l"/>
            <a:r>
              <a:rPr lang="fr-FR" altLang="en-US" sz="1400" b="1" dirty="0">
                <a:solidFill>
                  <a:schemeClr val="tx1"/>
                </a:solidFill>
              </a:rPr>
              <a:t>  	i  : processor  Pi identity</a:t>
            </a:r>
          </a:p>
        </p:txBody>
      </p:sp>
      <p:sp>
        <p:nvSpPr>
          <p:cNvPr id="478213" name="Text Box 5"/>
          <p:cNvSpPr txBox="1">
            <a:spLocks noChangeArrowheads="1"/>
          </p:cNvSpPr>
          <p:nvPr/>
        </p:nvSpPr>
        <p:spPr bwMode="auto">
          <a:xfrm>
            <a:off x="1511300" y="3644900"/>
            <a:ext cx="6156325" cy="3151632"/>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fr-FR" altLang="en-US" sz="1400" b="1" dirty="0">
                <a:solidFill>
                  <a:schemeClr val="tx1"/>
                </a:solidFill>
              </a:rPr>
              <a:t>Begin</a:t>
            </a:r>
          </a:p>
          <a:p>
            <a:pPr lvl="1" algn="l"/>
            <a:r>
              <a:rPr lang="fr-FR" altLang="en-US" sz="1400" b="1" dirty="0">
                <a:solidFill>
                  <a:schemeClr val="tx1"/>
                </a:solidFill>
              </a:rPr>
              <a:t>		</a:t>
            </a:r>
            <a:r>
              <a:rPr lang="fr-FR" altLang="en-US" sz="1400" b="1" dirty="0">
                <a:solidFill>
                  <a:srgbClr val="00B050"/>
                </a:solidFill>
              </a:rPr>
              <a:t>1. global read ( A(i), a)</a:t>
            </a:r>
          </a:p>
          <a:p>
            <a:pPr lvl="1" algn="l"/>
            <a:r>
              <a:rPr lang="fr-FR" altLang="en-US" sz="1400" b="1" dirty="0">
                <a:solidFill>
                  <a:srgbClr val="00B050"/>
                </a:solidFill>
              </a:rPr>
              <a:t>		2. global write (a, B(i))</a:t>
            </a:r>
          </a:p>
          <a:p>
            <a:pPr lvl="1" algn="l"/>
            <a:r>
              <a:rPr lang="fr-FR" altLang="en-US" sz="1400" b="1" dirty="0">
                <a:solidFill>
                  <a:schemeClr val="tx1"/>
                </a:solidFill>
              </a:rPr>
              <a:t>		3. for h = 1 to log</a:t>
            </a:r>
            <a:r>
              <a:rPr lang="fr-FR" altLang="en-US" sz="1400" b="1" i="1" dirty="0">
                <a:solidFill>
                  <a:schemeClr val="tx1"/>
                </a:solidFill>
              </a:rPr>
              <a:t>n</a:t>
            </a:r>
            <a:r>
              <a:rPr lang="fr-FR" altLang="en-US" sz="1400" b="1" dirty="0">
                <a:solidFill>
                  <a:schemeClr val="tx1"/>
                </a:solidFill>
              </a:rPr>
              <a:t> do</a:t>
            </a:r>
          </a:p>
          <a:p>
            <a:pPr lvl="1" algn="l"/>
            <a:r>
              <a:rPr lang="fr-FR" altLang="en-US" sz="1400" b="1" dirty="0">
                <a:solidFill>
                  <a:schemeClr val="tx1"/>
                </a:solidFill>
              </a:rPr>
              <a:t>			if ( i </a:t>
            </a:r>
            <a:r>
              <a:rPr lang="fr-FR" altLang="en-US" sz="1400" b="1" dirty="0">
                <a:solidFill>
                  <a:schemeClr val="tx1"/>
                </a:solidFill>
                <a:cs typeface="Arial" pitchFamily="34" charset="0"/>
              </a:rPr>
              <a:t>≤ n / 2</a:t>
            </a:r>
            <a:r>
              <a:rPr lang="fr-FR" altLang="en-US" sz="1400" b="1" baseline="30000" dirty="0">
                <a:solidFill>
                  <a:schemeClr val="tx1"/>
                </a:solidFill>
                <a:cs typeface="Arial" pitchFamily="34" charset="0"/>
              </a:rPr>
              <a:t>h</a:t>
            </a:r>
            <a:r>
              <a:rPr lang="fr-FR" altLang="en-US" sz="1400" b="1" dirty="0">
                <a:solidFill>
                  <a:schemeClr val="tx1"/>
                </a:solidFill>
                <a:cs typeface="Arial" pitchFamily="34" charset="0"/>
              </a:rPr>
              <a:t> ) then begin</a:t>
            </a:r>
          </a:p>
          <a:p>
            <a:pPr lvl="1" algn="l"/>
            <a:r>
              <a:rPr lang="fr-FR" altLang="en-US" sz="1400" b="1" dirty="0">
                <a:solidFill>
                  <a:schemeClr val="tx1"/>
                </a:solidFill>
                <a:cs typeface="Arial" pitchFamily="34" charset="0"/>
              </a:rPr>
              <a:t>			    </a:t>
            </a:r>
            <a:r>
              <a:rPr lang="fr-FR" altLang="en-US" sz="1400" b="1" dirty="0">
                <a:solidFill>
                  <a:srgbClr val="00B050"/>
                </a:solidFill>
                <a:cs typeface="Arial" pitchFamily="34" charset="0"/>
              </a:rPr>
              <a:t>global read (B(2i-1), x)</a:t>
            </a:r>
          </a:p>
          <a:p>
            <a:pPr lvl="1" algn="l"/>
            <a:r>
              <a:rPr lang="fr-FR" altLang="en-US" sz="1400" b="1" dirty="0">
                <a:solidFill>
                  <a:srgbClr val="00B050"/>
                </a:solidFill>
                <a:cs typeface="Arial" pitchFamily="34" charset="0"/>
              </a:rPr>
              <a:t>		   	    global read (</a:t>
            </a:r>
            <a:r>
              <a:rPr lang="en-US" altLang="zh-CN" sz="1400" b="1" dirty="0">
                <a:solidFill>
                  <a:srgbClr val="00B050"/>
                </a:solidFill>
                <a:cs typeface="Arial" pitchFamily="34" charset="0"/>
              </a:rPr>
              <a:t>B</a:t>
            </a:r>
            <a:r>
              <a:rPr lang="fr-FR" altLang="en-US" sz="1400" b="1" dirty="0">
                <a:solidFill>
                  <a:srgbClr val="00B050"/>
                </a:solidFill>
                <a:cs typeface="Arial" pitchFamily="34" charset="0"/>
              </a:rPr>
              <a:t>(2i), y)</a:t>
            </a:r>
          </a:p>
          <a:p>
            <a:pPr lvl="1" algn="l"/>
            <a:r>
              <a:rPr lang="fr-FR" altLang="en-US" sz="1400" b="1" dirty="0">
                <a:solidFill>
                  <a:schemeClr val="tx1"/>
                </a:solidFill>
                <a:cs typeface="Arial" pitchFamily="34" charset="0"/>
              </a:rPr>
              <a:t>			    z = x +y</a:t>
            </a:r>
          </a:p>
          <a:p>
            <a:pPr lvl="1" algn="l"/>
            <a:r>
              <a:rPr lang="fr-FR" altLang="en-US" sz="1400" b="1" dirty="0">
                <a:solidFill>
                  <a:schemeClr val="tx1"/>
                </a:solidFill>
                <a:cs typeface="Arial" pitchFamily="34" charset="0"/>
              </a:rPr>
              <a:t>			    </a:t>
            </a:r>
            <a:r>
              <a:rPr lang="fr-FR" altLang="en-US" sz="1400" b="1" dirty="0">
                <a:solidFill>
                  <a:srgbClr val="FF0000"/>
                </a:solidFill>
                <a:cs typeface="Arial" pitchFamily="34" charset="0"/>
              </a:rPr>
              <a:t>global write (z,B(i))</a:t>
            </a:r>
          </a:p>
          <a:p>
            <a:pPr lvl="1" algn="l"/>
            <a:r>
              <a:rPr lang="fr-FR" altLang="en-US" sz="1400" b="1" dirty="0">
                <a:solidFill>
                  <a:schemeClr val="tx1"/>
                </a:solidFill>
                <a:cs typeface="Arial" pitchFamily="34" charset="0"/>
              </a:rPr>
              <a:t>			   end</a:t>
            </a:r>
            <a:endParaRPr lang="fr-FR" altLang="en-US" sz="1400" b="1" dirty="0">
              <a:solidFill>
                <a:schemeClr val="tx1"/>
              </a:solidFill>
            </a:endParaRPr>
          </a:p>
          <a:p>
            <a:pPr lvl="1" algn="l"/>
            <a:r>
              <a:rPr lang="fr-FR" altLang="en-US" sz="1400" b="1" dirty="0">
                <a:solidFill>
                  <a:schemeClr val="tx1"/>
                </a:solidFill>
              </a:rPr>
              <a:t>		4. if i = 1 then </a:t>
            </a:r>
            <a:r>
              <a:rPr lang="fr-FR" altLang="en-US" sz="1400" b="1" dirty="0">
                <a:solidFill>
                  <a:srgbClr val="FF0000"/>
                </a:solidFill>
              </a:rPr>
              <a:t>global write(z,S)</a:t>
            </a:r>
          </a:p>
          <a:p>
            <a:pPr lvl="1" algn="l"/>
            <a:r>
              <a:rPr lang="fr-FR" altLang="en-US" sz="1400" b="1" dirty="0">
                <a:solidFill>
                  <a:schemeClr val="tx1"/>
                </a:solidFill>
              </a:rPr>
              <a:t>End</a:t>
            </a:r>
            <a:endParaRPr lang="fr-FR" altLang="en-US" sz="1400" dirty="0">
              <a:solidFill>
                <a:schemeClr val="tx1"/>
              </a:solidFill>
            </a:endParaRPr>
          </a:p>
        </p:txBody>
      </p:sp>
    </p:spTree>
    <p:extLst>
      <p:ext uri="{BB962C8B-B14F-4D97-AF65-F5344CB8AC3E}">
        <p14:creationId xmlns:p14="http://schemas.microsoft.com/office/powerpoint/2010/main" val="1350341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8212"/>
                                        </p:tgtEl>
                                        <p:attrNameLst>
                                          <p:attrName>style.visibility</p:attrName>
                                        </p:attrNameLst>
                                      </p:cBhvr>
                                      <p:to>
                                        <p:strVal val="visible"/>
                                      </p:to>
                                    </p:set>
                                    <p:anim calcmode="lin" valueType="num">
                                      <p:cBhvr additive="base">
                                        <p:cTn id="7" dur="500" fill="hold"/>
                                        <p:tgtEl>
                                          <p:spTgt spid="478212"/>
                                        </p:tgtEl>
                                        <p:attrNameLst>
                                          <p:attrName>ppt_x</p:attrName>
                                        </p:attrNameLst>
                                      </p:cBhvr>
                                      <p:tavLst>
                                        <p:tav tm="0">
                                          <p:val>
                                            <p:strVal val="#ppt_x"/>
                                          </p:val>
                                        </p:tav>
                                        <p:tav tm="100000">
                                          <p:val>
                                            <p:strVal val="#ppt_x"/>
                                          </p:val>
                                        </p:tav>
                                      </p:tavLst>
                                    </p:anim>
                                    <p:anim calcmode="lin" valueType="num">
                                      <p:cBhvr additive="base">
                                        <p:cTn id="8" dur="500" fill="hold"/>
                                        <p:tgtEl>
                                          <p:spTgt spid="4782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8213"/>
                                        </p:tgtEl>
                                        <p:attrNameLst>
                                          <p:attrName>style.visibility</p:attrName>
                                        </p:attrNameLst>
                                      </p:cBhvr>
                                      <p:to>
                                        <p:strVal val="visible"/>
                                      </p:to>
                                    </p:set>
                                    <p:anim calcmode="lin" valueType="num">
                                      <p:cBhvr additive="base">
                                        <p:cTn id="13" dur="500" fill="hold"/>
                                        <p:tgtEl>
                                          <p:spTgt spid="478213"/>
                                        </p:tgtEl>
                                        <p:attrNameLst>
                                          <p:attrName>ppt_x</p:attrName>
                                        </p:attrNameLst>
                                      </p:cBhvr>
                                      <p:tavLst>
                                        <p:tav tm="0">
                                          <p:val>
                                            <p:strVal val="#ppt_x"/>
                                          </p:val>
                                        </p:tav>
                                        <p:tav tm="100000">
                                          <p:val>
                                            <p:strVal val="#ppt_x"/>
                                          </p:val>
                                        </p:tav>
                                      </p:tavLst>
                                    </p:anim>
                                    <p:anim calcmode="lin" valueType="num">
                                      <p:cBhvr additive="base">
                                        <p:cTn id="14" dur="500" fill="hold"/>
                                        <p:tgtEl>
                                          <p:spTgt spid="478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nimBg="1"/>
      <p:bldP spid="47821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67544" y="332656"/>
            <a:ext cx="7024744" cy="1143000"/>
          </a:xfrm>
        </p:spPr>
        <p:txBody>
          <a:bodyPr>
            <a:normAutofit/>
          </a:bodyPr>
          <a:lstStyle/>
          <a:p>
            <a:r>
              <a:rPr lang="zh-CN" altLang="en-US" dirty="0">
                <a:ea typeface="宋体" pitchFamily="2" charset="-122"/>
              </a:rPr>
              <a:t>其它分布式模型</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B7AF6790-B6FE-44A3-8E72-3EDB5777E803}" type="slidenum">
              <a:rPr lang="zh-CN" altLang="en-US"/>
              <a:pPr/>
              <a:t>25</a:t>
            </a:fld>
            <a:endParaRPr lang="en-US" altLang="zh-CN"/>
          </a:p>
        </p:txBody>
      </p:sp>
      <p:sp>
        <p:nvSpPr>
          <p:cNvPr id="622595" name="Rectangle 3"/>
          <p:cNvSpPr>
            <a:spLocks noGrp="1" noChangeArrowheads="1"/>
          </p:cNvSpPr>
          <p:nvPr>
            <p:ph sz="quarter" idx="1"/>
          </p:nvPr>
        </p:nvSpPr>
        <p:spPr>
          <a:xfrm>
            <a:off x="683568" y="1556792"/>
            <a:ext cx="7848872" cy="4608512"/>
          </a:xfrm>
        </p:spPr>
        <p:txBody>
          <a:bodyPr>
            <a:normAutofit/>
          </a:bodyPr>
          <a:lstStyle/>
          <a:p>
            <a:r>
              <a:rPr lang="en-US" altLang="zh-CN" sz="3200" dirty="0"/>
              <a:t>Distributed Memory Model</a:t>
            </a:r>
          </a:p>
          <a:p>
            <a:pPr lvl="1"/>
            <a:r>
              <a:rPr lang="zh-CN" altLang="en-US" sz="2800" dirty="0"/>
              <a:t>无全局内存</a:t>
            </a:r>
            <a:endParaRPr lang="en-US" altLang="zh-CN" sz="2800" dirty="0"/>
          </a:p>
          <a:p>
            <a:pPr lvl="1"/>
            <a:r>
              <a:rPr lang="zh-CN" altLang="en-US" sz="2800" dirty="0"/>
              <a:t>每一处理器有局部内存</a:t>
            </a:r>
            <a:endParaRPr lang="en-US" altLang="zh-CN" sz="2800" dirty="0"/>
          </a:p>
          <a:p>
            <a:r>
              <a:rPr lang="en-US" altLang="zh-CN" sz="3200" dirty="0"/>
              <a:t>Postal Model</a:t>
            </a:r>
          </a:p>
          <a:p>
            <a:pPr lvl="1"/>
            <a:r>
              <a:rPr lang="zh-CN" altLang="en-US" sz="2800" dirty="0"/>
              <a:t>当访问非局部内存时，处理器发送请求</a:t>
            </a:r>
            <a:endParaRPr lang="en-US" altLang="zh-CN" sz="2800" dirty="0"/>
          </a:p>
          <a:p>
            <a:pPr lvl="1"/>
            <a:r>
              <a:rPr lang="zh-CN" altLang="en-US" sz="2800" dirty="0"/>
              <a:t>处理器不会停止，它会继续工作直到数据到达</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467544" y="332656"/>
            <a:ext cx="7024744" cy="864096"/>
          </a:xfrm>
        </p:spPr>
        <p:txBody>
          <a:bodyPr/>
          <a:lstStyle/>
          <a:p>
            <a:r>
              <a:rPr lang="en-US" altLang="zh-CN" dirty="0">
                <a:ea typeface="宋体" pitchFamily="2" charset="-122"/>
              </a:rPr>
              <a:t>Network Models</a:t>
            </a:r>
          </a:p>
        </p:txBody>
      </p:sp>
      <p:sp>
        <p:nvSpPr>
          <p:cNvPr id="4" name="灯片编号占位符 4"/>
          <p:cNvSpPr>
            <a:spLocks noGrp="1"/>
          </p:cNvSpPr>
          <p:nvPr>
            <p:ph type="sldNum" sz="quarter" idx="12"/>
          </p:nvPr>
        </p:nvSpPr>
        <p:spPr/>
        <p:txBody>
          <a:bodyPr/>
          <a:lstStyle/>
          <a:p>
            <a:fld id="{235E382E-B26F-4966-9154-E8D69E28AB13}" type="slidenum">
              <a:rPr lang="zh-CN" altLang="en-US"/>
              <a:pPr/>
              <a:t>26</a:t>
            </a:fld>
            <a:endParaRPr lang="en-US" altLang="zh-CN"/>
          </a:p>
        </p:txBody>
      </p:sp>
      <p:sp>
        <p:nvSpPr>
          <p:cNvPr id="624643" name="Rectangle 3"/>
          <p:cNvSpPr>
            <a:spLocks noGrp="1" noChangeArrowheads="1"/>
          </p:cNvSpPr>
          <p:nvPr>
            <p:ph sz="quarter" idx="1"/>
          </p:nvPr>
        </p:nvSpPr>
        <p:spPr>
          <a:xfrm>
            <a:off x="755576" y="1340768"/>
            <a:ext cx="7704856" cy="4491861"/>
          </a:xfrm>
        </p:spPr>
        <p:txBody>
          <a:bodyPr>
            <a:normAutofit/>
          </a:bodyPr>
          <a:lstStyle/>
          <a:p>
            <a:r>
              <a:rPr lang="zh-CN" altLang="en-US" sz="2800" dirty="0"/>
              <a:t>关注通信网络拓扑的影响</a:t>
            </a:r>
            <a:endParaRPr lang="en-US" altLang="zh-CN" sz="2800" dirty="0"/>
          </a:p>
          <a:p>
            <a:pPr lvl="1"/>
            <a:r>
              <a:rPr lang="zh-CN" altLang="en-US" dirty="0"/>
              <a:t>早期并行计算关注点</a:t>
            </a:r>
            <a:endParaRPr lang="en-US" altLang="zh-CN" dirty="0"/>
          </a:p>
          <a:p>
            <a:r>
              <a:rPr lang="zh-CN" altLang="en-US" sz="2800" dirty="0"/>
              <a:t>分布式内存模型</a:t>
            </a:r>
            <a:endParaRPr lang="en-US" altLang="zh-CN" sz="2800" dirty="0"/>
          </a:p>
          <a:p>
            <a:r>
              <a:rPr lang="zh-CN" altLang="en-US" sz="2800" dirty="0"/>
              <a:t>远程内存访问的代价与拓扑和访问模式相关</a:t>
            </a:r>
            <a:endParaRPr lang="en-US" altLang="zh-CN" sz="2800" dirty="0"/>
          </a:p>
          <a:p>
            <a:r>
              <a:rPr lang="zh-CN" altLang="en-US" sz="2800" dirty="0"/>
              <a:t>提供有效的</a:t>
            </a:r>
            <a:r>
              <a:rPr lang="en-US" altLang="zh-CN" sz="2800" dirty="0"/>
              <a:t> </a:t>
            </a:r>
          </a:p>
          <a:p>
            <a:pPr lvl="1"/>
            <a:r>
              <a:rPr lang="zh-CN" altLang="en-US" sz="2400" dirty="0"/>
              <a:t>数据映射</a:t>
            </a:r>
            <a:endParaRPr lang="en-US" altLang="zh-CN" sz="2400" dirty="0"/>
          </a:p>
          <a:p>
            <a:pPr lvl="1"/>
            <a:r>
              <a:rPr lang="zh-CN" altLang="en-US" sz="2400" dirty="0"/>
              <a:t>通信路由</a:t>
            </a:r>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67544" y="332656"/>
            <a:ext cx="7024744" cy="936104"/>
          </a:xfrm>
        </p:spPr>
        <p:txBody>
          <a:bodyPr/>
          <a:lstStyle/>
          <a:p>
            <a:r>
              <a:rPr lang="en-US" altLang="zh-CN" dirty="0" err="1">
                <a:ea typeface="宋体" pitchFamily="2" charset="-122"/>
              </a:rPr>
              <a:t>LogP</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FCB71D32-C877-4E4F-A9F2-3A9398C73803}" type="slidenum">
              <a:rPr lang="zh-CN" altLang="en-US"/>
              <a:pPr/>
              <a:t>27</a:t>
            </a:fld>
            <a:endParaRPr lang="en-US" altLang="zh-CN"/>
          </a:p>
        </p:txBody>
      </p:sp>
      <p:sp>
        <p:nvSpPr>
          <p:cNvPr id="626691" name="Rectangle 3"/>
          <p:cNvSpPr>
            <a:spLocks noGrp="1" noChangeArrowheads="1"/>
          </p:cNvSpPr>
          <p:nvPr>
            <p:ph sz="quarter" idx="1"/>
          </p:nvPr>
        </p:nvSpPr>
        <p:spPr>
          <a:xfrm>
            <a:off x="755576" y="1268760"/>
            <a:ext cx="7704856" cy="5040560"/>
          </a:xfrm>
        </p:spPr>
        <p:txBody>
          <a:bodyPr>
            <a:normAutofit/>
          </a:bodyPr>
          <a:lstStyle/>
          <a:p>
            <a:r>
              <a:rPr lang="zh-CN" altLang="en-US" sz="3200" dirty="0"/>
              <a:t>受并行计算机设计的影响</a:t>
            </a:r>
            <a:endParaRPr lang="en-US" altLang="zh-CN" sz="3200" dirty="0"/>
          </a:p>
          <a:p>
            <a:r>
              <a:rPr lang="zh-CN" altLang="en-US" sz="3200" dirty="0"/>
              <a:t>分布式内存多处理器模型</a:t>
            </a:r>
            <a:endParaRPr lang="en-US" altLang="zh-CN" sz="3200" dirty="0"/>
          </a:p>
          <a:p>
            <a:r>
              <a:rPr lang="zh-CN" altLang="en-US" sz="3200" dirty="0"/>
              <a:t>处理器通信通过点对点的消息通信实现</a:t>
            </a:r>
            <a:endParaRPr lang="en-US" altLang="zh-CN" sz="3200" dirty="0"/>
          </a:p>
          <a:p>
            <a:r>
              <a:rPr lang="zh-CN" altLang="en-US" sz="3200" dirty="0"/>
              <a:t>目标是分析并行计算机的性能瓶颈</a:t>
            </a:r>
            <a:endParaRPr lang="en-US" altLang="zh-CN" sz="3200" dirty="0"/>
          </a:p>
          <a:p>
            <a:r>
              <a:rPr lang="zh-CN" altLang="en-US" sz="3200" dirty="0"/>
              <a:t>确定通信网络的性能特点</a:t>
            </a:r>
            <a:r>
              <a:rPr lang="en-US" altLang="zh-CN" sz="3200" dirty="0"/>
              <a:t> </a:t>
            </a:r>
          </a:p>
          <a:p>
            <a:pPr lvl="1"/>
            <a:r>
              <a:rPr lang="zh-CN" altLang="en-US" sz="2800" dirty="0"/>
              <a:t>为数据放置提供帮助</a:t>
            </a:r>
            <a:endParaRPr lang="en-US" altLang="zh-CN" sz="2800" dirty="0"/>
          </a:p>
          <a:p>
            <a:pPr lvl="1"/>
            <a:r>
              <a:rPr lang="zh-CN" altLang="en-US" sz="2800" dirty="0"/>
              <a:t>显示了平衡通信的重要性</a:t>
            </a:r>
            <a:endParaRPr lang="en-US" altLang="zh-CN"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zh-CN" altLang="en-US" dirty="0">
                <a:ea typeface="宋体" pitchFamily="2" charset="-122"/>
              </a:rPr>
              <a:t>模型参数</a:t>
            </a:r>
            <a:r>
              <a:rPr lang="en-US" altLang="zh-CN" dirty="0">
                <a:ea typeface="宋体" pitchFamily="2" charset="-122"/>
              </a:rPr>
              <a:t>Model Parameters</a:t>
            </a:r>
          </a:p>
        </p:txBody>
      </p:sp>
      <p:sp>
        <p:nvSpPr>
          <p:cNvPr id="4" name="灯片编号占位符 4"/>
          <p:cNvSpPr>
            <a:spLocks noGrp="1"/>
          </p:cNvSpPr>
          <p:nvPr>
            <p:ph type="sldNum" sz="quarter" idx="12"/>
          </p:nvPr>
        </p:nvSpPr>
        <p:spPr/>
        <p:txBody>
          <a:bodyPr/>
          <a:lstStyle/>
          <a:p>
            <a:fld id="{C2B517C4-3AF6-454C-A972-8A12C9A0585C}" type="slidenum">
              <a:rPr lang="zh-CN" altLang="en-US"/>
              <a:pPr/>
              <a:t>28</a:t>
            </a:fld>
            <a:endParaRPr lang="en-US" altLang="zh-CN"/>
          </a:p>
        </p:txBody>
      </p:sp>
      <p:sp>
        <p:nvSpPr>
          <p:cNvPr id="631811" name="Rectangle 3"/>
          <p:cNvSpPr>
            <a:spLocks noGrp="1" noChangeArrowheads="1"/>
          </p:cNvSpPr>
          <p:nvPr>
            <p:ph sz="quarter" idx="1"/>
          </p:nvPr>
        </p:nvSpPr>
        <p:spPr/>
        <p:txBody>
          <a:bodyPr>
            <a:noAutofit/>
          </a:bodyPr>
          <a:lstStyle/>
          <a:p>
            <a:pPr>
              <a:lnSpc>
                <a:spcPct val="90000"/>
              </a:lnSpc>
            </a:pPr>
            <a:r>
              <a:rPr lang="zh-CN" altLang="en-US" sz="2800" dirty="0"/>
              <a:t>延迟</a:t>
            </a:r>
            <a:r>
              <a:rPr lang="en-US" altLang="zh-CN" sz="2800" dirty="0"/>
              <a:t>Latency (L)</a:t>
            </a:r>
            <a:r>
              <a:rPr lang="zh-CN" altLang="en-US" sz="2800" dirty="0"/>
              <a:t>：</a:t>
            </a:r>
            <a:r>
              <a:rPr lang="zh-CN" altLang="en-US" sz="2400" dirty="0"/>
              <a:t>从源到目的端发送消息的延迟</a:t>
            </a:r>
            <a:endParaRPr lang="en-US" altLang="zh-CN" sz="2000" dirty="0"/>
          </a:p>
          <a:p>
            <a:pPr>
              <a:lnSpc>
                <a:spcPct val="90000"/>
              </a:lnSpc>
            </a:pPr>
            <a:r>
              <a:rPr lang="zh-CN" altLang="en-US" sz="2800" dirty="0"/>
              <a:t>通信开销</a:t>
            </a:r>
            <a:r>
              <a:rPr lang="en-US" altLang="zh-CN" sz="2800" dirty="0"/>
              <a:t>Communication Overhead (o)</a:t>
            </a:r>
          </a:p>
          <a:p>
            <a:pPr lvl="1">
              <a:lnSpc>
                <a:spcPct val="90000"/>
              </a:lnSpc>
            </a:pPr>
            <a:r>
              <a:rPr lang="zh-CN" altLang="en-US" sz="2400" dirty="0"/>
              <a:t>处理器在发送或接收一条消息时的时间开销</a:t>
            </a:r>
            <a:endParaRPr lang="en-US" altLang="zh-CN" sz="2000" dirty="0"/>
          </a:p>
          <a:p>
            <a:pPr>
              <a:lnSpc>
                <a:spcPct val="90000"/>
              </a:lnSpc>
            </a:pPr>
            <a:r>
              <a:rPr lang="zh-CN" altLang="en-US" sz="2800" dirty="0"/>
              <a:t>通信带宽</a:t>
            </a:r>
            <a:r>
              <a:rPr lang="en-US" altLang="zh-CN" sz="2800" dirty="0"/>
              <a:t>Communication bandwidth (g)</a:t>
            </a:r>
          </a:p>
          <a:p>
            <a:pPr lvl="1">
              <a:lnSpc>
                <a:spcPct val="90000"/>
              </a:lnSpc>
            </a:pPr>
            <a:r>
              <a:rPr lang="zh-CN" altLang="en-US" sz="2400" dirty="0"/>
              <a:t>消息之间的最小时间间隔</a:t>
            </a:r>
            <a:endParaRPr lang="en-US" altLang="zh-CN" sz="2400" dirty="0"/>
          </a:p>
          <a:p>
            <a:pPr>
              <a:lnSpc>
                <a:spcPct val="90000"/>
              </a:lnSpc>
            </a:pPr>
            <a:r>
              <a:rPr lang="zh-CN" altLang="en-US" sz="2800" dirty="0"/>
              <a:t>处理器数量</a:t>
            </a:r>
            <a:r>
              <a:rPr lang="en-US" altLang="zh-CN" sz="2800" dirty="0"/>
              <a:t>Processor count (P)</a:t>
            </a:r>
            <a:endParaRPr lang="en-US" altLang="zh-CN" sz="2400" dirty="0"/>
          </a:p>
        </p:txBody>
      </p:sp>
      <p:grpSp>
        <p:nvGrpSpPr>
          <p:cNvPr id="2" name="组合 1"/>
          <p:cNvGrpSpPr/>
          <p:nvPr/>
        </p:nvGrpSpPr>
        <p:grpSpPr>
          <a:xfrm>
            <a:off x="102512" y="3850632"/>
            <a:ext cx="8938975" cy="2746720"/>
            <a:chOff x="928688" y="1254125"/>
            <a:chExt cx="8938975" cy="2746720"/>
          </a:xfrm>
        </p:grpSpPr>
        <p:sp>
          <p:nvSpPr>
            <p:cNvPr id="5" name="Rectangle 3" descr="25%"/>
            <p:cNvSpPr>
              <a:spLocks noChangeArrowheads="1"/>
            </p:cNvSpPr>
            <p:nvPr/>
          </p:nvSpPr>
          <p:spPr bwMode="auto">
            <a:xfrm>
              <a:off x="2311400" y="2641600"/>
              <a:ext cx="3733800" cy="1219200"/>
            </a:xfrm>
            <a:prstGeom prst="rect">
              <a:avLst/>
            </a:prstGeom>
            <a:pattFill prst="pct25">
              <a:fgClr>
                <a:srgbClr val="91919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 name="Rectangle 4"/>
            <p:cNvSpPr>
              <a:spLocks noChangeArrowheads="1"/>
            </p:cNvSpPr>
            <p:nvPr/>
          </p:nvSpPr>
          <p:spPr bwMode="auto">
            <a:xfrm>
              <a:off x="2759075" y="3463925"/>
              <a:ext cx="2649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dirty="0">
                  <a:solidFill>
                    <a:srgbClr val="000000"/>
                  </a:solidFill>
                  <a:latin typeface="Calibri" panose="020F0502020204030204" pitchFamily="34" charset="0"/>
                </a:rPr>
                <a:t>Interconnection Network</a:t>
              </a:r>
            </a:p>
          </p:txBody>
        </p:sp>
        <p:sp>
          <p:nvSpPr>
            <p:cNvPr id="7" name="Rectangle 5"/>
            <p:cNvSpPr>
              <a:spLocks noChangeArrowheads="1"/>
            </p:cNvSpPr>
            <p:nvPr/>
          </p:nvSpPr>
          <p:spPr bwMode="auto">
            <a:xfrm>
              <a:off x="5797550" y="1797050"/>
              <a:ext cx="3683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8" name="Rectangle 6"/>
            <p:cNvSpPr>
              <a:spLocks noChangeArrowheads="1"/>
            </p:cNvSpPr>
            <p:nvPr/>
          </p:nvSpPr>
          <p:spPr bwMode="auto">
            <a:xfrm>
              <a:off x="5805488" y="17859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M</a:t>
              </a:r>
            </a:p>
          </p:txBody>
        </p:sp>
        <p:sp>
          <p:nvSpPr>
            <p:cNvPr id="9" name="Rectangle 7"/>
            <p:cNvSpPr>
              <a:spLocks noChangeArrowheads="1"/>
            </p:cNvSpPr>
            <p:nvPr/>
          </p:nvSpPr>
          <p:spPr bwMode="auto">
            <a:xfrm>
              <a:off x="5416550" y="1797050"/>
              <a:ext cx="3302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0" name="Rectangle 8"/>
            <p:cNvSpPr>
              <a:spLocks noChangeArrowheads="1"/>
            </p:cNvSpPr>
            <p:nvPr/>
          </p:nvSpPr>
          <p:spPr bwMode="auto">
            <a:xfrm>
              <a:off x="5424488" y="17859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P</a:t>
              </a:r>
            </a:p>
          </p:txBody>
        </p:sp>
        <p:sp>
          <p:nvSpPr>
            <p:cNvPr id="11" name="Rectangle 9"/>
            <p:cNvSpPr>
              <a:spLocks noChangeArrowheads="1"/>
            </p:cNvSpPr>
            <p:nvPr/>
          </p:nvSpPr>
          <p:spPr bwMode="auto">
            <a:xfrm>
              <a:off x="3663950" y="1797050"/>
              <a:ext cx="3683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2" name="Rectangle 10"/>
            <p:cNvSpPr>
              <a:spLocks noChangeArrowheads="1"/>
            </p:cNvSpPr>
            <p:nvPr/>
          </p:nvSpPr>
          <p:spPr bwMode="auto">
            <a:xfrm>
              <a:off x="3671888" y="178752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M</a:t>
              </a:r>
            </a:p>
          </p:txBody>
        </p:sp>
        <p:sp>
          <p:nvSpPr>
            <p:cNvPr id="13" name="Rectangle 11"/>
            <p:cNvSpPr>
              <a:spLocks noChangeArrowheads="1"/>
            </p:cNvSpPr>
            <p:nvPr/>
          </p:nvSpPr>
          <p:spPr bwMode="auto">
            <a:xfrm>
              <a:off x="3282950" y="1797050"/>
              <a:ext cx="3302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4" name="Rectangle 12"/>
            <p:cNvSpPr>
              <a:spLocks noChangeArrowheads="1"/>
            </p:cNvSpPr>
            <p:nvPr/>
          </p:nvSpPr>
          <p:spPr bwMode="auto">
            <a:xfrm>
              <a:off x="3290888" y="17875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P</a:t>
              </a:r>
            </a:p>
          </p:txBody>
        </p:sp>
        <p:sp>
          <p:nvSpPr>
            <p:cNvPr id="15" name="Rectangle 13"/>
            <p:cNvSpPr>
              <a:spLocks noChangeArrowheads="1"/>
            </p:cNvSpPr>
            <p:nvPr/>
          </p:nvSpPr>
          <p:spPr bwMode="auto">
            <a:xfrm>
              <a:off x="2749550" y="1797050"/>
              <a:ext cx="3683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6" name="Rectangle 14"/>
            <p:cNvSpPr>
              <a:spLocks noChangeArrowheads="1"/>
            </p:cNvSpPr>
            <p:nvPr/>
          </p:nvSpPr>
          <p:spPr bwMode="auto">
            <a:xfrm>
              <a:off x="2757488" y="178752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M</a:t>
              </a:r>
            </a:p>
          </p:txBody>
        </p:sp>
        <p:sp>
          <p:nvSpPr>
            <p:cNvPr id="17" name="Rectangle 15"/>
            <p:cNvSpPr>
              <a:spLocks noChangeArrowheads="1"/>
            </p:cNvSpPr>
            <p:nvPr/>
          </p:nvSpPr>
          <p:spPr bwMode="auto">
            <a:xfrm>
              <a:off x="2368550" y="1797050"/>
              <a:ext cx="3302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8" name="Rectangle 16"/>
            <p:cNvSpPr>
              <a:spLocks noChangeArrowheads="1"/>
            </p:cNvSpPr>
            <p:nvPr/>
          </p:nvSpPr>
          <p:spPr bwMode="auto">
            <a:xfrm>
              <a:off x="2376488" y="17875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P</a:t>
              </a:r>
            </a:p>
          </p:txBody>
        </p:sp>
        <p:sp>
          <p:nvSpPr>
            <p:cNvPr id="19" name="Rectangle 17"/>
            <p:cNvSpPr>
              <a:spLocks noChangeArrowheads="1"/>
            </p:cNvSpPr>
            <p:nvPr/>
          </p:nvSpPr>
          <p:spPr bwMode="auto">
            <a:xfrm>
              <a:off x="4662488" y="2014538"/>
              <a:ext cx="585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 ° °</a:t>
              </a:r>
            </a:p>
          </p:txBody>
        </p:sp>
        <p:sp>
          <p:nvSpPr>
            <p:cNvPr id="20" name="Line 18"/>
            <p:cNvSpPr>
              <a:spLocks noChangeShapeType="1"/>
            </p:cNvSpPr>
            <p:nvPr/>
          </p:nvSpPr>
          <p:spPr bwMode="auto">
            <a:xfrm>
              <a:off x="2698750" y="2108200"/>
              <a:ext cx="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3689350" y="2108200"/>
              <a:ext cx="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5822950" y="2108200"/>
              <a:ext cx="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1"/>
            <p:cNvSpPr>
              <a:spLocks noChangeArrowheads="1"/>
            </p:cNvSpPr>
            <p:nvPr/>
          </p:nvSpPr>
          <p:spPr bwMode="auto">
            <a:xfrm>
              <a:off x="3443288" y="1254125"/>
              <a:ext cx="197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P  ( processors )</a:t>
              </a:r>
            </a:p>
          </p:txBody>
        </p:sp>
        <p:sp>
          <p:nvSpPr>
            <p:cNvPr id="24" name="Line 22"/>
            <p:cNvSpPr>
              <a:spLocks noChangeShapeType="1"/>
            </p:cNvSpPr>
            <p:nvPr/>
          </p:nvSpPr>
          <p:spPr bwMode="auto">
            <a:xfrm flipH="1">
              <a:off x="2311400" y="1428750"/>
              <a:ext cx="10668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Arc 23"/>
            <p:cNvSpPr>
              <a:spLocks/>
            </p:cNvSpPr>
            <p:nvPr/>
          </p:nvSpPr>
          <p:spPr bwMode="auto">
            <a:xfrm>
              <a:off x="2317750" y="1366838"/>
              <a:ext cx="184150" cy="100012"/>
            </a:xfrm>
            <a:custGeom>
              <a:avLst/>
              <a:gdLst>
                <a:gd name="T0" fmla="*/ 12861061 w 21600"/>
                <a:gd name="T1" fmla="*/ 0 h 11793"/>
                <a:gd name="T2" fmla="*/ 12891437 w 21600"/>
                <a:gd name="T3" fmla="*/ 7192960 h 11793"/>
                <a:gd name="T4" fmla="*/ 0 w 21600"/>
                <a:gd name="T5" fmla="*/ 3649272 h 11793"/>
                <a:gd name="T6" fmla="*/ 0 60000 65536"/>
                <a:gd name="T7" fmla="*/ 0 60000 65536"/>
                <a:gd name="T8" fmla="*/ 0 60000 65536"/>
                <a:gd name="T9" fmla="*/ 0 w 21600"/>
                <a:gd name="T10" fmla="*/ 0 h 11793"/>
                <a:gd name="T11" fmla="*/ 21600 w 21600"/>
                <a:gd name="T12" fmla="*/ 11793 h 11793"/>
              </a:gdLst>
              <a:ahLst/>
              <a:cxnLst>
                <a:cxn ang="T6">
                  <a:pos x="T0" y="T1"/>
                </a:cxn>
                <a:cxn ang="T7">
                  <a:pos x="T2" y="T3"/>
                </a:cxn>
                <a:cxn ang="T8">
                  <a:pos x="T4" y="T5"/>
                </a:cxn>
              </a:cxnLst>
              <a:rect l="T9" t="T10" r="T11" b="T12"/>
              <a:pathLst>
                <a:path w="21600" h="11793" fill="none" extrusionOk="0">
                  <a:moveTo>
                    <a:pt x="20754" y="0"/>
                  </a:moveTo>
                  <a:cubicBezTo>
                    <a:pt x="21315" y="1944"/>
                    <a:pt x="21600" y="3958"/>
                    <a:pt x="21600" y="5983"/>
                  </a:cubicBezTo>
                  <a:cubicBezTo>
                    <a:pt x="21600" y="7946"/>
                    <a:pt x="21332" y="9901"/>
                    <a:pt x="20803" y="11792"/>
                  </a:cubicBezTo>
                </a:path>
                <a:path w="21600" h="11793" stroke="0" extrusionOk="0">
                  <a:moveTo>
                    <a:pt x="20754" y="0"/>
                  </a:moveTo>
                  <a:cubicBezTo>
                    <a:pt x="21315" y="1944"/>
                    <a:pt x="21600" y="3958"/>
                    <a:pt x="21600" y="5983"/>
                  </a:cubicBezTo>
                  <a:cubicBezTo>
                    <a:pt x="21600" y="7946"/>
                    <a:pt x="21332" y="9901"/>
                    <a:pt x="20803" y="11792"/>
                  </a:cubicBezTo>
                  <a:lnTo>
                    <a:pt x="0" y="5983"/>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26" name="Line 24"/>
            <p:cNvSpPr>
              <a:spLocks noChangeShapeType="1"/>
            </p:cNvSpPr>
            <p:nvPr/>
          </p:nvSpPr>
          <p:spPr bwMode="auto">
            <a:xfrm>
              <a:off x="5359400" y="1428750"/>
              <a:ext cx="990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Arc 25"/>
            <p:cNvSpPr>
              <a:spLocks/>
            </p:cNvSpPr>
            <p:nvPr/>
          </p:nvSpPr>
          <p:spPr bwMode="auto">
            <a:xfrm>
              <a:off x="6161088" y="1366838"/>
              <a:ext cx="184150" cy="100012"/>
            </a:xfrm>
            <a:custGeom>
              <a:avLst/>
              <a:gdLst>
                <a:gd name="T0" fmla="*/ 485158 w 21600"/>
                <a:gd name="T1" fmla="*/ 7312762 h 11696"/>
                <a:gd name="T2" fmla="*/ 514963 w 21600"/>
                <a:gd name="T3" fmla="*/ 0 h 11696"/>
                <a:gd name="T4" fmla="*/ 13384669 w 21600"/>
                <a:gd name="T5" fmla="*/ 3710124 h 11696"/>
                <a:gd name="T6" fmla="*/ 0 60000 65536"/>
                <a:gd name="T7" fmla="*/ 0 60000 65536"/>
                <a:gd name="T8" fmla="*/ 0 60000 65536"/>
                <a:gd name="T9" fmla="*/ 0 w 21600"/>
                <a:gd name="T10" fmla="*/ 0 h 11696"/>
                <a:gd name="T11" fmla="*/ 21600 w 21600"/>
                <a:gd name="T12" fmla="*/ 11696 h 11696"/>
              </a:gdLst>
              <a:ahLst/>
              <a:cxnLst>
                <a:cxn ang="T6">
                  <a:pos x="T0" y="T1"/>
                </a:cxn>
                <a:cxn ang="T7">
                  <a:pos x="T2" y="T3"/>
                </a:cxn>
                <a:cxn ang="T8">
                  <a:pos x="T4" y="T5"/>
                </a:cxn>
              </a:cxnLst>
              <a:rect l="T9" t="T10" r="T11" b="T12"/>
              <a:pathLst>
                <a:path w="21600" h="11696" fill="none" extrusionOk="0">
                  <a:moveTo>
                    <a:pt x="782" y="11696"/>
                  </a:moveTo>
                  <a:cubicBezTo>
                    <a:pt x="263" y="9819"/>
                    <a:pt x="0" y="7881"/>
                    <a:pt x="0" y="5934"/>
                  </a:cubicBezTo>
                  <a:cubicBezTo>
                    <a:pt x="-1" y="3927"/>
                    <a:pt x="279" y="1929"/>
                    <a:pt x="831" y="0"/>
                  </a:cubicBezTo>
                </a:path>
                <a:path w="21600" h="11696" stroke="0" extrusionOk="0">
                  <a:moveTo>
                    <a:pt x="782" y="11696"/>
                  </a:moveTo>
                  <a:cubicBezTo>
                    <a:pt x="263" y="9819"/>
                    <a:pt x="0" y="7881"/>
                    <a:pt x="0" y="5934"/>
                  </a:cubicBezTo>
                  <a:cubicBezTo>
                    <a:pt x="-1" y="3927"/>
                    <a:pt x="279" y="1929"/>
                    <a:pt x="831" y="0"/>
                  </a:cubicBezTo>
                  <a:lnTo>
                    <a:pt x="21600" y="5934"/>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28" name="Rectangle 26"/>
            <p:cNvSpPr>
              <a:spLocks noChangeArrowheads="1"/>
            </p:cNvSpPr>
            <p:nvPr/>
          </p:nvSpPr>
          <p:spPr bwMode="auto">
            <a:xfrm>
              <a:off x="6530975" y="3309938"/>
              <a:ext cx="188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Limited Volume</a:t>
              </a:r>
            </a:p>
          </p:txBody>
        </p:sp>
        <p:sp>
          <p:nvSpPr>
            <p:cNvPr id="29" name="Rectangle 27"/>
            <p:cNvSpPr>
              <a:spLocks noChangeArrowheads="1"/>
            </p:cNvSpPr>
            <p:nvPr/>
          </p:nvSpPr>
          <p:spPr bwMode="auto">
            <a:xfrm>
              <a:off x="6530975" y="35385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 </a:t>
              </a:r>
            </a:p>
          </p:txBody>
        </p:sp>
        <p:sp>
          <p:nvSpPr>
            <p:cNvPr id="30" name="Rectangle 28"/>
            <p:cNvSpPr>
              <a:spLocks noChangeArrowheads="1"/>
            </p:cNvSpPr>
            <p:nvPr/>
          </p:nvSpPr>
          <p:spPr bwMode="auto">
            <a:xfrm>
              <a:off x="6669088" y="353853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i="1">
                  <a:solidFill>
                    <a:srgbClr val="FC0128"/>
                  </a:solidFill>
                  <a:latin typeface="Calibri" panose="020F0502020204030204" pitchFamily="34" charset="0"/>
                </a:rPr>
                <a:t>L/ g </a:t>
              </a:r>
            </a:p>
          </p:txBody>
        </p:sp>
        <p:sp>
          <p:nvSpPr>
            <p:cNvPr id="31" name="Rectangle 29"/>
            <p:cNvSpPr>
              <a:spLocks noChangeArrowheads="1"/>
            </p:cNvSpPr>
            <p:nvPr/>
          </p:nvSpPr>
          <p:spPr bwMode="auto">
            <a:xfrm>
              <a:off x="7283004" y="3538538"/>
              <a:ext cx="258465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dirty="0">
                  <a:solidFill>
                    <a:srgbClr val="FC0128"/>
                  </a:solidFill>
                  <a:latin typeface="Calibri" panose="020F0502020204030204" pitchFamily="34" charset="0"/>
                </a:rPr>
                <a:t> to or from a </a:t>
              </a:r>
              <a:r>
                <a:rPr lang="en-US" altLang="zh-CN" dirty="0" err="1">
                  <a:solidFill>
                    <a:srgbClr val="FC0128"/>
                  </a:solidFill>
                  <a:latin typeface="Calibri" panose="020F0502020204030204" pitchFamily="34" charset="0"/>
                </a:rPr>
                <a:t>proc</a:t>
              </a:r>
              <a:r>
                <a:rPr lang="en-US" altLang="zh-CN" dirty="0">
                  <a:solidFill>
                    <a:srgbClr val="FC0128"/>
                  </a:solidFill>
                  <a:latin typeface="Calibri" panose="020F0502020204030204" pitchFamily="34" charset="0"/>
                </a:rPr>
                <a:t>)</a:t>
              </a:r>
            </a:p>
          </p:txBody>
        </p:sp>
        <p:sp>
          <p:nvSpPr>
            <p:cNvPr id="32" name="Line 30"/>
            <p:cNvSpPr>
              <a:spLocks noChangeShapeType="1"/>
            </p:cNvSpPr>
            <p:nvPr/>
          </p:nvSpPr>
          <p:spPr bwMode="auto">
            <a:xfrm>
              <a:off x="2463800" y="2184400"/>
              <a:ext cx="152400" cy="762000"/>
            </a:xfrm>
            <a:prstGeom prst="line">
              <a:avLst/>
            </a:prstGeom>
            <a:noFill/>
            <a:ln w="50800">
              <a:solidFill>
                <a:srgbClr val="063DE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Arc 31"/>
            <p:cNvSpPr>
              <a:spLocks/>
            </p:cNvSpPr>
            <p:nvPr/>
          </p:nvSpPr>
          <p:spPr bwMode="auto">
            <a:xfrm>
              <a:off x="2459038" y="2643188"/>
              <a:ext cx="192087" cy="298450"/>
            </a:xfrm>
            <a:custGeom>
              <a:avLst/>
              <a:gdLst>
                <a:gd name="T0" fmla="*/ 0 w 13851"/>
                <a:gd name="T1" fmla="*/ 7750112 h 21600"/>
                <a:gd name="T2" fmla="*/ 36942947 w 13851"/>
                <a:gd name="T3" fmla="*/ 543345 h 21600"/>
                <a:gd name="T4" fmla="*/ 29008048 w 13851"/>
                <a:gd name="T5" fmla="*/ 56977995 h 21600"/>
                <a:gd name="T6" fmla="*/ 0 60000 65536"/>
                <a:gd name="T7" fmla="*/ 0 60000 65536"/>
                <a:gd name="T8" fmla="*/ 0 60000 65536"/>
                <a:gd name="T9" fmla="*/ 0 w 13851"/>
                <a:gd name="T10" fmla="*/ 0 h 21600"/>
                <a:gd name="T11" fmla="*/ 13851 w 13851"/>
                <a:gd name="T12" fmla="*/ 21600 h 21600"/>
              </a:gdLst>
              <a:ahLst/>
              <a:cxnLst>
                <a:cxn ang="T6">
                  <a:pos x="T0" y="T1"/>
                </a:cxn>
                <a:cxn ang="T7">
                  <a:pos x="T2" y="T3"/>
                </a:cxn>
                <a:cxn ang="T8">
                  <a:pos x="T4" y="T5"/>
                </a:cxn>
              </a:cxnLst>
              <a:rect l="T9" t="T10" r="T11" b="T12"/>
              <a:pathLst>
                <a:path w="13851" h="21600" fill="none" extrusionOk="0">
                  <a:moveTo>
                    <a:pt x="-1" y="2937"/>
                  </a:moveTo>
                  <a:cubicBezTo>
                    <a:pt x="3301" y="1013"/>
                    <a:pt x="7054" y="-1"/>
                    <a:pt x="10876" y="0"/>
                  </a:cubicBezTo>
                  <a:cubicBezTo>
                    <a:pt x="11871" y="0"/>
                    <a:pt x="12865" y="68"/>
                    <a:pt x="13851" y="205"/>
                  </a:cubicBezTo>
                </a:path>
                <a:path w="13851" h="21600" stroke="0" extrusionOk="0">
                  <a:moveTo>
                    <a:pt x="-1" y="2937"/>
                  </a:moveTo>
                  <a:cubicBezTo>
                    <a:pt x="3301" y="1013"/>
                    <a:pt x="7054" y="-1"/>
                    <a:pt x="10876" y="0"/>
                  </a:cubicBezTo>
                  <a:cubicBezTo>
                    <a:pt x="11871" y="0"/>
                    <a:pt x="12865" y="68"/>
                    <a:pt x="13851" y="205"/>
                  </a:cubicBezTo>
                  <a:lnTo>
                    <a:pt x="10876" y="21600"/>
                  </a:lnTo>
                  <a:close/>
                </a:path>
              </a:pathLst>
            </a:custGeom>
            <a:solidFill>
              <a:srgbClr val="063DE8"/>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34" name="Line 32"/>
            <p:cNvSpPr>
              <a:spLocks noChangeShapeType="1"/>
            </p:cNvSpPr>
            <p:nvPr/>
          </p:nvSpPr>
          <p:spPr bwMode="auto">
            <a:xfrm flipV="1">
              <a:off x="5359400" y="2108200"/>
              <a:ext cx="304800" cy="838200"/>
            </a:xfrm>
            <a:prstGeom prst="line">
              <a:avLst/>
            </a:prstGeom>
            <a:noFill/>
            <a:ln w="50800">
              <a:solidFill>
                <a:srgbClr val="063DE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Arc 33"/>
            <p:cNvSpPr>
              <a:spLocks/>
            </p:cNvSpPr>
            <p:nvPr/>
          </p:nvSpPr>
          <p:spPr bwMode="auto">
            <a:xfrm>
              <a:off x="5470525" y="2114550"/>
              <a:ext cx="188913" cy="298450"/>
            </a:xfrm>
            <a:custGeom>
              <a:avLst/>
              <a:gdLst>
                <a:gd name="T0" fmla="*/ 34974781 w 13647"/>
                <a:gd name="T1" fmla="*/ 57004372 h 21595"/>
                <a:gd name="T2" fmla="*/ 0 w 13647"/>
                <a:gd name="T3" fmla="*/ 44196580 h 21595"/>
                <a:gd name="T4" fmla="*/ 36200203 w 13647"/>
                <a:gd name="T5" fmla="*/ 0 h 21595"/>
                <a:gd name="T6" fmla="*/ 0 60000 65536"/>
                <a:gd name="T7" fmla="*/ 0 60000 65536"/>
                <a:gd name="T8" fmla="*/ 0 60000 65536"/>
                <a:gd name="T9" fmla="*/ 0 w 13647"/>
                <a:gd name="T10" fmla="*/ 0 h 21595"/>
                <a:gd name="T11" fmla="*/ 13647 w 13647"/>
                <a:gd name="T12" fmla="*/ 21595 h 21595"/>
              </a:gdLst>
              <a:ahLst/>
              <a:cxnLst>
                <a:cxn ang="T6">
                  <a:pos x="T0" y="T1"/>
                </a:cxn>
                <a:cxn ang="T7">
                  <a:pos x="T2" y="T3"/>
                </a:cxn>
                <a:cxn ang="T8">
                  <a:pos x="T4" y="T5"/>
                </a:cxn>
              </a:cxnLst>
              <a:rect l="T9" t="T10" r="T11" b="T12"/>
              <a:pathLst>
                <a:path w="13647" h="21595" fill="none" extrusionOk="0">
                  <a:moveTo>
                    <a:pt x="13184" y="21595"/>
                  </a:moveTo>
                  <a:cubicBezTo>
                    <a:pt x="8372" y="21492"/>
                    <a:pt x="3731" y="19784"/>
                    <a:pt x="0" y="16742"/>
                  </a:cubicBezTo>
                </a:path>
                <a:path w="13647" h="21595" stroke="0" extrusionOk="0">
                  <a:moveTo>
                    <a:pt x="13184" y="21595"/>
                  </a:moveTo>
                  <a:cubicBezTo>
                    <a:pt x="8372" y="21492"/>
                    <a:pt x="3731" y="19784"/>
                    <a:pt x="0" y="16742"/>
                  </a:cubicBezTo>
                  <a:lnTo>
                    <a:pt x="13647" y="0"/>
                  </a:lnTo>
                  <a:close/>
                </a:path>
              </a:pathLst>
            </a:custGeom>
            <a:solidFill>
              <a:srgbClr val="063DE8"/>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36" name="Rectangle 34"/>
            <p:cNvSpPr>
              <a:spLocks noChangeArrowheads="1"/>
            </p:cNvSpPr>
            <p:nvPr/>
          </p:nvSpPr>
          <p:spPr bwMode="auto">
            <a:xfrm>
              <a:off x="928688" y="224472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o (overhead)</a:t>
              </a:r>
            </a:p>
          </p:txBody>
        </p:sp>
        <p:sp>
          <p:nvSpPr>
            <p:cNvPr id="37" name="Line 35"/>
            <p:cNvSpPr>
              <a:spLocks noChangeShapeType="1"/>
            </p:cNvSpPr>
            <p:nvPr/>
          </p:nvSpPr>
          <p:spPr bwMode="auto">
            <a:xfrm>
              <a:off x="2616200" y="2946400"/>
              <a:ext cx="2743200" cy="0"/>
            </a:xfrm>
            <a:prstGeom prst="line">
              <a:avLst/>
            </a:prstGeom>
            <a:noFill/>
            <a:ln w="50800">
              <a:solidFill>
                <a:srgbClr val="063DE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Arc 36"/>
            <p:cNvSpPr>
              <a:spLocks/>
            </p:cNvSpPr>
            <p:nvPr/>
          </p:nvSpPr>
          <p:spPr bwMode="auto">
            <a:xfrm>
              <a:off x="5056188" y="2843213"/>
              <a:ext cx="298450" cy="195262"/>
            </a:xfrm>
            <a:custGeom>
              <a:avLst/>
              <a:gdLst>
                <a:gd name="T0" fmla="*/ 3078470 w 21600"/>
                <a:gd name="T1" fmla="*/ 37409667 h 14107"/>
                <a:gd name="T2" fmla="*/ 3170686 w 21600"/>
                <a:gd name="T3" fmla="*/ 0 h 14107"/>
                <a:gd name="T4" fmla="*/ 56977995 w 21600"/>
                <a:gd name="T5" fmla="*/ 18841435 h 14107"/>
                <a:gd name="T6" fmla="*/ 0 60000 65536"/>
                <a:gd name="T7" fmla="*/ 0 60000 65536"/>
                <a:gd name="T8" fmla="*/ 0 60000 65536"/>
                <a:gd name="T9" fmla="*/ 0 w 21600"/>
                <a:gd name="T10" fmla="*/ 0 h 14107"/>
                <a:gd name="T11" fmla="*/ 21600 w 21600"/>
                <a:gd name="T12" fmla="*/ 14107 h 14107"/>
              </a:gdLst>
              <a:ahLst/>
              <a:cxnLst>
                <a:cxn ang="T6">
                  <a:pos x="T0" y="T1"/>
                </a:cxn>
                <a:cxn ang="T7">
                  <a:pos x="T2" y="T3"/>
                </a:cxn>
                <a:cxn ang="T8">
                  <a:pos x="T4" y="T5"/>
                </a:cxn>
              </a:cxnLst>
              <a:rect l="T9" t="T10" r="T11" b="T12"/>
              <a:pathLst>
                <a:path w="21600" h="14107" fill="none" extrusionOk="0">
                  <a:moveTo>
                    <a:pt x="1166" y="14107"/>
                  </a:moveTo>
                  <a:cubicBezTo>
                    <a:pt x="394" y="11853"/>
                    <a:pt x="0" y="9487"/>
                    <a:pt x="0" y="7105"/>
                  </a:cubicBezTo>
                  <a:cubicBezTo>
                    <a:pt x="-1" y="4686"/>
                    <a:pt x="406" y="2284"/>
                    <a:pt x="1201" y="-1"/>
                  </a:cubicBezTo>
                </a:path>
                <a:path w="21600" h="14107" stroke="0" extrusionOk="0">
                  <a:moveTo>
                    <a:pt x="1166" y="14107"/>
                  </a:moveTo>
                  <a:cubicBezTo>
                    <a:pt x="394" y="11853"/>
                    <a:pt x="0" y="9487"/>
                    <a:pt x="0" y="7105"/>
                  </a:cubicBezTo>
                  <a:cubicBezTo>
                    <a:pt x="-1" y="4686"/>
                    <a:pt x="406" y="2284"/>
                    <a:pt x="1201" y="-1"/>
                  </a:cubicBezTo>
                  <a:lnTo>
                    <a:pt x="21600" y="7105"/>
                  </a:lnTo>
                  <a:close/>
                </a:path>
              </a:pathLst>
            </a:custGeom>
            <a:solidFill>
              <a:srgbClr val="063DE8"/>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39" name="Rectangle 37"/>
            <p:cNvSpPr>
              <a:spLocks noChangeArrowheads="1"/>
            </p:cNvSpPr>
            <p:nvPr/>
          </p:nvSpPr>
          <p:spPr bwMode="auto">
            <a:xfrm>
              <a:off x="3367088" y="30067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L (latency)</a:t>
              </a:r>
            </a:p>
          </p:txBody>
        </p:sp>
        <p:sp>
          <p:nvSpPr>
            <p:cNvPr id="40" name="Rectangle 38"/>
            <p:cNvSpPr>
              <a:spLocks noChangeArrowheads="1"/>
            </p:cNvSpPr>
            <p:nvPr/>
          </p:nvSpPr>
          <p:spPr bwMode="auto">
            <a:xfrm>
              <a:off x="5195888" y="23193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o</a:t>
              </a:r>
            </a:p>
          </p:txBody>
        </p:sp>
        <p:sp>
          <p:nvSpPr>
            <p:cNvPr id="41" name="Oval 39"/>
            <p:cNvSpPr>
              <a:spLocks noChangeArrowheads="1"/>
            </p:cNvSpPr>
            <p:nvPr/>
          </p:nvSpPr>
          <p:spPr bwMode="auto">
            <a:xfrm>
              <a:off x="5670550" y="2419350"/>
              <a:ext cx="368300" cy="139700"/>
            </a:xfrm>
            <a:prstGeom prst="ellipse">
              <a:avLst/>
            </a:prstGeom>
            <a:noFill/>
            <a:ln w="127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42" name="Line 40"/>
            <p:cNvSpPr>
              <a:spLocks noChangeShapeType="1"/>
            </p:cNvSpPr>
            <p:nvPr/>
          </p:nvSpPr>
          <p:spPr bwMode="auto">
            <a:xfrm>
              <a:off x="6045200" y="2495550"/>
              <a:ext cx="381000" cy="152400"/>
            </a:xfrm>
            <a:prstGeom prst="line">
              <a:avLst/>
            </a:prstGeom>
            <a:noFill/>
            <a:ln w="127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41"/>
            <p:cNvSpPr>
              <a:spLocks noChangeArrowheads="1"/>
            </p:cNvSpPr>
            <p:nvPr/>
          </p:nvSpPr>
          <p:spPr bwMode="auto">
            <a:xfrm>
              <a:off x="6415088" y="254793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dirty="0">
                  <a:solidFill>
                    <a:srgbClr val="FC0128"/>
                  </a:solidFill>
                  <a:latin typeface="Calibri" panose="020F0502020204030204" pitchFamily="34" charset="0"/>
                </a:rPr>
                <a:t>g (gap)</a:t>
              </a:r>
            </a:p>
          </p:txBody>
        </p:sp>
        <p:sp>
          <p:nvSpPr>
            <p:cNvPr id="44" name="Line 42"/>
            <p:cNvSpPr>
              <a:spLocks noChangeShapeType="1"/>
            </p:cNvSpPr>
            <p:nvPr/>
          </p:nvSpPr>
          <p:spPr bwMode="auto">
            <a:xfrm flipV="1">
              <a:off x="5664200" y="3581400"/>
              <a:ext cx="889000" cy="133350"/>
            </a:xfrm>
            <a:prstGeom prst="line">
              <a:avLst/>
            </a:prstGeom>
            <a:noFill/>
            <a:ln w="127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459553" y="-27384"/>
            <a:ext cx="7024744" cy="1143000"/>
          </a:xfrm>
        </p:spPr>
        <p:txBody>
          <a:bodyPr/>
          <a:lstStyle/>
          <a:p>
            <a:r>
              <a:rPr lang="en-US" altLang="ko-KR" dirty="0" err="1"/>
              <a:t>LogP</a:t>
            </a:r>
            <a:r>
              <a:rPr lang="en-US" altLang="ko-KR" dirty="0"/>
              <a:t> Model</a:t>
            </a:r>
          </a:p>
        </p:txBody>
      </p:sp>
      <p:sp>
        <p:nvSpPr>
          <p:cNvPr id="23" name="灯片编号占位符 3"/>
          <p:cNvSpPr>
            <a:spLocks noGrp="1"/>
          </p:cNvSpPr>
          <p:nvPr>
            <p:ph type="sldNum" sz="quarter" idx="12"/>
          </p:nvPr>
        </p:nvSpPr>
        <p:spPr/>
        <p:txBody>
          <a:bodyPr/>
          <a:lstStyle/>
          <a:p>
            <a:fld id="{D40E3A17-9EA9-4C85-9AA4-D4CAF5944D43}" type="slidenum">
              <a:rPr lang="zh-CN" altLang="en-US"/>
              <a:pPr/>
              <a:t>29</a:t>
            </a:fld>
            <a:endParaRPr lang="en-US" altLang="zh-CN"/>
          </a:p>
        </p:txBody>
      </p:sp>
      <p:grpSp>
        <p:nvGrpSpPr>
          <p:cNvPr id="4" name="组合 3"/>
          <p:cNvGrpSpPr/>
          <p:nvPr/>
        </p:nvGrpSpPr>
        <p:grpSpPr>
          <a:xfrm>
            <a:off x="612648" y="980728"/>
            <a:ext cx="7645149" cy="4536504"/>
            <a:chOff x="455243" y="1844824"/>
            <a:chExt cx="7645149" cy="4536504"/>
          </a:xfrm>
        </p:grpSpPr>
        <p:grpSp>
          <p:nvGrpSpPr>
            <p:cNvPr id="2" name="组合 1"/>
            <p:cNvGrpSpPr/>
            <p:nvPr/>
          </p:nvGrpSpPr>
          <p:grpSpPr>
            <a:xfrm>
              <a:off x="1043608" y="1844824"/>
              <a:ext cx="7056784" cy="4536504"/>
              <a:chOff x="1524000" y="2133600"/>
              <a:chExt cx="5876925" cy="3657600"/>
            </a:xfrm>
          </p:grpSpPr>
          <p:sp>
            <p:nvSpPr>
              <p:cNvPr id="745475" name="Text Box 3"/>
              <p:cNvSpPr txBox="1">
                <a:spLocks noChangeArrowheads="1"/>
              </p:cNvSpPr>
              <p:nvPr/>
            </p:nvSpPr>
            <p:spPr bwMode="auto">
              <a:xfrm>
                <a:off x="1524000" y="2667000"/>
                <a:ext cx="924080" cy="66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zh-CN" altLang="en-US" b="1" dirty="0">
                    <a:solidFill>
                      <a:schemeClr val="tx1"/>
                    </a:solidFill>
                    <a:effectLst/>
                    <a:latin typeface="Times New Roman" pitchFamily="18" charset="0"/>
                    <a:ea typeface="Gulim" pitchFamily="34" charset="-127"/>
                  </a:rPr>
                  <a:t>发送方</a:t>
                </a:r>
                <a:endParaRPr kumimoji="1" lang="en-US" altLang="zh-CN" b="1" dirty="0">
                  <a:solidFill>
                    <a:schemeClr val="tx1"/>
                  </a:solidFill>
                  <a:effectLst/>
                  <a:latin typeface="Times New Roman" pitchFamily="18" charset="0"/>
                  <a:ea typeface="Gulim" pitchFamily="34" charset="-127"/>
                </a:endParaRPr>
              </a:p>
              <a:p>
                <a:pPr algn="l" eaLnBrk="0" hangingPunct="0">
                  <a:spcBef>
                    <a:spcPct val="0"/>
                  </a:spcBef>
                </a:pPr>
                <a:r>
                  <a:rPr kumimoji="1" lang="en-US" altLang="ko-KR" b="1" dirty="0">
                    <a:solidFill>
                      <a:schemeClr val="tx1"/>
                    </a:solidFill>
                    <a:effectLst/>
                    <a:latin typeface="Times New Roman" pitchFamily="18" charset="0"/>
                    <a:ea typeface="Gulim" pitchFamily="34" charset="-127"/>
                  </a:rPr>
                  <a:t>sender</a:t>
                </a:r>
              </a:p>
            </p:txBody>
          </p:sp>
          <p:sp>
            <p:nvSpPr>
              <p:cNvPr id="745476" name="Text Box 4"/>
              <p:cNvSpPr txBox="1">
                <a:spLocks noChangeArrowheads="1"/>
              </p:cNvSpPr>
              <p:nvPr/>
            </p:nvSpPr>
            <p:spPr bwMode="auto">
              <a:xfrm>
                <a:off x="1524000" y="4002088"/>
                <a:ext cx="1028902" cy="66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zh-CN" altLang="en-US" b="1" dirty="0">
                    <a:solidFill>
                      <a:schemeClr val="tx1"/>
                    </a:solidFill>
                    <a:effectLst/>
                    <a:latin typeface="Times New Roman" pitchFamily="18" charset="0"/>
                    <a:ea typeface="Gulim" pitchFamily="34" charset="-127"/>
                  </a:rPr>
                  <a:t>接收方</a:t>
                </a:r>
                <a:endParaRPr kumimoji="1" lang="en-US" altLang="zh-CN" b="1" dirty="0">
                  <a:solidFill>
                    <a:schemeClr val="tx1"/>
                  </a:solidFill>
                  <a:effectLst/>
                  <a:latin typeface="Times New Roman" pitchFamily="18" charset="0"/>
                  <a:ea typeface="Gulim" pitchFamily="34" charset="-127"/>
                </a:endParaRPr>
              </a:p>
              <a:p>
                <a:pPr algn="l" eaLnBrk="0" hangingPunct="0">
                  <a:spcBef>
                    <a:spcPct val="0"/>
                  </a:spcBef>
                </a:pPr>
                <a:r>
                  <a:rPr kumimoji="1" lang="en-US" altLang="ko-KR" b="1" dirty="0">
                    <a:solidFill>
                      <a:schemeClr val="tx1"/>
                    </a:solidFill>
                    <a:effectLst/>
                    <a:latin typeface="Times New Roman" pitchFamily="18" charset="0"/>
                    <a:ea typeface="Gulim" pitchFamily="34" charset="-127"/>
                  </a:rPr>
                  <a:t>receiver</a:t>
                </a:r>
              </a:p>
            </p:txBody>
          </p:sp>
          <p:sp>
            <p:nvSpPr>
              <p:cNvPr id="745477" name="Line 5"/>
              <p:cNvSpPr>
                <a:spLocks noChangeShapeType="1"/>
              </p:cNvSpPr>
              <p:nvPr/>
            </p:nvSpPr>
            <p:spPr bwMode="auto">
              <a:xfrm>
                <a:off x="2870200" y="2876550"/>
                <a:ext cx="4530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78" name="Line 6"/>
              <p:cNvSpPr>
                <a:spLocks noChangeShapeType="1"/>
              </p:cNvSpPr>
              <p:nvPr/>
            </p:nvSpPr>
            <p:spPr bwMode="auto">
              <a:xfrm>
                <a:off x="2870200" y="4213225"/>
                <a:ext cx="4530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79" name="Line 7"/>
              <p:cNvSpPr>
                <a:spLocks noChangeShapeType="1"/>
              </p:cNvSpPr>
              <p:nvPr/>
            </p:nvSpPr>
            <p:spPr bwMode="auto">
              <a:xfrm>
                <a:off x="2870200" y="2270125"/>
                <a:ext cx="0" cy="3400425"/>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0" name="Line 8"/>
              <p:cNvSpPr>
                <a:spLocks noChangeShapeType="1"/>
              </p:cNvSpPr>
              <p:nvPr/>
            </p:nvSpPr>
            <p:spPr bwMode="auto">
              <a:xfrm>
                <a:off x="3727450" y="2778125"/>
                <a:ext cx="0" cy="1870075"/>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1" name="Text Box 9"/>
              <p:cNvSpPr txBox="1">
                <a:spLocks noChangeArrowheads="1"/>
              </p:cNvSpPr>
              <p:nvPr/>
            </p:nvSpPr>
            <p:spPr bwMode="auto">
              <a:xfrm>
                <a:off x="3133725" y="3124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solidFill>
                      <a:schemeClr val="tx1"/>
                    </a:solidFill>
                    <a:effectLst/>
                    <a:latin typeface="Times New Roman" pitchFamily="18" charset="0"/>
                    <a:ea typeface="Gulim" pitchFamily="34" charset="-127"/>
                  </a:rPr>
                  <a:t>o</a:t>
                </a:r>
              </a:p>
            </p:txBody>
          </p:sp>
          <p:sp>
            <p:nvSpPr>
              <p:cNvPr id="745482" name="Line 10"/>
              <p:cNvSpPr>
                <a:spLocks noChangeShapeType="1"/>
              </p:cNvSpPr>
              <p:nvPr/>
            </p:nvSpPr>
            <p:spPr bwMode="auto">
              <a:xfrm>
                <a:off x="5686425" y="3848100"/>
                <a:ext cx="0" cy="8509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3" name="Line 11"/>
              <p:cNvSpPr>
                <a:spLocks noChangeShapeType="1"/>
              </p:cNvSpPr>
              <p:nvPr/>
            </p:nvSpPr>
            <p:spPr bwMode="auto">
              <a:xfrm>
                <a:off x="6421438" y="3848100"/>
                <a:ext cx="0" cy="19431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4" name="Text Box 12"/>
              <p:cNvSpPr txBox="1">
                <a:spLocks noChangeArrowheads="1"/>
              </p:cNvSpPr>
              <p:nvPr/>
            </p:nvSpPr>
            <p:spPr bwMode="auto">
              <a:xfrm>
                <a:off x="4505325" y="44958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solidFill>
                      <a:schemeClr val="tx1"/>
                    </a:solidFill>
                    <a:effectLst/>
                    <a:latin typeface="Times New Roman" pitchFamily="18" charset="0"/>
                    <a:ea typeface="Gulim" pitchFamily="34" charset="-127"/>
                  </a:rPr>
                  <a:t>L</a:t>
                </a:r>
              </a:p>
            </p:txBody>
          </p:sp>
          <p:sp>
            <p:nvSpPr>
              <p:cNvPr id="745485" name="Line 13"/>
              <p:cNvSpPr>
                <a:spLocks noChangeShapeType="1"/>
              </p:cNvSpPr>
              <p:nvPr/>
            </p:nvSpPr>
            <p:spPr bwMode="auto">
              <a:xfrm>
                <a:off x="4829175" y="2463800"/>
                <a:ext cx="0" cy="3651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6" name="Line 14"/>
              <p:cNvSpPr>
                <a:spLocks noChangeShapeType="1"/>
              </p:cNvSpPr>
              <p:nvPr/>
            </p:nvSpPr>
            <p:spPr bwMode="auto">
              <a:xfrm>
                <a:off x="3727450" y="4456113"/>
                <a:ext cx="1958975"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7" name="Line 15"/>
              <p:cNvSpPr>
                <a:spLocks noChangeShapeType="1"/>
              </p:cNvSpPr>
              <p:nvPr/>
            </p:nvSpPr>
            <p:spPr bwMode="auto">
              <a:xfrm>
                <a:off x="2870200" y="3119438"/>
                <a:ext cx="857250"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8" name="Line 16"/>
              <p:cNvSpPr>
                <a:spLocks noChangeShapeType="1"/>
              </p:cNvSpPr>
              <p:nvPr/>
            </p:nvSpPr>
            <p:spPr bwMode="auto">
              <a:xfrm>
                <a:off x="2870200" y="2633663"/>
                <a:ext cx="1958975"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9" name="Text Box 17"/>
              <p:cNvSpPr txBox="1">
                <a:spLocks noChangeArrowheads="1"/>
              </p:cNvSpPr>
              <p:nvPr/>
            </p:nvSpPr>
            <p:spPr bwMode="auto">
              <a:xfrm>
                <a:off x="3635375" y="213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solidFill>
                      <a:schemeClr val="tx1"/>
                    </a:solidFill>
                    <a:effectLst/>
                    <a:latin typeface="Times New Roman" pitchFamily="18" charset="0"/>
                    <a:ea typeface="Gulim" pitchFamily="34" charset="-127"/>
                  </a:rPr>
                  <a:t>g</a:t>
                </a:r>
              </a:p>
            </p:txBody>
          </p:sp>
          <p:sp>
            <p:nvSpPr>
              <p:cNvPr id="745490" name="Line 18"/>
              <p:cNvSpPr>
                <a:spLocks noChangeShapeType="1"/>
              </p:cNvSpPr>
              <p:nvPr/>
            </p:nvSpPr>
            <p:spPr bwMode="auto">
              <a:xfrm>
                <a:off x="5686425" y="4456113"/>
                <a:ext cx="735013"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1" name="Text Box 19"/>
              <p:cNvSpPr txBox="1">
                <a:spLocks noChangeArrowheads="1"/>
              </p:cNvSpPr>
              <p:nvPr/>
            </p:nvSpPr>
            <p:spPr bwMode="auto">
              <a:xfrm>
                <a:off x="5876925"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solidFill>
                      <a:schemeClr val="tx1"/>
                    </a:solidFill>
                    <a:effectLst/>
                    <a:latin typeface="Times New Roman" pitchFamily="18" charset="0"/>
                    <a:ea typeface="Gulim" pitchFamily="34" charset="-127"/>
                  </a:rPr>
                  <a:t>o</a:t>
                </a:r>
              </a:p>
            </p:txBody>
          </p:sp>
          <p:sp>
            <p:nvSpPr>
              <p:cNvPr id="745492" name="Line 20"/>
              <p:cNvSpPr>
                <a:spLocks noChangeShapeType="1"/>
              </p:cNvSpPr>
              <p:nvPr/>
            </p:nvSpPr>
            <p:spPr bwMode="auto">
              <a:xfrm>
                <a:off x="2870200" y="5184775"/>
                <a:ext cx="3551238"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3" name="Text Box 21"/>
              <p:cNvSpPr txBox="1">
                <a:spLocks noChangeArrowheads="1"/>
              </p:cNvSpPr>
              <p:nvPr/>
            </p:nvSpPr>
            <p:spPr bwMode="auto">
              <a:xfrm>
                <a:off x="4492625" y="518477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solidFill>
                      <a:schemeClr val="tx1"/>
                    </a:solidFill>
                    <a:effectLst/>
                    <a:latin typeface="Times New Roman" pitchFamily="18" charset="0"/>
                    <a:ea typeface="Gulim" pitchFamily="34" charset="-127"/>
                  </a:rPr>
                  <a:t>t</a:t>
                </a:r>
              </a:p>
            </p:txBody>
          </p:sp>
          <p:sp>
            <p:nvSpPr>
              <p:cNvPr id="745494" name="Line 22"/>
              <p:cNvSpPr>
                <a:spLocks noChangeShapeType="1"/>
              </p:cNvSpPr>
              <p:nvPr/>
            </p:nvSpPr>
            <p:spPr bwMode="auto">
              <a:xfrm>
                <a:off x="3743325" y="2895600"/>
                <a:ext cx="1905000" cy="1295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Line 22"/>
            <p:cNvSpPr>
              <a:spLocks noChangeShapeType="1"/>
            </p:cNvSpPr>
            <p:nvPr/>
          </p:nvSpPr>
          <p:spPr bwMode="auto">
            <a:xfrm>
              <a:off x="5004048" y="2780928"/>
              <a:ext cx="2287450" cy="16066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文本框 2"/>
            <p:cNvSpPr txBox="1"/>
            <p:nvPr/>
          </p:nvSpPr>
          <p:spPr>
            <a:xfrm>
              <a:off x="455243" y="3300880"/>
              <a:ext cx="397866" cy="584775"/>
            </a:xfrm>
            <a:prstGeom prst="rect">
              <a:avLst/>
            </a:prstGeom>
            <a:noFill/>
          </p:spPr>
          <p:txBody>
            <a:bodyPr wrap="none" rtlCol="0">
              <a:spAutoFit/>
            </a:bodyPr>
            <a:lstStyle/>
            <a:p>
              <a:r>
                <a:rPr lang="en-US" altLang="zh-CN" sz="3200" dirty="0">
                  <a:solidFill>
                    <a:srgbClr val="FF0000"/>
                  </a:solidFill>
                </a:rPr>
                <a:t>P</a:t>
              </a:r>
              <a:endParaRPr lang="zh-CN" altLang="en-US" sz="3200" dirty="0">
                <a:solidFill>
                  <a:srgbClr val="FF0000"/>
                </a:solidFill>
              </a:endParaRPr>
            </a:p>
          </p:txBody>
        </p:sp>
      </p:grpSp>
      <p:grpSp>
        <p:nvGrpSpPr>
          <p:cNvPr id="52" name="组合 51"/>
          <p:cNvGrpSpPr/>
          <p:nvPr/>
        </p:nvGrpSpPr>
        <p:grpSpPr>
          <a:xfrm>
            <a:off x="1135977" y="5373216"/>
            <a:ext cx="7252447" cy="1178112"/>
            <a:chOff x="990600" y="1143000"/>
            <a:chExt cx="7267575" cy="1003300"/>
          </a:xfrm>
        </p:grpSpPr>
        <p:sp>
          <p:nvSpPr>
            <p:cNvPr id="53" name="Rectangle 4"/>
            <p:cNvSpPr>
              <a:spLocks noChangeArrowheads="1"/>
            </p:cNvSpPr>
            <p:nvPr/>
          </p:nvSpPr>
          <p:spPr bwMode="auto">
            <a:xfrm>
              <a:off x="996950" y="1149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54" name="Rectangle 5"/>
            <p:cNvSpPr>
              <a:spLocks noChangeArrowheads="1"/>
            </p:cNvSpPr>
            <p:nvPr/>
          </p:nvSpPr>
          <p:spPr bwMode="auto">
            <a:xfrm>
              <a:off x="1230313" y="1169988"/>
              <a:ext cx="2667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55" name="Rectangle 6" descr="50%"/>
            <p:cNvSpPr>
              <a:spLocks noChangeArrowheads="1"/>
            </p:cNvSpPr>
            <p:nvPr/>
          </p:nvSpPr>
          <p:spPr bwMode="auto">
            <a:xfrm>
              <a:off x="1758950" y="1225550"/>
              <a:ext cx="3263900" cy="139700"/>
            </a:xfrm>
            <a:prstGeom prst="rect">
              <a:avLst/>
            </a:prstGeom>
            <a:pattFill prst="pct50">
              <a:fgClr>
                <a:schemeClr val="tx1"/>
              </a:fgClr>
              <a:bgClr>
                <a:schemeClr val="bg1"/>
              </a:bgClr>
            </a:patt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useBgFill="1">
          <p:nvSpPr>
            <p:cNvPr id="56" name="Rectangle 7"/>
            <p:cNvSpPr>
              <a:spLocks noChangeArrowheads="1"/>
            </p:cNvSpPr>
            <p:nvPr/>
          </p:nvSpPr>
          <p:spPr bwMode="auto">
            <a:xfrm>
              <a:off x="3363913" y="1169988"/>
              <a:ext cx="266700" cy="28416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L</a:t>
              </a:r>
            </a:p>
          </p:txBody>
        </p:sp>
        <p:sp>
          <p:nvSpPr>
            <p:cNvPr id="57" name="Rectangle 8"/>
            <p:cNvSpPr>
              <a:spLocks noChangeArrowheads="1"/>
            </p:cNvSpPr>
            <p:nvPr/>
          </p:nvSpPr>
          <p:spPr bwMode="auto">
            <a:xfrm>
              <a:off x="5035550" y="1149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58" name="Rectangle 9"/>
            <p:cNvSpPr>
              <a:spLocks noChangeArrowheads="1"/>
            </p:cNvSpPr>
            <p:nvPr/>
          </p:nvSpPr>
          <p:spPr bwMode="auto">
            <a:xfrm>
              <a:off x="5268913" y="1168400"/>
              <a:ext cx="2667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59" name="Rectangle 10"/>
            <p:cNvSpPr>
              <a:spLocks noChangeArrowheads="1"/>
            </p:cNvSpPr>
            <p:nvPr/>
          </p:nvSpPr>
          <p:spPr bwMode="auto">
            <a:xfrm>
              <a:off x="2216150" y="1530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0" name="Rectangle 11"/>
            <p:cNvSpPr>
              <a:spLocks noChangeArrowheads="1"/>
            </p:cNvSpPr>
            <p:nvPr/>
          </p:nvSpPr>
          <p:spPr bwMode="auto">
            <a:xfrm>
              <a:off x="2449513" y="1550988"/>
              <a:ext cx="2667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61" name="Rectangle 12"/>
            <p:cNvSpPr>
              <a:spLocks noChangeArrowheads="1"/>
            </p:cNvSpPr>
            <p:nvPr/>
          </p:nvSpPr>
          <p:spPr bwMode="auto">
            <a:xfrm>
              <a:off x="6254750" y="1530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2" name="Rectangle 13"/>
            <p:cNvSpPr>
              <a:spLocks noChangeArrowheads="1"/>
            </p:cNvSpPr>
            <p:nvPr/>
          </p:nvSpPr>
          <p:spPr bwMode="auto">
            <a:xfrm>
              <a:off x="6488113" y="1549400"/>
              <a:ext cx="2667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63" name="Rectangle 14"/>
            <p:cNvSpPr>
              <a:spLocks noChangeArrowheads="1"/>
            </p:cNvSpPr>
            <p:nvPr/>
          </p:nvSpPr>
          <p:spPr bwMode="auto">
            <a:xfrm>
              <a:off x="1535113" y="1703388"/>
              <a:ext cx="2667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g</a:t>
              </a:r>
            </a:p>
          </p:txBody>
        </p:sp>
        <p:sp>
          <p:nvSpPr>
            <p:cNvPr id="64" name="Line 15"/>
            <p:cNvSpPr>
              <a:spLocks noChangeShapeType="1"/>
            </p:cNvSpPr>
            <p:nvPr/>
          </p:nvSpPr>
          <p:spPr bwMode="auto">
            <a:xfrm>
              <a:off x="1752600" y="1828800"/>
              <a:ext cx="457200" cy="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16"/>
            <p:cNvSpPr>
              <a:spLocks noChangeShapeType="1"/>
            </p:cNvSpPr>
            <p:nvPr/>
          </p:nvSpPr>
          <p:spPr bwMode="auto">
            <a:xfrm flipH="1">
              <a:off x="990600" y="1828800"/>
              <a:ext cx="533400" cy="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Rectangle 17" descr="Light upward diagonal"/>
            <p:cNvSpPr>
              <a:spLocks noChangeArrowheads="1"/>
            </p:cNvSpPr>
            <p:nvPr/>
          </p:nvSpPr>
          <p:spPr bwMode="auto">
            <a:xfrm>
              <a:off x="1758950" y="1530350"/>
              <a:ext cx="444500" cy="139700"/>
            </a:xfrm>
            <a:prstGeom prst="rect">
              <a:avLst/>
            </a:prstGeom>
            <a:pattFill prst="ltUpDiag">
              <a:fgClr>
                <a:schemeClr val="tx1"/>
              </a:fgClr>
              <a:bgClr>
                <a:schemeClr val="bg1"/>
              </a:bgClr>
            </a:patt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7" name="Rectangle 18" descr="50%"/>
            <p:cNvSpPr>
              <a:spLocks noChangeArrowheads="1"/>
            </p:cNvSpPr>
            <p:nvPr/>
          </p:nvSpPr>
          <p:spPr bwMode="auto">
            <a:xfrm>
              <a:off x="2978150" y="1606550"/>
              <a:ext cx="3263900" cy="139700"/>
            </a:xfrm>
            <a:prstGeom prst="rect">
              <a:avLst/>
            </a:prstGeom>
            <a:pattFill prst="pct50">
              <a:fgClr>
                <a:schemeClr val="tx1"/>
              </a:fgClr>
              <a:bgClr>
                <a:schemeClr val="bg1"/>
              </a:bgClr>
            </a:patt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useBgFill="1">
          <p:nvSpPr>
            <p:cNvPr id="68" name="Rectangle 19"/>
            <p:cNvSpPr>
              <a:spLocks noChangeArrowheads="1"/>
            </p:cNvSpPr>
            <p:nvPr/>
          </p:nvSpPr>
          <p:spPr bwMode="auto">
            <a:xfrm>
              <a:off x="4354513" y="1550988"/>
              <a:ext cx="266700" cy="28416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L</a:t>
              </a:r>
            </a:p>
          </p:txBody>
        </p:sp>
        <p:sp>
          <p:nvSpPr>
            <p:cNvPr id="69" name="Line 20"/>
            <p:cNvSpPr>
              <a:spLocks noChangeShapeType="1"/>
            </p:cNvSpPr>
            <p:nvPr/>
          </p:nvSpPr>
          <p:spPr bwMode="auto">
            <a:xfrm>
              <a:off x="990600" y="2057400"/>
              <a:ext cx="6477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21"/>
            <p:cNvSpPr>
              <a:spLocks noChangeArrowheads="1"/>
            </p:cNvSpPr>
            <p:nvPr/>
          </p:nvSpPr>
          <p:spPr bwMode="auto">
            <a:xfrm>
              <a:off x="7554913" y="1778000"/>
              <a:ext cx="703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pPr>
              <a:r>
                <a:rPr lang="en-US" altLang="zh-CN" sz="2400">
                  <a:latin typeface="Calibri" panose="020F0502020204030204" pitchFamily="34" charset="0"/>
                </a:rPr>
                <a:t>time</a:t>
              </a:r>
            </a:p>
          </p:txBody>
        </p:sp>
        <p:sp>
          <p:nvSpPr>
            <p:cNvPr id="71" name="Line 22"/>
            <p:cNvSpPr>
              <a:spLocks noChangeShapeType="1"/>
            </p:cNvSpPr>
            <p:nvPr/>
          </p:nvSpPr>
          <p:spPr bwMode="auto">
            <a:xfrm flipH="1" flipV="1">
              <a:off x="4876800" y="11430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23"/>
            <p:cNvSpPr>
              <a:spLocks noChangeShapeType="1"/>
            </p:cNvSpPr>
            <p:nvPr/>
          </p:nvSpPr>
          <p:spPr bwMode="auto">
            <a:xfrm flipH="1">
              <a:off x="4953000" y="1371600"/>
              <a:ext cx="762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4"/>
            <p:cNvSpPr>
              <a:spLocks noChangeShapeType="1"/>
            </p:cNvSpPr>
            <p:nvPr/>
          </p:nvSpPr>
          <p:spPr bwMode="auto">
            <a:xfrm flipH="1" flipV="1">
              <a:off x="6172200" y="1524000"/>
              <a:ext cx="762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5"/>
            <p:cNvSpPr>
              <a:spLocks noChangeShapeType="1"/>
            </p:cNvSpPr>
            <p:nvPr/>
          </p:nvSpPr>
          <p:spPr bwMode="auto">
            <a:xfrm flipH="1">
              <a:off x="6172200" y="1752600"/>
              <a:ext cx="762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6"/>
            <p:cNvSpPr>
              <a:spLocks noChangeShapeType="1"/>
            </p:cNvSpPr>
            <p:nvPr/>
          </p:nvSpPr>
          <p:spPr bwMode="auto">
            <a:xfrm flipV="1">
              <a:off x="990600" y="17526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85813" y="1428750"/>
            <a:ext cx="7858125" cy="4286250"/>
          </a:xfrm>
        </p:spPr>
        <p:txBody>
          <a:bodyPr/>
          <a:lstStyle/>
          <a:p>
            <a:r>
              <a:rPr lang="zh-CN" altLang="zh-CN" sz="3200" dirty="0"/>
              <a:t>著名计算机科学家沃思</a:t>
            </a:r>
            <a:r>
              <a:rPr lang="en-US" altLang="zh-CN" sz="3200" dirty="0"/>
              <a:t>(</a:t>
            </a:r>
            <a:r>
              <a:rPr lang="en-US" altLang="zh-CN" sz="3200" dirty="0" err="1"/>
              <a:t>Nikiklaus</a:t>
            </a:r>
            <a:r>
              <a:rPr lang="en-US" altLang="zh-CN" sz="3200" dirty="0"/>
              <a:t> Wirth)</a:t>
            </a:r>
            <a:r>
              <a:rPr lang="zh-CN" altLang="zh-CN" sz="3200" dirty="0"/>
              <a:t>：</a:t>
            </a:r>
          </a:p>
          <a:p>
            <a:pPr>
              <a:buFont typeface="Wingdings" pitchFamily="2" charset="2"/>
              <a:buNone/>
            </a:pPr>
            <a:r>
              <a:rPr lang="en-US" altLang="zh-CN" sz="3200" dirty="0"/>
              <a:t>        </a:t>
            </a:r>
            <a:r>
              <a:rPr lang="zh-CN" altLang="zh-CN" sz="3200" dirty="0">
                <a:solidFill>
                  <a:srgbClr val="C00000"/>
                </a:solidFill>
              </a:rPr>
              <a:t>算法</a:t>
            </a:r>
            <a:r>
              <a:rPr lang="zh-CN" altLang="zh-CN" sz="3200" dirty="0"/>
              <a:t> </a:t>
            </a:r>
            <a:r>
              <a:rPr lang="en-US" altLang="zh-CN" sz="3200" dirty="0"/>
              <a:t>+ </a:t>
            </a:r>
            <a:r>
              <a:rPr lang="zh-CN" altLang="zh-CN" sz="3200" dirty="0">
                <a:solidFill>
                  <a:srgbClr val="C00000"/>
                </a:solidFill>
              </a:rPr>
              <a:t>数据结构 </a:t>
            </a:r>
            <a:r>
              <a:rPr lang="en-US" altLang="zh-CN" sz="3200" dirty="0"/>
              <a:t>= </a:t>
            </a:r>
            <a:r>
              <a:rPr lang="zh-CN" altLang="zh-CN" sz="3200" dirty="0">
                <a:solidFill>
                  <a:srgbClr val="0000CC"/>
                </a:solidFill>
              </a:rPr>
              <a:t>程序</a:t>
            </a:r>
            <a:endParaRPr lang="en-US" altLang="zh-CN" sz="3200" dirty="0">
              <a:solidFill>
                <a:srgbClr val="0000CC"/>
              </a:solidFill>
            </a:endParaRPr>
          </a:p>
          <a:p>
            <a:pPr lvl="1"/>
            <a:r>
              <a:rPr lang="en-US" altLang="zh-CN" sz="2800" dirty="0"/>
              <a:t>(1)</a:t>
            </a:r>
            <a:r>
              <a:rPr lang="zh-CN" altLang="zh-CN" sz="2800" dirty="0"/>
              <a:t>数据结构</a:t>
            </a:r>
            <a:r>
              <a:rPr lang="en-US" altLang="zh-CN" sz="2800" dirty="0"/>
              <a:t>(data structure)</a:t>
            </a:r>
          </a:p>
          <a:p>
            <a:pPr lvl="2"/>
            <a:r>
              <a:rPr lang="zh-CN" altLang="zh-CN" sz="2400" dirty="0">
                <a:solidFill>
                  <a:srgbClr val="C00000"/>
                </a:solidFill>
              </a:rPr>
              <a:t>对数据的描述</a:t>
            </a:r>
            <a:r>
              <a:rPr lang="zh-CN" altLang="zh-CN" sz="2400" dirty="0"/>
              <a:t>。在程序中要指定用到</a:t>
            </a:r>
            <a:r>
              <a:rPr lang="zh-CN" altLang="en-US" sz="2400" dirty="0"/>
              <a:t>哪</a:t>
            </a:r>
            <a:r>
              <a:rPr lang="zh-CN" altLang="zh-CN" sz="2400" dirty="0"/>
              <a:t>些数据以及这些数据的类型和数据的组织形式</a:t>
            </a:r>
            <a:endParaRPr lang="en-US" altLang="zh-CN" sz="2400" dirty="0"/>
          </a:p>
          <a:p>
            <a:pPr lvl="1"/>
            <a:r>
              <a:rPr lang="en-US" altLang="zh-CN" sz="2800" dirty="0"/>
              <a:t>(2)</a:t>
            </a:r>
            <a:r>
              <a:rPr lang="zh-CN" altLang="zh-CN" sz="2800" dirty="0"/>
              <a:t>算法</a:t>
            </a:r>
            <a:r>
              <a:rPr lang="en-US" altLang="zh-CN" sz="2800" dirty="0"/>
              <a:t>(algorithm)</a:t>
            </a:r>
            <a:endParaRPr lang="zh-CN" altLang="en-US" sz="2800" dirty="0"/>
          </a:p>
          <a:p>
            <a:pPr lvl="2"/>
            <a:r>
              <a:rPr lang="zh-CN" altLang="zh-CN" sz="2400" dirty="0">
                <a:solidFill>
                  <a:srgbClr val="C00000"/>
                </a:solidFill>
              </a:rPr>
              <a:t>对操作的描述</a:t>
            </a:r>
            <a:r>
              <a:rPr lang="zh-CN" altLang="zh-CN" sz="2400" dirty="0"/>
              <a:t>。即要求计算机进行操作的步骤</a:t>
            </a:r>
            <a:endParaRPr lang="en-US" altLang="zh-CN" sz="2400" dirty="0"/>
          </a:p>
        </p:txBody>
      </p:sp>
    </p:spTree>
    <p:extLst>
      <p:ext uri="{BB962C8B-B14F-4D97-AF65-F5344CB8AC3E}">
        <p14:creationId xmlns:p14="http://schemas.microsoft.com/office/powerpoint/2010/main" val="1838787836"/>
      </p:ext>
    </p:extLst>
  </p:cSld>
  <p:clrMapOvr>
    <a:masterClrMapping/>
  </p:clrMapOvr>
  <p:transition spd="med">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zh-CN" altLang="en-US" dirty="0"/>
              <a:t>基于</a:t>
            </a:r>
            <a:r>
              <a:rPr lang="en-US" dirty="0" err="1"/>
              <a:t>LogP</a:t>
            </a:r>
            <a:r>
              <a:rPr lang="zh-CN" altLang="en-US" dirty="0"/>
              <a:t>模型的广播算法</a:t>
            </a:r>
            <a:endParaRPr lang="en-US" dirty="0"/>
          </a:p>
        </p:txBody>
      </p:sp>
      <p:sp>
        <p:nvSpPr>
          <p:cNvPr id="27651" name="Content Placeholder 2"/>
          <p:cNvSpPr>
            <a:spLocks noGrp="1"/>
          </p:cNvSpPr>
          <p:nvPr>
            <p:ph idx="1"/>
          </p:nvPr>
        </p:nvSpPr>
        <p:spPr/>
        <p:txBody>
          <a:bodyPr/>
          <a:lstStyle/>
          <a:p>
            <a:pPr eaLnBrk="1" hangingPunct="1"/>
            <a:r>
              <a:rPr lang="zh-CN" altLang="en-US" dirty="0"/>
              <a:t>将一数广播给</a:t>
            </a:r>
            <a:r>
              <a:rPr lang="en-US" altLang="zh-CN" dirty="0"/>
              <a:t>P-1</a:t>
            </a:r>
            <a:r>
              <a:rPr lang="zh-CN" altLang="en-US" dirty="0"/>
              <a:t>处理器</a:t>
            </a:r>
            <a:endParaRPr lang="en-US" altLang="zh-CN" dirty="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44824"/>
            <a:ext cx="84121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F7724852-823D-4368-AFB5-8D6C9A12B9FA}"/>
              </a:ext>
            </a:extLst>
          </p:cNvPr>
          <p:cNvSpPr/>
          <p:nvPr/>
        </p:nvSpPr>
        <p:spPr>
          <a:xfrm>
            <a:off x="1043608" y="5731024"/>
            <a:ext cx="6822504" cy="923330"/>
          </a:xfrm>
          <a:prstGeom prst="rect">
            <a:avLst/>
          </a:prstGeom>
        </p:spPr>
        <p:txBody>
          <a:bodyPr wrap="square">
            <a:spAutoFit/>
          </a:bodyPr>
          <a:lstStyle/>
          <a:p>
            <a:r>
              <a:rPr lang="zh-CN" altLang="en-US" sz="1800" dirty="0">
                <a:solidFill>
                  <a:srgbClr val="FF0000"/>
                </a:solidFill>
              </a:rPr>
              <a:t>图3:P=8的最优广播树。L = 6。g = 4.0 = 2(左)和每个处理器随时间的活动(右)。每个节点显示的数字是它接收到数据并可以开始发送数据的时间。最后一个值在时间24时接收。</a:t>
            </a:r>
          </a:p>
        </p:txBody>
      </p:sp>
    </p:spTree>
    <p:extLst>
      <p:ext uri="{BB962C8B-B14F-4D97-AF65-F5344CB8AC3E}">
        <p14:creationId xmlns:p14="http://schemas.microsoft.com/office/powerpoint/2010/main" val="3904526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467544" y="116632"/>
            <a:ext cx="7024744" cy="1080120"/>
          </a:xfrm>
        </p:spPr>
        <p:txBody>
          <a:bodyPr/>
          <a:lstStyle/>
          <a:p>
            <a:r>
              <a:rPr lang="en-US" altLang="zh-CN" dirty="0"/>
              <a:t>Bulk Synchronous Parallel</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9F84FE65-DA1D-4275-BE28-26A86C0F6BEB}" type="slidenum">
              <a:rPr lang="zh-CN" altLang="en-US"/>
              <a:pPr/>
              <a:t>31</a:t>
            </a:fld>
            <a:endParaRPr lang="en-US" altLang="zh-CN"/>
          </a:p>
        </p:txBody>
      </p:sp>
      <p:sp>
        <p:nvSpPr>
          <p:cNvPr id="642051" name="Rectangle 3"/>
          <p:cNvSpPr>
            <a:spLocks noGrp="1" noChangeArrowheads="1"/>
          </p:cNvSpPr>
          <p:nvPr>
            <p:ph sz="quarter" idx="1"/>
          </p:nvPr>
        </p:nvSpPr>
        <p:spPr>
          <a:xfrm>
            <a:off x="611560" y="1556792"/>
            <a:ext cx="7848872" cy="4824536"/>
          </a:xfrm>
        </p:spPr>
        <p:txBody>
          <a:bodyPr>
            <a:noAutofit/>
          </a:bodyPr>
          <a:lstStyle/>
          <a:p>
            <a:pPr>
              <a:lnSpc>
                <a:spcPct val="90000"/>
              </a:lnSpc>
            </a:pPr>
            <a:r>
              <a:rPr lang="en-US" altLang="zh-CN" sz="2800" dirty="0"/>
              <a:t>Bulk Synchronous Parallel(BSP)</a:t>
            </a:r>
          </a:p>
          <a:p>
            <a:pPr lvl="1">
              <a:lnSpc>
                <a:spcPct val="90000"/>
              </a:lnSpc>
            </a:pPr>
            <a:r>
              <a:rPr lang="en-US" altLang="zh-CN" sz="2400" i="1" dirty="0"/>
              <a:t>P</a:t>
            </a:r>
            <a:r>
              <a:rPr lang="zh-CN" altLang="en-US" sz="2400" dirty="0"/>
              <a:t>个配有局部内存的处理器</a:t>
            </a:r>
            <a:endParaRPr lang="en-US" altLang="zh-CN" sz="2400" dirty="0"/>
          </a:p>
          <a:p>
            <a:pPr lvl="1">
              <a:lnSpc>
                <a:spcPct val="90000"/>
              </a:lnSpc>
            </a:pPr>
            <a:r>
              <a:rPr lang="zh-CN" altLang="en-US" sz="2400" dirty="0"/>
              <a:t>路由器</a:t>
            </a:r>
            <a:endParaRPr lang="en-US" altLang="zh-CN" sz="2400" dirty="0"/>
          </a:p>
          <a:p>
            <a:pPr lvl="1">
              <a:lnSpc>
                <a:spcPct val="90000"/>
              </a:lnSpc>
            </a:pPr>
            <a:r>
              <a:rPr lang="zh-CN" altLang="en-US" sz="2400" dirty="0"/>
              <a:t>周期性全局同步</a:t>
            </a:r>
            <a:endParaRPr lang="en-US" altLang="zh-CN" sz="2000" dirty="0"/>
          </a:p>
          <a:p>
            <a:pPr lvl="1">
              <a:lnSpc>
                <a:spcPct val="90000"/>
              </a:lnSpc>
            </a:pPr>
            <a:r>
              <a:rPr lang="zh-CN" altLang="en-US" sz="2400" dirty="0"/>
              <a:t>考虑因素</a:t>
            </a:r>
            <a:endParaRPr lang="en-US" altLang="zh-CN" sz="2400" dirty="0"/>
          </a:p>
          <a:p>
            <a:pPr lvl="2">
              <a:lnSpc>
                <a:spcPct val="90000"/>
              </a:lnSpc>
            </a:pPr>
            <a:r>
              <a:rPr lang="zh-CN" altLang="en-US" sz="2000" dirty="0"/>
              <a:t>带宽限制；延迟；同步开销</a:t>
            </a:r>
            <a:endParaRPr lang="en-US" altLang="zh-CN" sz="2000" dirty="0"/>
          </a:p>
          <a:p>
            <a:pPr lvl="1">
              <a:lnSpc>
                <a:spcPct val="90000"/>
              </a:lnSpc>
            </a:pPr>
            <a:r>
              <a:rPr lang="zh-CN" altLang="en-US" sz="2400" dirty="0"/>
              <a:t>未考虑因素</a:t>
            </a:r>
            <a:r>
              <a:rPr lang="en-US" altLang="zh-CN" sz="2400" dirty="0"/>
              <a:t> </a:t>
            </a:r>
          </a:p>
          <a:p>
            <a:pPr lvl="2">
              <a:lnSpc>
                <a:spcPct val="90000"/>
              </a:lnSpc>
            </a:pPr>
            <a:r>
              <a:rPr lang="zh-CN" altLang="en-US" sz="2000" dirty="0"/>
              <a:t>通信开销</a:t>
            </a:r>
            <a:endParaRPr lang="en-US" altLang="zh-CN" sz="2000" dirty="0"/>
          </a:p>
          <a:p>
            <a:pPr lvl="2">
              <a:lnSpc>
                <a:spcPct val="90000"/>
              </a:lnSpc>
            </a:pPr>
            <a:r>
              <a:rPr lang="zh-CN" altLang="en-US" sz="2000" dirty="0"/>
              <a:t>处理器拓扑</a:t>
            </a:r>
            <a:endParaRPr lang="en-US" altLang="zh-C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67544" y="116632"/>
            <a:ext cx="7024744" cy="1008112"/>
          </a:xfrm>
        </p:spPr>
        <p:txBody>
          <a:bodyPr/>
          <a:lstStyle/>
          <a:p>
            <a:r>
              <a:rPr lang="en-US" altLang="ko-KR" dirty="0"/>
              <a:t>BSP Computer</a:t>
            </a:r>
          </a:p>
        </p:txBody>
      </p:sp>
      <p:sp>
        <p:nvSpPr>
          <p:cNvPr id="4" name="灯片编号占位符 4"/>
          <p:cNvSpPr>
            <a:spLocks noGrp="1"/>
          </p:cNvSpPr>
          <p:nvPr>
            <p:ph type="sldNum" sz="quarter" idx="12"/>
          </p:nvPr>
        </p:nvSpPr>
        <p:spPr/>
        <p:txBody>
          <a:bodyPr/>
          <a:lstStyle/>
          <a:p>
            <a:fld id="{C1BE2113-95CB-4CB1-BA5F-CE67FDD1E175}" type="slidenum">
              <a:rPr lang="zh-CN" altLang="en-US"/>
              <a:pPr/>
              <a:t>32</a:t>
            </a:fld>
            <a:endParaRPr lang="en-US" altLang="zh-CN"/>
          </a:p>
        </p:txBody>
      </p:sp>
      <p:sp>
        <p:nvSpPr>
          <p:cNvPr id="740355" name="Rectangle 3"/>
          <p:cNvSpPr>
            <a:spLocks noGrp="1" noChangeArrowheads="1"/>
          </p:cNvSpPr>
          <p:nvPr>
            <p:ph sz="quarter" idx="1"/>
          </p:nvPr>
        </p:nvSpPr>
        <p:spPr>
          <a:xfrm>
            <a:off x="755576" y="1412776"/>
            <a:ext cx="7704856" cy="4896544"/>
          </a:xfrm>
        </p:spPr>
        <p:txBody>
          <a:bodyPr>
            <a:normAutofit/>
          </a:bodyPr>
          <a:lstStyle/>
          <a:p>
            <a:r>
              <a:rPr lang="zh-CN" altLang="en-US" sz="3200" dirty="0"/>
              <a:t>分布式内存体系结构</a:t>
            </a:r>
            <a:endParaRPr lang="en-US" altLang="ko-KR" sz="3200" dirty="0"/>
          </a:p>
          <a:p>
            <a:r>
              <a:rPr lang="en-US" altLang="ko-KR" sz="3200" dirty="0"/>
              <a:t>3 </a:t>
            </a:r>
            <a:r>
              <a:rPr lang="zh-CN" altLang="en-US" sz="3200" dirty="0"/>
              <a:t>种部件</a:t>
            </a:r>
            <a:endParaRPr lang="en-US" altLang="ko-KR" sz="3200" dirty="0"/>
          </a:p>
          <a:p>
            <a:pPr lvl="1"/>
            <a:r>
              <a:rPr lang="zh-CN" altLang="en-US" sz="2800" dirty="0"/>
              <a:t>节点</a:t>
            </a:r>
            <a:endParaRPr lang="en-US" altLang="ko-KR" sz="2800" dirty="0"/>
          </a:p>
          <a:p>
            <a:pPr lvl="2"/>
            <a:r>
              <a:rPr lang="zh-CN" altLang="en-US" sz="2400" dirty="0"/>
              <a:t>处理器</a:t>
            </a:r>
            <a:endParaRPr lang="en-US" altLang="ko-KR" sz="2400" dirty="0"/>
          </a:p>
          <a:p>
            <a:pPr lvl="2"/>
            <a:r>
              <a:rPr lang="zh-CN" altLang="en-US" sz="2400" dirty="0"/>
              <a:t>局部内存</a:t>
            </a:r>
            <a:endParaRPr lang="en-US" altLang="ko-KR" sz="2400" dirty="0"/>
          </a:p>
          <a:p>
            <a:pPr lvl="1"/>
            <a:r>
              <a:rPr lang="zh-CN" altLang="en-US" sz="2800" dirty="0"/>
              <a:t>路由器</a:t>
            </a:r>
            <a:r>
              <a:rPr lang="en-US" altLang="ko-KR" sz="2800" dirty="0"/>
              <a:t> (Communication Network)</a:t>
            </a:r>
          </a:p>
          <a:p>
            <a:pPr lvl="2"/>
            <a:r>
              <a:rPr lang="zh-CN" altLang="en-US" sz="2400" dirty="0"/>
              <a:t>点对点（</a:t>
            </a:r>
            <a:r>
              <a:rPr lang="en-US" altLang="ko-KR" sz="2400" dirty="0"/>
              <a:t>Point-to-point</a:t>
            </a:r>
            <a:r>
              <a:rPr lang="zh-CN" altLang="en-US" sz="2400" dirty="0"/>
              <a:t>）</a:t>
            </a:r>
            <a:r>
              <a:rPr lang="en-US" altLang="ko-KR" sz="2400" dirty="0"/>
              <a:t>,</a:t>
            </a:r>
            <a:r>
              <a:rPr lang="zh-CN" altLang="en-US" sz="2400" dirty="0"/>
              <a:t>消息传递（</a:t>
            </a:r>
            <a:r>
              <a:rPr lang="en-US" altLang="ko-KR" sz="2400" dirty="0"/>
              <a:t> message passing</a:t>
            </a:r>
            <a:r>
              <a:rPr lang="zh-CN" altLang="en-US" sz="2400" dirty="0"/>
              <a:t>）或者共享变量</a:t>
            </a:r>
            <a:r>
              <a:rPr lang="en-US" altLang="ko-KR" sz="2400" dirty="0"/>
              <a:t>(shared variable)</a:t>
            </a:r>
          </a:p>
          <a:p>
            <a:pPr lvl="1"/>
            <a:r>
              <a:rPr lang="zh-CN" altLang="en-US" sz="2800" dirty="0"/>
              <a:t>路障</a:t>
            </a:r>
            <a:endParaRPr lang="en-US" altLang="ko-KR" sz="2800" dirty="0"/>
          </a:p>
          <a:p>
            <a:pPr lvl="2"/>
            <a:r>
              <a:rPr lang="zh-CN" altLang="en-US" sz="2400" dirty="0"/>
              <a:t>全部或部分</a:t>
            </a:r>
            <a:endParaRPr lang="en-US" altLang="ko-K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457200" y="332656"/>
            <a:ext cx="7024744" cy="792088"/>
          </a:xfrm>
        </p:spPr>
        <p:txBody>
          <a:bodyPr/>
          <a:lstStyle/>
          <a:p>
            <a:r>
              <a:rPr lang="en-US" altLang="ko-KR" dirty="0"/>
              <a:t>Illustration of BSP</a:t>
            </a:r>
          </a:p>
        </p:txBody>
      </p:sp>
      <p:sp>
        <p:nvSpPr>
          <p:cNvPr id="31" name="灯片编号占位符 3"/>
          <p:cNvSpPr>
            <a:spLocks noGrp="1"/>
          </p:cNvSpPr>
          <p:nvPr>
            <p:ph type="sldNum" sz="quarter" idx="12"/>
          </p:nvPr>
        </p:nvSpPr>
        <p:spPr/>
        <p:txBody>
          <a:bodyPr/>
          <a:lstStyle/>
          <a:p>
            <a:fld id="{9A8B79DB-9BA5-434E-B973-85A136140902}" type="slidenum">
              <a:rPr lang="zh-CN" altLang="en-US"/>
              <a:pPr/>
              <a:t>33</a:t>
            </a:fld>
            <a:endParaRPr lang="en-US" altLang="zh-CN"/>
          </a:p>
        </p:txBody>
      </p:sp>
      <p:grpSp>
        <p:nvGrpSpPr>
          <p:cNvPr id="2" name="组合 1"/>
          <p:cNvGrpSpPr/>
          <p:nvPr/>
        </p:nvGrpSpPr>
        <p:grpSpPr>
          <a:xfrm>
            <a:off x="454025" y="1124744"/>
            <a:ext cx="8689975" cy="2590800"/>
            <a:chOff x="457200" y="2667000"/>
            <a:chExt cx="8689975" cy="2590800"/>
          </a:xfrm>
        </p:grpSpPr>
        <p:sp>
          <p:nvSpPr>
            <p:cNvPr id="741379" name="Line 3"/>
            <p:cNvSpPr>
              <a:spLocks noChangeShapeType="1"/>
            </p:cNvSpPr>
            <p:nvPr/>
          </p:nvSpPr>
          <p:spPr bwMode="auto">
            <a:xfrm>
              <a:off x="1295400" y="4114800"/>
              <a:ext cx="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80" name="Rectangle 4"/>
            <p:cNvSpPr>
              <a:spLocks noChangeArrowheads="1"/>
            </p:cNvSpPr>
            <p:nvPr/>
          </p:nvSpPr>
          <p:spPr bwMode="auto">
            <a:xfrm>
              <a:off x="457200" y="4724400"/>
              <a:ext cx="6553200"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000000"/>
                  </a:solidFill>
                  <a:effectLst/>
                  <a:latin typeface="Times New Roman" pitchFamily="18" charset="0"/>
                  <a:ea typeface="Gulim" pitchFamily="34" charset="-127"/>
                </a:rPr>
                <a:t>Communication Network (</a:t>
              </a:r>
              <a:r>
                <a:rPr kumimoji="1" lang="en-US" altLang="ko-KR" b="1" i="1">
                  <a:solidFill>
                    <a:schemeClr val="folHlink"/>
                  </a:solidFill>
                  <a:effectLst/>
                  <a:latin typeface="Times New Roman" pitchFamily="18" charset="0"/>
                  <a:ea typeface="Gulim" pitchFamily="34" charset="-127"/>
                </a:rPr>
                <a:t>g</a:t>
              </a:r>
              <a:r>
                <a:rPr kumimoji="1" lang="en-US" altLang="ko-KR" b="1">
                  <a:solidFill>
                    <a:srgbClr val="000000"/>
                  </a:solidFill>
                  <a:effectLst/>
                  <a:latin typeface="Times New Roman" pitchFamily="18" charset="0"/>
                  <a:ea typeface="Gulim" pitchFamily="34" charset="-127"/>
                </a:rPr>
                <a:t>)</a:t>
              </a:r>
            </a:p>
          </p:txBody>
        </p:sp>
        <p:grpSp>
          <p:nvGrpSpPr>
            <p:cNvPr id="741381" name="Group 5"/>
            <p:cNvGrpSpPr>
              <a:grpSpLocks/>
            </p:cNvGrpSpPr>
            <p:nvPr/>
          </p:nvGrpSpPr>
          <p:grpSpPr bwMode="auto">
            <a:xfrm>
              <a:off x="457200" y="3200400"/>
              <a:ext cx="1676400" cy="914400"/>
              <a:chOff x="624" y="1920"/>
              <a:chExt cx="1056" cy="576"/>
            </a:xfrm>
          </p:grpSpPr>
          <p:sp>
            <p:nvSpPr>
              <p:cNvPr id="741382" name="Rectangle 6"/>
              <p:cNvSpPr>
                <a:spLocks noChangeArrowheads="1"/>
              </p:cNvSpPr>
              <p:nvPr/>
            </p:nvSpPr>
            <p:spPr bwMode="auto">
              <a:xfrm>
                <a:off x="624" y="1920"/>
                <a:ext cx="1056" cy="576"/>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3" name="Rectangle 7"/>
              <p:cNvSpPr>
                <a:spLocks noChangeArrowheads="1"/>
              </p:cNvSpPr>
              <p:nvPr/>
            </p:nvSpPr>
            <p:spPr bwMode="auto">
              <a:xfrm>
                <a:off x="720" y="2016"/>
                <a:ext cx="384" cy="384"/>
              </a:xfrm>
              <a:prstGeom prst="rect">
                <a:avLst/>
              </a:prstGeom>
              <a:solidFill>
                <a:srgbClr val="CC99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000000"/>
                    </a:solidFill>
                    <a:effectLst/>
                    <a:latin typeface="Times New Roman" pitchFamily="18" charset="0"/>
                    <a:ea typeface="Gulim" pitchFamily="34" charset="-127"/>
                  </a:rPr>
                  <a:t>P</a:t>
                </a:r>
              </a:p>
            </p:txBody>
          </p:sp>
          <p:sp>
            <p:nvSpPr>
              <p:cNvPr id="741384" name="Rectangle 8"/>
              <p:cNvSpPr>
                <a:spLocks noChangeArrowheads="1"/>
              </p:cNvSpPr>
              <p:nvPr/>
            </p:nvSpPr>
            <p:spPr bwMode="auto">
              <a:xfrm>
                <a:off x="1296" y="2058"/>
                <a:ext cx="299" cy="294"/>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chemeClr val="tx1"/>
                    </a:solidFill>
                    <a:effectLst/>
                    <a:latin typeface="Times New Roman" pitchFamily="18" charset="0"/>
                    <a:ea typeface="Gulim" pitchFamily="34" charset="-127"/>
                  </a:rPr>
                  <a:t>M</a:t>
                </a:r>
              </a:p>
            </p:txBody>
          </p:sp>
          <p:sp>
            <p:nvSpPr>
              <p:cNvPr id="741385" name="Line 9"/>
              <p:cNvSpPr>
                <a:spLocks noChangeShapeType="1"/>
              </p:cNvSpPr>
              <p:nvPr/>
            </p:nvSpPr>
            <p:spPr bwMode="auto">
              <a:xfrm flipH="1">
                <a:off x="1104" y="2208"/>
                <a:ext cx="171"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41386" name="Line 10"/>
            <p:cNvSpPr>
              <a:spLocks noChangeShapeType="1"/>
            </p:cNvSpPr>
            <p:nvPr/>
          </p:nvSpPr>
          <p:spPr bwMode="auto">
            <a:xfrm>
              <a:off x="3200400" y="4114800"/>
              <a:ext cx="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41387" name="Group 11"/>
            <p:cNvGrpSpPr>
              <a:grpSpLocks/>
            </p:cNvGrpSpPr>
            <p:nvPr/>
          </p:nvGrpSpPr>
          <p:grpSpPr bwMode="auto">
            <a:xfrm>
              <a:off x="2362200" y="3200400"/>
              <a:ext cx="1676400" cy="914400"/>
              <a:chOff x="624" y="1920"/>
              <a:chExt cx="1056" cy="576"/>
            </a:xfrm>
          </p:grpSpPr>
          <p:sp>
            <p:nvSpPr>
              <p:cNvPr id="741388" name="Rectangle 12"/>
              <p:cNvSpPr>
                <a:spLocks noChangeArrowheads="1"/>
              </p:cNvSpPr>
              <p:nvPr/>
            </p:nvSpPr>
            <p:spPr bwMode="auto">
              <a:xfrm>
                <a:off x="624" y="1920"/>
                <a:ext cx="1056" cy="576"/>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9" name="Rectangle 13"/>
              <p:cNvSpPr>
                <a:spLocks noChangeArrowheads="1"/>
              </p:cNvSpPr>
              <p:nvPr/>
            </p:nvSpPr>
            <p:spPr bwMode="auto">
              <a:xfrm>
                <a:off x="720" y="2016"/>
                <a:ext cx="384" cy="384"/>
              </a:xfrm>
              <a:prstGeom prst="rect">
                <a:avLst/>
              </a:prstGeom>
              <a:solidFill>
                <a:srgbClr val="CC99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000000"/>
                    </a:solidFill>
                    <a:effectLst/>
                    <a:latin typeface="Times New Roman" pitchFamily="18" charset="0"/>
                    <a:ea typeface="Gulim" pitchFamily="34" charset="-127"/>
                  </a:rPr>
                  <a:t>P</a:t>
                </a:r>
              </a:p>
            </p:txBody>
          </p:sp>
          <p:sp>
            <p:nvSpPr>
              <p:cNvPr id="741390" name="Rectangle 14"/>
              <p:cNvSpPr>
                <a:spLocks noChangeArrowheads="1"/>
              </p:cNvSpPr>
              <p:nvPr/>
            </p:nvSpPr>
            <p:spPr bwMode="auto">
              <a:xfrm>
                <a:off x="1296" y="2058"/>
                <a:ext cx="299" cy="294"/>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chemeClr val="tx1"/>
                    </a:solidFill>
                    <a:effectLst/>
                    <a:latin typeface="Times New Roman" pitchFamily="18" charset="0"/>
                    <a:ea typeface="Gulim" pitchFamily="34" charset="-127"/>
                  </a:rPr>
                  <a:t>M</a:t>
                </a:r>
              </a:p>
            </p:txBody>
          </p:sp>
          <p:sp>
            <p:nvSpPr>
              <p:cNvPr id="741391" name="Line 15"/>
              <p:cNvSpPr>
                <a:spLocks noChangeShapeType="1"/>
              </p:cNvSpPr>
              <p:nvPr/>
            </p:nvSpPr>
            <p:spPr bwMode="auto">
              <a:xfrm flipH="1">
                <a:off x="1104" y="2208"/>
                <a:ext cx="171"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41392" name="Line 16"/>
            <p:cNvSpPr>
              <a:spLocks noChangeShapeType="1"/>
            </p:cNvSpPr>
            <p:nvPr/>
          </p:nvSpPr>
          <p:spPr bwMode="auto">
            <a:xfrm>
              <a:off x="6172200" y="4114800"/>
              <a:ext cx="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41393" name="Group 17"/>
            <p:cNvGrpSpPr>
              <a:grpSpLocks/>
            </p:cNvGrpSpPr>
            <p:nvPr/>
          </p:nvGrpSpPr>
          <p:grpSpPr bwMode="auto">
            <a:xfrm>
              <a:off x="5334000" y="3200400"/>
              <a:ext cx="1676400" cy="914400"/>
              <a:chOff x="624" y="1920"/>
              <a:chExt cx="1056" cy="576"/>
            </a:xfrm>
          </p:grpSpPr>
          <p:sp>
            <p:nvSpPr>
              <p:cNvPr id="741394" name="Rectangle 18"/>
              <p:cNvSpPr>
                <a:spLocks noChangeArrowheads="1"/>
              </p:cNvSpPr>
              <p:nvPr/>
            </p:nvSpPr>
            <p:spPr bwMode="auto">
              <a:xfrm>
                <a:off x="624" y="1920"/>
                <a:ext cx="1056" cy="576"/>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5" name="Rectangle 19"/>
              <p:cNvSpPr>
                <a:spLocks noChangeArrowheads="1"/>
              </p:cNvSpPr>
              <p:nvPr/>
            </p:nvSpPr>
            <p:spPr bwMode="auto">
              <a:xfrm>
                <a:off x="720" y="2016"/>
                <a:ext cx="384" cy="384"/>
              </a:xfrm>
              <a:prstGeom prst="rect">
                <a:avLst/>
              </a:prstGeom>
              <a:solidFill>
                <a:srgbClr val="CC99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000000"/>
                    </a:solidFill>
                    <a:effectLst/>
                    <a:latin typeface="Times New Roman" pitchFamily="18" charset="0"/>
                    <a:ea typeface="Gulim" pitchFamily="34" charset="-127"/>
                  </a:rPr>
                  <a:t>P</a:t>
                </a:r>
              </a:p>
            </p:txBody>
          </p:sp>
          <p:sp>
            <p:nvSpPr>
              <p:cNvPr id="741396" name="Rectangle 20"/>
              <p:cNvSpPr>
                <a:spLocks noChangeArrowheads="1"/>
              </p:cNvSpPr>
              <p:nvPr/>
            </p:nvSpPr>
            <p:spPr bwMode="auto">
              <a:xfrm>
                <a:off x="1296" y="2058"/>
                <a:ext cx="299" cy="294"/>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chemeClr val="tx1"/>
                    </a:solidFill>
                    <a:effectLst/>
                    <a:latin typeface="Times New Roman" pitchFamily="18" charset="0"/>
                    <a:ea typeface="Gulim" pitchFamily="34" charset="-127"/>
                  </a:rPr>
                  <a:t>M</a:t>
                </a:r>
              </a:p>
            </p:txBody>
          </p:sp>
          <p:sp>
            <p:nvSpPr>
              <p:cNvPr id="741397" name="Line 21"/>
              <p:cNvSpPr>
                <a:spLocks noChangeShapeType="1"/>
              </p:cNvSpPr>
              <p:nvPr/>
            </p:nvSpPr>
            <p:spPr bwMode="auto">
              <a:xfrm flipH="1">
                <a:off x="1104" y="2208"/>
                <a:ext cx="171"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41398" name="Line 22"/>
            <p:cNvSpPr>
              <a:spLocks noChangeShapeType="1"/>
            </p:cNvSpPr>
            <p:nvPr/>
          </p:nvSpPr>
          <p:spPr bwMode="auto">
            <a:xfrm>
              <a:off x="4191000" y="3657600"/>
              <a:ext cx="990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99" name="Text Box 23"/>
            <p:cNvSpPr txBox="1">
              <a:spLocks noChangeArrowheads="1"/>
            </p:cNvSpPr>
            <p:nvPr/>
          </p:nvSpPr>
          <p:spPr bwMode="auto">
            <a:xfrm>
              <a:off x="914400" y="2667000"/>
              <a:ext cx="1344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Node (</a:t>
              </a:r>
              <a:r>
                <a:rPr kumimoji="1" lang="en-US" altLang="ko-KR" b="1" i="1">
                  <a:solidFill>
                    <a:schemeClr val="tx2"/>
                  </a:solidFill>
                  <a:effectLst/>
                  <a:latin typeface="Times New Roman" pitchFamily="18" charset="0"/>
                  <a:ea typeface="Gulim" pitchFamily="34" charset="-127"/>
                </a:rPr>
                <a:t>w</a:t>
              </a:r>
              <a:r>
                <a:rPr kumimoji="1" lang="en-US" altLang="ko-KR" b="1">
                  <a:solidFill>
                    <a:schemeClr val="tx1"/>
                  </a:solidFill>
                  <a:effectLst/>
                  <a:latin typeface="Times New Roman" pitchFamily="18" charset="0"/>
                  <a:ea typeface="Gulim" pitchFamily="34" charset="-127"/>
                </a:rPr>
                <a:t>)</a:t>
              </a:r>
            </a:p>
          </p:txBody>
        </p:sp>
        <p:sp>
          <p:nvSpPr>
            <p:cNvPr id="741400" name="Text Box 24"/>
            <p:cNvSpPr txBox="1">
              <a:spLocks noChangeArrowheads="1"/>
            </p:cNvSpPr>
            <p:nvPr/>
          </p:nvSpPr>
          <p:spPr bwMode="auto">
            <a:xfrm>
              <a:off x="2795588" y="2667000"/>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Node</a:t>
              </a:r>
            </a:p>
          </p:txBody>
        </p:sp>
        <p:sp>
          <p:nvSpPr>
            <p:cNvPr id="741401" name="Text Box 25"/>
            <p:cNvSpPr txBox="1">
              <a:spLocks noChangeArrowheads="1"/>
            </p:cNvSpPr>
            <p:nvPr/>
          </p:nvSpPr>
          <p:spPr bwMode="auto">
            <a:xfrm>
              <a:off x="5715000" y="26670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Node</a:t>
              </a:r>
            </a:p>
          </p:txBody>
        </p:sp>
        <p:sp>
          <p:nvSpPr>
            <p:cNvPr id="741402" name="Line 26"/>
            <p:cNvSpPr>
              <a:spLocks noChangeShapeType="1"/>
            </p:cNvSpPr>
            <p:nvPr/>
          </p:nvSpPr>
          <p:spPr bwMode="auto">
            <a:xfrm>
              <a:off x="17526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3" name="Line 27"/>
            <p:cNvSpPr>
              <a:spLocks noChangeShapeType="1"/>
            </p:cNvSpPr>
            <p:nvPr/>
          </p:nvSpPr>
          <p:spPr bwMode="auto">
            <a:xfrm>
              <a:off x="36576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4" name="Line 28"/>
            <p:cNvSpPr>
              <a:spLocks noChangeShapeType="1"/>
            </p:cNvSpPr>
            <p:nvPr/>
          </p:nvSpPr>
          <p:spPr bwMode="auto">
            <a:xfrm>
              <a:off x="66294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5" name="Line 29"/>
            <p:cNvSpPr>
              <a:spLocks noChangeShapeType="1"/>
            </p:cNvSpPr>
            <p:nvPr/>
          </p:nvSpPr>
          <p:spPr bwMode="auto">
            <a:xfrm>
              <a:off x="1752600" y="44958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6" name="Text Box 30"/>
            <p:cNvSpPr txBox="1">
              <a:spLocks noChangeArrowheads="1"/>
            </p:cNvSpPr>
            <p:nvPr/>
          </p:nvSpPr>
          <p:spPr bwMode="auto">
            <a:xfrm>
              <a:off x="7620000" y="4267200"/>
              <a:ext cx="152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Barrier (</a:t>
              </a:r>
              <a:r>
                <a:rPr kumimoji="1" lang="en-US" altLang="ko-KR" b="1" i="1">
                  <a:solidFill>
                    <a:schemeClr val="tx2"/>
                  </a:solidFill>
                  <a:effectLst/>
                  <a:latin typeface="Times New Roman" pitchFamily="18" charset="0"/>
                  <a:ea typeface="Gulim" pitchFamily="34" charset="-127"/>
                </a:rPr>
                <a:t>l</a:t>
              </a:r>
              <a:r>
                <a:rPr kumimoji="1" lang="en-US" altLang="ko-KR" b="1">
                  <a:solidFill>
                    <a:schemeClr val="tx1"/>
                  </a:solidFill>
                  <a:effectLst/>
                  <a:latin typeface="Times New Roman" pitchFamily="18" charset="0"/>
                  <a:ea typeface="Gulim" pitchFamily="34" charset="-127"/>
                </a:rPr>
                <a:t>)</a:t>
              </a:r>
            </a:p>
          </p:txBody>
        </p:sp>
      </p:grpSp>
      <p:sp>
        <p:nvSpPr>
          <p:cNvPr id="33" name="Rectangle 3"/>
          <p:cNvSpPr txBox="1">
            <a:spLocks noChangeArrowheads="1"/>
          </p:cNvSpPr>
          <p:nvPr/>
        </p:nvSpPr>
        <p:spPr>
          <a:xfrm>
            <a:off x="454025" y="3789040"/>
            <a:ext cx="8294440" cy="2880320"/>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90000"/>
              </a:lnSpc>
            </a:pPr>
            <a:r>
              <a:rPr lang="en-US" altLang="ko-KR" i="1" dirty="0">
                <a:solidFill>
                  <a:srgbClr val="FF0000"/>
                </a:solidFill>
              </a:rPr>
              <a:t>w</a:t>
            </a:r>
            <a:r>
              <a:rPr lang="en-US" altLang="ko-KR" dirty="0">
                <a:solidFill>
                  <a:srgbClr val="FF0000"/>
                </a:solidFill>
              </a:rPr>
              <a:t> </a:t>
            </a:r>
          </a:p>
          <a:p>
            <a:pPr lvl="1">
              <a:lnSpc>
                <a:spcPct val="90000"/>
              </a:lnSpc>
            </a:pPr>
            <a:r>
              <a:rPr lang="zh-CN" altLang="en-US" sz="1800" dirty="0"/>
              <a:t>每一超步（</a:t>
            </a:r>
            <a:r>
              <a:rPr lang="en-US" altLang="ko-KR" sz="1800" dirty="0" err="1"/>
              <a:t>superstep</a:t>
            </a:r>
            <a:r>
              <a:rPr lang="zh-CN" altLang="en-US" sz="1800" dirty="0"/>
              <a:t>）最大计算时间</a:t>
            </a:r>
            <a:endParaRPr lang="en-US" altLang="ko-KR" sz="1800" dirty="0"/>
          </a:p>
          <a:p>
            <a:pPr lvl="1">
              <a:lnSpc>
                <a:spcPct val="90000"/>
              </a:lnSpc>
            </a:pPr>
            <a:r>
              <a:rPr lang="zh-CN" altLang="en-US" sz="1800" dirty="0"/>
              <a:t>计算最多消耗</a:t>
            </a:r>
            <a:r>
              <a:rPr lang="en-US" altLang="ko-KR" sz="1800" b="1" i="1" dirty="0"/>
              <a:t>w</a:t>
            </a:r>
            <a:r>
              <a:rPr lang="zh-CN" altLang="en-US" sz="1800" b="1" dirty="0"/>
              <a:t>个时钟周期</a:t>
            </a:r>
            <a:r>
              <a:rPr lang="en-US" altLang="ko-KR" sz="1800" dirty="0"/>
              <a:t>.</a:t>
            </a:r>
          </a:p>
          <a:p>
            <a:pPr>
              <a:lnSpc>
                <a:spcPct val="90000"/>
              </a:lnSpc>
            </a:pPr>
            <a:r>
              <a:rPr lang="en-US" altLang="ko-KR" b="1" i="1" dirty="0">
                <a:solidFill>
                  <a:srgbClr val="FF0000"/>
                </a:solidFill>
              </a:rPr>
              <a:t>g</a:t>
            </a:r>
            <a:r>
              <a:rPr lang="en-US" altLang="ko-KR" b="1" dirty="0">
                <a:solidFill>
                  <a:srgbClr val="FF0000"/>
                </a:solidFill>
              </a:rPr>
              <a:t> </a:t>
            </a:r>
          </a:p>
          <a:p>
            <a:pPr lvl="1">
              <a:lnSpc>
                <a:spcPct val="90000"/>
              </a:lnSpc>
            </a:pPr>
            <a:r>
              <a:rPr lang="zh-CN" altLang="en-US" sz="1800" dirty="0"/>
              <a:t>发送一消息单元所需要的时钟周期，即网络带宽</a:t>
            </a:r>
            <a:endParaRPr lang="en-US" altLang="ko-KR" sz="1800" dirty="0"/>
          </a:p>
          <a:p>
            <a:pPr lvl="1">
              <a:lnSpc>
                <a:spcPct val="90000"/>
              </a:lnSpc>
            </a:pPr>
            <a:r>
              <a:rPr lang="en-US" altLang="ko-KR" sz="1800" b="1" i="1" dirty="0"/>
              <a:t>h</a:t>
            </a:r>
            <a:r>
              <a:rPr lang="zh-CN" altLang="en-US" sz="1800" b="1" i="1" dirty="0"/>
              <a:t>：</a:t>
            </a:r>
            <a:r>
              <a:rPr lang="zh-CN" altLang="en-US" sz="1800" b="1" dirty="0">
                <a:effectLst/>
              </a:rPr>
              <a:t>每一超步最大接收和发送消息的数量</a:t>
            </a:r>
            <a:endParaRPr lang="en-US" altLang="ko-KR" sz="1800" dirty="0">
              <a:effectLst/>
            </a:endParaRPr>
          </a:p>
          <a:p>
            <a:pPr lvl="1">
              <a:lnSpc>
                <a:spcPct val="90000"/>
              </a:lnSpc>
            </a:pPr>
            <a:r>
              <a:rPr lang="zh-CN" altLang="en-US" sz="1800" dirty="0"/>
              <a:t>通信操作需要</a:t>
            </a:r>
            <a:r>
              <a:rPr lang="en-US" altLang="ko-KR" sz="1800" b="1" i="1" dirty="0" err="1"/>
              <a:t>gh</a:t>
            </a:r>
            <a:r>
              <a:rPr lang="en-US" altLang="ko-KR" sz="1800" dirty="0"/>
              <a:t> </a:t>
            </a:r>
            <a:r>
              <a:rPr lang="zh-CN" altLang="en-US" sz="1800" dirty="0"/>
              <a:t>时钟周期</a:t>
            </a:r>
            <a:endParaRPr lang="en-US" altLang="ko-KR" sz="1800" dirty="0"/>
          </a:p>
          <a:p>
            <a:pPr>
              <a:lnSpc>
                <a:spcPct val="90000"/>
              </a:lnSpc>
            </a:pPr>
            <a:r>
              <a:rPr lang="en-US" altLang="zh-CN" b="1" i="1" dirty="0">
                <a:solidFill>
                  <a:srgbClr val="FF0000"/>
                </a:solidFill>
              </a:rPr>
              <a:t>l</a:t>
            </a:r>
            <a:r>
              <a:rPr lang="zh-CN" altLang="en-US" sz="2000" i="1" dirty="0"/>
              <a:t>：</a:t>
            </a:r>
            <a:r>
              <a:rPr lang="zh-CN" altLang="en-US" sz="1800" dirty="0"/>
              <a:t>路障（</a:t>
            </a:r>
            <a:r>
              <a:rPr lang="en-US" altLang="ko-KR" sz="1800" dirty="0"/>
              <a:t>Barrier</a:t>
            </a:r>
            <a:r>
              <a:rPr lang="zh-CN" altLang="en-US" sz="1800" dirty="0"/>
              <a:t>）同步需要</a:t>
            </a:r>
            <a:r>
              <a:rPr lang="en-US" altLang="ko-KR" sz="1800" b="1" i="1" dirty="0"/>
              <a:t>l</a:t>
            </a:r>
            <a:r>
              <a:rPr lang="en-US" altLang="ko-KR" sz="1800" dirty="0"/>
              <a:t> </a:t>
            </a:r>
            <a:r>
              <a:rPr lang="zh-CN" altLang="en-US" sz="1800" dirty="0"/>
              <a:t>时钟周期</a:t>
            </a:r>
            <a:endParaRPr lang="en-US" altLang="ko-KR"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67544" y="44624"/>
            <a:ext cx="7024744" cy="1070992"/>
          </a:xfrm>
        </p:spPr>
        <p:txBody>
          <a:bodyPr/>
          <a:lstStyle/>
          <a:p>
            <a:r>
              <a:rPr lang="en-US" altLang="ko-KR" dirty="0"/>
              <a:t>BSP</a:t>
            </a:r>
            <a:r>
              <a:rPr lang="zh-CN" altLang="en-US" dirty="0"/>
              <a:t>程序</a:t>
            </a:r>
            <a:endParaRPr lang="en-US" altLang="ko-KR" dirty="0"/>
          </a:p>
        </p:txBody>
      </p:sp>
      <p:sp>
        <p:nvSpPr>
          <p:cNvPr id="4" name="灯片编号占位符 4"/>
          <p:cNvSpPr>
            <a:spLocks noGrp="1"/>
          </p:cNvSpPr>
          <p:nvPr>
            <p:ph type="sldNum" sz="quarter" idx="12"/>
          </p:nvPr>
        </p:nvSpPr>
        <p:spPr/>
        <p:txBody>
          <a:bodyPr/>
          <a:lstStyle/>
          <a:p>
            <a:fld id="{C53C31A5-3ED7-48C6-B24A-5F0CCA03E075}" type="slidenum">
              <a:rPr lang="zh-CN" altLang="en-US"/>
              <a:pPr/>
              <a:t>34</a:t>
            </a:fld>
            <a:endParaRPr lang="en-US" altLang="zh-CN"/>
          </a:p>
        </p:txBody>
      </p:sp>
      <p:sp>
        <p:nvSpPr>
          <p:cNvPr id="743427" name="Rectangle 3"/>
          <p:cNvSpPr>
            <a:spLocks noGrp="1" noChangeArrowheads="1"/>
          </p:cNvSpPr>
          <p:nvPr>
            <p:ph sz="quarter" idx="1"/>
          </p:nvPr>
        </p:nvSpPr>
        <p:spPr>
          <a:xfrm>
            <a:off x="683568" y="1556792"/>
            <a:ext cx="7848872" cy="4275837"/>
          </a:xfrm>
        </p:spPr>
        <p:txBody>
          <a:bodyPr>
            <a:normAutofit/>
          </a:bodyPr>
          <a:lstStyle/>
          <a:p>
            <a:r>
              <a:rPr lang="zh-CN" altLang="en-US" sz="3200" dirty="0"/>
              <a:t>每一</a:t>
            </a:r>
            <a:r>
              <a:rPr lang="en-US" altLang="ko-KR" sz="3200" dirty="0"/>
              <a:t>BSP</a:t>
            </a:r>
            <a:r>
              <a:rPr lang="zh-CN" altLang="en-US" sz="3200" dirty="0"/>
              <a:t>计算由</a:t>
            </a:r>
            <a:r>
              <a:rPr lang="en-US" altLang="ko-KR" sz="3200" dirty="0"/>
              <a:t>S</a:t>
            </a:r>
            <a:r>
              <a:rPr lang="zh-CN" altLang="en-US" sz="3200" dirty="0"/>
              <a:t>个超步构成</a:t>
            </a:r>
            <a:endParaRPr lang="en-US" altLang="ko-KR" sz="3200" dirty="0"/>
          </a:p>
          <a:p>
            <a:r>
              <a:rPr lang="zh-CN" altLang="en-US" sz="3200" dirty="0"/>
              <a:t>一超步包括一系列步骤和一个路障</a:t>
            </a:r>
            <a:endParaRPr lang="en-US" altLang="ko-KR" sz="3200" dirty="0"/>
          </a:p>
          <a:p>
            <a:r>
              <a:rPr lang="zh-CN" altLang="en-US" sz="3100" dirty="0"/>
              <a:t>任何远程内存访问需要路障</a:t>
            </a:r>
            <a:r>
              <a:rPr lang="en-US" altLang="ko-KR" sz="3100" dirty="0"/>
              <a:t> – </a:t>
            </a:r>
            <a:r>
              <a:rPr lang="zh-CN" altLang="en-US" sz="3100" dirty="0"/>
              <a:t>松散同步</a:t>
            </a:r>
            <a:endParaRPr lang="en-US" altLang="ko-KR" sz="3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67544" y="116632"/>
            <a:ext cx="7024744" cy="1008112"/>
          </a:xfrm>
        </p:spPr>
        <p:txBody>
          <a:bodyPr/>
          <a:lstStyle/>
          <a:p>
            <a:r>
              <a:rPr lang="en-US" altLang="ko-KR" dirty="0"/>
              <a:t>BSP</a:t>
            </a:r>
            <a:r>
              <a:rPr lang="zh-CN" altLang="en-US" dirty="0"/>
              <a:t>程序</a:t>
            </a:r>
            <a:endParaRPr lang="en-US" altLang="ko-KR" dirty="0"/>
          </a:p>
        </p:txBody>
      </p:sp>
      <p:sp>
        <p:nvSpPr>
          <p:cNvPr id="31" name="灯片编号占位符 3"/>
          <p:cNvSpPr>
            <a:spLocks noGrp="1"/>
          </p:cNvSpPr>
          <p:nvPr>
            <p:ph type="sldNum" sz="quarter" idx="12"/>
          </p:nvPr>
        </p:nvSpPr>
        <p:spPr/>
        <p:txBody>
          <a:bodyPr/>
          <a:lstStyle/>
          <a:p>
            <a:fld id="{D7105868-C39B-4A83-ACB6-067272C6D5E6}" type="slidenum">
              <a:rPr lang="zh-CN" altLang="en-US"/>
              <a:pPr/>
              <a:t>35</a:t>
            </a:fld>
            <a:endParaRPr lang="en-US" altLang="zh-CN"/>
          </a:p>
        </p:txBody>
      </p:sp>
      <p:sp>
        <p:nvSpPr>
          <p:cNvPr id="744451" name="Rectangle 3"/>
          <p:cNvSpPr>
            <a:spLocks noChangeArrowheads="1"/>
          </p:cNvSpPr>
          <p:nvPr/>
        </p:nvSpPr>
        <p:spPr bwMode="auto">
          <a:xfrm>
            <a:off x="2393504" y="2362200"/>
            <a:ext cx="762000" cy="1828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solidFill>
                <a:schemeClr val="tx1"/>
              </a:solidFill>
              <a:effectLst/>
              <a:latin typeface="Times New Roman" pitchFamily="18" charset="0"/>
              <a:ea typeface="Gulim" pitchFamily="34" charset="-127"/>
            </a:endParaRPr>
          </a:p>
        </p:txBody>
      </p:sp>
      <p:sp>
        <p:nvSpPr>
          <p:cNvPr id="744452" name="Rectangle 4"/>
          <p:cNvSpPr>
            <a:spLocks noChangeArrowheads="1"/>
          </p:cNvSpPr>
          <p:nvPr/>
        </p:nvSpPr>
        <p:spPr bwMode="auto">
          <a:xfrm>
            <a:off x="4069904" y="2362200"/>
            <a:ext cx="762000" cy="12192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solidFill>
                <a:schemeClr val="tx1"/>
              </a:solidFill>
              <a:effectLst/>
              <a:latin typeface="Times New Roman" pitchFamily="18" charset="0"/>
              <a:ea typeface="Gulim" pitchFamily="34" charset="-127"/>
            </a:endParaRPr>
          </a:p>
        </p:txBody>
      </p:sp>
      <p:sp>
        <p:nvSpPr>
          <p:cNvPr id="744453" name="Rectangle 5"/>
          <p:cNvSpPr>
            <a:spLocks noChangeArrowheads="1"/>
          </p:cNvSpPr>
          <p:nvPr/>
        </p:nvSpPr>
        <p:spPr bwMode="auto">
          <a:xfrm>
            <a:off x="5746304" y="2362200"/>
            <a:ext cx="762000" cy="2133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solidFill>
                <a:schemeClr val="tx1"/>
              </a:solidFill>
              <a:effectLst/>
              <a:latin typeface="Times New Roman" pitchFamily="18" charset="0"/>
              <a:ea typeface="Gulim" pitchFamily="34" charset="-127"/>
            </a:endParaRPr>
          </a:p>
        </p:txBody>
      </p:sp>
      <p:sp>
        <p:nvSpPr>
          <p:cNvPr id="744454" name="Rectangle 6"/>
          <p:cNvSpPr>
            <a:spLocks noChangeArrowheads="1"/>
          </p:cNvSpPr>
          <p:nvPr/>
        </p:nvSpPr>
        <p:spPr bwMode="auto">
          <a:xfrm>
            <a:off x="7498904" y="2362200"/>
            <a:ext cx="762000" cy="1676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solidFill>
                <a:schemeClr val="tx1"/>
              </a:solidFill>
              <a:effectLst/>
              <a:latin typeface="Times New Roman" pitchFamily="18" charset="0"/>
              <a:ea typeface="Gulim" pitchFamily="34" charset="-127"/>
            </a:endParaRPr>
          </a:p>
        </p:txBody>
      </p:sp>
      <p:sp>
        <p:nvSpPr>
          <p:cNvPr id="744455" name="Line 7"/>
          <p:cNvSpPr>
            <a:spLocks noChangeShapeType="1"/>
          </p:cNvSpPr>
          <p:nvPr/>
        </p:nvSpPr>
        <p:spPr bwMode="auto">
          <a:xfrm flipV="1">
            <a:off x="3155504" y="3581400"/>
            <a:ext cx="914400" cy="6096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6" name="Line 8"/>
          <p:cNvSpPr>
            <a:spLocks noChangeShapeType="1"/>
          </p:cNvSpPr>
          <p:nvPr/>
        </p:nvSpPr>
        <p:spPr bwMode="auto">
          <a:xfrm>
            <a:off x="4831904" y="3581400"/>
            <a:ext cx="914400" cy="9144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7" name="Line 9"/>
          <p:cNvSpPr>
            <a:spLocks noChangeShapeType="1"/>
          </p:cNvSpPr>
          <p:nvPr/>
        </p:nvSpPr>
        <p:spPr bwMode="auto">
          <a:xfrm flipV="1">
            <a:off x="6508304" y="4038600"/>
            <a:ext cx="990600" cy="4572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8" name="Line 10"/>
          <p:cNvSpPr>
            <a:spLocks noChangeShapeType="1"/>
          </p:cNvSpPr>
          <p:nvPr/>
        </p:nvSpPr>
        <p:spPr bwMode="auto">
          <a:xfrm flipH="1">
            <a:off x="1936304" y="4191000"/>
            <a:ext cx="4572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9" name="Line 11"/>
          <p:cNvSpPr>
            <a:spLocks noChangeShapeType="1"/>
          </p:cNvSpPr>
          <p:nvPr/>
        </p:nvSpPr>
        <p:spPr bwMode="auto">
          <a:xfrm flipH="1">
            <a:off x="8260904" y="4038600"/>
            <a:ext cx="4572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60" name="Line 12"/>
          <p:cNvSpPr>
            <a:spLocks noChangeShapeType="1"/>
          </p:cNvSpPr>
          <p:nvPr/>
        </p:nvSpPr>
        <p:spPr bwMode="auto">
          <a:xfrm>
            <a:off x="1936304" y="5105400"/>
            <a:ext cx="67056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61" name="Rectangle 13"/>
          <p:cNvSpPr>
            <a:spLocks noChangeArrowheads="1"/>
          </p:cNvSpPr>
          <p:nvPr/>
        </p:nvSpPr>
        <p:spPr bwMode="auto">
          <a:xfrm>
            <a:off x="2393504" y="5105400"/>
            <a:ext cx="762000" cy="914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solidFill>
                <a:schemeClr val="tx1"/>
              </a:solidFill>
              <a:effectLst/>
              <a:latin typeface="Times New Roman" pitchFamily="18" charset="0"/>
              <a:ea typeface="Gulim" pitchFamily="34" charset="-127"/>
            </a:endParaRPr>
          </a:p>
        </p:txBody>
      </p:sp>
      <p:sp>
        <p:nvSpPr>
          <p:cNvPr id="744462" name="Rectangle 14"/>
          <p:cNvSpPr>
            <a:spLocks noChangeArrowheads="1"/>
          </p:cNvSpPr>
          <p:nvPr/>
        </p:nvSpPr>
        <p:spPr bwMode="auto">
          <a:xfrm>
            <a:off x="4069904" y="5105400"/>
            <a:ext cx="762000" cy="12192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3" name="Rectangle 15"/>
          <p:cNvSpPr>
            <a:spLocks noChangeArrowheads="1"/>
          </p:cNvSpPr>
          <p:nvPr/>
        </p:nvSpPr>
        <p:spPr bwMode="auto">
          <a:xfrm>
            <a:off x="5746304" y="5105400"/>
            <a:ext cx="762000" cy="533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4" name="Rectangle 16"/>
          <p:cNvSpPr>
            <a:spLocks noChangeArrowheads="1"/>
          </p:cNvSpPr>
          <p:nvPr/>
        </p:nvSpPr>
        <p:spPr bwMode="auto">
          <a:xfrm>
            <a:off x="7498904" y="5105400"/>
            <a:ext cx="762000" cy="1143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5" name="Line 17"/>
          <p:cNvSpPr>
            <a:spLocks noChangeShapeType="1"/>
          </p:cNvSpPr>
          <p:nvPr/>
        </p:nvSpPr>
        <p:spPr bwMode="auto">
          <a:xfrm>
            <a:off x="1936304" y="2362200"/>
            <a:ext cx="67056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66" name="Text Box 18"/>
          <p:cNvSpPr txBox="1">
            <a:spLocks noChangeArrowheads="1"/>
          </p:cNvSpPr>
          <p:nvPr/>
        </p:nvSpPr>
        <p:spPr bwMode="auto">
          <a:xfrm>
            <a:off x="107504" y="2133600"/>
            <a:ext cx="171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Superstep 1</a:t>
            </a:r>
          </a:p>
        </p:txBody>
      </p:sp>
      <p:sp>
        <p:nvSpPr>
          <p:cNvPr id="744467" name="Text Box 19"/>
          <p:cNvSpPr txBox="1">
            <a:spLocks noChangeArrowheads="1"/>
          </p:cNvSpPr>
          <p:nvPr/>
        </p:nvSpPr>
        <p:spPr bwMode="auto">
          <a:xfrm>
            <a:off x="107504" y="4876800"/>
            <a:ext cx="171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Superstep 2</a:t>
            </a:r>
          </a:p>
        </p:txBody>
      </p:sp>
      <p:sp>
        <p:nvSpPr>
          <p:cNvPr id="744468" name="Text Box 20"/>
          <p:cNvSpPr txBox="1">
            <a:spLocks noChangeArrowheads="1"/>
          </p:cNvSpPr>
          <p:nvPr/>
        </p:nvSpPr>
        <p:spPr bwMode="auto">
          <a:xfrm>
            <a:off x="4430267" y="4460875"/>
            <a:ext cx="1163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Barrier</a:t>
            </a:r>
          </a:p>
        </p:txBody>
      </p:sp>
      <p:sp>
        <p:nvSpPr>
          <p:cNvPr id="744469" name="Line 21"/>
          <p:cNvSpPr>
            <a:spLocks noChangeShapeType="1"/>
          </p:cNvSpPr>
          <p:nvPr/>
        </p:nvSpPr>
        <p:spPr bwMode="auto">
          <a:xfrm>
            <a:off x="2774504" y="4191000"/>
            <a:ext cx="3352800" cy="8382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0" name="Line 22"/>
          <p:cNvSpPr>
            <a:spLocks noChangeShapeType="1"/>
          </p:cNvSpPr>
          <p:nvPr/>
        </p:nvSpPr>
        <p:spPr bwMode="auto">
          <a:xfrm flipH="1">
            <a:off x="2774504" y="3581400"/>
            <a:ext cx="1676400" cy="14478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1" name="Line 23"/>
          <p:cNvSpPr>
            <a:spLocks noChangeShapeType="1"/>
          </p:cNvSpPr>
          <p:nvPr/>
        </p:nvSpPr>
        <p:spPr bwMode="auto">
          <a:xfrm>
            <a:off x="6127304" y="4495800"/>
            <a:ext cx="1752600" cy="5334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2" name="Line 24"/>
          <p:cNvSpPr>
            <a:spLocks noChangeShapeType="1"/>
          </p:cNvSpPr>
          <p:nvPr/>
        </p:nvSpPr>
        <p:spPr bwMode="auto">
          <a:xfrm flipH="1">
            <a:off x="6127304" y="4038600"/>
            <a:ext cx="1752600" cy="9906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3" name="Text Box 25"/>
          <p:cNvSpPr txBox="1">
            <a:spLocks noChangeArrowheads="1"/>
          </p:cNvSpPr>
          <p:nvPr/>
        </p:nvSpPr>
        <p:spPr bwMode="auto">
          <a:xfrm>
            <a:off x="2480817" y="190500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P1</a:t>
            </a:r>
          </a:p>
        </p:txBody>
      </p:sp>
      <p:sp>
        <p:nvSpPr>
          <p:cNvPr id="744474" name="Text Box 26"/>
          <p:cNvSpPr txBox="1">
            <a:spLocks noChangeArrowheads="1"/>
          </p:cNvSpPr>
          <p:nvPr/>
        </p:nvSpPr>
        <p:spPr bwMode="auto">
          <a:xfrm>
            <a:off x="4157217" y="190500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P2</a:t>
            </a:r>
          </a:p>
        </p:txBody>
      </p:sp>
      <p:sp>
        <p:nvSpPr>
          <p:cNvPr id="744475" name="Text Box 27"/>
          <p:cNvSpPr txBox="1">
            <a:spLocks noChangeArrowheads="1"/>
          </p:cNvSpPr>
          <p:nvPr/>
        </p:nvSpPr>
        <p:spPr bwMode="auto">
          <a:xfrm>
            <a:off x="5822504" y="19050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P3</a:t>
            </a:r>
          </a:p>
        </p:txBody>
      </p:sp>
      <p:sp>
        <p:nvSpPr>
          <p:cNvPr id="744476" name="Text Box 28"/>
          <p:cNvSpPr txBox="1">
            <a:spLocks noChangeArrowheads="1"/>
          </p:cNvSpPr>
          <p:nvPr/>
        </p:nvSpPr>
        <p:spPr bwMode="auto">
          <a:xfrm>
            <a:off x="7575104" y="19050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P4</a:t>
            </a:r>
          </a:p>
        </p:txBody>
      </p:sp>
      <p:sp>
        <p:nvSpPr>
          <p:cNvPr id="744477" name="Text Box 29"/>
          <p:cNvSpPr txBox="1">
            <a:spLocks noChangeArrowheads="1"/>
          </p:cNvSpPr>
          <p:nvPr/>
        </p:nvSpPr>
        <p:spPr bwMode="auto">
          <a:xfrm>
            <a:off x="544067" y="3048000"/>
            <a:ext cx="177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a:solidFill>
                  <a:schemeClr val="tx1"/>
                </a:solidFill>
                <a:effectLst/>
                <a:latin typeface="Times New Roman" pitchFamily="18" charset="0"/>
                <a:ea typeface="Gulim" pitchFamily="34" charset="-127"/>
              </a:rPr>
              <a:t>Computation</a:t>
            </a:r>
          </a:p>
        </p:txBody>
      </p:sp>
      <p:sp>
        <p:nvSpPr>
          <p:cNvPr id="744478" name="Text Box 30"/>
          <p:cNvSpPr txBox="1">
            <a:spLocks noChangeArrowheads="1"/>
          </p:cNvSpPr>
          <p:nvPr/>
        </p:nvSpPr>
        <p:spPr bwMode="auto">
          <a:xfrm>
            <a:off x="553592" y="4419600"/>
            <a:ext cx="214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a:solidFill>
                  <a:schemeClr val="tx1"/>
                </a:solidFill>
                <a:effectLst/>
                <a:latin typeface="Times New Roman" pitchFamily="18" charset="0"/>
                <a:ea typeface="Gulim" pitchFamily="34" charset="-127"/>
              </a:rPr>
              <a:t>Communication</a:t>
            </a:r>
          </a:p>
        </p:txBody>
      </p:sp>
      <p:sp>
        <p:nvSpPr>
          <p:cNvPr id="2" name="文本框 1"/>
          <p:cNvSpPr txBox="1"/>
          <p:nvPr/>
        </p:nvSpPr>
        <p:spPr>
          <a:xfrm>
            <a:off x="8627368" y="3048000"/>
            <a:ext cx="197296" cy="461665"/>
          </a:xfrm>
          <a:prstGeom prst="rect">
            <a:avLst/>
          </a:prstGeom>
          <a:noFill/>
        </p:spPr>
        <p:txBody>
          <a:bodyPr wrap="square" rtlCol="0">
            <a:spAutoFit/>
          </a:bodyPr>
          <a:lstStyle/>
          <a:p>
            <a:r>
              <a:rPr lang="en-US" altLang="zh-CN" dirty="0">
                <a:solidFill>
                  <a:srgbClr val="FF0000"/>
                </a:solidFill>
              </a:rPr>
              <a:t>W</a:t>
            </a:r>
            <a:endParaRPr lang="zh-CN" altLang="en-US" dirty="0">
              <a:solidFill>
                <a:srgbClr val="FF0000"/>
              </a:solidFill>
            </a:endParaRPr>
          </a:p>
        </p:txBody>
      </p:sp>
      <p:cxnSp>
        <p:nvCxnSpPr>
          <p:cNvPr id="4" name="直接连接符 3"/>
          <p:cNvCxnSpPr/>
          <p:nvPr/>
        </p:nvCxnSpPr>
        <p:spPr>
          <a:xfrm>
            <a:off x="8948664" y="2362200"/>
            <a:ext cx="0" cy="2133598"/>
          </a:xfrm>
          <a:prstGeom prst="line">
            <a:avLst/>
          </a:prstGeom>
          <a:ln w="28575">
            <a:solidFill>
              <a:srgbClr val="FFC000"/>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971184" y="4478336"/>
            <a:ext cx="1958752" cy="3492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8681233" y="2362200"/>
            <a:ext cx="267431" cy="491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015536" y="4581128"/>
            <a:ext cx="896753" cy="461665"/>
          </a:xfrm>
          <a:prstGeom prst="rect">
            <a:avLst/>
          </a:prstGeom>
          <a:noFill/>
        </p:spPr>
        <p:txBody>
          <a:bodyPr wrap="square" rtlCol="0">
            <a:spAutoFit/>
          </a:bodyPr>
          <a:lstStyle/>
          <a:p>
            <a:r>
              <a:rPr lang="en-US" altLang="zh-CN" dirty="0" err="1">
                <a:solidFill>
                  <a:srgbClr val="FF0000"/>
                </a:solidFill>
              </a:rPr>
              <a:t>gh+l</a:t>
            </a:r>
            <a:endParaRPr lang="zh-CN" altLang="en-US" dirty="0">
              <a:solidFill>
                <a:srgbClr val="FF0000"/>
              </a:solidFill>
            </a:endParaRPr>
          </a:p>
        </p:txBody>
      </p:sp>
      <p:cxnSp>
        <p:nvCxnSpPr>
          <p:cNvPr id="42" name="直接连接符 41"/>
          <p:cNvCxnSpPr/>
          <p:nvPr/>
        </p:nvCxnSpPr>
        <p:spPr>
          <a:xfrm>
            <a:off x="8929936" y="4433715"/>
            <a:ext cx="0" cy="671685"/>
          </a:xfrm>
          <a:prstGeom prst="line">
            <a:avLst/>
          </a:prstGeom>
          <a:ln w="28575">
            <a:solidFill>
              <a:srgbClr val="FFC000"/>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647969" y="5085184"/>
            <a:ext cx="267431" cy="491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Example: </a:t>
            </a:r>
            <a:r>
              <a:rPr lang="en-US" altLang="en-US" dirty="0" err="1"/>
              <a:t>Pregel</a:t>
            </a:r>
            <a:endParaRPr lang="en-US" altLang="en-US" dirty="0"/>
          </a:p>
        </p:txBody>
      </p:sp>
      <p:sp>
        <p:nvSpPr>
          <p:cNvPr id="2" name="内容占位符 1"/>
          <p:cNvSpPr>
            <a:spLocks noGrp="1"/>
          </p:cNvSpPr>
          <p:nvPr>
            <p:ph sz="quarter" idx="1"/>
          </p:nvPr>
        </p:nvSpPr>
        <p:spPr/>
        <p:txBody>
          <a:bodyPr>
            <a:normAutofit/>
          </a:bodyPr>
          <a:lstStyle/>
          <a:p>
            <a:pPr algn="just">
              <a:buFont typeface="Wingdings" pitchFamily="2" charset="2"/>
              <a:buChar char="§"/>
            </a:pPr>
            <a:r>
              <a:rPr lang="en-US" altLang="en-US" sz="3200" dirty="0"/>
              <a:t>Google </a:t>
            </a:r>
            <a:r>
              <a:rPr lang="en-US" altLang="en-US" sz="3200" dirty="0" err="1"/>
              <a:t>Pregel</a:t>
            </a:r>
            <a:r>
              <a:rPr lang="en-US" altLang="en-US" sz="3200" dirty="0"/>
              <a:t>:</a:t>
            </a:r>
          </a:p>
          <a:p>
            <a:pPr lvl="1" algn="just">
              <a:buFont typeface="Wingdings" pitchFamily="2" charset="2"/>
              <a:buChar char="§"/>
            </a:pPr>
            <a:r>
              <a:rPr lang="en-US" altLang="zh-CN" sz="2800" dirty="0"/>
              <a:t>SIGMOD 2010</a:t>
            </a:r>
            <a:endParaRPr lang="en-US" altLang="en-US" sz="2800" dirty="0"/>
          </a:p>
          <a:p>
            <a:pPr lvl="1" algn="just">
              <a:buFont typeface="Wingdings" pitchFamily="2" charset="2"/>
              <a:buChar char="§"/>
            </a:pPr>
            <a:r>
              <a:rPr lang="zh-CN" altLang="en-US" sz="2800" dirty="0"/>
              <a:t>高扩展</a:t>
            </a:r>
            <a:endParaRPr lang="en-US" altLang="en-US" sz="2800" dirty="0"/>
          </a:p>
          <a:p>
            <a:pPr lvl="1" algn="just">
              <a:buFont typeface="Wingdings" pitchFamily="2" charset="2"/>
              <a:buChar char="§"/>
            </a:pPr>
            <a:r>
              <a:rPr lang="zh-CN" altLang="en-US" sz="2800" dirty="0"/>
              <a:t>容错</a:t>
            </a:r>
            <a:endParaRPr lang="en-US" altLang="en-US" sz="2800" dirty="0"/>
          </a:p>
          <a:p>
            <a:pPr lvl="1">
              <a:buFont typeface="Arial" pitchFamily="34" charset="0"/>
              <a:buChar char="•"/>
            </a:pPr>
            <a:r>
              <a:rPr lang="zh-CN" altLang="en-US" sz="2800" dirty="0"/>
              <a:t>灵活实现图算法</a:t>
            </a:r>
            <a:endParaRPr lang="en-US" dirty="0"/>
          </a:p>
        </p:txBody>
      </p:sp>
      <p:grpSp>
        <p:nvGrpSpPr>
          <p:cNvPr id="4" name="组合 3"/>
          <p:cNvGrpSpPr/>
          <p:nvPr/>
        </p:nvGrpSpPr>
        <p:grpSpPr>
          <a:xfrm>
            <a:off x="4542868" y="2184615"/>
            <a:ext cx="4351996" cy="4047728"/>
            <a:chOff x="5334000" y="3048000"/>
            <a:chExt cx="3048000" cy="3276600"/>
          </a:xfrm>
        </p:grpSpPr>
        <p:sp>
          <p:nvSpPr>
            <p:cNvPr id="5" name="Rectangle 174"/>
            <p:cNvSpPr/>
            <p:nvPr/>
          </p:nvSpPr>
          <p:spPr bwMode="auto">
            <a:xfrm>
              <a:off x="5334000" y="3048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a:latin typeface="Gill Sans Light"/>
                  <a:cs typeface="Gill Sans Light"/>
                </a:rPr>
                <a:t>Graph</a:t>
              </a:r>
            </a:p>
          </p:txBody>
        </p:sp>
        <p:grpSp>
          <p:nvGrpSpPr>
            <p:cNvPr id="6" name="Group 180"/>
            <p:cNvGrpSpPr>
              <a:grpSpLocks/>
            </p:cNvGrpSpPr>
            <p:nvPr/>
          </p:nvGrpSpPr>
          <p:grpSpPr bwMode="auto">
            <a:xfrm>
              <a:off x="5412217" y="3649603"/>
              <a:ext cx="1752401" cy="2522594"/>
              <a:chOff x="5640617" y="3597015"/>
              <a:chExt cx="1752501" cy="2522553"/>
            </a:xfrm>
          </p:grpSpPr>
          <p:sp>
            <p:nvSpPr>
              <p:cNvPr id="30" name="Freeform 176"/>
              <p:cNvSpPr/>
              <p:nvPr/>
            </p:nvSpPr>
            <p:spPr>
              <a:xfrm>
                <a:off x="5640188" y="3597075"/>
                <a:ext cx="1752700" cy="2522496"/>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31" name="Oval 179"/>
              <p:cNvSpPr/>
              <p:nvPr/>
            </p:nvSpPr>
            <p:spPr>
              <a:xfrm>
                <a:off x="5671940" y="4213015"/>
                <a:ext cx="533430"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7" name="Group 186"/>
            <p:cNvGrpSpPr>
              <a:grpSpLocks/>
            </p:cNvGrpSpPr>
            <p:nvPr/>
          </p:nvGrpSpPr>
          <p:grpSpPr bwMode="auto">
            <a:xfrm>
              <a:off x="5502958" y="4166797"/>
              <a:ext cx="2778142" cy="1997579"/>
              <a:chOff x="5731363" y="4114200"/>
              <a:chExt cx="2778301" cy="1997546"/>
            </a:xfrm>
          </p:grpSpPr>
          <p:sp>
            <p:nvSpPr>
              <p:cNvPr id="28" name="Freeform 184"/>
              <p:cNvSpPr/>
              <p:nvPr/>
            </p:nvSpPr>
            <p:spPr>
              <a:xfrm>
                <a:off x="5730680" y="4114591"/>
                <a:ext cx="2778284" cy="1997042"/>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29" name="Oval 185"/>
              <p:cNvSpPr/>
              <p:nvPr/>
            </p:nvSpPr>
            <p:spPr>
              <a:xfrm>
                <a:off x="6802304" y="5486168"/>
                <a:ext cx="533431"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8" name="Group 178"/>
            <p:cNvGrpSpPr>
              <a:grpSpLocks/>
            </p:cNvGrpSpPr>
            <p:nvPr/>
          </p:nvGrpSpPr>
          <p:grpSpPr bwMode="auto">
            <a:xfrm>
              <a:off x="5524693" y="3725429"/>
              <a:ext cx="2689707" cy="2270797"/>
              <a:chOff x="5753100" y="3672840"/>
              <a:chExt cx="2689860" cy="2270760"/>
            </a:xfrm>
          </p:grpSpPr>
          <p:cxnSp>
            <p:nvCxnSpPr>
              <p:cNvPr id="9" name="Straight Connector 54"/>
              <p:cNvCxnSpPr>
                <a:stCxn id="21" idx="2"/>
                <a:endCxn id="22" idx="6"/>
              </p:cNvCxnSpPr>
              <p:nvPr/>
            </p:nvCxnSpPr>
            <p:spPr>
              <a:xfrm flipH="1">
                <a:off x="6118053" y="4473361"/>
                <a:ext cx="19590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66"/>
              <p:cNvCxnSpPr>
                <a:stCxn id="20" idx="4"/>
                <a:endCxn id="23" idx="0"/>
              </p:cNvCxnSpPr>
              <p:nvPr/>
            </p:nvCxnSpPr>
            <p:spPr>
              <a:xfrm>
                <a:off x="7062669" y="4655920"/>
                <a:ext cx="0" cy="922323"/>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59"/>
              <p:cNvCxnSpPr>
                <a:stCxn id="20" idx="7"/>
                <a:endCxn id="24" idx="3"/>
              </p:cNvCxnSpPr>
              <p:nvPr/>
            </p:nvCxnSpPr>
            <p:spPr>
              <a:xfrm flipV="1">
                <a:off x="7192852" y="3986006"/>
                <a:ext cx="427061" cy="35718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60"/>
              <p:cNvCxnSpPr>
                <a:stCxn id="21" idx="1"/>
                <a:endCxn id="24" idx="5"/>
              </p:cNvCxnSpPr>
              <p:nvPr/>
            </p:nvCxnSpPr>
            <p:spPr>
              <a:xfrm flipH="1" flipV="1">
                <a:off x="7878691" y="3986006"/>
                <a:ext cx="250839" cy="35718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62"/>
              <p:cNvCxnSpPr>
                <a:stCxn id="20" idx="1"/>
                <a:endCxn id="25" idx="5"/>
              </p:cNvCxnSpPr>
              <p:nvPr/>
            </p:nvCxnSpPr>
            <p:spPr>
              <a:xfrm flipH="1" flipV="1">
                <a:off x="6599093" y="3992356"/>
                <a:ext cx="334981" cy="350832"/>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64"/>
              <p:cNvCxnSpPr>
                <a:stCxn id="21" idx="3"/>
                <a:endCxn id="23" idx="7"/>
              </p:cNvCxnSpPr>
              <p:nvPr/>
            </p:nvCxnSpPr>
            <p:spPr>
              <a:xfrm flipH="1">
                <a:off x="7192852" y="4601946"/>
                <a:ext cx="936678" cy="102868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78"/>
              <p:cNvCxnSpPr>
                <a:stCxn id="22" idx="7"/>
                <a:endCxn id="25" idx="3"/>
              </p:cNvCxnSpPr>
              <p:nvPr/>
            </p:nvCxnSpPr>
            <p:spPr>
              <a:xfrm flipV="1">
                <a:off x="6065663" y="3992356"/>
                <a:ext cx="274653" cy="350832"/>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84"/>
              <p:cNvCxnSpPr>
                <a:stCxn id="26" idx="6"/>
                <a:endCxn id="23" idx="2"/>
              </p:cNvCxnSpPr>
              <p:nvPr/>
            </p:nvCxnSpPr>
            <p:spPr>
              <a:xfrm>
                <a:off x="6240298" y="5752865"/>
                <a:ext cx="639798" cy="7937"/>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88"/>
              <p:cNvCxnSpPr>
                <a:stCxn id="26" idx="0"/>
                <a:endCxn id="22" idx="4"/>
              </p:cNvCxnSpPr>
              <p:nvPr/>
            </p:nvCxnSpPr>
            <p:spPr>
              <a:xfrm flipH="1" flipV="1">
                <a:off x="5935480" y="4655920"/>
                <a:ext cx="122244" cy="91438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46"/>
              <p:cNvCxnSpPr>
                <a:stCxn id="23" idx="6"/>
                <a:endCxn id="27" idx="2"/>
              </p:cNvCxnSpPr>
              <p:nvPr/>
            </p:nvCxnSpPr>
            <p:spPr>
              <a:xfrm flipV="1">
                <a:off x="7246830" y="5752865"/>
                <a:ext cx="608047" cy="793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49"/>
              <p:cNvCxnSpPr>
                <a:stCxn id="27" idx="0"/>
                <a:endCxn id="21" idx="4"/>
              </p:cNvCxnSpPr>
              <p:nvPr/>
            </p:nvCxnSpPr>
            <p:spPr>
              <a:xfrm flipV="1">
                <a:off x="8039037" y="4655920"/>
                <a:ext cx="220676" cy="914385"/>
              </a:xfrm>
              <a:prstGeom prst="line">
                <a:avLst/>
              </a:prstGeom>
            </p:spPr>
            <p:style>
              <a:lnRef idx="3">
                <a:schemeClr val="dk1"/>
              </a:lnRef>
              <a:fillRef idx="0">
                <a:schemeClr val="dk1"/>
              </a:fillRef>
              <a:effectRef idx="2">
                <a:schemeClr val="dk1"/>
              </a:effectRef>
              <a:fontRef idx="minor">
                <a:schemeClr val="tx1"/>
              </a:fontRef>
            </p:style>
          </p:cxnSp>
          <p:sp>
            <p:nvSpPr>
              <p:cNvPr id="20" name="Oval 39"/>
              <p:cNvSpPr/>
              <p:nvPr/>
            </p:nvSpPr>
            <p:spPr>
              <a:xfrm>
                <a:off x="6880096" y="4290801"/>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1" name="Oval 41"/>
              <p:cNvSpPr/>
              <p:nvPr/>
            </p:nvSpPr>
            <p:spPr>
              <a:xfrm>
                <a:off x="8077139"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2" name="Oval 46"/>
              <p:cNvSpPr/>
              <p:nvPr/>
            </p:nvSpPr>
            <p:spPr>
              <a:xfrm>
                <a:off x="5752907"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3" name="Oval 50"/>
              <p:cNvSpPr/>
              <p:nvPr/>
            </p:nvSpPr>
            <p:spPr>
              <a:xfrm>
                <a:off x="6880096" y="5578243"/>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4" name="Oval 51"/>
              <p:cNvSpPr/>
              <p:nvPr/>
            </p:nvSpPr>
            <p:spPr>
              <a:xfrm>
                <a:off x="7565935" y="3673274"/>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5" name="Oval 53"/>
              <p:cNvSpPr/>
              <p:nvPr/>
            </p:nvSpPr>
            <p:spPr>
              <a:xfrm>
                <a:off x="6286337" y="368121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6" name="Oval 57"/>
              <p:cNvSpPr/>
              <p:nvPr/>
            </p:nvSpPr>
            <p:spPr>
              <a:xfrm>
                <a:off x="5875152" y="5570305"/>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7" name="Oval 142"/>
              <p:cNvSpPr/>
              <p:nvPr/>
            </p:nvSpPr>
            <p:spPr>
              <a:xfrm>
                <a:off x="7854877" y="5570305"/>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spTree>
    <p:extLst>
      <p:ext uri="{BB962C8B-B14F-4D97-AF65-F5344CB8AC3E}">
        <p14:creationId xmlns:p14="http://schemas.microsoft.com/office/powerpoint/2010/main" val="2443222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83219" y="260648"/>
            <a:ext cx="7125113" cy="924475"/>
          </a:xfrm>
        </p:spPr>
        <p:txBody>
          <a:bodyPr>
            <a:normAutofit/>
          </a:bodyPr>
          <a:lstStyle/>
          <a:p>
            <a:r>
              <a:rPr lang="en-US" altLang="en-US" dirty="0"/>
              <a:t>Bulk Synchronous Parallel Model</a:t>
            </a:r>
          </a:p>
        </p:txBody>
      </p:sp>
      <p:sp>
        <p:nvSpPr>
          <p:cNvPr id="11267"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83048A8-E2CE-4603-A787-39F4438B10D4}" type="slidenum">
              <a:rPr lang="en-US" altLang="en-US">
                <a:solidFill>
                  <a:schemeClr val="bg2"/>
                </a:solidFill>
              </a:rPr>
              <a:pPr eaLnBrk="1" hangingPunct="1"/>
              <a:t>37</a:t>
            </a:fld>
            <a:endParaRPr lang="en-US" altLang="en-US">
              <a:solidFill>
                <a:schemeClr val="bg2"/>
              </a:solidFill>
            </a:endParaRPr>
          </a:p>
        </p:txBody>
      </p:sp>
      <p:sp>
        <p:nvSpPr>
          <p:cNvPr id="11268" name="Oval 8"/>
          <p:cNvSpPr>
            <a:spLocks noChangeArrowheads="1"/>
          </p:cNvSpPr>
          <p:nvPr/>
        </p:nvSpPr>
        <p:spPr bwMode="auto">
          <a:xfrm>
            <a:off x="990600" y="20415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69" name="Oval 9"/>
          <p:cNvSpPr>
            <a:spLocks noChangeArrowheads="1"/>
          </p:cNvSpPr>
          <p:nvPr/>
        </p:nvSpPr>
        <p:spPr bwMode="auto">
          <a:xfrm>
            <a:off x="990600" y="26257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0" name="Oval 10"/>
          <p:cNvSpPr>
            <a:spLocks noChangeArrowheads="1"/>
          </p:cNvSpPr>
          <p:nvPr/>
        </p:nvSpPr>
        <p:spPr bwMode="auto">
          <a:xfrm>
            <a:off x="990600" y="32099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1" name="Oval 11"/>
          <p:cNvSpPr>
            <a:spLocks noChangeArrowheads="1"/>
          </p:cNvSpPr>
          <p:nvPr/>
        </p:nvSpPr>
        <p:spPr bwMode="auto">
          <a:xfrm>
            <a:off x="990600" y="37941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2" name="Oval 12"/>
          <p:cNvSpPr>
            <a:spLocks noChangeArrowheads="1"/>
          </p:cNvSpPr>
          <p:nvPr/>
        </p:nvSpPr>
        <p:spPr bwMode="auto">
          <a:xfrm>
            <a:off x="990600" y="43783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3" name="Oval 13"/>
          <p:cNvSpPr>
            <a:spLocks noChangeArrowheads="1"/>
          </p:cNvSpPr>
          <p:nvPr/>
        </p:nvSpPr>
        <p:spPr bwMode="auto">
          <a:xfrm>
            <a:off x="990600" y="49625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4" name="Oval 14"/>
          <p:cNvSpPr>
            <a:spLocks noChangeArrowheads="1"/>
          </p:cNvSpPr>
          <p:nvPr/>
        </p:nvSpPr>
        <p:spPr bwMode="auto">
          <a:xfrm>
            <a:off x="990600" y="5546725"/>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nvGrpSpPr>
          <p:cNvPr id="16" name="Group 15"/>
          <p:cNvGrpSpPr>
            <a:grpSpLocks/>
          </p:cNvGrpSpPr>
          <p:nvPr/>
        </p:nvGrpSpPr>
        <p:grpSpPr bwMode="auto">
          <a:xfrm>
            <a:off x="3124200" y="2041525"/>
            <a:ext cx="533400" cy="3825875"/>
            <a:chOff x="3124200" y="1584960"/>
            <a:chExt cx="533400" cy="3825240"/>
          </a:xfrm>
        </p:grpSpPr>
        <p:sp>
          <p:nvSpPr>
            <p:cNvPr id="11364" name="Oval 16"/>
            <p:cNvSpPr>
              <a:spLocks noChangeArrowheads="1"/>
            </p:cNvSpPr>
            <p:nvPr/>
          </p:nvSpPr>
          <p:spPr bwMode="auto">
            <a:xfrm>
              <a:off x="3124200" y="1584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5" name="Oval 17"/>
            <p:cNvSpPr>
              <a:spLocks noChangeArrowheads="1"/>
            </p:cNvSpPr>
            <p:nvPr/>
          </p:nvSpPr>
          <p:spPr bwMode="auto">
            <a:xfrm>
              <a:off x="3124200" y="2169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6" name="Oval 18"/>
            <p:cNvSpPr>
              <a:spLocks noChangeArrowheads="1"/>
            </p:cNvSpPr>
            <p:nvPr/>
          </p:nvSpPr>
          <p:spPr bwMode="auto">
            <a:xfrm>
              <a:off x="3124200" y="27533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7" name="Oval 19"/>
            <p:cNvSpPr>
              <a:spLocks noChangeArrowheads="1"/>
            </p:cNvSpPr>
            <p:nvPr/>
          </p:nvSpPr>
          <p:spPr bwMode="auto">
            <a:xfrm>
              <a:off x="3124200" y="33375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8" name="Oval 20"/>
            <p:cNvSpPr>
              <a:spLocks noChangeArrowheads="1"/>
            </p:cNvSpPr>
            <p:nvPr/>
          </p:nvSpPr>
          <p:spPr bwMode="auto">
            <a:xfrm>
              <a:off x="3124200" y="39217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9" name="Oval 21"/>
            <p:cNvSpPr>
              <a:spLocks noChangeArrowheads="1"/>
            </p:cNvSpPr>
            <p:nvPr/>
          </p:nvSpPr>
          <p:spPr bwMode="auto">
            <a:xfrm>
              <a:off x="3124200" y="4505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70" name="Oval 22"/>
            <p:cNvSpPr>
              <a:spLocks noChangeArrowheads="1"/>
            </p:cNvSpPr>
            <p:nvPr/>
          </p:nvSpPr>
          <p:spPr bwMode="auto">
            <a:xfrm>
              <a:off x="3124200" y="5090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grpSp>
        <p:nvGrpSpPr>
          <p:cNvPr id="24" name="Group 23"/>
          <p:cNvGrpSpPr>
            <a:grpSpLocks/>
          </p:cNvGrpSpPr>
          <p:nvPr/>
        </p:nvGrpSpPr>
        <p:grpSpPr bwMode="auto">
          <a:xfrm>
            <a:off x="1524000" y="2270125"/>
            <a:ext cx="1600200" cy="1760538"/>
            <a:chOff x="1524000" y="1813560"/>
            <a:chExt cx="1600200" cy="1760220"/>
          </a:xfrm>
        </p:grpSpPr>
        <p:sp>
          <p:nvSpPr>
            <p:cNvPr id="25" name="Rounded Rectangle 24"/>
            <p:cNvSpPr/>
            <p:nvPr/>
          </p:nvSpPr>
          <p:spPr bwMode="auto">
            <a:xfrm>
              <a:off x="1981200" y="1813560"/>
              <a:ext cx="609600" cy="380931"/>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1</a:t>
              </a:r>
              <a:endParaRPr lang="en-US" altLang="en-US" sz="1400">
                <a:latin typeface="Tahoma" pitchFamily="34" charset="0"/>
              </a:endParaRPr>
            </a:p>
          </p:txBody>
        </p:sp>
        <p:cxnSp>
          <p:nvCxnSpPr>
            <p:cNvPr id="26" name="Straight Arrow Connector 25"/>
            <p:cNvCxnSpPr>
              <a:stCxn id="11268" idx="6"/>
              <a:endCxn id="25" idx="1"/>
            </p:cNvCxnSpPr>
            <p:nvPr/>
          </p:nvCxnSpPr>
          <p:spPr bwMode="auto">
            <a:xfrm>
              <a:off x="1524000" y="1821497"/>
              <a:ext cx="457200" cy="18252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1269" idx="6"/>
              <a:endCxn id="25" idx="1"/>
            </p:cNvCxnSpPr>
            <p:nvPr/>
          </p:nvCxnSpPr>
          <p:spPr bwMode="auto">
            <a:xfrm flipV="1">
              <a:off x="1524000" y="2004026"/>
              <a:ext cx="457200" cy="4015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5" idx="3"/>
              <a:endCxn id="11366" idx="2"/>
            </p:cNvCxnSpPr>
            <p:nvPr/>
          </p:nvCxnSpPr>
          <p:spPr bwMode="auto">
            <a:xfrm>
              <a:off x="2590800" y="2004026"/>
              <a:ext cx="533400" cy="98566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5" idx="3"/>
              <a:endCxn id="11367" idx="2"/>
            </p:cNvCxnSpPr>
            <p:nvPr/>
          </p:nvCxnSpPr>
          <p:spPr bwMode="auto">
            <a:xfrm>
              <a:off x="2590800" y="2004026"/>
              <a:ext cx="533400" cy="156975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30" name="Group 29"/>
          <p:cNvGrpSpPr>
            <a:grpSpLocks/>
          </p:cNvGrpSpPr>
          <p:nvPr/>
        </p:nvGrpSpPr>
        <p:grpSpPr bwMode="auto">
          <a:xfrm>
            <a:off x="1524000" y="2278063"/>
            <a:ext cx="1600200" cy="1752600"/>
            <a:chOff x="1524000" y="1821180"/>
            <a:chExt cx="1600200" cy="1752600"/>
          </a:xfrm>
        </p:grpSpPr>
        <p:sp>
          <p:nvSpPr>
            <p:cNvPr id="31" name="Rounded Rectangle 30"/>
            <p:cNvSpPr/>
            <p:nvPr/>
          </p:nvSpPr>
          <p:spPr bwMode="auto">
            <a:xfrm>
              <a:off x="1981200" y="30324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2</a:t>
              </a:r>
              <a:endParaRPr lang="en-US" altLang="en-US" sz="1400">
                <a:latin typeface="Tahoma" pitchFamily="34" charset="0"/>
              </a:endParaRPr>
            </a:p>
          </p:txBody>
        </p:sp>
        <p:cxnSp>
          <p:nvCxnSpPr>
            <p:cNvPr id="32" name="Straight Arrow Connector 31"/>
            <p:cNvCxnSpPr>
              <a:stCxn id="11270" idx="6"/>
              <a:endCxn id="31" idx="1"/>
            </p:cNvCxnSpPr>
            <p:nvPr/>
          </p:nvCxnSpPr>
          <p:spPr bwMode="auto">
            <a:xfrm>
              <a:off x="1524000" y="2989580"/>
              <a:ext cx="457200" cy="233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1271" idx="6"/>
              <a:endCxn id="31" idx="1"/>
            </p:cNvCxnSpPr>
            <p:nvPr/>
          </p:nvCxnSpPr>
          <p:spPr bwMode="auto">
            <a:xfrm flipV="1">
              <a:off x="1524000" y="3222942"/>
              <a:ext cx="457200" cy="350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31" idx="3"/>
              <a:endCxn id="11365" idx="2"/>
            </p:cNvCxnSpPr>
            <p:nvPr/>
          </p:nvCxnSpPr>
          <p:spPr bwMode="auto">
            <a:xfrm flipV="1">
              <a:off x="2590800" y="2405380"/>
              <a:ext cx="533400" cy="817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31" idx="3"/>
              <a:endCxn id="11364" idx="2"/>
            </p:cNvCxnSpPr>
            <p:nvPr/>
          </p:nvCxnSpPr>
          <p:spPr bwMode="auto">
            <a:xfrm flipV="1">
              <a:off x="2590800" y="1821180"/>
              <a:ext cx="533400" cy="1401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36" name="Group 35"/>
          <p:cNvGrpSpPr>
            <a:grpSpLocks/>
          </p:cNvGrpSpPr>
          <p:nvPr/>
        </p:nvGrpSpPr>
        <p:grpSpPr bwMode="auto">
          <a:xfrm>
            <a:off x="1524000" y="4030663"/>
            <a:ext cx="1600200" cy="1752600"/>
            <a:chOff x="1524000" y="3573780"/>
            <a:chExt cx="1600200" cy="1752600"/>
          </a:xfrm>
        </p:grpSpPr>
        <p:sp>
          <p:nvSpPr>
            <p:cNvPr id="37" name="Rounded Rectangle 36"/>
            <p:cNvSpPr/>
            <p:nvPr/>
          </p:nvSpPr>
          <p:spPr bwMode="auto">
            <a:xfrm>
              <a:off x="1981200" y="42516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3</a:t>
              </a:r>
              <a:endParaRPr lang="en-US" altLang="en-US" sz="1400">
                <a:latin typeface="Tahoma" pitchFamily="34" charset="0"/>
              </a:endParaRPr>
            </a:p>
          </p:txBody>
        </p:sp>
        <p:cxnSp>
          <p:nvCxnSpPr>
            <p:cNvPr id="38" name="Straight Arrow Connector 37"/>
            <p:cNvCxnSpPr>
              <a:stCxn id="11272" idx="6"/>
              <a:endCxn id="37" idx="1"/>
            </p:cNvCxnSpPr>
            <p:nvPr/>
          </p:nvCxnSpPr>
          <p:spPr bwMode="auto">
            <a:xfrm>
              <a:off x="1524000" y="4157980"/>
              <a:ext cx="457200" cy="284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1273" idx="6"/>
              <a:endCxn id="37" idx="1"/>
            </p:cNvCxnSpPr>
            <p:nvPr/>
          </p:nvCxnSpPr>
          <p:spPr bwMode="auto">
            <a:xfrm flipV="1">
              <a:off x="1524000" y="4442142"/>
              <a:ext cx="457200" cy="300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1274" idx="6"/>
              <a:endCxn id="37" idx="1"/>
            </p:cNvCxnSpPr>
            <p:nvPr/>
          </p:nvCxnSpPr>
          <p:spPr bwMode="auto">
            <a:xfrm flipV="1">
              <a:off x="1524000" y="4442142"/>
              <a:ext cx="457200" cy="8842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7" idx="3"/>
              <a:endCxn id="11369" idx="2"/>
            </p:cNvCxnSpPr>
            <p:nvPr/>
          </p:nvCxnSpPr>
          <p:spPr bwMode="auto">
            <a:xfrm>
              <a:off x="2590800" y="4442142"/>
              <a:ext cx="533400" cy="300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7" idx="3"/>
              <a:endCxn id="11367" idx="2"/>
            </p:cNvCxnSpPr>
            <p:nvPr/>
          </p:nvCxnSpPr>
          <p:spPr bwMode="auto">
            <a:xfrm flipV="1">
              <a:off x="2590800" y="3573780"/>
              <a:ext cx="533400" cy="868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7" idx="3"/>
              <a:endCxn id="11370" idx="2"/>
            </p:cNvCxnSpPr>
            <p:nvPr/>
          </p:nvCxnSpPr>
          <p:spPr bwMode="auto">
            <a:xfrm>
              <a:off x="2590800" y="4442142"/>
              <a:ext cx="533400" cy="8842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44" name="Group 43"/>
          <p:cNvGrpSpPr>
            <a:grpSpLocks/>
          </p:cNvGrpSpPr>
          <p:nvPr/>
        </p:nvGrpSpPr>
        <p:grpSpPr bwMode="auto">
          <a:xfrm>
            <a:off x="3657600" y="2201863"/>
            <a:ext cx="1676400" cy="584200"/>
            <a:chOff x="3657600" y="1744980"/>
            <a:chExt cx="1676400" cy="584200"/>
          </a:xfrm>
        </p:grpSpPr>
        <p:sp>
          <p:nvSpPr>
            <p:cNvPr id="45" name="Rounded Rectangle 44"/>
            <p:cNvSpPr/>
            <p:nvPr/>
          </p:nvSpPr>
          <p:spPr bwMode="auto">
            <a:xfrm>
              <a:off x="4191000" y="18132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1</a:t>
              </a:r>
              <a:endParaRPr lang="en-US" altLang="en-US" sz="1400">
                <a:latin typeface="Tahoma" pitchFamily="34" charset="0"/>
              </a:endParaRPr>
            </a:p>
          </p:txBody>
        </p:sp>
        <p:cxnSp>
          <p:nvCxnSpPr>
            <p:cNvPr id="46" name="Straight Arrow Connector 45"/>
            <p:cNvCxnSpPr>
              <a:endCxn id="45" idx="1"/>
            </p:cNvCxnSpPr>
            <p:nvPr/>
          </p:nvCxnSpPr>
          <p:spPr bwMode="auto">
            <a:xfrm>
              <a:off x="36576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a:endCxn id="45" idx="1"/>
            </p:cNvCxnSpPr>
            <p:nvPr/>
          </p:nvCxnSpPr>
          <p:spPr bwMode="auto">
            <a:xfrm flipV="1">
              <a:off x="3657600" y="2003742"/>
              <a:ext cx="533400" cy="3254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45" idx="3"/>
              <a:endCxn id="11323" idx="2"/>
            </p:cNvCxnSpPr>
            <p:nvPr/>
          </p:nvCxnSpPr>
          <p:spPr bwMode="auto">
            <a:xfrm flipV="1">
              <a:off x="48006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45" idx="3"/>
              <a:endCxn id="11324" idx="2"/>
            </p:cNvCxnSpPr>
            <p:nvPr/>
          </p:nvCxnSpPr>
          <p:spPr bwMode="auto">
            <a:xfrm>
              <a:off x="4800600" y="2003742"/>
              <a:ext cx="533400" cy="3254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50" name="Group 49"/>
          <p:cNvGrpSpPr>
            <a:grpSpLocks/>
          </p:cNvGrpSpPr>
          <p:nvPr/>
        </p:nvGrpSpPr>
        <p:grpSpPr bwMode="auto">
          <a:xfrm>
            <a:off x="3657600" y="2786063"/>
            <a:ext cx="1676400" cy="1752600"/>
            <a:chOff x="3657600" y="2329180"/>
            <a:chExt cx="1676400" cy="1752600"/>
          </a:xfrm>
        </p:grpSpPr>
        <p:sp>
          <p:nvSpPr>
            <p:cNvPr id="51" name="Rounded Rectangle 50"/>
            <p:cNvSpPr/>
            <p:nvPr/>
          </p:nvSpPr>
          <p:spPr bwMode="auto">
            <a:xfrm>
              <a:off x="4191000" y="30324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2</a:t>
              </a:r>
              <a:endParaRPr lang="en-US" altLang="en-US" sz="1400">
                <a:latin typeface="Tahoma" pitchFamily="34" charset="0"/>
              </a:endParaRPr>
            </a:p>
          </p:txBody>
        </p:sp>
        <p:cxnSp>
          <p:nvCxnSpPr>
            <p:cNvPr id="52" name="Straight Arrow Connector 51"/>
            <p:cNvCxnSpPr>
              <a:endCxn id="51" idx="1"/>
            </p:cNvCxnSpPr>
            <p:nvPr/>
          </p:nvCxnSpPr>
          <p:spPr bwMode="auto">
            <a:xfrm>
              <a:off x="3657600" y="2913380"/>
              <a:ext cx="533400" cy="309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endCxn id="51" idx="1"/>
            </p:cNvCxnSpPr>
            <p:nvPr/>
          </p:nvCxnSpPr>
          <p:spPr bwMode="auto">
            <a:xfrm flipV="1">
              <a:off x="3657600" y="3222942"/>
              <a:ext cx="533400" cy="2746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51" idx="3"/>
              <a:endCxn id="11324" idx="2"/>
            </p:cNvCxnSpPr>
            <p:nvPr/>
          </p:nvCxnSpPr>
          <p:spPr bwMode="auto">
            <a:xfrm flipV="1">
              <a:off x="4800600" y="2329180"/>
              <a:ext cx="533400" cy="893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51" idx="3"/>
              <a:endCxn id="11327" idx="2"/>
            </p:cNvCxnSpPr>
            <p:nvPr/>
          </p:nvCxnSpPr>
          <p:spPr bwMode="auto">
            <a:xfrm>
              <a:off x="4800600" y="3222942"/>
              <a:ext cx="533400" cy="858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56" name="Group 55"/>
          <p:cNvGrpSpPr>
            <a:grpSpLocks/>
          </p:cNvGrpSpPr>
          <p:nvPr/>
        </p:nvGrpSpPr>
        <p:grpSpPr bwMode="auto">
          <a:xfrm>
            <a:off x="3657600" y="3954463"/>
            <a:ext cx="1676400" cy="1752600"/>
            <a:chOff x="3657600" y="3497580"/>
            <a:chExt cx="1676400" cy="1752600"/>
          </a:xfrm>
        </p:grpSpPr>
        <p:sp>
          <p:nvSpPr>
            <p:cNvPr id="57" name="Rounded Rectangle 56"/>
            <p:cNvSpPr/>
            <p:nvPr/>
          </p:nvSpPr>
          <p:spPr bwMode="auto">
            <a:xfrm>
              <a:off x="4191000" y="42516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3</a:t>
              </a:r>
              <a:endParaRPr lang="en-US" altLang="en-US" sz="1400">
                <a:latin typeface="Tahoma" pitchFamily="34" charset="0"/>
              </a:endParaRPr>
            </a:p>
          </p:txBody>
        </p:sp>
        <p:cxnSp>
          <p:nvCxnSpPr>
            <p:cNvPr id="58" name="Straight Arrow Connector 57"/>
            <p:cNvCxnSpPr>
              <a:endCxn id="57" idx="1"/>
            </p:cNvCxnSpPr>
            <p:nvPr/>
          </p:nvCxnSpPr>
          <p:spPr bwMode="auto">
            <a:xfrm>
              <a:off x="3657600" y="4081780"/>
              <a:ext cx="533400" cy="360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endCxn id="57" idx="1"/>
            </p:cNvCxnSpPr>
            <p:nvPr/>
          </p:nvCxnSpPr>
          <p:spPr bwMode="auto">
            <a:xfrm flipV="1">
              <a:off x="36576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endCxn id="57" idx="1"/>
            </p:cNvCxnSpPr>
            <p:nvPr/>
          </p:nvCxnSpPr>
          <p:spPr bwMode="auto">
            <a:xfrm flipV="1">
              <a:off x="36576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57" idx="3"/>
              <a:endCxn id="11328" idx="2"/>
            </p:cNvCxnSpPr>
            <p:nvPr/>
          </p:nvCxnSpPr>
          <p:spPr bwMode="auto">
            <a:xfrm>
              <a:off x="48006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7" idx="3"/>
              <a:endCxn id="11326" idx="2"/>
            </p:cNvCxnSpPr>
            <p:nvPr/>
          </p:nvCxnSpPr>
          <p:spPr bwMode="auto">
            <a:xfrm flipV="1">
              <a:off x="4800600" y="3497580"/>
              <a:ext cx="533400" cy="944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57" idx="3"/>
              <a:endCxn id="11329" idx="2"/>
            </p:cNvCxnSpPr>
            <p:nvPr/>
          </p:nvCxnSpPr>
          <p:spPr bwMode="auto">
            <a:xfrm>
              <a:off x="48006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64" name="Group 63"/>
          <p:cNvGrpSpPr>
            <a:grpSpLocks/>
          </p:cNvGrpSpPr>
          <p:nvPr/>
        </p:nvGrpSpPr>
        <p:grpSpPr bwMode="auto">
          <a:xfrm>
            <a:off x="5334000" y="2041525"/>
            <a:ext cx="533400" cy="3825875"/>
            <a:chOff x="5334000" y="1584960"/>
            <a:chExt cx="533400" cy="3825240"/>
          </a:xfrm>
        </p:grpSpPr>
        <p:sp>
          <p:nvSpPr>
            <p:cNvPr id="11323" name="Oval 64"/>
            <p:cNvSpPr>
              <a:spLocks noChangeArrowheads="1"/>
            </p:cNvSpPr>
            <p:nvPr/>
          </p:nvSpPr>
          <p:spPr bwMode="auto">
            <a:xfrm>
              <a:off x="5334000" y="1584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4" name="Oval 65"/>
            <p:cNvSpPr>
              <a:spLocks noChangeArrowheads="1"/>
            </p:cNvSpPr>
            <p:nvPr/>
          </p:nvSpPr>
          <p:spPr bwMode="auto">
            <a:xfrm>
              <a:off x="5334000" y="2169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5" name="Oval 66"/>
            <p:cNvSpPr>
              <a:spLocks noChangeArrowheads="1"/>
            </p:cNvSpPr>
            <p:nvPr/>
          </p:nvSpPr>
          <p:spPr bwMode="auto">
            <a:xfrm>
              <a:off x="5334000" y="27533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6" name="Oval 67"/>
            <p:cNvSpPr>
              <a:spLocks noChangeArrowheads="1"/>
            </p:cNvSpPr>
            <p:nvPr/>
          </p:nvSpPr>
          <p:spPr bwMode="auto">
            <a:xfrm>
              <a:off x="5334000" y="33375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7" name="Oval 68"/>
            <p:cNvSpPr>
              <a:spLocks noChangeArrowheads="1"/>
            </p:cNvSpPr>
            <p:nvPr/>
          </p:nvSpPr>
          <p:spPr bwMode="auto">
            <a:xfrm>
              <a:off x="5334000" y="39217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8" name="Oval 69"/>
            <p:cNvSpPr>
              <a:spLocks noChangeArrowheads="1"/>
            </p:cNvSpPr>
            <p:nvPr/>
          </p:nvSpPr>
          <p:spPr bwMode="auto">
            <a:xfrm>
              <a:off x="5334000" y="4505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9" name="Oval 70"/>
            <p:cNvSpPr>
              <a:spLocks noChangeArrowheads="1"/>
            </p:cNvSpPr>
            <p:nvPr/>
          </p:nvSpPr>
          <p:spPr bwMode="auto">
            <a:xfrm>
              <a:off x="5334000" y="5090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grpSp>
        <p:nvGrpSpPr>
          <p:cNvPr id="72" name="Group 71"/>
          <p:cNvGrpSpPr>
            <a:grpSpLocks/>
          </p:cNvGrpSpPr>
          <p:nvPr/>
        </p:nvGrpSpPr>
        <p:grpSpPr bwMode="auto">
          <a:xfrm>
            <a:off x="5867400" y="2201863"/>
            <a:ext cx="1676400" cy="1168400"/>
            <a:chOff x="5867400" y="1744980"/>
            <a:chExt cx="1676400" cy="1168400"/>
          </a:xfrm>
        </p:grpSpPr>
        <p:sp>
          <p:nvSpPr>
            <p:cNvPr id="73" name="Rounded Rectangle 72"/>
            <p:cNvSpPr/>
            <p:nvPr/>
          </p:nvSpPr>
          <p:spPr bwMode="auto">
            <a:xfrm>
              <a:off x="6400800" y="18132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1</a:t>
              </a:r>
              <a:endParaRPr lang="en-US" altLang="en-US" sz="1400">
                <a:latin typeface="Tahoma" pitchFamily="34" charset="0"/>
              </a:endParaRPr>
            </a:p>
          </p:txBody>
        </p:sp>
        <p:cxnSp>
          <p:nvCxnSpPr>
            <p:cNvPr id="74" name="Straight Arrow Connector 73"/>
            <p:cNvCxnSpPr>
              <a:endCxn id="73" idx="1"/>
            </p:cNvCxnSpPr>
            <p:nvPr/>
          </p:nvCxnSpPr>
          <p:spPr bwMode="auto">
            <a:xfrm>
              <a:off x="58674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endCxn id="73" idx="1"/>
            </p:cNvCxnSpPr>
            <p:nvPr/>
          </p:nvCxnSpPr>
          <p:spPr bwMode="auto">
            <a:xfrm flipV="1">
              <a:off x="5867400" y="2003742"/>
              <a:ext cx="533400" cy="3254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3" idx="3"/>
              <a:endCxn id="11292" idx="2"/>
            </p:cNvCxnSpPr>
            <p:nvPr/>
          </p:nvCxnSpPr>
          <p:spPr bwMode="auto">
            <a:xfrm flipV="1">
              <a:off x="70104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a:stCxn id="73" idx="3"/>
              <a:endCxn id="11294" idx="2"/>
            </p:cNvCxnSpPr>
            <p:nvPr/>
          </p:nvCxnSpPr>
          <p:spPr bwMode="auto">
            <a:xfrm>
              <a:off x="7010400" y="2003742"/>
              <a:ext cx="533400" cy="9096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78" name="Group 77"/>
          <p:cNvGrpSpPr>
            <a:grpSpLocks/>
          </p:cNvGrpSpPr>
          <p:nvPr/>
        </p:nvGrpSpPr>
        <p:grpSpPr bwMode="auto">
          <a:xfrm>
            <a:off x="5867400" y="2786063"/>
            <a:ext cx="1676400" cy="1752600"/>
            <a:chOff x="5867400" y="2329180"/>
            <a:chExt cx="1676400" cy="1752600"/>
          </a:xfrm>
        </p:grpSpPr>
        <p:sp>
          <p:nvSpPr>
            <p:cNvPr id="79" name="Rounded Rectangle 78"/>
            <p:cNvSpPr/>
            <p:nvPr/>
          </p:nvSpPr>
          <p:spPr bwMode="auto">
            <a:xfrm>
              <a:off x="6400800" y="30324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2</a:t>
              </a:r>
              <a:endParaRPr lang="en-US" altLang="en-US" sz="1400">
                <a:latin typeface="Tahoma" pitchFamily="34" charset="0"/>
              </a:endParaRPr>
            </a:p>
          </p:txBody>
        </p:sp>
        <p:cxnSp>
          <p:nvCxnSpPr>
            <p:cNvPr id="80" name="Straight Arrow Connector 79"/>
            <p:cNvCxnSpPr>
              <a:endCxn id="79" idx="1"/>
            </p:cNvCxnSpPr>
            <p:nvPr/>
          </p:nvCxnSpPr>
          <p:spPr bwMode="auto">
            <a:xfrm>
              <a:off x="5867400" y="2913380"/>
              <a:ext cx="533400" cy="309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a:endCxn id="79" idx="1"/>
            </p:cNvCxnSpPr>
            <p:nvPr/>
          </p:nvCxnSpPr>
          <p:spPr bwMode="auto">
            <a:xfrm flipV="1">
              <a:off x="5867400" y="3222942"/>
              <a:ext cx="533400" cy="2746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a:stCxn id="79" idx="3"/>
              <a:endCxn id="11293" idx="2"/>
            </p:cNvCxnSpPr>
            <p:nvPr/>
          </p:nvCxnSpPr>
          <p:spPr bwMode="auto">
            <a:xfrm flipV="1">
              <a:off x="7010400" y="2329180"/>
              <a:ext cx="533400" cy="893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a:stCxn id="79" idx="3"/>
              <a:endCxn id="11296" idx="2"/>
            </p:cNvCxnSpPr>
            <p:nvPr/>
          </p:nvCxnSpPr>
          <p:spPr bwMode="auto">
            <a:xfrm>
              <a:off x="7010400" y="3222942"/>
              <a:ext cx="533400" cy="858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4" name="Group 83"/>
          <p:cNvGrpSpPr>
            <a:grpSpLocks/>
          </p:cNvGrpSpPr>
          <p:nvPr/>
        </p:nvGrpSpPr>
        <p:grpSpPr bwMode="auto">
          <a:xfrm>
            <a:off x="5867400" y="3954463"/>
            <a:ext cx="1676400" cy="1752600"/>
            <a:chOff x="5867400" y="3497580"/>
            <a:chExt cx="1676400" cy="1752600"/>
          </a:xfrm>
        </p:grpSpPr>
        <p:sp>
          <p:nvSpPr>
            <p:cNvPr id="85" name="Rounded Rectangle 84"/>
            <p:cNvSpPr/>
            <p:nvPr/>
          </p:nvSpPr>
          <p:spPr bwMode="auto">
            <a:xfrm>
              <a:off x="6400800" y="42516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3</a:t>
              </a:r>
              <a:endParaRPr lang="en-US" altLang="en-US" sz="1400">
                <a:latin typeface="Tahoma" pitchFamily="34" charset="0"/>
              </a:endParaRPr>
            </a:p>
          </p:txBody>
        </p:sp>
        <p:cxnSp>
          <p:nvCxnSpPr>
            <p:cNvPr id="86" name="Straight Arrow Connector 85"/>
            <p:cNvCxnSpPr>
              <a:endCxn id="85" idx="1"/>
            </p:cNvCxnSpPr>
            <p:nvPr/>
          </p:nvCxnSpPr>
          <p:spPr bwMode="auto">
            <a:xfrm>
              <a:off x="5867400" y="4081780"/>
              <a:ext cx="533400" cy="360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7" name="Straight Arrow Connector 86"/>
            <p:cNvCxnSpPr>
              <a:endCxn id="85" idx="1"/>
            </p:cNvCxnSpPr>
            <p:nvPr/>
          </p:nvCxnSpPr>
          <p:spPr bwMode="auto">
            <a:xfrm flipV="1">
              <a:off x="58674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a:endCxn id="85" idx="1"/>
            </p:cNvCxnSpPr>
            <p:nvPr/>
          </p:nvCxnSpPr>
          <p:spPr bwMode="auto">
            <a:xfrm flipV="1">
              <a:off x="58674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85" idx="3"/>
              <a:endCxn id="11297" idx="2"/>
            </p:cNvCxnSpPr>
            <p:nvPr/>
          </p:nvCxnSpPr>
          <p:spPr bwMode="auto">
            <a:xfrm>
              <a:off x="70104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0" name="Straight Arrow Connector 89"/>
            <p:cNvCxnSpPr>
              <a:stCxn id="85" idx="3"/>
              <a:endCxn id="11295" idx="2"/>
            </p:cNvCxnSpPr>
            <p:nvPr/>
          </p:nvCxnSpPr>
          <p:spPr bwMode="auto">
            <a:xfrm flipV="1">
              <a:off x="7010400" y="3497580"/>
              <a:ext cx="533400" cy="944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85" idx="3"/>
              <a:endCxn id="11298" idx="2"/>
            </p:cNvCxnSpPr>
            <p:nvPr/>
          </p:nvCxnSpPr>
          <p:spPr bwMode="auto">
            <a:xfrm>
              <a:off x="70104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11286" name="Straight Arrow Connector 91"/>
          <p:cNvCxnSpPr>
            <a:cxnSpLocks noChangeShapeType="1"/>
          </p:cNvCxnSpPr>
          <p:nvPr/>
        </p:nvCxnSpPr>
        <p:spPr bwMode="auto">
          <a:xfrm>
            <a:off x="990600" y="1752600"/>
            <a:ext cx="6934200" cy="1588"/>
          </a:xfrm>
          <a:prstGeom prst="straightConnector1">
            <a:avLst/>
          </a:prstGeom>
          <a:noFill/>
          <a:ln w="38100"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11287" name="TextBox 92"/>
          <p:cNvSpPr txBox="1">
            <a:spLocks noChangeArrowheads="1"/>
          </p:cNvSpPr>
          <p:nvPr/>
        </p:nvSpPr>
        <p:spPr bwMode="auto">
          <a:xfrm>
            <a:off x="3733800" y="126876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t>Iterations</a:t>
            </a:r>
          </a:p>
        </p:txBody>
      </p:sp>
      <p:grpSp>
        <p:nvGrpSpPr>
          <p:cNvPr id="94" name="Group 174"/>
          <p:cNvGrpSpPr>
            <a:grpSpLocks/>
          </p:cNvGrpSpPr>
          <p:nvPr/>
        </p:nvGrpSpPr>
        <p:grpSpPr bwMode="auto">
          <a:xfrm>
            <a:off x="2784626" y="1828800"/>
            <a:ext cx="461665" cy="5127917"/>
            <a:chOff x="2785248" y="2133599"/>
            <a:chExt cx="460972" cy="5127917"/>
          </a:xfrm>
        </p:grpSpPr>
        <p:cxnSp>
          <p:nvCxnSpPr>
            <p:cNvPr id="95" name="Straight Connector 94"/>
            <p:cNvCxnSpPr/>
            <p:nvPr/>
          </p:nvCxnSpPr>
          <p:spPr bwMode="auto">
            <a:xfrm rot="5400000">
              <a:off x="795451" y="4462462"/>
              <a:ext cx="4657725"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305" name="TextBox 95"/>
            <p:cNvSpPr txBox="1">
              <a:spLocks noChangeArrowheads="1"/>
            </p:cNvSpPr>
            <p:nvPr/>
          </p:nvSpPr>
          <p:spPr bwMode="auto">
            <a:xfrm rot="16200000">
              <a:off x="2529863" y="6545160"/>
              <a:ext cx="971741" cy="46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t>Barrie</a:t>
              </a:r>
              <a:r>
                <a:rPr lang="en-US" altLang="en-US" dirty="0"/>
                <a:t>r</a:t>
              </a:r>
            </a:p>
          </p:txBody>
        </p:sp>
      </p:grpSp>
      <p:grpSp>
        <p:nvGrpSpPr>
          <p:cNvPr id="97" name="Group 175"/>
          <p:cNvGrpSpPr>
            <a:grpSpLocks/>
          </p:cNvGrpSpPr>
          <p:nvPr/>
        </p:nvGrpSpPr>
        <p:grpSpPr bwMode="auto">
          <a:xfrm>
            <a:off x="4983311" y="1828800"/>
            <a:ext cx="461665" cy="5092896"/>
            <a:chOff x="2785248" y="2133599"/>
            <a:chExt cx="460971" cy="5092896"/>
          </a:xfrm>
        </p:grpSpPr>
        <p:cxnSp>
          <p:nvCxnSpPr>
            <p:cNvPr id="98" name="Straight Connector 97"/>
            <p:cNvCxnSpPr/>
            <p:nvPr/>
          </p:nvCxnSpPr>
          <p:spPr bwMode="auto">
            <a:xfrm rot="5400000">
              <a:off x="795452" y="4462462"/>
              <a:ext cx="4657725"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303" name="TextBox 98"/>
            <p:cNvSpPr txBox="1">
              <a:spLocks noChangeArrowheads="1"/>
            </p:cNvSpPr>
            <p:nvPr/>
          </p:nvSpPr>
          <p:spPr bwMode="auto">
            <a:xfrm rot="16200000">
              <a:off x="2529863" y="6510139"/>
              <a:ext cx="971741" cy="46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t>Barrie</a:t>
              </a:r>
              <a:r>
                <a:rPr lang="en-US" altLang="en-US" dirty="0"/>
                <a:t>r</a:t>
              </a:r>
            </a:p>
          </p:txBody>
        </p:sp>
      </p:grpSp>
      <p:grpSp>
        <p:nvGrpSpPr>
          <p:cNvPr id="100" name="Group 99"/>
          <p:cNvGrpSpPr>
            <a:grpSpLocks/>
          </p:cNvGrpSpPr>
          <p:nvPr/>
        </p:nvGrpSpPr>
        <p:grpSpPr bwMode="auto">
          <a:xfrm>
            <a:off x="7223611" y="1828800"/>
            <a:ext cx="853589" cy="5047092"/>
            <a:chOff x="7223611" y="1371600"/>
            <a:chExt cx="853589" cy="5047092"/>
          </a:xfrm>
        </p:grpSpPr>
        <p:sp>
          <p:nvSpPr>
            <p:cNvPr id="11292" name="Oval 100"/>
            <p:cNvSpPr>
              <a:spLocks noChangeArrowheads="1"/>
            </p:cNvSpPr>
            <p:nvPr/>
          </p:nvSpPr>
          <p:spPr bwMode="auto">
            <a:xfrm>
              <a:off x="7543800" y="1584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3" name="Oval 101"/>
            <p:cNvSpPr>
              <a:spLocks noChangeArrowheads="1"/>
            </p:cNvSpPr>
            <p:nvPr/>
          </p:nvSpPr>
          <p:spPr bwMode="auto">
            <a:xfrm>
              <a:off x="7543800" y="2169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4" name="Oval 102"/>
            <p:cNvSpPr>
              <a:spLocks noChangeArrowheads="1"/>
            </p:cNvSpPr>
            <p:nvPr/>
          </p:nvSpPr>
          <p:spPr bwMode="auto">
            <a:xfrm>
              <a:off x="7543800" y="27533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5" name="Oval 103"/>
            <p:cNvSpPr>
              <a:spLocks noChangeArrowheads="1"/>
            </p:cNvSpPr>
            <p:nvPr/>
          </p:nvSpPr>
          <p:spPr bwMode="auto">
            <a:xfrm>
              <a:off x="7543800" y="33375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6" name="Oval 104"/>
            <p:cNvSpPr>
              <a:spLocks noChangeArrowheads="1"/>
            </p:cNvSpPr>
            <p:nvPr/>
          </p:nvSpPr>
          <p:spPr bwMode="auto">
            <a:xfrm>
              <a:off x="7543800" y="39217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7" name="Oval 105"/>
            <p:cNvSpPr>
              <a:spLocks noChangeArrowheads="1"/>
            </p:cNvSpPr>
            <p:nvPr/>
          </p:nvSpPr>
          <p:spPr bwMode="auto">
            <a:xfrm>
              <a:off x="7543800" y="4505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8" name="Oval 106"/>
            <p:cNvSpPr>
              <a:spLocks noChangeArrowheads="1"/>
            </p:cNvSpPr>
            <p:nvPr/>
          </p:nvSpPr>
          <p:spPr bwMode="auto">
            <a:xfrm>
              <a:off x="7543800" y="5090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nvGrpSpPr>
            <p:cNvPr id="11299" name="Group 178"/>
            <p:cNvGrpSpPr>
              <a:grpSpLocks/>
            </p:cNvGrpSpPr>
            <p:nvPr/>
          </p:nvGrpSpPr>
          <p:grpSpPr bwMode="auto">
            <a:xfrm>
              <a:off x="7223611" y="1371600"/>
              <a:ext cx="400110" cy="5047092"/>
              <a:chOff x="2815679" y="2133599"/>
              <a:chExt cx="400110" cy="5047092"/>
            </a:xfrm>
          </p:grpSpPr>
          <p:cxnSp>
            <p:nvCxnSpPr>
              <p:cNvPr id="109" name="Straight Connector 108"/>
              <p:cNvCxnSpPr/>
              <p:nvPr/>
            </p:nvCxnSpPr>
            <p:spPr bwMode="auto">
              <a:xfrm rot="5400000">
                <a:off x="795893" y="4462462"/>
                <a:ext cx="4657725"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301" name="TextBox 109"/>
              <p:cNvSpPr txBox="1">
                <a:spLocks noChangeArrowheads="1"/>
              </p:cNvSpPr>
              <p:nvPr/>
            </p:nvSpPr>
            <p:spPr bwMode="auto">
              <a:xfrm rot="16200000">
                <a:off x="2538680" y="6503583"/>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t>Barrier</a:t>
                </a:r>
              </a:p>
            </p:txBody>
          </p:sp>
        </p:grpSp>
      </p:grpSp>
    </p:spTree>
    <p:extLst>
      <p:ext uri="{BB962C8B-B14F-4D97-AF65-F5344CB8AC3E}">
        <p14:creationId xmlns:p14="http://schemas.microsoft.com/office/powerpoint/2010/main" val="596013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par>
                                <p:cTn id="23" presetID="22" presetClass="entr" presetSubtype="8"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par>
                                <p:cTn id="26" presetID="22" presetClass="entr" presetSubtype="8"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par>
                                <p:cTn id="29" presetID="1"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par>
                                <p:cTn id="38" presetID="22" presetClass="entr" presetSubtype="8"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wipe(left)">
                                      <p:cBhvr>
                                        <p:cTn id="40" dur="500"/>
                                        <p:tgtEl>
                                          <p:spTgt spid="78"/>
                                        </p:tgtEl>
                                      </p:cBhvr>
                                    </p:animEffect>
                                  </p:childTnLst>
                                </p:cTn>
                              </p:par>
                              <p:par>
                                <p:cTn id="41" presetID="22" presetClass="entr" presetSubtype="8"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wipe(left)">
                                      <p:cBhvr>
                                        <p:cTn id="43" dur="500"/>
                                        <p:tgtEl>
                                          <p:spTgt spid="84"/>
                                        </p:tgtEl>
                                      </p:cBhvr>
                                    </p:animEffect>
                                  </p:childTnLst>
                                </p:cTn>
                              </p:par>
                              <p:par>
                                <p:cTn id="44" presetID="1" presetClass="entr" presetSubtype="0" fill="hold" nodeType="withEffect">
                                  <p:stCondLst>
                                    <p:cond delay="0"/>
                                  </p:stCondLst>
                                  <p:childTnLst>
                                    <p:set>
                                      <p:cBhvr>
                                        <p:cTn id="45"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err="1"/>
              <a:t>Pregel</a:t>
            </a:r>
            <a:r>
              <a:rPr lang="zh-CN" altLang="en-US" dirty="0"/>
              <a:t>处理图</a:t>
            </a:r>
            <a:endParaRPr lang="en-US" altLang="en-US" dirty="0"/>
          </a:p>
        </p:txBody>
      </p:sp>
      <p:sp>
        <p:nvSpPr>
          <p:cNvPr id="133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7B5B2FA-3234-483B-899F-3B9FA4B649E1}" type="slidenum">
              <a:rPr lang="en-US" altLang="en-US">
                <a:solidFill>
                  <a:schemeClr val="bg2"/>
                </a:solidFill>
              </a:rPr>
              <a:pPr eaLnBrk="1" hangingPunct="1"/>
              <a:t>38</a:t>
            </a:fld>
            <a:endParaRPr lang="en-US" altLang="en-US">
              <a:solidFill>
                <a:schemeClr val="bg2"/>
              </a:solidFill>
            </a:endParaRPr>
          </a:p>
        </p:txBody>
      </p:sp>
      <p:sp>
        <p:nvSpPr>
          <p:cNvPr id="23555" name="Rectangle 3"/>
          <p:cNvSpPr>
            <a:spLocks noGrp="1" noChangeArrowheads="1"/>
          </p:cNvSpPr>
          <p:nvPr>
            <p:ph sz="quarter" idx="1"/>
          </p:nvPr>
        </p:nvSpPr>
        <p:spPr>
          <a:xfrm>
            <a:off x="523145" y="1219200"/>
            <a:ext cx="4422057" cy="4937760"/>
          </a:xfrm>
        </p:spPr>
        <p:txBody>
          <a:bodyPr>
            <a:normAutofit fontScale="77500" lnSpcReduction="20000"/>
          </a:bodyPr>
          <a:lstStyle/>
          <a:p>
            <a:pPr marL="342900" lvl="1" indent="-342900" algn="just">
              <a:buFont typeface="Wingdings" pitchFamily="2" charset="2"/>
              <a:buChar char="§"/>
            </a:pPr>
            <a:r>
              <a:rPr lang="zh-CN" altLang="en-US" sz="3200" dirty="0">
                <a:solidFill>
                  <a:srgbClr val="7F7F7F"/>
                </a:solidFill>
              </a:rPr>
              <a:t>计算由顶点、边和一系列迭代（即超步）构成</a:t>
            </a:r>
            <a:endParaRPr lang="en-US" altLang="en-US" sz="3200" i="1" dirty="0">
              <a:solidFill>
                <a:srgbClr val="00B0F0"/>
              </a:solidFill>
            </a:endParaRPr>
          </a:p>
          <a:p>
            <a:pPr marL="742950" lvl="2" indent="-342900">
              <a:buFont typeface="Wingdings" pitchFamily="2" charset="2"/>
              <a:buChar char="§"/>
            </a:pPr>
            <a:r>
              <a:rPr lang="zh-CN" altLang="en-US" sz="3000" dirty="0">
                <a:solidFill>
                  <a:srgbClr val="7F7F7F"/>
                </a:solidFill>
              </a:rPr>
              <a:t>每一顶点赋有值</a:t>
            </a:r>
            <a:endParaRPr lang="en-US" altLang="en-US" sz="3000" dirty="0">
              <a:solidFill>
                <a:srgbClr val="7F7F7F"/>
              </a:solidFill>
            </a:endParaRPr>
          </a:p>
          <a:p>
            <a:pPr marL="742950" lvl="2" indent="-342900">
              <a:buFont typeface="Wingdings" pitchFamily="2" charset="2"/>
              <a:buChar char="§"/>
            </a:pPr>
            <a:r>
              <a:rPr lang="zh-CN" altLang="en-US" sz="3000" dirty="0">
                <a:solidFill>
                  <a:srgbClr val="7F7F7F"/>
                </a:solidFill>
              </a:rPr>
              <a:t>每一边包含源点、边值和目的顶点</a:t>
            </a:r>
            <a:endParaRPr lang="en-US" altLang="en-US" sz="3200" dirty="0">
              <a:solidFill>
                <a:srgbClr val="7F7F7F"/>
              </a:solidFill>
            </a:endParaRPr>
          </a:p>
          <a:p>
            <a:pPr marL="342900" lvl="1" indent="-342900" algn="just">
              <a:buFont typeface="Wingdings" pitchFamily="2" charset="2"/>
              <a:buChar char="§"/>
            </a:pPr>
            <a:r>
              <a:rPr lang="zh-CN" altLang="en-US" sz="3200" dirty="0">
                <a:solidFill>
                  <a:srgbClr val="7F7F7F"/>
                </a:solidFill>
              </a:rPr>
              <a:t>每一超步：</a:t>
            </a:r>
            <a:endParaRPr lang="en-US" altLang="en-US" sz="3200" i="1" dirty="0">
              <a:solidFill>
                <a:srgbClr val="0000FF"/>
              </a:solidFill>
            </a:endParaRPr>
          </a:p>
          <a:p>
            <a:pPr marL="742950" lvl="2" indent="-342900" algn="just">
              <a:buFont typeface="Wingdings" pitchFamily="2" charset="2"/>
              <a:buChar char="§"/>
            </a:pPr>
            <a:r>
              <a:rPr lang="zh-CN" altLang="en-US" sz="3000" dirty="0">
                <a:solidFill>
                  <a:srgbClr val="7F7F7F"/>
                </a:solidFill>
              </a:rPr>
              <a:t>用户定义的函数</a:t>
            </a:r>
            <a:r>
              <a:rPr lang="en-US" altLang="en-US" sz="3000" b="1" i="1" dirty="0"/>
              <a:t>F</a:t>
            </a:r>
            <a:r>
              <a:rPr lang="en-US" altLang="en-US" sz="3000" dirty="0">
                <a:solidFill>
                  <a:srgbClr val="7F7F7F"/>
                </a:solidFill>
              </a:rPr>
              <a:t> </a:t>
            </a:r>
            <a:r>
              <a:rPr lang="zh-CN" altLang="en-US" sz="3000" dirty="0">
                <a:solidFill>
                  <a:srgbClr val="7F7F7F"/>
                </a:solidFill>
              </a:rPr>
              <a:t>处理每一顶点</a:t>
            </a:r>
            <a:r>
              <a:rPr lang="en-US" altLang="en-US" sz="3000" b="1" i="1" dirty="0"/>
              <a:t>V</a:t>
            </a:r>
          </a:p>
          <a:p>
            <a:pPr marL="742950" lvl="2" indent="-342900" algn="just">
              <a:buFont typeface="Wingdings" pitchFamily="2" charset="2"/>
              <a:buChar char="§"/>
            </a:pPr>
            <a:r>
              <a:rPr lang="en-US" altLang="en-US" sz="3000" b="1" i="1" dirty="0"/>
              <a:t>F</a:t>
            </a:r>
            <a:r>
              <a:rPr lang="en-US" altLang="en-US" sz="3000" dirty="0">
                <a:solidFill>
                  <a:srgbClr val="7F7F7F"/>
                </a:solidFill>
              </a:rPr>
              <a:t> </a:t>
            </a:r>
            <a:r>
              <a:rPr lang="zh-CN" altLang="en-US" sz="3000" dirty="0">
                <a:solidFill>
                  <a:srgbClr val="7F7F7F"/>
                </a:solidFill>
              </a:rPr>
              <a:t>在超步</a:t>
            </a:r>
            <a:r>
              <a:rPr lang="en-US" altLang="en-US" sz="3000" b="1" i="1" dirty="0">
                <a:solidFill>
                  <a:srgbClr val="FF0000"/>
                </a:solidFill>
              </a:rPr>
              <a:t>S – 1 </a:t>
            </a:r>
            <a:r>
              <a:rPr lang="zh-CN" altLang="en-US" sz="3000" dirty="0"/>
              <a:t>读发送给</a:t>
            </a:r>
            <a:r>
              <a:rPr lang="en-US" altLang="en-US" sz="3000" b="1" i="1" dirty="0"/>
              <a:t>V</a:t>
            </a:r>
            <a:r>
              <a:rPr lang="zh-CN" altLang="en-US" sz="3000" dirty="0">
                <a:solidFill>
                  <a:srgbClr val="7F7F7F"/>
                </a:solidFill>
              </a:rPr>
              <a:t>的消息，发送消息给其它顶点。这些消息将在</a:t>
            </a:r>
            <a:r>
              <a:rPr lang="en-US" altLang="en-US" sz="3000" b="1" i="1" dirty="0">
                <a:solidFill>
                  <a:srgbClr val="FF0000"/>
                </a:solidFill>
              </a:rPr>
              <a:t>S + 1</a:t>
            </a:r>
            <a:r>
              <a:rPr lang="zh-CN" altLang="en-US" sz="3000" dirty="0"/>
              <a:t>超步收到</a:t>
            </a:r>
            <a:endParaRPr lang="en-US" altLang="en-US" sz="3000" dirty="0"/>
          </a:p>
          <a:p>
            <a:pPr marL="742950" lvl="2" indent="-342900" algn="just">
              <a:buFont typeface="Wingdings" pitchFamily="2" charset="2"/>
              <a:buChar char="§"/>
            </a:pPr>
            <a:r>
              <a:rPr lang="en-US" altLang="en-US" sz="3000" b="1" i="1" dirty="0"/>
              <a:t>F</a:t>
            </a:r>
            <a:r>
              <a:rPr lang="en-US" altLang="en-US" sz="3000" dirty="0">
                <a:solidFill>
                  <a:srgbClr val="7F7F7F"/>
                </a:solidFill>
              </a:rPr>
              <a:t> </a:t>
            </a:r>
            <a:r>
              <a:rPr lang="zh-CN" altLang="en-US" sz="3000" dirty="0">
                <a:solidFill>
                  <a:srgbClr val="7F7F7F"/>
                </a:solidFill>
              </a:rPr>
              <a:t>更改顶点</a:t>
            </a:r>
            <a:r>
              <a:rPr lang="en-US" altLang="en-US" sz="3000" b="1" i="1" dirty="0"/>
              <a:t>V</a:t>
            </a:r>
            <a:r>
              <a:rPr lang="en-US" altLang="en-US" sz="3000" dirty="0">
                <a:solidFill>
                  <a:srgbClr val="7F7F7F"/>
                </a:solidFill>
              </a:rPr>
              <a:t> </a:t>
            </a:r>
            <a:r>
              <a:rPr lang="zh-CN" altLang="en-US" sz="3000" dirty="0">
                <a:solidFill>
                  <a:srgbClr val="7F7F7F"/>
                </a:solidFill>
              </a:rPr>
              <a:t>和出边的状态</a:t>
            </a:r>
            <a:endParaRPr lang="en-US" altLang="en-US" sz="3000" dirty="0">
              <a:solidFill>
                <a:srgbClr val="7F7F7F"/>
              </a:solidFill>
            </a:endParaRPr>
          </a:p>
          <a:p>
            <a:pPr marL="742950" lvl="2" indent="-342900" algn="just">
              <a:buFont typeface="Wingdings" pitchFamily="2" charset="2"/>
              <a:buChar char="§"/>
            </a:pPr>
            <a:r>
              <a:rPr lang="en-US" altLang="en-US" sz="3000" b="1" i="1" dirty="0"/>
              <a:t>F</a:t>
            </a:r>
            <a:r>
              <a:rPr lang="zh-CN" altLang="en-US" sz="3000" dirty="0">
                <a:solidFill>
                  <a:srgbClr val="7F7F7F"/>
                </a:solidFill>
              </a:rPr>
              <a:t>可以改变图的拓扑</a:t>
            </a:r>
            <a:endParaRPr lang="en-US" altLang="en-US" sz="3000" dirty="0">
              <a:solidFill>
                <a:srgbClr val="7F7F7F"/>
              </a:solidFill>
            </a:endParaRPr>
          </a:p>
          <a:p>
            <a:pPr marL="742950" lvl="2" indent="-342900" algn="just">
              <a:buFont typeface="Wingdings" pitchFamily="2" charset="2"/>
              <a:buChar char="§"/>
            </a:pPr>
            <a:endParaRPr lang="en-US" altLang="en-US" sz="1600" dirty="0">
              <a:solidFill>
                <a:srgbClr val="7F7F7F"/>
              </a:solidFill>
            </a:endParaRPr>
          </a:p>
        </p:txBody>
      </p:sp>
      <p:grpSp>
        <p:nvGrpSpPr>
          <p:cNvPr id="5" name="组合 4"/>
          <p:cNvGrpSpPr/>
          <p:nvPr/>
        </p:nvGrpSpPr>
        <p:grpSpPr>
          <a:xfrm>
            <a:off x="5039584" y="1219200"/>
            <a:ext cx="4104416" cy="3870614"/>
            <a:chOff x="5334000" y="3048000"/>
            <a:chExt cx="3048000" cy="3276600"/>
          </a:xfrm>
        </p:grpSpPr>
        <p:sp>
          <p:nvSpPr>
            <p:cNvPr id="6" name="Rectangle 174"/>
            <p:cNvSpPr/>
            <p:nvPr/>
          </p:nvSpPr>
          <p:spPr bwMode="auto">
            <a:xfrm>
              <a:off x="5334000" y="3048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a:latin typeface="Gill Sans Light"/>
                  <a:cs typeface="Gill Sans Light"/>
                </a:rPr>
                <a:t>Graph</a:t>
              </a:r>
            </a:p>
          </p:txBody>
        </p:sp>
        <p:grpSp>
          <p:nvGrpSpPr>
            <p:cNvPr id="7" name="Group 180"/>
            <p:cNvGrpSpPr>
              <a:grpSpLocks/>
            </p:cNvGrpSpPr>
            <p:nvPr/>
          </p:nvGrpSpPr>
          <p:grpSpPr bwMode="auto">
            <a:xfrm>
              <a:off x="5412217" y="3649603"/>
              <a:ext cx="1752401" cy="2522594"/>
              <a:chOff x="5640617" y="3597015"/>
              <a:chExt cx="1752501" cy="2522553"/>
            </a:xfrm>
          </p:grpSpPr>
          <p:sp>
            <p:nvSpPr>
              <p:cNvPr id="31" name="Freeform 176"/>
              <p:cNvSpPr/>
              <p:nvPr/>
            </p:nvSpPr>
            <p:spPr>
              <a:xfrm>
                <a:off x="5640188" y="3597075"/>
                <a:ext cx="1752700" cy="2522496"/>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32" name="Oval 179"/>
              <p:cNvSpPr/>
              <p:nvPr/>
            </p:nvSpPr>
            <p:spPr>
              <a:xfrm>
                <a:off x="5671940" y="4213015"/>
                <a:ext cx="533430"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8" name="Group 186"/>
            <p:cNvGrpSpPr>
              <a:grpSpLocks/>
            </p:cNvGrpSpPr>
            <p:nvPr/>
          </p:nvGrpSpPr>
          <p:grpSpPr bwMode="auto">
            <a:xfrm>
              <a:off x="5502958" y="4166797"/>
              <a:ext cx="2778142" cy="1997579"/>
              <a:chOff x="5731363" y="4114200"/>
              <a:chExt cx="2778301" cy="1997546"/>
            </a:xfrm>
          </p:grpSpPr>
          <p:sp>
            <p:nvSpPr>
              <p:cNvPr id="29" name="Freeform 184"/>
              <p:cNvSpPr/>
              <p:nvPr/>
            </p:nvSpPr>
            <p:spPr>
              <a:xfrm>
                <a:off x="5730680" y="4114591"/>
                <a:ext cx="2778284" cy="1997042"/>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30" name="Oval 185"/>
              <p:cNvSpPr/>
              <p:nvPr/>
            </p:nvSpPr>
            <p:spPr>
              <a:xfrm>
                <a:off x="6802304" y="5486168"/>
                <a:ext cx="533431"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9" name="Group 178"/>
            <p:cNvGrpSpPr>
              <a:grpSpLocks/>
            </p:cNvGrpSpPr>
            <p:nvPr/>
          </p:nvGrpSpPr>
          <p:grpSpPr bwMode="auto">
            <a:xfrm>
              <a:off x="5524693" y="3725429"/>
              <a:ext cx="2689707" cy="2270797"/>
              <a:chOff x="5753100" y="3672840"/>
              <a:chExt cx="2689860" cy="2270760"/>
            </a:xfrm>
          </p:grpSpPr>
          <p:cxnSp>
            <p:nvCxnSpPr>
              <p:cNvPr id="10" name="Straight Connector 54"/>
              <p:cNvCxnSpPr>
                <a:stCxn id="22" idx="2"/>
                <a:endCxn id="23" idx="6"/>
              </p:cNvCxnSpPr>
              <p:nvPr/>
            </p:nvCxnSpPr>
            <p:spPr>
              <a:xfrm flipH="1">
                <a:off x="6118053" y="4473361"/>
                <a:ext cx="1959086"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66"/>
              <p:cNvCxnSpPr>
                <a:stCxn id="21" idx="4"/>
                <a:endCxn id="24" idx="0"/>
              </p:cNvCxnSpPr>
              <p:nvPr/>
            </p:nvCxnSpPr>
            <p:spPr>
              <a:xfrm>
                <a:off x="7062669" y="4655920"/>
                <a:ext cx="0" cy="92232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59"/>
              <p:cNvCxnSpPr>
                <a:stCxn id="21" idx="7"/>
                <a:endCxn id="25" idx="3"/>
              </p:cNvCxnSpPr>
              <p:nvPr/>
            </p:nvCxnSpPr>
            <p:spPr>
              <a:xfrm flipV="1">
                <a:off x="7192852" y="3986006"/>
                <a:ext cx="427061" cy="35718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60"/>
              <p:cNvCxnSpPr>
                <a:stCxn id="22" idx="1"/>
                <a:endCxn id="25" idx="5"/>
              </p:cNvCxnSpPr>
              <p:nvPr/>
            </p:nvCxnSpPr>
            <p:spPr>
              <a:xfrm flipH="1" flipV="1">
                <a:off x="7878691" y="3986006"/>
                <a:ext cx="250839" cy="357182"/>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62"/>
              <p:cNvCxnSpPr>
                <a:stCxn id="21" idx="1"/>
                <a:endCxn id="26" idx="5"/>
              </p:cNvCxnSpPr>
              <p:nvPr/>
            </p:nvCxnSpPr>
            <p:spPr>
              <a:xfrm flipH="1" flipV="1">
                <a:off x="6599093" y="3992356"/>
                <a:ext cx="334981" cy="350832"/>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64"/>
              <p:cNvCxnSpPr>
                <a:stCxn id="22" idx="3"/>
                <a:endCxn id="24" idx="7"/>
              </p:cNvCxnSpPr>
              <p:nvPr/>
            </p:nvCxnSpPr>
            <p:spPr>
              <a:xfrm flipH="1">
                <a:off x="7192852" y="4601946"/>
                <a:ext cx="936678" cy="102868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78"/>
              <p:cNvCxnSpPr>
                <a:stCxn id="23" idx="7"/>
                <a:endCxn id="26" idx="3"/>
              </p:cNvCxnSpPr>
              <p:nvPr/>
            </p:nvCxnSpPr>
            <p:spPr>
              <a:xfrm flipV="1">
                <a:off x="6065663" y="3992356"/>
                <a:ext cx="274653" cy="350832"/>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84"/>
              <p:cNvCxnSpPr>
                <a:stCxn id="27" idx="6"/>
                <a:endCxn id="24" idx="2"/>
              </p:cNvCxnSpPr>
              <p:nvPr/>
            </p:nvCxnSpPr>
            <p:spPr>
              <a:xfrm>
                <a:off x="6240298" y="5752865"/>
                <a:ext cx="639798" cy="793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88"/>
              <p:cNvCxnSpPr>
                <a:stCxn id="27" idx="0"/>
                <a:endCxn id="23" idx="4"/>
              </p:cNvCxnSpPr>
              <p:nvPr/>
            </p:nvCxnSpPr>
            <p:spPr>
              <a:xfrm flipH="1" flipV="1">
                <a:off x="5935480" y="4655920"/>
                <a:ext cx="122244" cy="91438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46"/>
              <p:cNvCxnSpPr>
                <a:stCxn id="24" idx="6"/>
                <a:endCxn id="28" idx="2"/>
              </p:cNvCxnSpPr>
              <p:nvPr/>
            </p:nvCxnSpPr>
            <p:spPr>
              <a:xfrm flipV="1">
                <a:off x="7246830" y="5752865"/>
                <a:ext cx="608047" cy="7937"/>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49"/>
              <p:cNvCxnSpPr>
                <a:stCxn id="28" idx="0"/>
                <a:endCxn id="22" idx="4"/>
              </p:cNvCxnSpPr>
              <p:nvPr/>
            </p:nvCxnSpPr>
            <p:spPr>
              <a:xfrm flipV="1">
                <a:off x="8039037" y="4655920"/>
                <a:ext cx="220676" cy="914385"/>
              </a:xfrm>
              <a:prstGeom prst="line">
                <a:avLst/>
              </a:prstGeom>
            </p:spPr>
            <p:style>
              <a:lnRef idx="3">
                <a:schemeClr val="dk1"/>
              </a:lnRef>
              <a:fillRef idx="0">
                <a:schemeClr val="dk1"/>
              </a:fillRef>
              <a:effectRef idx="2">
                <a:schemeClr val="dk1"/>
              </a:effectRef>
              <a:fontRef idx="minor">
                <a:schemeClr val="tx1"/>
              </a:fontRef>
            </p:style>
          </p:cxnSp>
          <p:sp>
            <p:nvSpPr>
              <p:cNvPr id="21" name="Oval 39"/>
              <p:cNvSpPr/>
              <p:nvPr/>
            </p:nvSpPr>
            <p:spPr>
              <a:xfrm>
                <a:off x="6880096" y="4290801"/>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2" name="Oval 41"/>
              <p:cNvSpPr/>
              <p:nvPr/>
            </p:nvSpPr>
            <p:spPr>
              <a:xfrm>
                <a:off x="8077139"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3" name="Oval 46"/>
              <p:cNvSpPr/>
              <p:nvPr/>
            </p:nvSpPr>
            <p:spPr>
              <a:xfrm>
                <a:off x="5752907"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4" name="Oval 50"/>
              <p:cNvSpPr/>
              <p:nvPr/>
            </p:nvSpPr>
            <p:spPr>
              <a:xfrm>
                <a:off x="6880096" y="5578243"/>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5" name="Oval 51"/>
              <p:cNvSpPr/>
              <p:nvPr/>
            </p:nvSpPr>
            <p:spPr>
              <a:xfrm>
                <a:off x="7565935" y="3673274"/>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6" name="Oval 53"/>
              <p:cNvSpPr/>
              <p:nvPr/>
            </p:nvSpPr>
            <p:spPr>
              <a:xfrm>
                <a:off x="6286337" y="368121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7" name="Oval 57"/>
              <p:cNvSpPr/>
              <p:nvPr/>
            </p:nvSpPr>
            <p:spPr>
              <a:xfrm>
                <a:off x="5875152" y="5570305"/>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8" name="Oval 142"/>
              <p:cNvSpPr/>
              <p:nvPr/>
            </p:nvSpPr>
            <p:spPr>
              <a:xfrm>
                <a:off x="7854877" y="5570305"/>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spTree>
    <p:extLst>
      <p:ext uri="{BB962C8B-B14F-4D97-AF65-F5344CB8AC3E}">
        <p14:creationId xmlns:p14="http://schemas.microsoft.com/office/powerpoint/2010/main" val="514702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a:t>Pregel</a:t>
            </a:r>
            <a:r>
              <a:rPr lang="zh-CN" altLang="en-US" dirty="0"/>
              <a:t>处理图（</a:t>
            </a:r>
            <a:r>
              <a:rPr lang="en-US" altLang="zh-CN" dirty="0"/>
              <a:t>cont.</a:t>
            </a:r>
            <a:r>
              <a:rPr lang="zh-CN" altLang="en-US" dirty="0"/>
              <a:t>）</a:t>
            </a:r>
            <a:endParaRPr lang="en-US" altLang="en-US" dirty="0"/>
          </a:p>
        </p:txBody>
      </p:sp>
      <p:sp>
        <p:nvSpPr>
          <p:cNvPr id="14340"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D63597-630F-48C0-93B6-502BBF86506A}" type="slidenum">
              <a:rPr lang="en-US" altLang="en-US">
                <a:solidFill>
                  <a:schemeClr val="bg2"/>
                </a:solidFill>
              </a:rPr>
              <a:pPr eaLnBrk="1" hangingPunct="1"/>
              <a:t>39</a:t>
            </a:fld>
            <a:endParaRPr lang="en-US" altLang="en-US">
              <a:solidFill>
                <a:schemeClr val="bg2"/>
              </a:solidFill>
            </a:endParaRPr>
          </a:p>
        </p:txBody>
      </p:sp>
      <p:sp>
        <p:nvSpPr>
          <p:cNvPr id="4" name="内容占位符 3"/>
          <p:cNvSpPr>
            <a:spLocks noGrp="1"/>
          </p:cNvSpPr>
          <p:nvPr>
            <p:ph sz="quarter" idx="1"/>
          </p:nvPr>
        </p:nvSpPr>
        <p:spPr/>
        <p:txBody>
          <a:bodyPr anchor="t" anchorCtr="0">
            <a:noAutofit/>
          </a:bodyPr>
          <a:lstStyle/>
          <a:p>
            <a:pPr algn="just">
              <a:buFont typeface="Wingdings" pitchFamily="2" charset="2"/>
              <a:buChar char="§"/>
            </a:pPr>
            <a:r>
              <a:rPr lang="zh-CN" altLang="en-US" sz="3200" dirty="0"/>
              <a:t>根据各顶点投票决定算法是否终止</a:t>
            </a:r>
            <a:endParaRPr lang="en-US" altLang="en-US" sz="3200" dirty="0"/>
          </a:p>
          <a:p>
            <a:pPr lvl="1" algn="just">
              <a:buFont typeface="Wingdings" pitchFamily="2" charset="2"/>
              <a:buChar char="§"/>
            </a:pPr>
            <a:r>
              <a:rPr lang="zh-CN" altLang="en-US" sz="2800" dirty="0">
                <a:solidFill>
                  <a:srgbClr val="7F7F7F"/>
                </a:solidFill>
              </a:rPr>
              <a:t>超步</a:t>
            </a:r>
            <a:r>
              <a:rPr lang="en-US" altLang="en-US" sz="2800" dirty="0">
                <a:solidFill>
                  <a:srgbClr val="7F7F7F"/>
                </a:solidFill>
              </a:rPr>
              <a:t>0</a:t>
            </a:r>
            <a:r>
              <a:rPr lang="zh-CN" altLang="en-US" sz="2800" dirty="0">
                <a:solidFill>
                  <a:srgbClr val="7F7F7F"/>
                </a:solidFill>
              </a:rPr>
              <a:t>，每一顶点活跃</a:t>
            </a:r>
            <a:endParaRPr lang="en-US" altLang="en-US" sz="2800" dirty="0">
              <a:solidFill>
                <a:srgbClr val="7F7F7F"/>
              </a:solidFill>
            </a:endParaRPr>
          </a:p>
          <a:p>
            <a:pPr lvl="1" algn="just">
              <a:buFont typeface="Wingdings" pitchFamily="2" charset="2"/>
              <a:buChar char="§"/>
            </a:pPr>
            <a:r>
              <a:rPr lang="zh-CN" altLang="en-US" sz="2800" dirty="0">
                <a:solidFill>
                  <a:srgbClr val="7F7F7F"/>
                </a:solidFill>
              </a:rPr>
              <a:t>所有活跃顶点参与任意给定超步中的计算</a:t>
            </a:r>
            <a:endParaRPr lang="en-US" altLang="en-US" sz="2800" dirty="0">
              <a:solidFill>
                <a:srgbClr val="7F7F7F"/>
              </a:solidFill>
            </a:endParaRPr>
          </a:p>
          <a:p>
            <a:pPr lvl="1">
              <a:buFont typeface="Wingdings" pitchFamily="2" charset="2"/>
              <a:buChar char="§"/>
            </a:pPr>
            <a:r>
              <a:rPr lang="zh-CN" altLang="en-US" sz="2800" dirty="0">
                <a:solidFill>
                  <a:srgbClr val="7F7F7F"/>
                </a:solidFill>
              </a:rPr>
              <a:t>当顶点投票终止时，顶点进入非活跃状态</a:t>
            </a:r>
            <a:endParaRPr lang="en-US" altLang="en-US" sz="2800" dirty="0">
              <a:solidFill>
                <a:srgbClr val="7F7F7F"/>
              </a:solidFill>
            </a:endParaRPr>
          </a:p>
          <a:p>
            <a:pPr lvl="1">
              <a:buFont typeface="Wingdings" pitchFamily="2" charset="2"/>
              <a:buChar char="§"/>
            </a:pPr>
            <a:r>
              <a:rPr lang="zh-CN" altLang="en-US" sz="2800" dirty="0">
                <a:solidFill>
                  <a:srgbClr val="7F7F7F"/>
                </a:solidFill>
              </a:rPr>
              <a:t>如果顶点收到外部消息，顶点可以进入活跃状态</a:t>
            </a:r>
            <a:endParaRPr lang="en-US" altLang="en-US" sz="3200" dirty="0">
              <a:solidFill>
                <a:srgbClr val="7F7F7F"/>
              </a:solidFill>
            </a:endParaRPr>
          </a:p>
          <a:p>
            <a:pPr>
              <a:buFont typeface="Wingdings" pitchFamily="2" charset="2"/>
              <a:buChar char="§"/>
            </a:pPr>
            <a:r>
              <a:rPr lang="zh-CN" altLang="en-US" sz="3200" dirty="0">
                <a:solidFill>
                  <a:srgbClr val="7F7F7F"/>
                </a:solidFill>
              </a:rPr>
              <a:t>当所有节点都同时变为非活跃状态时，程序终止</a:t>
            </a:r>
            <a:endParaRPr lang="en-US" sz="3200" dirty="0"/>
          </a:p>
        </p:txBody>
      </p:sp>
      <p:sp>
        <p:nvSpPr>
          <p:cNvPr id="19" name="Rounded Rectangle 2"/>
          <p:cNvSpPr/>
          <p:nvPr/>
        </p:nvSpPr>
        <p:spPr>
          <a:xfrm>
            <a:off x="2994596" y="5042520"/>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Active</a:t>
            </a:r>
          </a:p>
        </p:txBody>
      </p:sp>
      <p:sp>
        <p:nvSpPr>
          <p:cNvPr id="20" name="Rounded Rectangle 6"/>
          <p:cNvSpPr/>
          <p:nvPr/>
        </p:nvSpPr>
        <p:spPr>
          <a:xfrm>
            <a:off x="4639246" y="5048870"/>
            <a:ext cx="1066800" cy="381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t>Inactive</a:t>
            </a:r>
          </a:p>
        </p:txBody>
      </p:sp>
      <p:cxnSp>
        <p:nvCxnSpPr>
          <p:cNvPr id="21" name="Curved Connector 9"/>
          <p:cNvCxnSpPr/>
          <p:nvPr/>
        </p:nvCxnSpPr>
        <p:spPr>
          <a:xfrm rot="16200000" flipH="1">
            <a:off x="3039046" y="5233020"/>
            <a:ext cx="381000" cy="12700"/>
          </a:xfrm>
          <a:prstGeom prst="curvedConnector5">
            <a:avLst>
              <a:gd name="adj1" fmla="val -60000"/>
              <a:gd name="adj2" fmla="val -6044858"/>
              <a:gd name="adj3" fmla="val 16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6"/>
          <p:cNvCxnSpPr/>
          <p:nvPr/>
        </p:nvCxnSpPr>
        <p:spPr>
          <a:xfrm rot="5400000">
            <a:off x="5401246" y="5233020"/>
            <a:ext cx="381000" cy="12700"/>
          </a:xfrm>
          <a:prstGeom prst="curvedConnector5">
            <a:avLst>
              <a:gd name="adj1" fmla="val -60000"/>
              <a:gd name="adj2" fmla="val -6044858"/>
              <a:gd name="adj3" fmla="val 16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nvGrpSpPr>
          <p:cNvPr id="23" name="Group 24"/>
          <p:cNvGrpSpPr>
            <a:grpSpLocks/>
          </p:cNvGrpSpPr>
          <p:nvPr/>
        </p:nvGrpSpPr>
        <p:grpSpPr bwMode="auto">
          <a:xfrm>
            <a:off x="3455988" y="4509120"/>
            <a:ext cx="1672208" cy="539750"/>
            <a:chOff x="5719192" y="2438400"/>
            <a:chExt cx="1672208" cy="539750"/>
          </a:xfrm>
        </p:grpSpPr>
        <p:cxnSp>
          <p:nvCxnSpPr>
            <p:cNvPr id="24" name="Curved Connector 4"/>
            <p:cNvCxnSpPr>
              <a:stCxn id="19" idx="0"/>
              <a:endCxn id="20" idx="0"/>
            </p:cNvCxnSpPr>
            <p:nvPr/>
          </p:nvCxnSpPr>
          <p:spPr>
            <a:xfrm rot="16200000" flipH="1">
              <a:off x="6538342" y="2152650"/>
              <a:ext cx="6350" cy="1644650"/>
            </a:xfrm>
            <a:prstGeom prst="curvedConnector3">
              <a:avLst>
                <a:gd name="adj1" fmla="val -360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5" name="TextBox 23"/>
            <p:cNvSpPr txBox="1">
              <a:spLocks noChangeArrowheads="1"/>
            </p:cNvSpPr>
            <p:nvPr/>
          </p:nvSpPr>
          <p:spPr bwMode="auto">
            <a:xfrm>
              <a:off x="5943600" y="2438400"/>
              <a:ext cx="1447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200" i="1"/>
                <a:t>Vote to Halt</a:t>
              </a:r>
            </a:p>
          </p:txBody>
        </p:sp>
      </p:grpSp>
      <p:grpSp>
        <p:nvGrpSpPr>
          <p:cNvPr id="26" name="Group 25"/>
          <p:cNvGrpSpPr>
            <a:grpSpLocks/>
          </p:cNvGrpSpPr>
          <p:nvPr/>
        </p:nvGrpSpPr>
        <p:grpSpPr bwMode="auto">
          <a:xfrm>
            <a:off x="3455988" y="5423520"/>
            <a:ext cx="1775396" cy="581022"/>
            <a:chOff x="5719191" y="3352806"/>
            <a:chExt cx="1775396" cy="581792"/>
          </a:xfrm>
        </p:grpSpPr>
        <p:cxnSp>
          <p:nvCxnSpPr>
            <p:cNvPr id="28" name="Curved Connector 7"/>
            <p:cNvCxnSpPr>
              <a:stCxn id="20" idx="2"/>
              <a:endCxn id="19" idx="2"/>
            </p:cNvCxnSpPr>
            <p:nvPr/>
          </p:nvCxnSpPr>
          <p:spPr>
            <a:xfrm rot="5400000" flipH="1">
              <a:off x="6538337" y="2533660"/>
              <a:ext cx="6358" cy="1644650"/>
            </a:xfrm>
            <a:prstGeom prst="curvedConnector3">
              <a:avLst>
                <a:gd name="adj1" fmla="val -360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9"/>
            <p:cNvSpPr txBox="1">
              <a:spLocks noChangeArrowheads="1"/>
            </p:cNvSpPr>
            <p:nvPr/>
          </p:nvSpPr>
          <p:spPr bwMode="auto">
            <a:xfrm>
              <a:off x="5840412" y="3657599"/>
              <a:ext cx="1654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200" i="1" dirty="0"/>
                <a:t>Message Received</a:t>
              </a:r>
            </a:p>
          </p:txBody>
        </p:sp>
      </p:grpSp>
      <p:sp>
        <p:nvSpPr>
          <p:cNvPr id="30" name="TextBox 27"/>
          <p:cNvSpPr txBox="1">
            <a:spLocks noChangeArrowheads="1"/>
          </p:cNvSpPr>
          <p:nvPr/>
        </p:nvSpPr>
        <p:spPr bwMode="auto">
          <a:xfrm>
            <a:off x="2627784" y="6083920"/>
            <a:ext cx="3607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dirty="0"/>
              <a:t>Vertex State Machine</a:t>
            </a:r>
          </a:p>
        </p:txBody>
      </p:sp>
    </p:spTree>
    <p:extLst>
      <p:ext uri="{BB962C8B-B14F-4D97-AF65-F5344CB8AC3E}">
        <p14:creationId xmlns:p14="http://schemas.microsoft.com/office/powerpoint/2010/main" val="82936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67544" y="404664"/>
            <a:ext cx="7024744" cy="854968"/>
          </a:xfrm>
        </p:spPr>
        <p:txBody>
          <a:bodyPr/>
          <a:lstStyle/>
          <a:p>
            <a:r>
              <a:rPr lang="en-US" altLang="zh-CN" dirty="0"/>
              <a:t>Content</a:t>
            </a:r>
            <a:endParaRPr lang="zh-CN" altLang="en-US" dirty="0"/>
          </a:p>
        </p:txBody>
      </p:sp>
      <p:sp>
        <p:nvSpPr>
          <p:cNvPr id="4" name="灯片编号占位符 4"/>
          <p:cNvSpPr>
            <a:spLocks noGrp="1"/>
          </p:cNvSpPr>
          <p:nvPr>
            <p:ph type="sldNum" sz="quarter" idx="12"/>
          </p:nvPr>
        </p:nvSpPr>
        <p:spPr/>
        <p:txBody>
          <a:bodyPr/>
          <a:lstStyle/>
          <a:p>
            <a:fld id="{E3780634-814E-4117-905B-E1CAFFD42A1F}" type="slidenum">
              <a:rPr lang="zh-CN" altLang="en-US"/>
              <a:pPr/>
              <a:t>4</a:t>
            </a:fld>
            <a:endParaRPr lang="en-US" altLang="zh-CN"/>
          </a:p>
        </p:txBody>
      </p:sp>
      <p:sp>
        <p:nvSpPr>
          <p:cNvPr id="612355" name="Rectangle 3"/>
          <p:cNvSpPr>
            <a:spLocks noGrp="1" noChangeArrowheads="1"/>
          </p:cNvSpPr>
          <p:nvPr>
            <p:ph sz="quarter" idx="1"/>
          </p:nvPr>
        </p:nvSpPr>
        <p:spPr>
          <a:xfrm>
            <a:off x="683568" y="1700808"/>
            <a:ext cx="7632848" cy="4680520"/>
          </a:xfrm>
        </p:spPr>
        <p:txBody>
          <a:bodyPr>
            <a:normAutofit fontScale="92500" lnSpcReduction="10000"/>
          </a:bodyPr>
          <a:lstStyle/>
          <a:p>
            <a:r>
              <a:rPr lang="zh-CN" altLang="en-US" sz="3200" b="1" dirty="0">
                <a:solidFill>
                  <a:srgbClr val="FF0000"/>
                </a:solidFill>
                <a:ea typeface="华文新魏" pitchFamily="2" charset="-122"/>
              </a:rPr>
              <a:t>并行计算模型（</a:t>
            </a:r>
            <a:r>
              <a:rPr lang="en-US" altLang="zh-CN" sz="3200" b="1" dirty="0">
                <a:solidFill>
                  <a:srgbClr val="FF0000"/>
                </a:solidFill>
                <a:ea typeface="华文新魏" pitchFamily="2" charset="-122"/>
              </a:rPr>
              <a:t>Parallel Computing Model</a:t>
            </a:r>
            <a:r>
              <a:rPr lang="zh-CN" altLang="en-US" sz="3200" b="1" dirty="0">
                <a:solidFill>
                  <a:srgbClr val="FF0000"/>
                </a:solidFill>
                <a:ea typeface="华文新魏" pitchFamily="2" charset="-122"/>
              </a:rPr>
              <a:t>）</a:t>
            </a:r>
            <a:endParaRPr lang="en-US" altLang="zh-CN" sz="3200" b="1" dirty="0">
              <a:solidFill>
                <a:srgbClr val="FF0000"/>
              </a:solidFill>
              <a:ea typeface="华文新魏" pitchFamily="2" charset="-122"/>
            </a:endParaRPr>
          </a:p>
          <a:p>
            <a:pPr lvl="1"/>
            <a:r>
              <a:rPr lang="zh-CN" altLang="en-US" sz="2800" b="1" dirty="0">
                <a:solidFill>
                  <a:srgbClr val="FF0000"/>
                </a:solidFill>
                <a:ea typeface="华文新魏" pitchFamily="2" charset="-122"/>
              </a:rPr>
              <a:t>基本概念</a:t>
            </a:r>
            <a:endParaRPr lang="en-US" altLang="zh-CN" sz="2800" b="1" dirty="0">
              <a:solidFill>
                <a:srgbClr val="FF0000"/>
              </a:solidFill>
              <a:ea typeface="华文新魏" pitchFamily="2" charset="-122"/>
            </a:endParaRPr>
          </a:p>
          <a:p>
            <a:pPr lvl="1"/>
            <a:r>
              <a:rPr lang="en-US" altLang="zh-CN" sz="2800" b="1" dirty="0">
                <a:solidFill>
                  <a:srgbClr val="FF0000"/>
                </a:solidFill>
                <a:ea typeface="华文新魏" pitchFamily="2" charset="-122"/>
              </a:rPr>
              <a:t>PRAM</a:t>
            </a:r>
          </a:p>
          <a:p>
            <a:pPr lvl="1"/>
            <a:r>
              <a:rPr lang="en-US" altLang="zh-CN" sz="2800" b="1" dirty="0" err="1">
                <a:solidFill>
                  <a:srgbClr val="FF0000"/>
                </a:solidFill>
                <a:ea typeface="华文新魏" pitchFamily="2" charset="-122"/>
              </a:rPr>
              <a:t>LogP</a:t>
            </a:r>
            <a:endParaRPr lang="en-US" altLang="zh-CN" sz="2800" b="1" dirty="0">
              <a:solidFill>
                <a:srgbClr val="FF0000"/>
              </a:solidFill>
              <a:ea typeface="华文新魏" pitchFamily="2" charset="-122"/>
            </a:endParaRPr>
          </a:p>
          <a:p>
            <a:pPr lvl="1"/>
            <a:r>
              <a:rPr lang="en-US" altLang="zh-CN" sz="2800" b="1" dirty="0">
                <a:solidFill>
                  <a:srgbClr val="FF0000"/>
                </a:solidFill>
                <a:ea typeface="华文新魏" pitchFamily="2" charset="-122"/>
              </a:rPr>
              <a:t>BSP</a:t>
            </a:r>
          </a:p>
          <a:p>
            <a:pPr lvl="1"/>
            <a:r>
              <a:rPr lang="zh-CN" altLang="en-US" sz="2800" b="1" dirty="0">
                <a:solidFill>
                  <a:srgbClr val="FF0000"/>
                </a:solidFill>
                <a:ea typeface="华文新魏" pitchFamily="2" charset="-122"/>
              </a:rPr>
              <a:t>总结</a:t>
            </a:r>
            <a:endParaRPr lang="en-US" altLang="zh-CN" sz="2800" b="1" dirty="0">
              <a:solidFill>
                <a:srgbClr val="FF0000"/>
              </a:solidFill>
              <a:ea typeface="华文新魏" pitchFamily="2" charset="-122"/>
            </a:endParaRPr>
          </a:p>
          <a:p>
            <a:r>
              <a:rPr lang="zh-CN" altLang="en-US" sz="3200" dirty="0">
                <a:solidFill>
                  <a:srgbClr val="003399"/>
                </a:solidFill>
                <a:ea typeface="华文新魏" pitchFamily="2" charset="-122"/>
              </a:rPr>
              <a:t>设计并行算法基本方法</a:t>
            </a:r>
            <a:endParaRPr lang="en-US" altLang="zh-CN" sz="3200" dirty="0">
              <a:solidFill>
                <a:srgbClr val="003399"/>
              </a:solidFill>
              <a:ea typeface="华文新魏" pitchFamily="2" charset="-122"/>
            </a:endParaRPr>
          </a:p>
          <a:p>
            <a:r>
              <a:rPr lang="zh-CN" altLang="en-US" sz="3200" dirty="0">
                <a:solidFill>
                  <a:srgbClr val="003399"/>
                </a:solidFill>
                <a:ea typeface="华文新魏" pitchFamily="2" charset="-122"/>
              </a:rPr>
              <a:t>并行算法模型</a:t>
            </a:r>
            <a:endParaRPr lang="en-US" altLang="zh-CN" sz="3200" dirty="0">
              <a:solidFill>
                <a:srgbClr val="003399"/>
              </a:solidFill>
              <a:ea typeface="华文新魏" pitchFamily="2" charset="-122"/>
            </a:endParaRPr>
          </a:p>
          <a:p>
            <a:r>
              <a:rPr lang="zh-CN" altLang="en-US" sz="3200" dirty="0">
                <a:solidFill>
                  <a:srgbClr val="003399"/>
                </a:solidFill>
                <a:ea typeface="华文新魏" pitchFamily="2" charset="-122"/>
              </a:rPr>
              <a:t>例子</a:t>
            </a:r>
            <a:endParaRPr lang="zh-CN" altLang="en-US" sz="3200" dirty="0">
              <a:ea typeface="华文新魏"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The Pregel API in C++</a:t>
            </a:r>
          </a:p>
        </p:txBody>
      </p:sp>
      <p:sp>
        <p:nvSpPr>
          <p:cNvPr id="1741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57EA8F3-7BA0-4F62-9089-75AB0082216E}" type="slidenum">
              <a:rPr lang="en-US" altLang="en-US">
                <a:solidFill>
                  <a:schemeClr val="bg2"/>
                </a:solidFill>
              </a:rPr>
              <a:pPr eaLnBrk="1" hangingPunct="1"/>
              <a:t>40</a:t>
            </a:fld>
            <a:endParaRPr lang="en-US" altLang="en-US">
              <a:solidFill>
                <a:schemeClr val="bg2"/>
              </a:solidFill>
            </a:endParaRPr>
          </a:p>
        </p:txBody>
      </p:sp>
      <p:sp>
        <p:nvSpPr>
          <p:cNvPr id="17411" name="Content Placeholder 2"/>
          <p:cNvSpPr>
            <a:spLocks noGrp="1"/>
          </p:cNvSpPr>
          <p:nvPr>
            <p:ph sz="quarter" idx="1"/>
          </p:nvPr>
        </p:nvSpPr>
        <p:spPr>
          <a:xfrm>
            <a:off x="457200" y="1253002"/>
            <a:ext cx="8229600" cy="457200"/>
          </a:xfrm>
        </p:spPr>
        <p:txBody>
          <a:bodyPr/>
          <a:lstStyle/>
          <a:p>
            <a:pPr marL="342900" lvl="1" indent="-342900" algn="just">
              <a:buFont typeface="Wingdings" pitchFamily="2" charset="2"/>
              <a:buChar char="§"/>
            </a:pPr>
            <a:r>
              <a:rPr lang="en-US" altLang="en-US" sz="2000" dirty="0">
                <a:solidFill>
                  <a:srgbClr val="7F7F7F"/>
                </a:solidFill>
              </a:rPr>
              <a:t>A </a:t>
            </a:r>
            <a:r>
              <a:rPr lang="en-US" altLang="en-US" sz="2000" dirty="0" err="1">
                <a:solidFill>
                  <a:srgbClr val="7F7F7F"/>
                </a:solidFill>
              </a:rPr>
              <a:t>Pregel</a:t>
            </a:r>
            <a:r>
              <a:rPr lang="en-US" altLang="en-US" sz="2000" dirty="0">
                <a:solidFill>
                  <a:srgbClr val="7F7F7F"/>
                </a:solidFill>
              </a:rPr>
              <a:t> program is written by </a:t>
            </a:r>
            <a:r>
              <a:rPr lang="en-US" altLang="en-US" sz="2000" dirty="0" err="1">
                <a:solidFill>
                  <a:srgbClr val="7F7F7F"/>
                </a:solidFill>
              </a:rPr>
              <a:t>subclassing</a:t>
            </a:r>
            <a:r>
              <a:rPr lang="en-US" altLang="en-US" sz="2000" dirty="0">
                <a:solidFill>
                  <a:srgbClr val="7F7F7F"/>
                </a:solidFill>
              </a:rPr>
              <a:t> the </a:t>
            </a:r>
            <a:r>
              <a:rPr lang="en-US" altLang="en-US" sz="2000" dirty="0">
                <a:solidFill>
                  <a:srgbClr val="00B0F0"/>
                </a:solidFill>
              </a:rPr>
              <a:t>vertex</a:t>
            </a:r>
            <a:r>
              <a:rPr lang="en-US" altLang="en-US" sz="2000" dirty="0">
                <a:solidFill>
                  <a:srgbClr val="7F7F7F"/>
                </a:solidFill>
              </a:rPr>
              <a:t> class:</a:t>
            </a:r>
          </a:p>
        </p:txBody>
      </p:sp>
      <p:sp>
        <p:nvSpPr>
          <p:cNvPr id="5" name="TextBox 4"/>
          <p:cNvSpPr txBox="1">
            <a:spLocks noChangeArrowheads="1"/>
          </p:cNvSpPr>
          <p:nvPr/>
        </p:nvSpPr>
        <p:spPr bwMode="auto">
          <a:xfrm>
            <a:off x="773758" y="1716599"/>
            <a:ext cx="5867400" cy="49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tLang="en-US" sz="1400" b="1" dirty="0">
                <a:solidFill>
                  <a:srgbClr val="FF0000"/>
                </a:solidFill>
                <a:latin typeface="Courier New" pitchFamily="49" charset="0"/>
                <a:cs typeface="Courier New" pitchFamily="49" charset="0"/>
              </a:rPr>
              <a:t>template</a:t>
            </a:r>
            <a:r>
              <a:rPr lang="en-US" altLang="en-US" sz="1400" dirty="0">
                <a:solidFill>
                  <a:srgbClr val="FF0000"/>
                </a:solidFill>
                <a:latin typeface="Courier New" pitchFamily="49" charset="0"/>
                <a:cs typeface="Courier New" pitchFamily="49" charset="0"/>
              </a:rPr>
              <a:t> &lt;</a:t>
            </a:r>
            <a:r>
              <a:rPr lang="en-US" altLang="en-US" sz="1400" dirty="0" err="1">
                <a:solidFill>
                  <a:srgbClr val="FF0000"/>
                </a:solidFill>
                <a:latin typeface="Courier New" pitchFamily="49" charset="0"/>
                <a:cs typeface="Courier New" pitchFamily="49" charset="0"/>
              </a:rPr>
              <a:t>typename</a:t>
            </a:r>
            <a:r>
              <a:rPr lang="en-US" altLang="en-US" sz="1400" dirty="0">
                <a:solidFill>
                  <a:srgbClr val="FF0000"/>
                </a:solidFill>
                <a:latin typeface="Courier New" pitchFamily="49" charset="0"/>
                <a:cs typeface="Courier New" pitchFamily="49" charset="0"/>
              </a:rPr>
              <a:t> </a:t>
            </a:r>
            <a:r>
              <a:rPr lang="en-US" altLang="en-US" sz="1400" dirty="0" err="1">
                <a:solidFill>
                  <a:srgbClr val="FF0000"/>
                </a:solidFill>
                <a:latin typeface="Courier New" pitchFamily="49" charset="0"/>
                <a:cs typeface="Courier New" pitchFamily="49" charset="0"/>
              </a:rPr>
              <a:t>VertexValue</a:t>
            </a:r>
            <a:r>
              <a:rPr lang="en-US" altLang="en-US" sz="1400" dirty="0">
                <a:solidFill>
                  <a:srgbClr val="FF0000"/>
                </a:solidFill>
                <a:latin typeface="Courier New" pitchFamily="49" charset="0"/>
                <a:cs typeface="Courier New" pitchFamily="49" charset="0"/>
              </a:rPr>
              <a:t>,</a:t>
            </a:r>
          </a:p>
          <a:p>
            <a:pPr algn="l" eaLnBrk="1" hangingPunct="1"/>
            <a:r>
              <a:rPr lang="en-US" altLang="en-US" sz="1400" dirty="0" err="1">
                <a:solidFill>
                  <a:srgbClr val="FF0000"/>
                </a:solidFill>
                <a:latin typeface="Courier New" pitchFamily="49" charset="0"/>
                <a:cs typeface="Courier New" pitchFamily="49" charset="0"/>
              </a:rPr>
              <a:t>typename</a:t>
            </a:r>
            <a:r>
              <a:rPr lang="en-US" altLang="en-US" sz="1400" dirty="0">
                <a:solidFill>
                  <a:srgbClr val="FF0000"/>
                </a:solidFill>
                <a:latin typeface="Courier New" pitchFamily="49" charset="0"/>
                <a:cs typeface="Courier New" pitchFamily="49" charset="0"/>
              </a:rPr>
              <a:t> </a:t>
            </a:r>
            <a:r>
              <a:rPr lang="en-US" altLang="en-US" sz="1400" dirty="0" err="1">
                <a:solidFill>
                  <a:srgbClr val="FF0000"/>
                </a:solidFill>
                <a:latin typeface="Courier New" pitchFamily="49" charset="0"/>
                <a:cs typeface="Courier New" pitchFamily="49" charset="0"/>
              </a:rPr>
              <a:t>EdgeValue</a:t>
            </a:r>
            <a:r>
              <a:rPr lang="en-US" altLang="en-US" sz="1400" dirty="0">
                <a:solidFill>
                  <a:srgbClr val="FF0000"/>
                </a:solidFill>
                <a:latin typeface="Courier New" pitchFamily="49" charset="0"/>
                <a:cs typeface="Courier New" pitchFamily="49" charset="0"/>
              </a:rPr>
              <a:t>,</a:t>
            </a:r>
          </a:p>
          <a:p>
            <a:pPr algn="l" eaLnBrk="1" hangingPunct="1"/>
            <a:r>
              <a:rPr lang="en-US" altLang="en-US" sz="1400" dirty="0" err="1">
                <a:solidFill>
                  <a:srgbClr val="FF0000"/>
                </a:solidFill>
                <a:latin typeface="Courier New" pitchFamily="49" charset="0"/>
                <a:cs typeface="Courier New" pitchFamily="49" charset="0"/>
              </a:rPr>
              <a:t>typename</a:t>
            </a:r>
            <a:r>
              <a:rPr lang="en-US" altLang="en-US" sz="1400" dirty="0">
                <a:solidFill>
                  <a:srgbClr val="FF0000"/>
                </a:solidFill>
                <a:latin typeface="Courier New" pitchFamily="49" charset="0"/>
                <a:cs typeface="Courier New" pitchFamily="49" charset="0"/>
              </a:rPr>
              <a:t> </a:t>
            </a:r>
            <a:r>
              <a:rPr lang="en-US" altLang="en-US" sz="1400" dirty="0" err="1">
                <a:solidFill>
                  <a:srgbClr val="FF0000"/>
                </a:solidFill>
                <a:latin typeface="Courier New" pitchFamily="49" charset="0"/>
                <a:cs typeface="Courier New" pitchFamily="49" charset="0"/>
              </a:rPr>
              <a:t>MessageValue</a:t>
            </a:r>
            <a:r>
              <a:rPr lang="en-US" altLang="en-US" sz="1400" dirty="0">
                <a:solidFill>
                  <a:srgbClr val="FF0000"/>
                </a:solidFill>
                <a:latin typeface="Courier New" pitchFamily="49" charset="0"/>
                <a:cs typeface="Courier New" pitchFamily="49" charset="0"/>
              </a:rPr>
              <a:t>&gt;</a:t>
            </a:r>
          </a:p>
          <a:p>
            <a:pPr algn="l" eaLnBrk="1" hangingPunct="1"/>
            <a:endParaRPr lang="en-US" altLang="en-US" sz="1400" dirty="0">
              <a:latin typeface="Courier New" pitchFamily="49" charset="0"/>
              <a:cs typeface="Courier New" pitchFamily="49" charset="0"/>
            </a:endParaRPr>
          </a:p>
          <a:p>
            <a:pPr algn="l" eaLnBrk="1" hangingPunct="1"/>
            <a:r>
              <a:rPr lang="en-US" altLang="en-US" sz="1400" b="1" dirty="0">
                <a:latin typeface="Courier New" pitchFamily="49" charset="0"/>
                <a:cs typeface="Courier New" pitchFamily="49" charset="0"/>
              </a:rPr>
              <a:t>class</a:t>
            </a:r>
            <a:r>
              <a:rPr lang="en-US" altLang="en-US" sz="1400" dirty="0">
                <a:latin typeface="Courier New" pitchFamily="49" charset="0"/>
                <a:cs typeface="Courier New" pitchFamily="49" charset="0"/>
              </a:rPr>
              <a:t> Vertex {</a:t>
            </a:r>
          </a:p>
          <a:p>
            <a:pPr algn="l" eaLnBrk="1" hangingPunct="1"/>
            <a:r>
              <a:rPr lang="en-US" altLang="en-US" sz="1400" b="1" dirty="0">
                <a:latin typeface="Courier New" pitchFamily="49" charset="0"/>
                <a:cs typeface="Courier New" pitchFamily="49" charset="0"/>
              </a:rPr>
              <a:t>public</a:t>
            </a:r>
            <a:r>
              <a:rPr lang="en-US" altLang="en-US" sz="1400" dirty="0">
                <a:latin typeface="Courier New" pitchFamily="49" charset="0"/>
                <a:cs typeface="Courier New" pitchFamily="49" charset="0"/>
              </a:rPr>
              <a:t>:</a:t>
            </a:r>
          </a:p>
          <a:p>
            <a:pPr lvl="1" algn="l" eaLnBrk="1" hangingPunct="1"/>
            <a:r>
              <a:rPr lang="en-US" altLang="en-US" sz="1400" b="1" dirty="0">
                <a:latin typeface="Courier New" pitchFamily="49" charset="0"/>
                <a:cs typeface="Courier New" pitchFamily="49" charset="0"/>
              </a:rPr>
              <a:t>virtual</a:t>
            </a:r>
            <a:r>
              <a:rPr lang="en-US" altLang="en-US" sz="1400" dirty="0">
                <a:latin typeface="Courier New" pitchFamily="49" charset="0"/>
                <a:cs typeface="Courier New" pitchFamily="49" charset="0"/>
              </a:rPr>
              <a:t> </a:t>
            </a:r>
            <a:r>
              <a:rPr lang="en-US" altLang="en-US" sz="1400" b="1" dirty="0">
                <a:latin typeface="Courier New" pitchFamily="49" charset="0"/>
                <a:cs typeface="Courier New" pitchFamily="49" charset="0"/>
              </a:rPr>
              <a:t>void</a:t>
            </a:r>
            <a:r>
              <a:rPr lang="en-US" altLang="en-US" sz="1400" dirty="0">
                <a:latin typeface="Courier New" pitchFamily="49" charset="0"/>
                <a:cs typeface="Courier New" pitchFamily="49" charset="0"/>
              </a:rPr>
              <a:t> Compute(</a:t>
            </a:r>
            <a:r>
              <a:rPr lang="en-US" altLang="en-US" sz="1400" dirty="0" err="1">
                <a:latin typeface="Courier New" pitchFamily="49" charset="0"/>
                <a:cs typeface="Courier New" pitchFamily="49" charset="0"/>
              </a:rPr>
              <a:t>MessageIterator</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msgs</a:t>
            </a:r>
            <a:r>
              <a:rPr lang="en-US" altLang="en-US" sz="1400" dirty="0">
                <a:latin typeface="Courier New" pitchFamily="49" charset="0"/>
                <a:cs typeface="Courier New" pitchFamily="49" charset="0"/>
              </a:rPr>
              <a:t>) = 0;</a:t>
            </a:r>
          </a:p>
          <a:p>
            <a:pPr lvl="1" algn="l" eaLnBrk="1" hangingPunct="1"/>
            <a:endParaRPr lang="en-US" altLang="en-US" sz="1400" b="1" dirty="0">
              <a:latin typeface="Courier New" pitchFamily="49" charset="0"/>
              <a:cs typeface="Courier New" pitchFamily="49" charset="0"/>
            </a:endParaRPr>
          </a:p>
          <a:p>
            <a:pPr lvl="1" algn="l" eaLnBrk="1" hangingPunct="1"/>
            <a:r>
              <a:rPr lang="en-US" altLang="en-US" sz="1400" b="1" dirty="0" err="1">
                <a:latin typeface="Courier New" pitchFamily="49" charset="0"/>
                <a:cs typeface="Courier New" pitchFamily="49" charset="0"/>
              </a:rPr>
              <a:t>const</a:t>
            </a:r>
            <a:r>
              <a:rPr lang="en-US" altLang="en-US" sz="1400" dirty="0">
                <a:latin typeface="Courier New" pitchFamily="49" charset="0"/>
                <a:cs typeface="Courier New" pitchFamily="49" charset="0"/>
              </a:rPr>
              <a:t> string&amp; </a:t>
            </a:r>
            <a:r>
              <a:rPr lang="en-US" altLang="en-US" sz="1400" dirty="0" err="1">
                <a:latin typeface="Courier New" pitchFamily="49" charset="0"/>
                <a:cs typeface="Courier New" pitchFamily="49" charset="0"/>
              </a:rPr>
              <a:t>vertex_id</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const</a:t>
            </a:r>
            <a:r>
              <a:rPr lang="en-US" altLang="en-US" sz="1400" dirty="0">
                <a:latin typeface="Courier New" pitchFamily="49" charset="0"/>
                <a:cs typeface="Courier New" pitchFamily="49" charset="0"/>
              </a:rPr>
              <a:t>;</a:t>
            </a:r>
          </a:p>
          <a:p>
            <a:pPr lvl="1" algn="l" eaLnBrk="1" hangingPunct="1"/>
            <a:r>
              <a:rPr lang="en-US" altLang="en-US" sz="1400" dirty="0">
                <a:latin typeface="Courier New" pitchFamily="49" charset="0"/>
                <a:cs typeface="Courier New" pitchFamily="49" charset="0"/>
              </a:rPr>
              <a:t>int64 </a:t>
            </a:r>
            <a:r>
              <a:rPr lang="en-US" altLang="en-US" sz="1400" dirty="0" err="1">
                <a:latin typeface="Courier New" pitchFamily="49" charset="0"/>
                <a:cs typeface="Courier New" pitchFamily="49" charset="0"/>
              </a:rPr>
              <a:t>superstep</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const</a:t>
            </a:r>
            <a:r>
              <a:rPr lang="en-US" altLang="en-US" sz="1400" dirty="0">
                <a:latin typeface="Courier New" pitchFamily="49" charset="0"/>
                <a:cs typeface="Courier New" pitchFamily="49" charset="0"/>
              </a:rPr>
              <a:t>;</a:t>
            </a:r>
          </a:p>
          <a:p>
            <a:pPr lvl="1" algn="l" eaLnBrk="1" hangingPunct="1"/>
            <a:r>
              <a:rPr lang="en-US" altLang="en-US" sz="1400" b="1" dirty="0" err="1">
                <a:latin typeface="Courier New" pitchFamily="49" charset="0"/>
                <a:cs typeface="Courier New" pitchFamily="49" charset="0"/>
              </a:rPr>
              <a:t>const</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VertexValue</a:t>
            </a:r>
            <a:r>
              <a:rPr lang="en-US" altLang="en-US" sz="1400" dirty="0">
                <a:latin typeface="Courier New" pitchFamily="49" charset="0"/>
                <a:cs typeface="Courier New" pitchFamily="49" charset="0"/>
              </a:rPr>
              <a:t>&amp; </a:t>
            </a:r>
            <a:r>
              <a:rPr lang="en-US" altLang="en-US" sz="1400" dirty="0" err="1">
                <a:latin typeface="Courier New" pitchFamily="49" charset="0"/>
                <a:cs typeface="Courier New" pitchFamily="49" charset="0"/>
              </a:rPr>
              <a:t>GetValue</a:t>
            </a:r>
            <a:r>
              <a:rPr lang="en-US" altLang="en-US" sz="1400" dirty="0">
                <a:latin typeface="Courier New" pitchFamily="49" charset="0"/>
                <a:cs typeface="Courier New" pitchFamily="49" charset="0"/>
              </a:rPr>
              <a:t>();</a:t>
            </a:r>
          </a:p>
          <a:p>
            <a:pPr lvl="1" algn="l" eaLnBrk="1" hangingPunct="1"/>
            <a:r>
              <a:rPr lang="en-US" altLang="en-US" sz="1400" dirty="0" err="1">
                <a:latin typeface="Courier New" pitchFamily="49" charset="0"/>
                <a:cs typeface="Courier New" pitchFamily="49" charset="0"/>
              </a:rPr>
              <a:t>VertexValue</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MutableValue</a:t>
            </a:r>
            <a:r>
              <a:rPr lang="en-US" altLang="en-US" sz="1400" dirty="0">
                <a:latin typeface="Courier New" pitchFamily="49" charset="0"/>
                <a:cs typeface="Courier New" pitchFamily="49" charset="0"/>
              </a:rPr>
              <a:t>();</a:t>
            </a:r>
          </a:p>
          <a:p>
            <a:pPr lvl="1" algn="l" eaLnBrk="1" hangingPunct="1"/>
            <a:r>
              <a:rPr lang="en-US" altLang="en-US" sz="1400" dirty="0" err="1">
                <a:latin typeface="Courier New" pitchFamily="49" charset="0"/>
                <a:cs typeface="Courier New" pitchFamily="49" charset="0"/>
              </a:rPr>
              <a:t>OutEdgeIterator</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GetOutEdgeIterator</a:t>
            </a:r>
            <a:r>
              <a:rPr lang="en-US" altLang="en-US" sz="1400" dirty="0">
                <a:latin typeface="Courier New" pitchFamily="49" charset="0"/>
                <a:cs typeface="Courier New" pitchFamily="49" charset="0"/>
              </a:rPr>
              <a:t>();</a:t>
            </a:r>
          </a:p>
          <a:p>
            <a:pPr lvl="1" algn="l" eaLnBrk="1" hangingPunct="1"/>
            <a:endParaRPr lang="en-US" altLang="en-US" sz="1400" b="1" dirty="0">
              <a:latin typeface="Courier New" pitchFamily="49" charset="0"/>
              <a:cs typeface="Courier New" pitchFamily="49" charset="0"/>
            </a:endParaRPr>
          </a:p>
          <a:p>
            <a:pPr lvl="1" algn="l" eaLnBrk="1" hangingPunct="1"/>
            <a:r>
              <a:rPr lang="en-US" altLang="en-US" sz="1400" b="1" dirty="0">
                <a:latin typeface="Courier New" pitchFamily="49" charset="0"/>
                <a:cs typeface="Courier New" pitchFamily="49" charset="0"/>
              </a:rPr>
              <a:t>void</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SendMessageTo</a:t>
            </a:r>
            <a:r>
              <a:rPr lang="en-US" altLang="en-US" sz="1400" dirty="0">
                <a:latin typeface="Courier New" pitchFamily="49" charset="0"/>
                <a:cs typeface="Courier New" pitchFamily="49" charset="0"/>
              </a:rPr>
              <a:t>(</a:t>
            </a:r>
            <a:r>
              <a:rPr lang="en-US" altLang="en-US" sz="1400" dirty="0" err="1">
                <a:latin typeface="Courier New" pitchFamily="49" charset="0"/>
                <a:cs typeface="Courier New" pitchFamily="49" charset="0"/>
              </a:rPr>
              <a:t>const</a:t>
            </a:r>
            <a:r>
              <a:rPr lang="en-US" altLang="en-US" sz="1400" dirty="0">
                <a:latin typeface="Courier New" pitchFamily="49" charset="0"/>
                <a:cs typeface="Courier New" pitchFamily="49" charset="0"/>
              </a:rPr>
              <a:t> string&amp; </a:t>
            </a:r>
            <a:r>
              <a:rPr lang="en-US" altLang="en-US" sz="1400" dirty="0" err="1">
                <a:latin typeface="Courier New" pitchFamily="49" charset="0"/>
                <a:cs typeface="Courier New" pitchFamily="49" charset="0"/>
              </a:rPr>
              <a:t>dest_vertex</a:t>
            </a:r>
            <a:r>
              <a:rPr lang="en-US" altLang="en-US" sz="1400" dirty="0">
                <a:latin typeface="Courier New" pitchFamily="49" charset="0"/>
                <a:cs typeface="Courier New" pitchFamily="49" charset="0"/>
              </a:rPr>
              <a:t>,</a:t>
            </a:r>
          </a:p>
          <a:p>
            <a:pPr lvl="1" algn="l" eaLnBrk="1" hangingPunct="1"/>
            <a:r>
              <a:rPr lang="en-US" altLang="en-US" sz="1400" b="1" dirty="0" err="1">
                <a:latin typeface="Courier New" pitchFamily="49" charset="0"/>
                <a:cs typeface="Courier New" pitchFamily="49" charset="0"/>
              </a:rPr>
              <a:t>const</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MessageValue</a:t>
            </a:r>
            <a:r>
              <a:rPr lang="en-US" altLang="en-US" sz="1400" dirty="0">
                <a:latin typeface="Courier New" pitchFamily="49" charset="0"/>
                <a:cs typeface="Courier New" pitchFamily="49" charset="0"/>
              </a:rPr>
              <a:t>&amp; message);</a:t>
            </a:r>
          </a:p>
          <a:p>
            <a:pPr lvl="1" algn="l" eaLnBrk="1" hangingPunct="1"/>
            <a:endParaRPr lang="en-US" altLang="en-US" sz="1400" b="1" dirty="0">
              <a:latin typeface="Courier New" pitchFamily="49" charset="0"/>
              <a:cs typeface="Courier New" pitchFamily="49" charset="0"/>
            </a:endParaRPr>
          </a:p>
          <a:p>
            <a:pPr lvl="1" algn="l" eaLnBrk="1" hangingPunct="1"/>
            <a:r>
              <a:rPr lang="en-US" altLang="en-US" sz="1400" b="1" dirty="0">
                <a:latin typeface="Courier New" pitchFamily="49" charset="0"/>
                <a:cs typeface="Courier New" pitchFamily="49" charset="0"/>
              </a:rPr>
              <a:t>void</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VoteToHalt</a:t>
            </a:r>
            <a:r>
              <a:rPr lang="en-US" altLang="en-US" sz="1400" dirty="0">
                <a:latin typeface="Courier New" pitchFamily="49" charset="0"/>
                <a:cs typeface="Courier New" pitchFamily="49" charset="0"/>
              </a:rPr>
              <a:t>();</a:t>
            </a:r>
          </a:p>
          <a:p>
            <a:pPr algn="l" eaLnBrk="1" hangingPunct="1"/>
            <a:r>
              <a:rPr lang="en-US" altLang="en-US" sz="1400" dirty="0">
                <a:latin typeface="Courier New" pitchFamily="49" charset="0"/>
                <a:cs typeface="Courier New" pitchFamily="49" charset="0"/>
              </a:rPr>
              <a:t>};</a:t>
            </a:r>
          </a:p>
        </p:txBody>
      </p:sp>
      <p:sp>
        <p:nvSpPr>
          <p:cNvPr id="8" name="Line Callout 1 7"/>
          <p:cNvSpPr/>
          <p:nvPr/>
        </p:nvSpPr>
        <p:spPr>
          <a:xfrm>
            <a:off x="7164288" y="2997200"/>
            <a:ext cx="1752600" cy="1181100"/>
          </a:xfrm>
          <a:prstGeom prst="borderCallout1">
            <a:avLst>
              <a:gd name="adj1" fmla="val 18750"/>
              <a:gd name="adj2" fmla="val -8333"/>
              <a:gd name="adj3" fmla="val 33822"/>
              <a:gd name="adj4" fmla="val -45492"/>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400" dirty="0"/>
              <a:t>Override the compute function to define the computation at each superstep</a:t>
            </a:r>
          </a:p>
        </p:txBody>
      </p:sp>
      <p:sp>
        <p:nvSpPr>
          <p:cNvPr id="9" name="Line Callout 1 8"/>
          <p:cNvSpPr/>
          <p:nvPr/>
        </p:nvSpPr>
        <p:spPr>
          <a:xfrm>
            <a:off x="6802268" y="5805487"/>
            <a:ext cx="1676400" cy="550863"/>
          </a:xfrm>
          <a:prstGeom prst="borderCallout1">
            <a:avLst>
              <a:gd name="adj1" fmla="val 18750"/>
              <a:gd name="adj2" fmla="val -8333"/>
              <a:gd name="adj3" fmla="val -51596"/>
              <a:gd name="adj4" fmla="val -52310"/>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400" dirty="0"/>
              <a:t>To pass messages to other vertices</a:t>
            </a:r>
          </a:p>
        </p:txBody>
      </p:sp>
      <p:sp>
        <p:nvSpPr>
          <p:cNvPr id="10" name="Line Callout 1 9"/>
          <p:cNvSpPr/>
          <p:nvPr/>
        </p:nvSpPr>
        <p:spPr>
          <a:xfrm>
            <a:off x="5472463" y="1661455"/>
            <a:ext cx="2895600" cy="552450"/>
          </a:xfrm>
          <a:prstGeom prst="borderCallout1">
            <a:avLst>
              <a:gd name="adj1" fmla="val 18750"/>
              <a:gd name="adj2" fmla="val -8333"/>
              <a:gd name="adj3" fmla="val 39655"/>
              <a:gd name="adj4" fmla="val -46174"/>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400" dirty="0"/>
              <a:t>To define the types for vertices, edges and messages</a:t>
            </a:r>
          </a:p>
        </p:txBody>
      </p:sp>
      <p:sp>
        <p:nvSpPr>
          <p:cNvPr id="12" name="Line Callout 1 11"/>
          <p:cNvSpPr/>
          <p:nvPr/>
        </p:nvSpPr>
        <p:spPr>
          <a:xfrm>
            <a:off x="5226323" y="4064931"/>
            <a:ext cx="1676400" cy="381000"/>
          </a:xfrm>
          <a:prstGeom prst="borderCallout1">
            <a:avLst>
              <a:gd name="adj1" fmla="val 18750"/>
              <a:gd name="adj2" fmla="val -8333"/>
              <a:gd name="adj3" fmla="val 72655"/>
              <a:gd name="adj4" fmla="val -49583"/>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100" dirty="0"/>
              <a:t>To get the value of the current vertex</a:t>
            </a:r>
          </a:p>
        </p:txBody>
      </p:sp>
      <p:sp>
        <p:nvSpPr>
          <p:cNvPr id="13" name="Line Callout 1 12"/>
          <p:cNvSpPr/>
          <p:nvPr/>
        </p:nvSpPr>
        <p:spPr>
          <a:xfrm>
            <a:off x="5513917" y="4733794"/>
            <a:ext cx="1676400" cy="381000"/>
          </a:xfrm>
          <a:prstGeom prst="borderCallout1">
            <a:avLst>
              <a:gd name="adj1" fmla="val 18750"/>
              <a:gd name="adj2" fmla="val -8333"/>
              <a:gd name="adj3" fmla="val -5345"/>
              <a:gd name="adj4" fmla="val -81628"/>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100" dirty="0"/>
              <a:t>To modify the value of the vertex</a:t>
            </a:r>
          </a:p>
        </p:txBody>
      </p:sp>
    </p:spTree>
    <p:extLst>
      <p:ext uri="{BB962C8B-B14F-4D97-AF65-F5344CB8AC3E}">
        <p14:creationId xmlns:p14="http://schemas.microsoft.com/office/powerpoint/2010/main" val="2835398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fade">
                                      <p:cBhvr>
                                        <p:cTn id="50" dur="500"/>
                                        <p:tgtEl>
                                          <p:spTgt spid="5">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fade">
                                      <p:cBhvr>
                                        <p:cTn id="53" dur="500"/>
                                        <p:tgtEl>
                                          <p:spTgt spid="5">
                                            <p:txEl>
                                              <p:pRg st="12" end="1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fade">
                                      <p:cBhvr>
                                        <p:cTn id="68" dur="500"/>
                                        <p:tgtEl>
                                          <p:spTgt spid="5">
                                            <p:txEl>
                                              <p:pRg st="14" end="14"/>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animEffect transition="in" filter="fade">
                                      <p:cBhvr>
                                        <p:cTn id="71" dur="500"/>
                                        <p:tgtEl>
                                          <p:spTgt spid="5">
                                            <p:txEl>
                                              <p:pRg st="15" end="1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17" end="17"/>
                                            </p:txEl>
                                          </p:spTgt>
                                        </p:tgtEl>
                                        <p:attrNameLst>
                                          <p:attrName>style.visibility</p:attrName>
                                        </p:attrNameLst>
                                      </p:cBhvr>
                                      <p:to>
                                        <p:strVal val="visible"/>
                                      </p:to>
                                    </p:set>
                                    <p:animEffect transition="in" filter="fade">
                                      <p:cBhvr>
                                        <p:cTn id="81" dur="500"/>
                                        <p:tgtEl>
                                          <p:spTgt spid="5">
                                            <p:txEl>
                                              <p:pRg st="17" end="1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18" end="18"/>
                                            </p:txEl>
                                          </p:spTgt>
                                        </p:tgtEl>
                                        <p:attrNameLst>
                                          <p:attrName>style.visibility</p:attrName>
                                        </p:attrNameLst>
                                      </p:cBhvr>
                                      <p:to>
                                        <p:strVal val="visible"/>
                                      </p:to>
                                    </p:set>
                                    <p:animEffect transition="in" filter="fade">
                                      <p:cBhvr>
                                        <p:cTn id="84"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altLang="en-US" sz="4000"/>
              <a:t>Pregel Code for </a:t>
            </a:r>
            <a:r>
              <a:rPr lang="en-US" altLang="en-US"/>
              <a:t>Finding</a:t>
            </a:r>
            <a:r>
              <a:rPr lang="en-US" altLang="en-US" sz="4000"/>
              <a:t> the Max Value</a:t>
            </a:r>
          </a:p>
        </p:txBody>
      </p:sp>
      <p:sp>
        <p:nvSpPr>
          <p:cNvPr id="18437" name="Slide Number Placeholder 2"/>
          <p:cNvSpPr>
            <a:spLocks noGrp="1"/>
          </p:cNvSpPr>
          <p:nvPr>
            <p:ph type="sldNum" sz="quarter" idx="12"/>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D8FE879-4287-4D32-9710-946854D7D351}" type="slidenum">
              <a:rPr lang="en-US" altLang="en-US"/>
              <a:pPr eaLnBrk="1" hangingPunct="1"/>
              <a:t>41</a:t>
            </a:fld>
            <a:endParaRPr lang="en-US" altLang="en-US"/>
          </a:p>
        </p:txBody>
      </p:sp>
      <p:sp>
        <p:nvSpPr>
          <p:cNvPr id="18435" name="Content Placeholder 2"/>
          <p:cNvSpPr>
            <a:spLocks noGrp="1"/>
          </p:cNvSpPr>
          <p:nvPr>
            <p:ph sz="quarter" idx="1"/>
          </p:nvPr>
        </p:nvSpPr>
        <p:spPr>
          <a:ln>
            <a:solidFill>
              <a:srgbClr val="00B0F0"/>
            </a:solidFill>
            <a:miter lim="800000"/>
            <a:headEnd/>
            <a:tailEnd/>
          </a:ln>
        </p:spPr>
        <p:txBody>
          <a:bodyPr>
            <a:normAutofit lnSpcReduction="10000"/>
          </a:bodyPr>
          <a:lstStyle/>
          <a:p>
            <a:pPr marL="179388">
              <a:buFontTx/>
              <a:buNone/>
            </a:pPr>
            <a:endParaRPr lang="en-US" altLang="en-US" sz="1600" dirty="0">
              <a:latin typeface="Consolas" pitchFamily="49" charset="0"/>
              <a:cs typeface="Consolas" pitchFamily="49" charset="0"/>
            </a:endParaRPr>
          </a:p>
          <a:p>
            <a:pPr marL="179388">
              <a:buFontTx/>
              <a:buNone/>
            </a:pPr>
            <a:r>
              <a:rPr lang="en-US" altLang="en-US" sz="1600" b="1" dirty="0">
                <a:solidFill>
                  <a:srgbClr val="FF0000"/>
                </a:solidFill>
                <a:latin typeface="Consolas" pitchFamily="49" charset="0"/>
                <a:cs typeface="Consolas" pitchFamily="49" charset="0"/>
              </a:rPr>
              <a:t>Class </a:t>
            </a:r>
            <a:r>
              <a:rPr lang="en-US" altLang="en-US" sz="1600" b="1" dirty="0" err="1">
                <a:solidFill>
                  <a:srgbClr val="FF0000"/>
                </a:solidFill>
                <a:latin typeface="Consolas" pitchFamily="49" charset="0"/>
                <a:cs typeface="Consolas" pitchFamily="49" charset="0"/>
              </a:rPr>
              <a:t>MaxFindVertex</a:t>
            </a:r>
            <a:endParaRPr lang="en-US" altLang="en-US" sz="1600" b="1" dirty="0">
              <a:solidFill>
                <a:srgbClr val="FF0000"/>
              </a:solidFill>
              <a:latin typeface="Consolas" pitchFamily="49" charset="0"/>
              <a:cs typeface="Consolas" pitchFamily="49" charset="0"/>
            </a:endParaRPr>
          </a:p>
          <a:p>
            <a:pPr marL="179388">
              <a:buFontTx/>
              <a:buNone/>
            </a:pPr>
            <a:r>
              <a:rPr lang="en-US" altLang="en-US" sz="1600" b="1" dirty="0">
                <a:solidFill>
                  <a:srgbClr val="FF0000"/>
                </a:solidFill>
                <a:latin typeface="Consolas" pitchFamily="49" charset="0"/>
                <a:cs typeface="Consolas" pitchFamily="49" charset="0"/>
              </a:rPr>
              <a:t>		: public Vertex&lt;double, void, double&gt; {</a:t>
            </a:r>
          </a:p>
          <a:p>
            <a:pPr marL="179388">
              <a:buFontTx/>
              <a:buNone/>
            </a:pPr>
            <a:r>
              <a:rPr lang="en-US" altLang="en-US" sz="1600" dirty="0">
                <a:latin typeface="Consolas" pitchFamily="49" charset="0"/>
                <a:cs typeface="Consolas" pitchFamily="49" charset="0"/>
              </a:rPr>
              <a:t>	public:</a:t>
            </a:r>
          </a:p>
          <a:p>
            <a:pPr marL="179388">
              <a:buFontTx/>
              <a:buNone/>
            </a:pPr>
            <a:r>
              <a:rPr lang="en-US" altLang="en-US" sz="1600" dirty="0">
                <a:latin typeface="Consolas" pitchFamily="49" charset="0"/>
                <a:cs typeface="Consolas" pitchFamily="49" charset="0"/>
              </a:rPr>
              <a:t>		virtual void Compute(</a:t>
            </a:r>
            <a:r>
              <a:rPr lang="en-US" altLang="en-US" sz="1600" dirty="0" err="1">
                <a:latin typeface="Consolas" pitchFamily="49" charset="0"/>
                <a:cs typeface="Consolas" pitchFamily="49" charset="0"/>
              </a:rPr>
              <a:t>MessageIterator</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 {</a:t>
            </a:r>
          </a:p>
          <a:p>
            <a:pPr marL="179388">
              <a:buFontTx/>
              <a:buNone/>
            </a:pP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int</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 = </a:t>
            </a:r>
            <a:r>
              <a:rPr lang="en-US" altLang="en-US" sz="1600" dirty="0" err="1">
                <a:latin typeface="Consolas" pitchFamily="49" charset="0"/>
                <a:cs typeface="Consolas" pitchFamily="49" charset="0"/>
              </a:rPr>
              <a:t>GetValue</a:t>
            </a:r>
            <a:r>
              <a:rPr lang="en-US" altLang="en-US" sz="1600" dirty="0">
                <a:latin typeface="Consolas" pitchFamily="49" charset="0"/>
                <a:cs typeface="Consolas" pitchFamily="49" charset="0"/>
              </a:rPr>
              <a:t>();</a:t>
            </a:r>
          </a:p>
          <a:p>
            <a:pPr marL="179388">
              <a:buFontTx/>
              <a:buNone/>
            </a:pPr>
            <a:r>
              <a:rPr lang="en-US" altLang="en-US" sz="1600" dirty="0">
                <a:latin typeface="Consolas" pitchFamily="49" charset="0"/>
                <a:cs typeface="Consolas" pitchFamily="49" charset="0"/>
              </a:rPr>
              <a:t>			</a:t>
            </a:r>
            <a:r>
              <a:rPr lang="en-US" altLang="en-US" sz="1600" b="1" dirty="0" err="1">
                <a:solidFill>
                  <a:srgbClr val="00B050"/>
                </a:solidFill>
                <a:latin typeface="Consolas" pitchFamily="49" charset="0"/>
                <a:cs typeface="Consolas" pitchFamily="49" charset="0"/>
              </a:rPr>
              <a:t>SendMessageToAllNeighbors</a:t>
            </a:r>
            <a:r>
              <a:rPr lang="en-US" altLang="en-US" sz="1600" b="1" dirty="0">
                <a:solidFill>
                  <a:srgbClr val="00B050"/>
                </a:solidFill>
                <a:latin typeface="Consolas" pitchFamily="49" charset="0"/>
                <a:cs typeface="Consolas" pitchFamily="49" charset="0"/>
              </a:rPr>
              <a:t>(</a:t>
            </a:r>
            <a:r>
              <a:rPr lang="en-US" altLang="en-US" sz="1600" b="1" dirty="0" err="1">
                <a:solidFill>
                  <a:srgbClr val="00B050"/>
                </a:solidFill>
                <a:latin typeface="Consolas" pitchFamily="49" charset="0"/>
                <a:cs typeface="Consolas" pitchFamily="49" charset="0"/>
              </a:rPr>
              <a:t>currMax</a:t>
            </a:r>
            <a:r>
              <a:rPr lang="en-US" altLang="en-US" sz="1600" b="1" dirty="0">
                <a:solidFill>
                  <a:srgbClr val="00B050"/>
                </a:solidFill>
                <a:latin typeface="Consolas" pitchFamily="49" charset="0"/>
                <a:cs typeface="Consolas" pitchFamily="49" charset="0"/>
              </a:rPr>
              <a:t>);</a:t>
            </a:r>
          </a:p>
          <a:p>
            <a:pPr marL="179388">
              <a:buFontTx/>
              <a:buNone/>
            </a:pPr>
            <a:r>
              <a:rPr lang="en-US" altLang="en-US" sz="1600" dirty="0">
                <a:latin typeface="Consolas" pitchFamily="49" charset="0"/>
                <a:cs typeface="Consolas" pitchFamily="49" charset="0"/>
              </a:rPr>
              <a:t>			for ( ;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-&gt;Done();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-&gt;Next()) {</a:t>
            </a:r>
          </a:p>
          <a:p>
            <a:pPr marL="179388">
              <a:buFontTx/>
              <a:buNone/>
            </a:pPr>
            <a:r>
              <a:rPr lang="en-US" altLang="en-US" sz="1600" dirty="0">
                <a:latin typeface="Consolas" pitchFamily="49" charset="0"/>
                <a:cs typeface="Consolas" pitchFamily="49" charset="0"/>
              </a:rPr>
              <a:t>				if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-&gt;Value() &gt;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a:t>
            </a:r>
          </a:p>
          <a:p>
            <a:pPr marL="179388">
              <a:buFontTx/>
              <a:buNone/>
            </a:pP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 =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-&gt;Value();</a:t>
            </a:r>
          </a:p>
          <a:p>
            <a:pPr marL="179388">
              <a:buFontTx/>
              <a:buNone/>
            </a:pPr>
            <a:r>
              <a:rPr lang="en-US" altLang="en-US" sz="1600" dirty="0">
                <a:latin typeface="Consolas" pitchFamily="49" charset="0"/>
                <a:cs typeface="Consolas" pitchFamily="49" charset="0"/>
              </a:rPr>
              <a:t>			}</a:t>
            </a:r>
          </a:p>
          <a:p>
            <a:pPr marL="179388">
              <a:buFontTx/>
              <a:buNone/>
            </a:pPr>
            <a:r>
              <a:rPr lang="en-US" altLang="en-US" sz="1600" dirty="0">
                <a:latin typeface="Consolas" pitchFamily="49" charset="0"/>
                <a:cs typeface="Consolas" pitchFamily="49" charset="0"/>
              </a:rPr>
              <a:t>			</a:t>
            </a:r>
            <a:r>
              <a:rPr lang="en-US" altLang="en-US" sz="1600" dirty="0">
                <a:solidFill>
                  <a:srgbClr val="FF0000"/>
                </a:solidFill>
                <a:latin typeface="Consolas" pitchFamily="49" charset="0"/>
                <a:cs typeface="Consolas" pitchFamily="49" charset="0"/>
              </a:rPr>
              <a:t>if (</a:t>
            </a:r>
            <a:r>
              <a:rPr lang="en-US" altLang="en-US" sz="1600" dirty="0" err="1">
                <a:solidFill>
                  <a:srgbClr val="FF0000"/>
                </a:solidFill>
                <a:latin typeface="Consolas" pitchFamily="49" charset="0"/>
                <a:cs typeface="Consolas" pitchFamily="49" charset="0"/>
              </a:rPr>
              <a:t>currMax</a:t>
            </a:r>
            <a:r>
              <a:rPr lang="en-US" altLang="en-US" sz="1600" dirty="0">
                <a:solidFill>
                  <a:srgbClr val="FF0000"/>
                </a:solidFill>
                <a:latin typeface="Consolas" pitchFamily="49" charset="0"/>
                <a:cs typeface="Consolas" pitchFamily="49" charset="0"/>
              </a:rPr>
              <a:t> &gt; </a:t>
            </a:r>
            <a:r>
              <a:rPr lang="en-US" altLang="en-US" sz="1600" dirty="0" err="1">
                <a:solidFill>
                  <a:srgbClr val="FF0000"/>
                </a:solidFill>
                <a:latin typeface="Consolas" pitchFamily="49" charset="0"/>
                <a:cs typeface="Consolas" pitchFamily="49" charset="0"/>
              </a:rPr>
              <a:t>GetValue</a:t>
            </a:r>
            <a:r>
              <a:rPr lang="en-US" altLang="en-US" sz="1600" dirty="0">
                <a:solidFill>
                  <a:srgbClr val="FF0000"/>
                </a:solidFill>
                <a:latin typeface="Consolas" pitchFamily="49" charset="0"/>
                <a:cs typeface="Consolas" pitchFamily="49" charset="0"/>
              </a:rPr>
              <a:t>())</a:t>
            </a:r>
          </a:p>
          <a:p>
            <a:pPr marL="179388">
              <a:buFontTx/>
              <a:buNone/>
            </a:pPr>
            <a:r>
              <a:rPr lang="en-US" altLang="en-US" sz="1600" dirty="0">
                <a:solidFill>
                  <a:srgbClr val="FF0000"/>
                </a:solidFill>
                <a:latin typeface="Consolas" pitchFamily="49" charset="0"/>
                <a:cs typeface="Consolas" pitchFamily="49" charset="0"/>
              </a:rPr>
              <a:t>				*</a:t>
            </a:r>
            <a:r>
              <a:rPr lang="en-US" altLang="en-US" sz="1600" dirty="0" err="1">
                <a:solidFill>
                  <a:srgbClr val="FF0000"/>
                </a:solidFill>
                <a:latin typeface="Consolas" pitchFamily="49" charset="0"/>
                <a:cs typeface="Consolas" pitchFamily="49" charset="0"/>
              </a:rPr>
              <a:t>MutableValue</a:t>
            </a:r>
            <a:r>
              <a:rPr lang="en-US" altLang="en-US" sz="1600" dirty="0">
                <a:solidFill>
                  <a:srgbClr val="FF0000"/>
                </a:solidFill>
                <a:latin typeface="Consolas" pitchFamily="49" charset="0"/>
                <a:cs typeface="Consolas" pitchFamily="49" charset="0"/>
              </a:rPr>
              <a:t>() = </a:t>
            </a:r>
            <a:r>
              <a:rPr lang="en-US" altLang="en-US" sz="1600" dirty="0" err="1">
                <a:solidFill>
                  <a:srgbClr val="FF0000"/>
                </a:solidFill>
                <a:latin typeface="Consolas" pitchFamily="49" charset="0"/>
                <a:cs typeface="Consolas" pitchFamily="49" charset="0"/>
              </a:rPr>
              <a:t>currMax</a:t>
            </a:r>
            <a:r>
              <a:rPr lang="en-US" altLang="en-US" sz="1600" dirty="0">
                <a:solidFill>
                  <a:srgbClr val="FF0000"/>
                </a:solidFill>
                <a:latin typeface="Consolas" pitchFamily="49" charset="0"/>
                <a:cs typeface="Consolas" pitchFamily="49" charset="0"/>
              </a:rPr>
              <a:t>;</a:t>
            </a:r>
          </a:p>
          <a:p>
            <a:pPr marL="179388">
              <a:buFontTx/>
              <a:buNone/>
            </a:pPr>
            <a:r>
              <a:rPr lang="en-US" altLang="en-US" sz="1600" dirty="0">
                <a:latin typeface="Consolas" pitchFamily="49" charset="0"/>
                <a:cs typeface="Consolas" pitchFamily="49" charset="0"/>
              </a:rPr>
              <a:t>			</a:t>
            </a:r>
            <a:r>
              <a:rPr lang="en-US" altLang="en-US" sz="1600" b="1" dirty="0">
                <a:solidFill>
                  <a:srgbClr val="FFC000"/>
                </a:solidFill>
                <a:latin typeface="Consolas" pitchFamily="49" charset="0"/>
                <a:cs typeface="Consolas" pitchFamily="49" charset="0"/>
              </a:rPr>
              <a:t>else </a:t>
            </a:r>
            <a:r>
              <a:rPr lang="en-US" altLang="en-US" sz="1600" b="1" dirty="0" err="1">
                <a:solidFill>
                  <a:srgbClr val="FFC000"/>
                </a:solidFill>
                <a:latin typeface="Consolas" pitchFamily="49" charset="0"/>
                <a:cs typeface="Consolas" pitchFamily="49" charset="0"/>
              </a:rPr>
              <a:t>VoteToHalt</a:t>
            </a:r>
            <a:r>
              <a:rPr lang="en-US" altLang="en-US" sz="1600" b="1" dirty="0">
                <a:solidFill>
                  <a:srgbClr val="FFC000"/>
                </a:solidFill>
                <a:latin typeface="Consolas" pitchFamily="49" charset="0"/>
                <a:cs typeface="Consolas" pitchFamily="49" charset="0"/>
              </a:rPr>
              <a:t>();</a:t>
            </a:r>
          </a:p>
          <a:p>
            <a:pPr marL="179388">
              <a:buFontTx/>
              <a:buNone/>
            </a:pPr>
            <a:r>
              <a:rPr lang="en-US" altLang="en-US" sz="1600" dirty="0">
                <a:latin typeface="Consolas" pitchFamily="49" charset="0"/>
                <a:cs typeface="Consolas" pitchFamily="49" charset="0"/>
              </a:rPr>
              <a:t>		}</a:t>
            </a:r>
          </a:p>
          <a:p>
            <a:pPr marL="179388">
              <a:buFontTx/>
              <a:buNone/>
            </a:pPr>
            <a:r>
              <a:rPr lang="en-US" altLang="en-US" sz="1600" dirty="0">
                <a:latin typeface="Consolas" pitchFamily="49" charset="0"/>
                <a:cs typeface="Consolas" pitchFamily="49" charset="0"/>
              </a:rPr>
              <a:t>};</a:t>
            </a:r>
          </a:p>
        </p:txBody>
      </p:sp>
    </p:spTree>
    <p:extLst>
      <p:ext uri="{BB962C8B-B14F-4D97-AF65-F5344CB8AC3E}">
        <p14:creationId xmlns:p14="http://schemas.microsoft.com/office/powerpoint/2010/main" val="2687877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3" y="304800"/>
            <a:ext cx="8686800" cy="1143000"/>
          </a:xfrm>
        </p:spPr>
        <p:txBody>
          <a:bodyPr>
            <a:normAutofit fontScale="90000"/>
          </a:bodyPr>
          <a:lstStyle/>
          <a:p>
            <a:r>
              <a:rPr lang="en-US" altLang="en-US" sz="4000" dirty="0"/>
              <a:t>Finding the Max Value in a Graph</a:t>
            </a:r>
            <a:br>
              <a:rPr lang="en-IN" altLang="en-US" sz="4000" dirty="0"/>
            </a:br>
            <a:endParaRPr lang="en-US" altLang="en-US" sz="4000" dirty="0"/>
          </a:p>
        </p:txBody>
      </p:sp>
      <p:sp>
        <p:nvSpPr>
          <p:cNvPr id="15388" name="Slide Number Placeholder 2"/>
          <p:cNvSpPr>
            <a:spLocks noGrp="1"/>
          </p:cNvSpPr>
          <p:nvPr>
            <p:ph type="sldNum" sz="quarter" idx="12"/>
          </p:nvPr>
        </p:nvSpPr>
        <p:spPr>
          <a:xfrm>
            <a:off x="604684" y="6375318"/>
            <a:ext cx="1997128" cy="327824"/>
          </a:xfrm>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718A692-FB2A-48DA-B4BA-3E0079A7A73F}" type="slidenum">
              <a:rPr lang="en-US" altLang="en-US"/>
              <a:pPr eaLnBrk="1" hangingPunct="1"/>
              <a:t>42</a:t>
            </a:fld>
            <a:endParaRPr lang="en-US" altLang="en-US"/>
          </a:p>
        </p:txBody>
      </p:sp>
      <p:grpSp>
        <p:nvGrpSpPr>
          <p:cNvPr id="54" name="Group 53"/>
          <p:cNvGrpSpPr>
            <a:grpSpLocks/>
          </p:cNvGrpSpPr>
          <p:nvPr/>
        </p:nvGrpSpPr>
        <p:grpSpPr bwMode="auto">
          <a:xfrm>
            <a:off x="107504" y="1233717"/>
            <a:ext cx="4608756" cy="638858"/>
            <a:chOff x="1142976" y="2143116"/>
            <a:chExt cx="6286544" cy="1000132"/>
          </a:xfrm>
        </p:grpSpPr>
        <p:sp>
          <p:nvSpPr>
            <p:cNvPr id="55" name="Oval 54"/>
            <p:cNvSpPr/>
            <p:nvPr/>
          </p:nvSpPr>
          <p:spPr>
            <a:xfrm>
              <a:off x="1142976"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3</a:t>
              </a:r>
              <a:endParaRPr lang="en-IN" altLang="en-US" sz="3600">
                <a:solidFill>
                  <a:srgbClr val="FFFFFF"/>
                </a:solidFill>
              </a:endParaRPr>
            </a:p>
          </p:txBody>
        </p:sp>
        <p:sp>
          <p:nvSpPr>
            <p:cNvPr id="56" name="Oval 55"/>
            <p:cNvSpPr/>
            <p:nvPr/>
          </p:nvSpPr>
          <p:spPr>
            <a:xfrm>
              <a:off x="2928529"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58" name="Oval 57"/>
            <p:cNvSpPr/>
            <p:nvPr/>
          </p:nvSpPr>
          <p:spPr>
            <a:xfrm>
              <a:off x="4714082" y="2143116"/>
              <a:ext cx="1001917"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sp>
          <p:nvSpPr>
            <p:cNvPr id="60" name="Oval 59"/>
            <p:cNvSpPr/>
            <p:nvPr/>
          </p:nvSpPr>
          <p:spPr>
            <a:xfrm>
              <a:off x="6429785"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1</a:t>
              </a:r>
              <a:endParaRPr lang="en-IN" altLang="en-US" sz="3600">
                <a:solidFill>
                  <a:srgbClr val="FFFFFF"/>
                </a:solidFill>
              </a:endParaRPr>
            </a:p>
          </p:txBody>
        </p:sp>
        <p:cxnSp>
          <p:nvCxnSpPr>
            <p:cNvPr id="62" name="Straight Arrow Connector 61"/>
            <p:cNvCxnSpPr>
              <a:stCxn id="55" idx="6"/>
              <a:endCxn id="56" idx="2"/>
            </p:cNvCxnSpPr>
            <p:nvPr/>
          </p:nvCxnSpPr>
          <p:spPr>
            <a:xfrm>
              <a:off x="2142711" y="2644295"/>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6"/>
              <a:endCxn id="60" idx="2"/>
            </p:cNvCxnSpPr>
            <p:nvPr/>
          </p:nvCxnSpPr>
          <p:spPr>
            <a:xfrm>
              <a:off x="5716000" y="2644295"/>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6" idx="7"/>
              <a:endCxn id="60" idx="1"/>
            </p:cNvCxnSpPr>
            <p:nvPr/>
          </p:nvCxnSpPr>
          <p:spPr>
            <a:xfrm rot="5400000" flipH="1" flipV="1">
              <a:off x="5179002" y="893097"/>
              <a:ext cx="2228"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58" idx="3"/>
              <a:endCxn id="56" idx="5"/>
            </p:cNvCxnSpPr>
            <p:nvPr/>
          </p:nvCxnSpPr>
          <p:spPr>
            <a:xfrm rot="5400000">
              <a:off x="4322243" y="2458190"/>
              <a:ext cx="2228"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3" name="Group 82"/>
          <p:cNvGrpSpPr>
            <a:grpSpLocks/>
          </p:cNvGrpSpPr>
          <p:nvPr/>
        </p:nvGrpSpPr>
        <p:grpSpPr bwMode="auto">
          <a:xfrm>
            <a:off x="107504" y="2876779"/>
            <a:ext cx="4608756" cy="638858"/>
            <a:chOff x="1142976" y="2143116"/>
            <a:chExt cx="6286544" cy="1000132"/>
          </a:xfrm>
        </p:grpSpPr>
        <p:sp>
          <p:nvSpPr>
            <p:cNvPr id="84" name="Oval 83"/>
            <p:cNvSpPr/>
            <p:nvPr/>
          </p:nvSpPr>
          <p:spPr>
            <a:xfrm>
              <a:off x="1142976"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3</a:t>
              </a:r>
              <a:endParaRPr lang="en-IN" altLang="en-US" sz="3600">
                <a:solidFill>
                  <a:srgbClr val="FFFFFF"/>
                </a:solidFill>
              </a:endParaRPr>
            </a:p>
          </p:txBody>
        </p:sp>
        <p:sp>
          <p:nvSpPr>
            <p:cNvPr id="85" name="Oval 84"/>
            <p:cNvSpPr/>
            <p:nvPr/>
          </p:nvSpPr>
          <p:spPr>
            <a:xfrm>
              <a:off x="2928529"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87" name="Oval 86"/>
            <p:cNvSpPr/>
            <p:nvPr/>
          </p:nvSpPr>
          <p:spPr>
            <a:xfrm>
              <a:off x="4714082" y="2143116"/>
              <a:ext cx="1001917"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sp>
          <p:nvSpPr>
            <p:cNvPr id="88" name="Oval 87"/>
            <p:cNvSpPr/>
            <p:nvPr/>
          </p:nvSpPr>
          <p:spPr>
            <a:xfrm>
              <a:off x="6429785"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1</a:t>
              </a:r>
              <a:endParaRPr lang="en-IN" altLang="en-US" sz="3600">
                <a:solidFill>
                  <a:srgbClr val="FFFFFF"/>
                </a:solidFill>
              </a:endParaRPr>
            </a:p>
          </p:txBody>
        </p:sp>
        <p:cxnSp>
          <p:nvCxnSpPr>
            <p:cNvPr id="89" name="Straight Arrow Connector 88"/>
            <p:cNvCxnSpPr>
              <a:stCxn id="84" idx="6"/>
              <a:endCxn id="85" idx="2"/>
            </p:cNvCxnSpPr>
            <p:nvPr/>
          </p:nvCxnSpPr>
          <p:spPr>
            <a:xfrm>
              <a:off x="2142711" y="2644296"/>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6"/>
              <a:endCxn id="88" idx="2"/>
            </p:cNvCxnSpPr>
            <p:nvPr/>
          </p:nvCxnSpPr>
          <p:spPr>
            <a:xfrm>
              <a:off x="5716000" y="2644296"/>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85" idx="7"/>
              <a:endCxn id="88" idx="1"/>
            </p:cNvCxnSpPr>
            <p:nvPr/>
          </p:nvCxnSpPr>
          <p:spPr>
            <a:xfrm rot="5400000" flipH="1" flipV="1">
              <a:off x="5179002" y="893098"/>
              <a:ext cx="2227"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87" idx="3"/>
              <a:endCxn id="85" idx="5"/>
            </p:cNvCxnSpPr>
            <p:nvPr/>
          </p:nvCxnSpPr>
          <p:spPr>
            <a:xfrm rot="5400000">
              <a:off x="4322243" y="2458190"/>
              <a:ext cx="2227"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3" name="Straight Arrow Connector 92"/>
          <p:cNvCxnSpPr/>
          <p:nvPr/>
        </p:nvCxnSpPr>
        <p:spPr>
          <a:xfrm>
            <a:off x="746594" y="1804764"/>
            <a:ext cx="784225" cy="11398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746595" y="1804764"/>
            <a:ext cx="784225" cy="11398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045169" y="1804764"/>
            <a:ext cx="2032000" cy="11398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787995" y="1909539"/>
            <a:ext cx="1298575" cy="93027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343744" y="1804764"/>
            <a:ext cx="990600" cy="103505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3086569" y="1804764"/>
            <a:ext cx="990600" cy="103505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423122" y="2876779"/>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00" name="Oval 99"/>
          <p:cNvSpPr/>
          <p:nvPr/>
        </p:nvSpPr>
        <p:spPr>
          <a:xfrm>
            <a:off x="2718522" y="2878367"/>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cxnSp>
        <p:nvCxnSpPr>
          <p:cNvPr id="101" name="Straight Arrow Connector 100"/>
          <p:cNvCxnSpPr/>
          <p:nvPr/>
        </p:nvCxnSpPr>
        <p:spPr>
          <a:xfrm>
            <a:off x="746594" y="3447827"/>
            <a:ext cx="784225" cy="1068387"/>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3086569" y="3447827"/>
            <a:ext cx="990600" cy="963612"/>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980585" y="2878367"/>
            <a:ext cx="732920" cy="63885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04" name="Oval 103"/>
          <p:cNvSpPr/>
          <p:nvPr/>
        </p:nvSpPr>
        <p:spPr>
          <a:xfrm>
            <a:off x="122960" y="2876779"/>
            <a:ext cx="732920" cy="63885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grpSp>
        <p:nvGrpSpPr>
          <p:cNvPr id="105" name="Group 104"/>
          <p:cNvGrpSpPr>
            <a:grpSpLocks/>
          </p:cNvGrpSpPr>
          <p:nvPr/>
        </p:nvGrpSpPr>
        <p:grpSpPr bwMode="auto">
          <a:xfrm>
            <a:off x="107504" y="4448404"/>
            <a:ext cx="4608756" cy="638858"/>
            <a:chOff x="1142976" y="2143116"/>
            <a:chExt cx="6286544" cy="1000132"/>
          </a:xfrm>
        </p:grpSpPr>
        <p:sp>
          <p:nvSpPr>
            <p:cNvPr id="106" name="Oval 105"/>
            <p:cNvSpPr/>
            <p:nvPr/>
          </p:nvSpPr>
          <p:spPr>
            <a:xfrm>
              <a:off x="1142976"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07" name="Oval 106"/>
            <p:cNvSpPr/>
            <p:nvPr/>
          </p:nvSpPr>
          <p:spPr>
            <a:xfrm>
              <a:off x="2928529"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dirty="0">
                  <a:solidFill>
                    <a:srgbClr val="FFFFFF"/>
                  </a:solidFill>
                </a:rPr>
                <a:t>6</a:t>
              </a:r>
              <a:endParaRPr lang="en-IN" altLang="en-US" sz="3600" dirty="0">
                <a:solidFill>
                  <a:srgbClr val="FFFFFF"/>
                </a:solidFill>
              </a:endParaRPr>
            </a:p>
          </p:txBody>
        </p:sp>
        <p:sp>
          <p:nvSpPr>
            <p:cNvPr id="108" name="Oval 107"/>
            <p:cNvSpPr/>
            <p:nvPr/>
          </p:nvSpPr>
          <p:spPr>
            <a:xfrm>
              <a:off x="4714082" y="2143116"/>
              <a:ext cx="1001917"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sp>
          <p:nvSpPr>
            <p:cNvPr id="109" name="Oval 108"/>
            <p:cNvSpPr/>
            <p:nvPr/>
          </p:nvSpPr>
          <p:spPr>
            <a:xfrm>
              <a:off x="6429785"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cxnSp>
          <p:nvCxnSpPr>
            <p:cNvPr id="110" name="Straight Arrow Connector 109"/>
            <p:cNvCxnSpPr>
              <a:stCxn id="106" idx="6"/>
              <a:endCxn id="107" idx="2"/>
            </p:cNvCxnSpPr>
            <p:nvPr/>
          </p:nvCxnSpPr>
          <p:spPr>
            <a:xfrm>
              <a:off x="2142711" y="2644296"/>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8" idx="6"/>
              <a:endCxn id="109" idx="2"/>
            </p:cNvCxnSpPr>
            <p:nvPr/>
          </p:nvCxnSpPr>
          <p:spPr>
            <a:xfrm>
              <a:off x="5716000" y="2644296"/>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107" idx="7"/>
              <a:endCxn id="109" idx="1"/>
            </p:cNvCxnSpPr>
            <p:nvPr/>
          </p:nvCxnSpPr>
          <p:spPr>
            <a:xfrm rot="5400000" flipH="1" flipV="1">
              <a:off x="5179002" y="893098"/>
              <a:ext cx="2227"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08" idx="3"/>
              <a:endCxn id="107" idx="5"/>
            </p:cNvCxnSpPr>
            <p:nvPr/>
          </p:nvCxnSpPr>
          <p:spPr>
            <a:xfrm rot="5400000">
              <a:off x="4322243" y="2458190"/>
              <a:ext cx="2227"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122960" y="4448404"/>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15" name="Oval 114"/>
          <p:cNvSpPr/>
          <p:nvPr/>
        </p:nvSpPr>
        <p:spPr>
          <a:xfrm>
            <a:off x="3980585" y="4448404"/>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grpSp>
        <p:nvGrpSpPr>
          <p:cNvPr id="116" name="Group 115"/>
          <p:cNvGrpSpPr>
            <a:grpSpLocks/>
          </p:cNvGrpSpPr>
          <p:nvPr/>
        </p:nvGrpSpPr>
        <p:grpSpPr bwMode="auto">
          <a:xfrm>
            <a:off x="107504" y="5877154"/>
            <a:ext cx="4608756" cy="638858"/>
            <a:chOff x="1142976" y="2143116"/>
            <a:chExt cx="6286544" cy="1000132"/>
          </a:xfrm>
        </p:grpSpPr>
        <p:sp>
          <p:nvSpPr>
            <p:cNvPr id="117" name="Oval 116"/>
            <p:cNvSpPr/>
            <p:nvPr/>
          </p:nvSpPr>
          <p:spPr>
            <a:xfrm>
              <a:off x="1142976"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dirty="0">
                  <a:solidFill>
                    <a:srgbClr val="FFFFFF"/>
                  </a:solidFill>
                </a:rPr>
                <a:t>6</a:t>
              </a:r>
              <a:endParaRPr lang="en-IN" altLang="en-US" sz="3600" dirty="0">
                <a:solidFill>
                  <a:srgbClr val="FFFFFF"/>
                </a:solidFill>
              </a:endParaRPr>
            </a:p>
          </p:txBody>
        </p:sp>
        <p:sp>
          <p:nvSpPr>
            <p:cNvPr id="118" name="Oval 117"/>
            <p:cNvSpPr/>
            <p:nvPr/>
          </p:nvSpPr>
          <p:spPr>
            <a:xfrm>
              <a:off x="2928529"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19" name="Oval 118"/>
            <p:cNvSpPr/>
            <p:nvPr/>
          </p:nvSpPr>
          <p:spPr>
            <a:xfrm>
              <a:off x="4714082" y="2143116"/>
              <a:ext cx="1001917"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20" name="Oval 119"/>
            <p:cNvSpPr/>
            <p:nvPr/>
          </p:nvSpPr>
          <p:spPr>
            <a:xfrm>
              <a:off x="6429785"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cxnSp>
          <p:nvCxnSpPr>
            <p:cNvPr id="121" name="Straight Arrow Connector 120"/>
            <p:cNvCxnSpPr>
              <a:stCxn id="117" idx="6"/>
              <a:endCxn id="118" idx="2"/>
            </p:cNvCxnSpPr>
            <p:nvPr/>
          </p:nvCxnSpPr>
          <p:spPr>
            <a:xfrm>
              <a:off x="2142711" y="2644296"/>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9" idx="6"/>
              <a:endCxn id="120" idx="2"/>
            </p:cNvCxnSpPr>
            <p:nvPr/>
          </p:nvCxnSpPr>
          <p:spPr>
            <a:xfrm>
              <a:off x="5716000" y="2644296"/>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a:stCxn id="118" idx="7"/>
              <a:endCxn id="120" idx="1"/>
            </p:cNvCxnSpPr>
            <p:nvPr/>
          </p:nvCxnSpPr>
          <p:spPr>
            <a:xfrm rot="5400000" flipH="1" flipV="1">
              <a:off x="5179002" y="893098"/>
              <a:ext cx="2227"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4" name="Curved Connector 123"/>
            <p:cNvCxnSpPr>
              <a:stCxn id="119" idx="3"/>
              <a:endCxn id="118" idx="5"/>
            </p:cNvCxnSpPr>
            <p:nvPr/>
          </p:nvCxnSpPr>
          <p:spPr>
            <a:xfrm rot="5400000">
              <a:off x="4322243" y="2458190"/>
              <a:ext cx="2227"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125" name="Straight Arrow Connector 124"/>
          <p:cNvCxnSpPr>
            <a:stCxn id="131" idx="3"/>
          </p:cNvCxnSpPr>
          <p:nvPr/>
        </p:nvCxnSpPr>
        <p:spPr>
          <a:xfrm flipH="1">
            <a:off x="1813394" y="4993703"/>
            <a:ext cx="1014049" cy="844898"/>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1" idx="5"/>
          </p:cNvCxnSpPr>
          <p:nvPr/>
        </p:nvCxnSpPr>
        <p:spPr>
          <a:xfrm>
            <a:off x="3345695" y="4993703"/>
            <a:ext cx="1014049" cy="844898"/>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2718522" y="5877154"/>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28" name="TextBox 127"/>
          <p:cNvSpPr txBox="1">
            <a:spLocks noChangeArrowheads="1"/>
          </p:cNvSpPr>
          <p:nvPr/>
        </p:nvSpPr>
        <p:spPr bwMode="auto">
          <a:xfrm>
            <a:off x="4956697" y="1100713"/>
            <a:ext cx="347563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zh-CN" altLang="en-US" sz="2000" dirty="0"/>
              <a:t>节点内数值是节点值</a:t>
            </a:r>
            <a:endParaRPr lang="en-US" altLang="zh-CN" sz="2000" dirty="0"/>
          </a:p>
          <a:p>
            <a:pPr algn="l" eaLnBrk="1" hangingPunct="1"/>
            <a:r>
              <a:rPr lang="zh-CN" altLang="en-US" sz="2000" dirty="0">
                <a:solidFill>
                  <a:srgbClr val="00B050"/>
                </a:solidFill>
              </a:rPr>
              <a:t>绿色箭头</a:t>
            </a:r>
            <a:r>
              <a:rPr lang="zh-CN" altLang="en-US" sz="2000" dirty="0"/>
              <a:t>是消息</a:t>
            </a:r>
            <a:endParaRPr lang="en-US" altLang="zh-CN" sz="2000" dirty="0"/>
          </a:p>
          <a:p>
            <a:pPr algn="l" eaLnBrk="1" hangingPunct="1"/>
            <a:r>
              <a:rPr lang="zh-CN" altLang="en-US" sz="2000" dirty="0"/>
              <a:t>每一节点均执行方法</a:t>
            </a:r>
            <a:r>
              <a:rPr lang="en-US" altLang="zh-CN" sz="2000" dirty="0"/>
              <a:t>compute</a:t>
            </a:r>
          </a:p>
        </p:txBody>
      </p:sp>
      <p:sp>
        <p:nvSpPr>
          <p:cNvPr id="129" name="TextBox 128"/>
          <p:cNvSpPr txBox="1">
            <a:spLocks noChangeArrowheads="1"/>
          </p:cNvSpPr>
          <p:nvPr/>
        </p:nvSpPr>
        <p:spPr bwMode="auto">
          <a:xfrm>
            <a:off x="4956697" y="2267186"/>
            <a:ext cx="25528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zh-CN" altLang="en-US" sz="2000" dirty="0"/>
              <a:t>黄色节点投票终止</a:t>
            </a:r>
            <a:endParaRPr lang="en-IN" altLang="en-US" sz="2000" dirty="0"/>
          </a:p>
        </p:txBody>
      </p:sp>
      <p:sp>
        <p:nvSpPr>
          <p:cNvPr id="131" name="Oval 130"/>
          <p:cNvSpPr/>
          <p:nvPr/>
        </p:nvSpPr>
        <p:spPr>
          <a:xfrm>
            <a:off x="2720109" y="4448404"/>
            <a:ext cx="732920" cy="63885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63" name="Content Placeholder 2"/>
          <p:cNvSpPr>
            <a:spLocks noGrp="1"/>
          </p:cNvSpPr>
          <p:nvPr>
            <p:ph sz="quarter" idx="1"/>
          </p:nvPr>
        </p:nvSpPr>
        <p:spPr>
          <a:xfrm>
            <a:off x="4812781" y="2739831"/>
            <a:ext cx="4461759" cy="3343216"/>
          </a:xfrm>
          <a:ln>
            <a:solidFill>
              <a:srgbClr val="00B0F0"/>
            </a:solidFill>
            <a:miter lim="800000"/>
            <a:headEnd/>
            <a:tailEnd/>
          </a:ln>
        </p:spPr>
        <p:txBody>
          <a:bodyPr>
            <a:normAutofit lnSpcReduction="10000"/>
          </a:bodyPr>
          <a:lstStyle/>
          <a:p>
            <a:pPr marL="179388">
              <a:buFontTx/>
              <a:buNone/>
            </a:pPr>
            <a:r>
              <a:rPr lang="en-US" altLang="en-US" sz="1400" dirty="0">
                <a:latin typeface="Consolas" pitchFamily="49" charset="0"/>
                <a:cs typeface="Consolas" pitchFamily="49" charset="0"/>
              </a:rPr>
              <a:t>virtual void </a:t>
            </a:r>
            <a:r>
              <a:rPr lang="en-US" altLang="en-US" sz="1400" b="1" dirty="0">
                <a:solidFill>
                  <a:srgbClr val="FF0000"/>
                </a:solidFill>
                <a:latin typeface="Consolas" pitchFamily="49" charset="0"/>
                <a:cs typeface="Consolas" pitchFamily="49" charset="0"/>
              </a:rPr>
              <a:t>Compute</a:t>
            </a:r>
            <a:r>
              <a:rPr lang="en-US" altLang="en-US" sz="1400" dirty="0">
                <a:latin typeface="Consolas" pitchFamily="49" charset="0"/>
                <a:cs typeface="Consolas" pitchFamily="49" charset="0"/>
              </a:rPr>
              <a:t>(</a:t>
            </a:r>
            <a:r>
              <a:rPr lang="en-US" altLang="en-US" sz="1400" dirty="0" err="1">
                <a:latin typeface="Consolas" pitchFamily="49" charset="0"/>
                <a:cs typeface="Consolas" pitchFamily="49" charset="0"/>
              </a:rPr>
              <a:t>MessageIterator</a:t>
            </a: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msgs</a:t>
            </a:r>
            <a:r>
              <a:rPr lang="en-US" altLang="en-US" sz="1400" dirty="0">
                <a:latin typeface="Consolas" pitchFamily="49" charset="0"/>
                <a:cs typeface="Consolas" pitchFamily="49" charset="0"/>
              </a:rPr>
              <a:t>) </a:t>
            </a:r>
          </a:p>
          <a:p>
            <a:pPr marL="179388">
              <a:buFontTx/>
              <a:buNone/>
            </a:pPr>
            <a:r>
              <a:rPr lang="en-US" altLang="en-US" sz="1400" dirty="0">
                <a:latin typeface="Consolas" pitchFamily="49" charset="0"/>
                <a:cs typeface="Consolas" pitchFamily="49" charset="0"/>
              </a:rPr>
              <a:t>{</a:t>
            </a:r>
          </a:p>
          <a:p>
            <a:pPr marL="179388">
              <a:buFontTx/>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currMax</a:t>
            </a:r>
            <a:r>
              <a:rPr lang="en-US" altLang="en-US" sz="1400" dirty="0">
                <a:latin typeface="Consolas" pitchFamily="49" charset="0"/>
                <a:cs typeface="Consolas" pitchFamily="49" charset="0"/>
              </a:rPr>
              <a:t> = </a:t>
            </a:r>
            <a:r>
              <a:rPr lang="en-US" altLang="en-US" sz="1400" dirty="0" err="1">
                <a:latin typeface="Consolas" pitchFamily="49" charset="0"/>
                <a:cs typeface="Consolas" pitchFamily="49" charset="0"/>
              </a:rPr>
              <a:t>GetValue</a:t>
            </a:r>
            <a:r>
              <a:rPr lang="en-US" altLang="en-US" sz="1400" dirty="0">
                <a:latin typeface="Consolas" pitchFamily="49" charset="0"/>
                <a:cs typeface="Consolas" pitchFamily="49" charset="0"/>
              </a:rPr>
              <a:t>();</a:t>
            </a:r>
          </a:p>
          <a:p>
            <a:pPr marL="179388">
              <a:buFontTx/>
              <a:buNone/>
            </a:pPr>
            <a:r>
              <a:rPr lang="en-US" altLang="en-US" sz="1400" dirty="0">
                <a:latin typeface="Consolas" pitchFamily="49" charset="0"/>
                <a:cs typeface="Consolas" pitchFamily="49" charset="0"/>
              </a:rPr>
              <a:t>	</a:t>
            </a:r>
            <a:r>
              <a:rPr lang="en-US" altLang="en-US" sz="1400" b="1" dirty="0" err="1">
                <a:solidFill>
                  <a:srgbClr val="00B050"/>
                </a:solidFill>
                <a:latin typeface="Consolas" pitchFamily="49" charset="0"/>
                <a:cs typeface="Consolas" pitchFamily="49" charset="0"/>
              </a:rPr>
              <a:t>SendMessageToAllNeighbors</a:t>
            </a:r>
            <a:r>
              <a:rPr lang="en-US" altLang="en-US" sz="1400" b="1" dirty="0">
                <a:solidFill>
                  <a:srgbClr val="00B050"/>
                </a:solidFill>
                <a:latin typeface="Consolas" pitchFamily="49" charset="0"/>
                <a:cs typeface="Consolas" pitchFamily="49" charset="0"/>
              </a:rPr>
              <a:t>(</a:t>
            </a:r>
            <a:r>
              <a:rPr lang="en-US" altLang="en-US" sz="1400" b="1" dirty="0" err="1">
                <a:solidFill>
                  <a:srgbClr val="00B050"/>
                </a:solidFill>
                <a:latin typeface="Consolas" pitchFamily="49" charset="0"/>
                <a:cs typeface="Consolas" pitchFamily="49" charset="0"/>
              </a:rPr>
              <a:t>currMax</a:t>
            </a:r>
            <a:r>
              <a:rPr lang="en-US" altLang="en-US" sz="1400" b="1" dirty="0">
                <a:solidFill>
                  <a:srgbClr val="00B050"/>
                </a:solidFill>
                <a:latin typeface="Consolas" pitchFamily="49" charset="0"/>
                <a:cs typeface="Consolas" pitchFamily="49" charset="0"/>
              </a:rPr>
              <a:t>);</a:t>
            </a:r>
          </a:p>
          <a:p>
            <a:pPr marL="179388">
              <a:buFontTx/>
              <a:buNone/>
            </a:pPr>
            <a:r>
              <a:rPr lang="en-US" altLang="en-US" sz="1400" dirty="0">
                <a:latin typeface="Consolas" pitchFamily="49" charset="0"/>
                <a:cs typeface="Consolas" pitchFamily="49" charset="0"/>
              </a:rPr>
              <a:t>	for ( ; !</a:t>
            </a:r>
            <a:r>
              <a:rPr lang="en-US" altLang="en-US" sz="1400" dirty="0" err="1">
                <a:latin typeface="Consolas" pitchFamily="49" charset="0"/>
                <a:cs typeface="Consolas" pitchFamily="49" charset="0"/>
              </a:rPr>
              <a:t>msgs</a:t>
            </a:r>
            <a:r>
              <a:rPr lang="en-US" altLang="en-US" sz="1400" dirty="0">
                <a:latin typeface="Consolas" pitchFamily="49" charset="0"/>
                <a:cs typeface="Consolas" pitchFamily="49" charset="0"/>
              </a:rPr>
              <a:t>-&gt;Done(); </a:t>
            </a:r>
            <a:r>
              <a:rPr lang="en-US" altLang="en-US" sz="1400" dirty="0" err="1">
                <a:latin typeface="Consolas" pitchFamily="49" charset="0"/>
                <a:cs typeface="Consolas" pitchFamily="49" charset="0"/>
              </a:rPr>
              <a:t>msgs</a:t>
            </a:r>
            <a:r>
              <a:rPr lang="en-US" altLang="en-US" sz="1400" dirty="0">
                <a:latin typeface="Consolas" pitchFamily="49" charset="0"/>
                <a:cs typeface="Consolas" pitchFamily="49" charset="0"/>
              </a:rPr>
              <a:t>-&gt;Next()) {</a:t>
            </a:r>
          </a:p>
          <a:p>
            <a:pPr marL="179388">
              <a:buFontTx/>
              <a:buNone/>
            </a:pPr>
            <a:r>
              <a:rPr lang="en-US" altLang="en-US" sz="1400" dirty="0">
                <a:latin typeface="Consolas" pitchFamily="49" charset="0"/>
                <a:cs typeface="Consolas" pitchFamily="49" charset="0"/>
              </a:rPr>
              <a:t>	    if (</a:t>
            </a:r>
            <a:r>
              <a:rPr lang="en-US" altLang="en-US" sz="1400" dirty="0" err="1">
                <a:latin typeface="Consolas" pitchFamily="49" charset="0"/>
                <a:cs typeface="Consolas" pitchFamily="49" charset="0"/>
              </a:rPr>
              <a:t>msgs</a:t>
            </a:r>
            <a:r>
              <a:rPr lang="en-US" altLang="en-US" sz="1400" dirty="0">
                <a:latin typeface="Consolas" pitchFamily="49" charset="0"/>
                <a:cs typeface="Consolas" pitchFamily="49" charset="0"/>
              </a:rPr>
              <a:t>-&gt;Value() &gt; </a:t>
            </a:r>
            <a:r>
              <a:rPr lang="en-US" altLang="en-US" sz="1400" dirty="0" err="1">
                <a:latin typeface="Consolas" pitchFamily="49" charset="0"/>
                <a:cs typeface="Consolas" pitchFamily="49" charset="0"/>
              </a:rPr>
              <a:t>currMax</a:t>
            </a:r>
            <a:r>
              <a:rPr lang="en-US" altLang="en-US" sz="1400" dirty="0">
                <a:latin typeface="Consolas" pitchFamily="49" charset="0"/>
                <a:cs typeface="Consolas" pitchFamily="49" charset="0"/>
              </a:rPr>
              <a:t>)</a:t>
            </a:r>
          </a:p>
          <a:p>
            <a:pPr marL="179388">
              <a:buFontTx/>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currMax</a:t>
            </a:r>
            <a:r>
              <a:rPr lang="en-US" altLang="en-US" sz="1400" dirty="0">
                <a:latin typeface="Consolas" pitchFamily="49" charset="0"/>
                <a:cs typeface="Consolas" pitchFamily="49" charset="0"/>
              </a:rPr>
              <a:t> = </a:t>
            </a:r>
            <a:r>
              <a:rPr lang="en-US" altLang="en-US" sz="1400" dirty="0" err="1">
                <a:latin typeface="Consolas" pitchFamily="49" charset="0"/>
                <a:cs typeface="Consolas" pitchFamily="49" charset="0"/>
              </a:rPr>
              <a:t>msgs</a:t>
            </a:r>
            <a:r>
              <a:rPr lang="en-US" altLang="en-US" sz="1400" dirty="0">
                <a:latin typeface="Consolas" pitchFamily="49" charset="0"/>
                <a:cs typeface="Consolas" pitchFamily="49" charset="0"/>
              </a:rPr>
              <a:t>-&gt;Value();</a:t>
            </a:r>
          </a:p>
          <a:p>
            <a:pPr marL="179388">
              <a:buFontTx/>
              <a:buNone/>
            </a:pPr>
            <a:r>
              <a:rPr lang="en-US" altLang="en-US" sz="1400" dirty="0">
                <a:latin typeface="Consolas" pitchFamily="49" charset="0"/>
                <a:cs typeface="Consolas" pitchFamily="49" charset="0"/>
              </a:rPr>
              <a:t>	}</a:t>
            </a:r>
          </a:p>
          <a:p>
            <a:pPr marL="179388">
              <a:buFontTx/>
              <a:buNone/>
            </a:pPr>
            <a:r>
              <a:rPr lang="en-US" altLang="en-US" sz="1400" dirty="0">
                <a:latin typeface="Consolas" pitchFamily="49" charset="0"/>
                <a:cs typeface="Consolas" pitchFamily="49" charset="0"/>
              </a:rPr>
              <a:t>	</a:t>
            </a:r>
            <a:r>
              <a:rPr lang="en-US" altLang="en-US" sz="1400" dirty="0">
                <a:solidFill>
                  <a:srgbClr val="FF0000"/>
                </a:solidFill>
                <a:latin typeface="Consolas" pitchFamily="49" charset="0"/>
                <a:cs typeface="Consolas" pitchFamily="49" charset="0"/>
              </a:rPr>
              <a:t>if (</a:t>
            </a:r>
            <a:r>
              <a:rPr lang="en-US" altLang="en-US" sz="1400" dirty="0" err="1">
                <a:solidFill>
                  <a:srgbClr val="FF0000"/>
                </a:solidFill>
                <a:latin typeface="Consolas" pitchFamily="49" charset="0"/>
                <a:cs typeface="Consolas" pitchFamily="49" charset="0"/>
              </a:rPr>
              <a:t>currMax</a:t>
            </a:r>
            <a:r>
              <a:rPr lang="en-US" altLang="en-US" sz="1400" dirty="0">
                <a:solidFill>
                  <a:srgbClr val="FF0000"/>
                </a:solidFill>
                <a:latin typeface="Consolas" pitchFamily="49" charset="0"/>
                <a:cs typeface="Consolas" pitchFamily="49" charset="0"/>
              </a:rPr>
              <a:t> &gt; </a:t>
            </a:r>
            <a:r>
              <a:rPr lang="en-US" altLang="en-US" sz="1400" dirty="0" err="1">
                <a:solidFill>
                  <a:srgbClr val="FF0000"/>
                </a:solidFill>
                <a:latin typeface="Consolas" pitchFamily="49" charset="0"/>
                <a:cs typeface="Consolas" pitchFamily="49" charset="0"/>
              </a:rPr>
              <a:t>GetValue</a:t>
            </a:r>
            <a:r>
              <a:rPr lang="en-US" altLang="en-US" sz="1400" dirty="0">
                <a:solidFill>
                  <a:srgbClr val="FF0000"/>
                </a:solidFill>
                <a:latin typeface="Consolas" pitchFamily="49" charset="0"/>
                <a:cs typeface="Consolas" pitchFamily="49" charset="0"/>
              </a:rPr>
              <a:t>())</a:t>
            </a:r>
          </a:p>
          <a:p>
            <a:pPr marL="179388">
              <a:buFontTx/>
              <a:buNone/>
            </a:pPr>
            <a:r>
              <a:rPr lang="en-US" altLang="en-US" sz="1400" dirty="0">
                <a:solidFill>
                  <a:srgbClr val="FF0000"/>
                </a:solidFill>
                <a:latin typeface="Consolas" pitchFamily="49" charset="0"/>
                <a:cs typeface="Consolas" pitchFamily="49" charset="0"/>
              </a:rPr>
              <a:t>		*</a:t>
            </a:r>
            <a:r>
              <a:rPr lang="en-US" altLang="en-US" sz="1400" dirty="0" err="1">
                <a:solidFill>
                  <a:srgbClr val="FF0000"/>
                </a:solidFill>
                <a:latin typeface="Consolas" pitchFamily="49" charset="0"/>
                <a:cs typeface="Consolas" pitchFamily="49" charset="0"/>
              </a:rPr>
              <a:t>MutableValue</a:t>
            </a:r>
            <a:r>
              <a:rPr lang="en-US" altLang="en-US" sz="1400" dirty="0">
                <a:solidFill>
                  <a:srgbClr val="FF0000"/>
                </a:solidFill>
                <a:latin typeface="Consolas" pitchFamily="49" charset="0"/>
                <a:cs typeface="Consolas" pitchFamily="49" charset="0"/>
              </a:rPr>
              <a:t>() = </a:t>
            </a:r>
            <a:r>
              <a:rPr lang="en-US" altLang="en-US" sz="1400" dirty="0" err="1">
                <a:solidFill>
                  <a:srgbClr val="FF0000"/>
                </a:solidFill>
                <a:latin typeface="Consolas" pitchFamily="49" charset="0"/>
                <a:cs typeface="Consolas" pitchFamily="49" charset="0"/>
              </a:rPr>
              <a:t>currMax</a:t>
            </a:r>
            <a:r>
              <a:rPr lang="en-US" altLang="en-US" sz="1400" dirty="0">
                <a:solidFill>
                  <a:srgbClr val="FF0000"/>
                </a:solidFill>
                <a:latin typeface="Consolas" pitchFamily="49" charset="0"/>
                <a:cs typeface="Consolas" pitchFamily="49" charset="0"/>
              </a:rPr>
              <a:t>;</a:t>
            </a:r>
          </a:p>
          <a:p>
            <a:pPr marL="179388">
              <a:buFontTx/>
              <a:buNone/>
            </a:pPr>
            <a:r>
              <a:rPr lang="en-US" altLang="en-US" sz="1400" dirty="0">
                <a:latin typeface="Consolas" pitchFamily="49" charset="0"/>
                <a:cs typeface="Consolas" pitchFamily="49" charset="0"/>
              </a:rPr>
              <a:t>	</a:t>
            </a:r>
            <a:r>
              <a:rPr lang="en-US" altLang="en-US" sz="1400" b="1" dirty="0">
                <a:solidFill>
                  <a:srgbClr val="FFC000"/>
                </a:solidFill>
                <a:latin typeface="Consolas" pitchFamily="49" charset="0"/>
                <a:cs typeface="Consolas" pitchFamily="49" charset="0"/>
              </a:rPr>
              <a:t>else </a:t>
            </a:r>
            <a:r>
              <a:rPr lang="en-US" altLang="en-US" sz="1400" b="1" dirty="0" err="1">
                <a:solidFill>
                  <a:srgbClr val="FFC000"/>
                </a:solidFill>
                <a:latin typeface="Consolas" pitchFamily="49" charset="0"/>
                <a:cs typeface="Consolas" pitchFamily="49" charset="0"/>
              </a:rPr>
              <a:t>VoteToHalt</a:t>
            </a:r>
            <a:r>
              <a:rPr lang="en-US" altLang="en-US" sz="1400" b="1" dirty="0">
                <a:solidFill>
                  <a:srgbClr val="FFC000"/>
                </a:solidFill>
                <a:latin typeface="Consolas" pitchFamily="49" charset="0"/>
                <a:cs typeface="Consolas" pitchFamily="49" charset="0"/>
              </a:rPr>
              <a:t>();</a:t>
            </a:r>
          </a:p>
          <a:p>
            <a:pPr marL="179388">
              <a:buFontTx/>
              <a:buNone/>
            </a:pPr>
            <a:r>
              <a:rPr lang="en-US" altLang="en-US" sz="1400" dirty="0">
                <a:latin typeface="Consolas" pitchFamily="49" charset="0"/>
                <a:cs typeface="Consolas" pitchFamily="49" charset="0"/>
              </a:rPr>
              <a:t>}</a:t>
            </a:r>
          </a:p>
        </p:txBody>
      </p:sp>
    </p:spTree>
    <p:extLst>
      <p:ext uri="{BB962C8B-B14F-4D97-AF65-F5344CB8AC3E}">
        <p14:creationId xmlns:p14="http://schemas.microsoft.com/office/powerpoint/2010/main" val="117559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fade">
                                      <p:cBhvr>
                                        <p:cTn id="20" dur="500"/>
                                        <p:tgtEl>
                                          <p:spTgt spid="1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wipe(up)">
                                      <p:cBhvr>
                                        <p:cTn id="25" dur="500"/>
                                        <p:tgtEl>
                                          <p:spTgt spid="94"/>
                                        </p:tgtEl>
                                      </p:cBhvr>
                                    </p:animEffect>
                                  </p:childTnLst>
                                </p:cTn>
                              </p:par>
                              <p:par>
                                <p:cTn id="26" presetID="22" presetClass="entr" presetSubtype="1" fill="hold" nodeType="with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wipe(up)">
                                      <p:cBhvr>
                                        <p:cTn id="28" dur="500"/>
                                        <p:tgtEl>
                                          <p:spTgt spid="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up)">
                                      <p:cBhvr>
                                        <p:cTn id="33" dur="500"/>
                                        <p:tgtEl>
                                          <p:spTgt spid="96"/>
                                        </p:tgtEl>
                                      </p:cBhvr>
                                    </p:animEffect>
                                  </p:childTnLst>
                                </p:cTn>
                              </p:par>
                              <p:par>
                                <p:cTn id="34" presetID="22" presetClass="entr" presetSubtype="1"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wipe(up)">
                                      <p:cBhvr>
                                        <p:cTn id="36" dur="500"/>
                                        <p:tgtEl>
                                          <p:spTgt spid="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up)">
                                      <p:cBhvr>
                                        <p:cTn id="41" dur="500"/>
                                        <p:tgtEl>
                                          <p:spTgt spid="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500"/>
                                        <p:tgtEl>
                                          <p:spTgt spid="1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fade">
                                      <p:cBhvr>
                                        <p:cTn id="55" dur="500"/>
                                        <p:tgtEl>
                                          <p:spTgt spid="10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9"/>
                                        </p:tgtEl>
                                        <p:attrNameLst>
                                          <p:attrName>style.visibility</p:attrName>
                                        </p:attrNameLst>
                                      </p:cBhvr>
                                      <p:to>
                                        <p:strVal val="visible"/>
                                      </p:to>
                                    </p:set>
                                    <p:animEffect transition="in" filter="fade">
                                      <p:cBhvr>
                                        <p:cTn id="58" dur="500"/>
                                        <p:tgtEl>
                                          <p:spTgt spid="1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xit" presetSubtype="0" fill="hold" nodeType="clickEffect">
                                  <p:stCondLst>
                                    <p:cond delay="0"/>
                                  </p:stCondLst>
                                  <p:childTnLst>
                                    <p:animEffect transition="out" filter="fade">
                                      <p:cBhvr>
                                        <p:cTn id="62" dur="500"/>
                                        <p:tgtEl>
                                          <p:spTgt spid="54"/>
                                        </p:tgtEl>
                                      </p:cBhvr>
                                    </p:animEffect>
                                    <p:set>
                                      <p:cBhvr>
                                        <p:cTn id="63" dur="1" fill="hold">
                                          <p:stCondLst>
                                            <p:cond delay="499"/>
                                          </p:stCondLst>
                                        </p:cTn>
                                        <p:tgtEl>
                                          <p:spTgt spid="5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3"/>
                                        </p:tgtEl>
                                      </p:cBhvr>
                                    </p:animEffect>
                                    <p:set>
                                      <p:cBhvr>
                                        <p:cTn id="66" dur="1" fill="hold">
                                          <p:stCondLst>
                                            <p:cond delay="499"/>
                                          </p:stCondLst>
                                        </p:cTn>
                                        <p:tgtEl>
                                          <p:spTgt spid="9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94"/>
                                        </p:tgtEl>
                                      </p:cBhvr>
                                    </p:animEffect>
                                    <p:set>
                                      <p:cBhvr>
                                        <p:cTn id="69" dur="1" fill="hold">
                                          <p:stCondLst>
                                            <p:cond delay="499"/>
                                          </p:stCondLst>
                                        </p:cTn>
                                        <p:tgtEl>
                                          <p:spTgt spid="9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96"/>
                                        </p:tgtEl>
                                      </p:cBhvr>
                                    </p:animEffect>
                                    <p:set>
                                      <p:cBhvr>
                                        <p:cTn id="72" dur="1" fill="hold">
                                          <p:stCondLst>
                                            <p:cond delay="499"/>
                                          </p:stCondLst>
                                        </p:cTn>
                                        <p:tgtEl>
                                          <p:spTgt spid="96"/>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95"/>
                                        </p:tgtEl>
                                      </p:cBhvr>
                                    </p:animEffect>
                                    <p:set>
                                      <p:cBhvr>
                                        <p:cTn id="75" dur="1" fill="hold">
                                          <p:stCondLst>
                                            <p:cond delay="499"/>
                                          </p:stCondLst>
                                        </p:cTn>
                                        <p:tgtEl>
                                          <p:spTgt spid="9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98"/>
                                        </p:tgtEl>
                                      </p:cBhvr>
                                    </p:animEffect>
                                    <p:set>
                                      <p:cBhvr>
                                        <p:cTn id="78" dur="1" fill="hold">
                                          <p:stCondLst>
                                            <p:cond delay="499"/>
                                          </p:stCondLst>
                                        </p:cTn>
                                        <p:tgtEl>
                                          <p:spTgt spid="98"/>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7"/>
                                        </p:tgtEl>
                                      </p:cBhvr>
                                    </p:animEffect>
                                    <p:set>
                                      <p:cBhvr>
                                        <p:cTn id="81" dur="1" fill="hold">
                                          <p:stCondLst>
                                            <p:cond delay="499"/>
                                          </p:stCondLst>
                                        </p:cTn>
                                        <p:tgtEl>
                                          <p:spTgt spid="97"/>
                                        </p:tgtEl>
                                        <p:attrNameLst>
                                          <p:attrName>style.visibility</p:attrName>
                                        </p:attrNameLst>
                                      </p:cBhvr>
                                      <p:to>
                                        <p:strVal val="hidden"/>
                                      </p:to>
                                    </p:set>
                                  </p:childTnLst>
                                </p:cTn>
                              </p:par>
                              <p:par>
                                <p:cTn id="82" presetID="10" presetClass="entr" presetSubtype="0" fill="hold"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wipe(up)">
                                      <p:cBhvr>
                                        <p:cTn id="89" dur="500"/>
                                        <p:tgtEl>
                                          <p:spTgt spid="101"/>
                                        </p:tgtEl>
                                      </p:cBhvr>
                                    </p:animEffect>
                                  </p:childTnLst>
                                </p:cTn>
                              </p:par>
                              <p:par>
                                <p:cTn id="90" presetID="22" presetClass="entr" presetSubtype="1" fill="hold"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wipe(up)">
                                      <p:cBhvr>
                                        <p:cTn id="92" dur="500"/>
                                        <p:tgtEl>
                                          <p:spTgt spid="10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nodeType="clickEffect">
                                  <p:stCondLst>
                                    <p:cond delay="0"/>
                                  </p:stCondLst>
                                  <p:childTnLst>
                                    <p:set>
                                      <p:cBhvr>
                                        <p:cTn id="96" dur="1" fill="hold">
                                          <p:stCondLst>
                                            <p:cond delay="0"/>
                                          </p:stCondLst>
                                        </p:cTn>
                                        <p:tgtEl>
                                          <p:spTgt spid="114"/>
                                        </p:tgtEl>
                                        <p:attrNameLst>
                                          <p:attrName>style.visibility</p:attrName>
                                        </p:attrNameLst>
                                      </p:cBhvr>
                                      <p:to>
                                        <p:strVal val="visible"/>
                                      </p:to>
                                    </p:set>
                                    <p:animEffect transition="in" filter="fade">
                                      <p:cBhvr>
                                        <p:cTn id="97" dur="500"/>
                                        <p:tgtEl>
                                          <p:spTgt spid="114"/>
                                        </p:tgtEl>
                                      </p:cBhvr>
                                    </p:animEffect>
                                  </p:childTnLst>
                                </p:cTn>
                              </p:par>
                              <p:par>
                                <p:cTn id="98" presetID="10" presetClass="entr" presetSubtype="0" fill="hold" nodeType="withEffect">
                                  <p:stCondLst>
                                    <p:cond delay="0"/>
                                  </p:stCondLst>
                                  <p:childTnLst>
                                    <p:set>
                                      <p:cBhvr>
                                        <p:cTn id="99" dur="1" fill="hold">
                                          <p:stCondLst>
                                            <p:cond delay="0"/>
                                          </p:stCondLst>
                                        </p:cTn>
                                        <p:tgtEl>
                                          <p:spTgt spid="115"/>
                                        </p:tgtEl>
                                        <p:attrNameLst>
                                          <p:attrName>style.visibility</p:attrName>
                                        </p:attrNameLst>
                                      </p:cBhvr>
                                      <p:to>
                                        <p:strVal val="visible"/>
                                      </p:to>
                                    </p:set>
                                    <p:animEffect transition="in" filter="fade">
                                      <p:cBhvr>
                                        <p:cTn id="100" dur="500"/>
                                        <p:tgtEl>
                                          <p:spTgt spid="115"/>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131"/>
                                        </p:tgtEl>
                                        <p:attrNameLst>
                                          <p:attrName>style.visibility</p:attrName>
                                        </p:attrNameLst>
                                      </p:cBhvr>
                                      <p:to>
                                        <p:strVal val="visible"/>
                                      </p:to>
                                    </p:set>
                                    <p:animEffect transition="in" filter="fade">
                                      <p:cBhvr>
                                        <p:cTn id="103" dur="500"/>
                                        <p:tgtEl>
                                          <p:spTgt spid="13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0" presetClass="exit" presetSubtype="0" fill="hold" nodeType="clickEffect">
                                  <p:stCondLst>
                                    <p:cond delay="0"/>
                                  </p:stCondLst>
                                  <p:childTnLst>
                                    <p:animEffect transition="out" filter="fade">
                                      <p:cBhvr>
                                        <p:cTn id="107" dur="500"/>
                                        <p:tgtEl>
                                          <p:spTgt spid="83"/>
                                        </p:tgtEl>
                                      </p:cBhvr>
                                    </p:animEffect>
                                    <p:set>
                                      <p:cBhvr>
                                        <p:cTn id="108" dur="1" fill="hold">
                                          <p:stCondLst>
                                            <p:cond delay="499"/>
                                          </p:stCondLst>
                                        </p:cTn>
                                        <p:tgtEl>
                                          <p:spTgt spid="83"/>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04"/>
                                        </p:tgtEl>
                                      </p:cBhvr>
                                    </p:animEffect>
                                    <p:set>
                                      <p:cBhvr>
                                        <p:cTn id="111" dur="1" fill="hold">
                                          <p:stCondLst>
                                            <p:cond delay="499"/>
                                          </p:stCondLst>
                                        </p:cTn>
                                        <p:tgtEl>
                                          <p:spTgt spid="10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99"/>
                                        </p:tgtEl>
                                      </p:cBhvr>
                                    </p:animEffect>
                                    <p:set>
                                      <p:cBhvr>
                                        <p:cTn id="114" dur="1" fill="hold">
                                          <p:stCondLst>
                                            <p:cond delay="499"/>
                                          </p:stCondLst>
                                        </p:cTn>
                                        <p:tgtEl>
                                          <p:spTgt spid="99"/>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100"/>
                                        </p:tgtEl>
                                      </p:cBhvr>
                                    </p:animEffect>
                                    <p:set>
                                      <p:cBhvr>
                                        <p:cTn id="117" dur="1" fill="hold">
                                          <p:stCondLst>
                                            <p:cond delay="499"/>
                                          </p:stCondLst>
                                        </p:cTn>
                                        <p:tgtEl>
                                          <p:spTgt spid="100"/>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103"/>
                                        </p:tgtEl>
                                      </p:cBhvr>
                                    </p:animEffect>
                                    <p:set>
                                      <p:cBhvr>
                                        <p:cTn id="120" dur="1" fill="hold">
                                          <p:stCondLst>
                                            <p:cond delay="499"/>
                                          </p:stCondLst>
                                        </p:cTn>
                                        <p:tgtEl>
                                          <p:spTgt spid="103"/>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02"/>
                                        </p:tgtEl>
                                      </p:cBhvr>
                                    </p:animEffect>
                                    <p:set>
                                      <p:cBhvr>
                                        <p:cTn id="123" dur="1" fill="hold">
                                          <p:stCondLst>
                                            <p:cond delay="499"/>
                                          </p:stCondLst>
                                        </p:cTn>
                                        <p:tgtEl>
                                          <p:spTgt spid="102"/>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01"/>
                                        </p:tgtEl>
                                      </p:cBhvr>
                                    </p:animEffect>
                                    <p:set>
                                      <p:cBhvr>
                                        <p:cTn id="126" dur="1" fill="hold">
                                          <p:stCondLst>
                                            <p:cond delay="499"/>
                                          </p:stCondLst>
                                        </p:cTn>
                                        <p:tgtEl>
                                          <p:spTgt spid="101"/>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fade">
                                      <p:cBhvr>
                                        <p:cTn id="129" dur="500"/>
                                        <p:tgtEl>
                                          <p:spTgt spid="11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1" fill="hold" nodeType="clickEffect">
                                  <p:stCondLst>
                                    <p:cond delay="0"/>
                                  </p:stCondLst>
                                  <p:childTnLst>
                                    <p:set>
                                      <p:cBhvr>
                                        <p:cTn id="133" dur="1" fill="hold">
                                          <p:stCondLst>
                                            <p:cond delay="0"/>
                                          </p:stCondLst>
                                        </p:cTn>
                                        <p:tgtEl>
                                          <p:spTgt spid="125"/>
                                        </p:tgtEl>
                                        <p:attrNameLst>
                                          <p:attrName>style.visibility</p:attrName>
                                        </p:attrNameLst>
                                      </p:cBhvr>
                                      <p:to>
                                        <p:strVal val="visible"/>
                                      </p:to>
                                    </p:set>
                                    <p:animEffect transition="in" filter="wipe(up)">
                                      <p:cBhvr>
                                        <p:cTn id="134" dur="500"/>
                                        <p:tgtEl>
                                          <p:spTgt spid="125"/>
                                        </p:tgtEl>
                                      </p:cBhvr>
                                    </p:animEffect>
                                  </p:childTnLst>
                                </p:cTn>
                              </p:par>
                              <p:par>
                                <p:cTn id="135" presetID="22" presetClass="entr" presetSubtype="1" fill="hold" nodeType="withEffect">
                                  <p:stCondLst>
                                    <p:cond delay="0"/>
                                  </p:stCondLst>
                                  <p:childTnLst>
                                    <p:set>
                                      <p:cBhvr>
                                        <p:cTn id="136" dur="1" fill="hold">
                                          <p:stCondLst>
                                            <p:cond delay="0"/>
                                          </p:stCondLst>
                                        </p:cTn>
                                        <p:tgtEl>
                                          <p:spTgt spid="126"/>
                                        </p:tgtEl>
                                        <p:attrNameLst>
                                          <p:attrName>style.visibility</p:attrName>
                                        </p:attrNameLst>
                                      </p:cBhvr>
                                      <p:to>
                                        <p:strVal val="visible"/>
                                      </p:to>
                                    </p:set>
                                    <p:animEffect transition="in" filter="wipe(up)">
                                      <p:cBhvr>
                                        <p:cTn id="137" dur="500"/>
                                        <p:tgtEl>
                                          <p:spTgt spid="126"/>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27"/>
                                        </p:tgtEl>
                                        <p:attrNameLst>
                                          <p:attrName>style.visibility</p:attrName>
                                        </p:attrNameLst>
                                      </p:cBhvr>
                                      <p:to>
                                        <p:strVal val="visible"/>
                                      </p:to>
                                    </p:set>
                                    <p:animEffect transition="in" filter="fade">
                                      <p:cBhvr>
                                        <p:cTn id="142" dur="500"/>
                                        <p:tgtEl>
                                          <p:spTgt spid="12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xit" presetSubtype="0" fill="hold" nodeType="clickEffect">
                                  <p:stCondLst>
                                    <p:cond delay="0"/>
                                  </p:stCondLst>
                                  <p:childTnLst>
                                    <p:animEffect transition="out" filter="fade">
                                      <p:cBhvr>
                                        <p:cTn id="146" dur="500"/>
                                        <p:tgtEl>
                                          <p:spTgt spid="126"/>
                                        </p:tgtEl>
                                      </p:cBhvr>
                                    </p:animEffect>
                                    <p:set>
                                      <p:cBhvr>
                                        <p:cTn id="147" dur="1" fill="hold">
                                          <p:stCondLst>
                                            <p:cond delay="499"/>
                                          </p:stCondLst>
                                        </p:cTn>
                                        <p:tgtEl>
                                          <p:spTgt spid="126"/>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125"/>
                                        </p:tgtEl>
                                      </p:cBhvr>
                                    </p:animEffect>
                                    <p:set>
                                      <p:cBhvr>
                                        <p:cTn id="150" dur="1" fill="hold">
                                          <p:stCondLst>
                                            <p:cond delay="499"/>
                                          </p:stCondLst>
                                        </p:cTn>
                                        <p:tgtEl>
                                          <p:spTgt spid="125"/>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05"/>
                                        </p:tgtEl>
                                      </p:cBhvr>
                                    </p:animEffect>
                                    <p:set>
                                      <p:cBhvr>
                                        <p:cTn id="153" dur="1" fill="hold">
                                          <p:stCondLst>
                                            <p:cond delay="499"/>
                                          </p:stCondLst>
                                        </p:cTn>
                                        <p:tgtEl>
                                          <p:spTgt spid="105"/>
                                        </p:tgtEl>
                                        <p:attrNameLst>
                                          <p:attrName>style.visibility</p:attrName>
                                        </p:attrNameLst>
                                      </p:cBhvr>
                                      <p:to>
                                        <p:strVal val="hidden"/>
                                      </p:to>
                                    </p:set>
                                  </p:childTnLst>
                                </p:cTn>
                              </p:par>
                              <p:par>
                                <p:cTn id="154" presetID="10" presetClass="exit" presetSubtype="0" fill="hold" grpId="0" nodeType="withEffect">
                                  <p:stCondLst>
                                    <p:cond delay="0"/>
                                  </p:stCondLst>
                                  <p:childTnLst>
                                    <p:animEffect transition="out" filter="fade">
                                      <p:cBhvr>
                                        <p:cTn id="155" dur="500"/>
                                        <p:tgtEl>
                                          <p:spTgt spid="115"/>
                                        </p:tgtEl>
                                      </p:cBhvr>
                                    </p:animEffect>
                                    <p:set>
                                      <p:cBhvr>
                                        <p:cTn id="156" dur="1" fill="hold">
                                          <p:stCondLst>
                                            <p:cond delay="499"/>
                                          </p:stCondLst>
                                        </p:cTn>
                                        <p:tgtEl>
                                          <p:spTgt spid="115"/>
                                        </p:tgtEl>
                                        <p:attrNameLst>
                                          <p:attrName>style.visibility</p:attrName>
                                        </p:attrNameLst>
                                      </p:cBhvr>
                                      <p:to>
                                        <p:strVal val="hidden"/>
                                      </p:to>
                                    </p:set>
                                  </p:childTnLst>
                                </p:cTn>
                              </p:par>
                              <p:par>
                                <p:cTn id="157" presetID="10" presetClass="exit" presetSubtype="0" fill="hold" grpId="0" nodeType="withEffect">
                                  <p:stCondLst>
                                    <p:cond delay="0"/>
                                  </p:stCondLst>
                                  <p:childTnLst>
                                    <p:animEffect transition="out" filter="fade">
                                      <p:cBhvr>
                                        <p:cTn id="158" dur="500"/>
                                        <p:tgtEl>
                                          <p:spTgt spid="114"/>
                                        </p:tgtEl>
                                      </p:cBhvr>
                                    </p:animEffect>
                                    <p:set>
                                      <p:cBhvr>
                                        <p:cTn id="159" dur="1" fill="hold">
                                          <p:stCondLst>
                                            <p:cond delay="499"/>
                                          </p:stCondLst>
                                        </p:cTn>
                                        <p:tgtEl>
                                          <p:spTgt spid="114"/>
                                        </p:tgtEl>
                                        <p:attrNameLst>
                                          <p:attrName>style.visibility</p:attrName>
                                        </p:attrNameLst>
                                      </p:cBhvr>
                                      <p:to>
                                        <p:strVal val="hidden"/>
                                      </p:to>
                                    </p:set>
                                  </p:childTnLst>
                                </p:cTn>
                              </p:par>
                              <p:par>
                                <p:cTn id="160" presetID="10" presetClass="exit" presetSubtype="0" fill="hold" grpId="2" nodeType="withEffect">
                                  <p:stCondLst>
                                    <p:cond delay="0"/>
                                  </p:stCondLst>
                                  <p:childTnLst>
                                    <p:animEffect transition="out" filter="fade">
                                      <p:cBhvr>
                                        <p:cTn id="161" dur="500"/>
                                        <p:tgtEl>
                                          <p:spTgt spid="131"/>
                                        </p:tgtEl>
                                      </p:cBhvr>
                                    </p:animEffect>
                                    <p:set>
                                      <p:cBhvr>
                                        <p:cTn id="162" dur="1" fill="hold">
                                          <p:stCondLst>
                                            <p:cond delay="499"/>
                                          </p:stCondLst>
                                        </p:cTn>
                                        <p:tgtEl>
                                          <p:spTgt spid="131"/>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5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3"/>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9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9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95"/>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9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97"/>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98"/>
                                        </p:tgtEl>
                                        <p:attrNameLst>
                                          <p:attrName>style.visibility</p:attrName>
                                        </p:attrNameLst>
                                      </p:cBhvr>
                                      <p:to>
                                        <p:strVal val="visible"/>
                                      </p:to>
                                    </p:set>
                                  </p:childTnLst>
                                </p:cTn>
                              </p:par>
                              <p:par>
                                <p:cTn id="181" presetID="1" presetClass="entr" presetSubtype="0" fill="hold" grpId="2" nodeType="withEffect">
                                  <p:stCondLst>
                                    <p:cond delay="0"/>
                                  </p:stCondLst>
                                  <p:childTnLst>
                                    <p:set>
                                      <p:cBhvr>
                                        <p:cTn id="182" dur="1" fill="hold">
                                          <p:stCondLst>
                                            <p:cond delay="0"/>
                                          </p:stCondLst>
                                        </p:cTn>
                                        <p:tgtEl>
                                          <p:spTgt spid="99"/>
                                        </p:tgtEl>
                                        <p:attrNameLst>
                                          <p:attrName>style.visibility</p:attrName>
                                        </p:attrNameLst>
                                      </p:cBhvr>
                                      <p:to>
                                        <p:strVal val="visible"/>
                                      </p:to>
                                    </p:set>
                                  </p:childTnLst>
                                </p:cTn>
                              </p:par>
                              <p:par>
                                <p:cTn id="183" presetID="1" presetClass="entr" presetSubtype="0" fill="hold" grpId="2" nodeType="withEffect">
                                  <p:stCondLst>
                                    <p:cond delay="0"/>
                                  </p:stCondLst>
                                  <p:childTnLst>
                                    <p:set>
                                      <p:cBhvr>
                                        <p:cTn id="184" dur="1" fill="hold">
                                          <p:stCondLst>
                                            <p:cond delay="0"/>
                                          </p:stCondLst>
                                        </p:cTn>
                                        <p:tgtEl>
                                          <p:spTgt spid="100"/>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01"/>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2"/>
                                        </p:tgtEl>
                                        <p:attrNameLst>
                                          <p:attrName>style.visibility</p:attrName>
                                        </p:attrNameLst>
                                      </p:cBhvr>
                                      <p:to>
                                        <p:strVal val="visible"/>
                                      </p:to>
                                    </p:set>
                                  </p:childTnLst>
                                </p:cTn>
                              </p:par>
                              <p:par>
                                <p:cTn id="189" presetID="1" presetClass="entr" presetSubtype="0" fill="hold" grpId="2" nodeType="withEffect">
                                  <p:stCondLst>
                                    <p:cond delay="0"/>
                                  </p:stCondLst>
                                  <p:childTnLst>
                                    <p:set>
                                      <p:cBhvr>
                                        <p:cTn id="190" dur="1" fill="hold">
                                          <p:stCondLst>
                                            <p:cond delay="0"/>
                                          </p:stCondLst>
                                        </p:cTn>
                                        <p:tgtEl>
                                          <p:spTgt spid="103"/>
                                        </p:tgtEl>
                                        <p:attrNameLst>
                                          <p:attrName>style.visibility</p:attrName>
                                        </p:attrNameLst>
                                      </p:cBhvr>
                                      <p:to>
                                        <p:strVal val="visible"/>
                                      </p:to>
                                    </p:set>
                                  </p:childTnLst>
                                </p:cTn>
                              </p:par>
                              <p:par>
                                <p:cTn id="191" presetID="1" presetClass="entr" presetSubtype="0" fill="hold" grpId="2" nodeType="withEffect">
                                  <p:stCondLst>
                                    <p:cond delay="0"/>
                                  </p:stCondLst>
                                  <p:childTnLst>
                                    <p:set>
                                      <p:cBhvr>
                                        <p:cTn id="192" dur="1" fill="hold">
                                          <p:stCondLst>
                                            <p:cond delay="0"/>
                                          </p:stCondLst>
                                        </p:cTn>
                                        <p:tgtEl>
                                          <p:spTgt spid="10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5"/>
                                        </p:tgtEl>
                                        <p:attrNameLst>
                                          <p:attrName>style.visibility</p:attrName>
                                        </p:attrNameLst>
                                      </p:cBhvr>
                                      <p:to>
                                        <p:strVal val="visible"/>
                                      </p:to>
                                    </p:set>
                                  </p:childTnLst>
                                </p:cTn>
                              </p:par>
                              <p:par>
                                <p:cTn id="195" presetID="1" presetClass="entr" presetSubtype="0" fill="hold" grpId="1" nodeType="withEffect">
                                  <p:stCondLst>
                                    <p:cond delay="0"/>
                                  </p:stCondLst>
                                  <p:childTnLst>
                                    <p:set>
                                      <p:cBhvr>
                                        <p:cTn id="196" dur="1" fill="hold">
                                          <p:stCondLst>
                                            <p:cond delay="0"/>
                                          </p:stCondLst>
                                        </p:cTn>
                                        <p:tgtEl>
                                          <p:spTgt spid="114"/>
                                        </p:tgtEl>
                                        <p:attrNameLst>
                                          <p:attrName>style.visibility</p:attrName>
                                        </p:attrNameLst>
                                      </p:cBhvr>
                                      <p:to>
                                        <p:strVal val="visible"/>
                                      </p:to>
                                    </p:set>
                                  </p:childTnLst>
                                </p:cTn>
                              </p:par>
                              <p:par>
                                <p:cTn id="197" presetID="1" presetClass="entr" presetSubtype="0" fill="hold" grpId="1" nodeType="withEffect">
                                  <p:stCondLst>
                                    <p:cond delay="0"/>
                                  </p:stCondLst>
                                  <p:childTnLst>
                                    <p:set>
                                      <p:cBhvr>
                                        <p:cTn id="198" dur="1" fill="hold">
                                          <p:stCondLst>
                                            <p:cond delay="0"/>
                                          </p:stCondLst>
                                        </p:cTn>
                                        <p:tgtEl>
                                          <p:spTgt spid="115"/>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25"/>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26"/>
                                        </p:tgtEl>
                                        <p:attrNameLst>
                                          <p:attrName>style.visibility</p:attrName>
                                        </p:attrNameLst>
                                      </p:cBhvr>
                                      <p:to>
                                        <p:strVal val="visible"/>
                                      </p:to>
                                    </p:set>
                                  </p:childTnLst>
                                </p:cTn>
                              </p:par>
                              <p:par>
                                <p:cTn id="205" presetID="1" presetClass="entr" presetSubtype="0" fill="hold" grpId="1" nodeType="withEffect">
                                  <p:stCondLst>
                                    <p:cond delay="0"/>
                                  </p:stCondLst>
                                  <p:childTnLst>
                                    <p:set>
                                      <p:cBhvr>
                                        <p:cTn id="206" dur="1" fill="hold">
                                          <p:stCondLst>
                                            <p:cond delay="0"/>
                                          </p:stCondLst>
                                        </p:cTn>
                                        <p:tgtEl>
                                          <p:spTgt spid="12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99" grpId="2" animBg="1"/>
      <p:bldP spid="100" grpId="0" animBg="1"/>
      <p:bldP spid="100" grpId="1" animBg="1"/>
      <p:bldP spid="100" grpId="2" animBg="1"/>
      <p:bldP spid="103" grpId="0" animBg="1"/>
      <p:bldP spid="103" grpId="1" animBg="1"/>
      <p:bldP spid="103" grpId="2" animBg="1"/>
      <p:bldP spid="104" grpId="0" animBg="1"/>
      <p:bldP spid="104" grpId="1" animBg="1"/>
      <p:bldP spid="104" grpId="2" animBg="1"/>
      <p:bldP spid="114" grpId="0" animBg="1"/>
      <p:bldP spid="114" grpId="1" animBg="1"/>
      <p:bldP spid="115" grpId="0" animBg="1"/>
      <p:bldP spid="115" grpId="1" animBg="1"/>
      <p:bldP spid="127" grpId="0" animBg="1"/>
      <p:bldP spid="127" grpId="1" animBg="1"/>
      <p:bldP spid="128" grpId="0"/>
      <p:bldP spid="129" grpId="0"/>
      <p:bldP spid="131" grpId="0" animBg="1"/>
      <p:bldP spid="131" grpId="1" animBg="1"/>
      <p:bldP spid="131"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467544" y="332656"/>
            <a:ext cx="7024744" cy="864096"/>
          </a:xfrm>
        </p:spPr>
        <p:txBody>
          <a:bodyPr/>
          <a:lstStyle/>
          <a:p>
            <a:r>
              <a:rPr lang="zh-CN" altLang="en-US" dirty="0">
                <a:ea typeface="宋体" pitchFamily="2" charset="-122"/>
              </a:rPr>
              <a:t>模型总结</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14671419-7C26-43FE-AB02-91F85390AB0A}" type="slidenum">
              <a:rPr lang="zh-CN" altLang="en-US"/>
              <a:pPr/>
              <a:t>43</a:t>
            </a:fld>
            <a:endParaRPr lang="en-US" altLang="zh-CN"/>
          </a:p>
        </p:txBody>
      </p:sp>
      <p:sp>
        <p:nvSpPr>
          <p:cNvPr id="746499" name="Rectangle 3"/>
          <p:cNvSpPr>
            <a:spLocks noGrp="1" noChangeArrowheads="1"/>
          </p:cNvSpPr>
          <p:nvPr>
            <p:ph sz="quarter" idx="1"/>
          </p:nvPr>
        </p:nvSpPr>
        <p:spPr>
          <a:xfrm>
            <a:off x="683568" y="1412776"/>
            <a:ext cx="7848872" cy="4896544"/>
          </a:xfrm>
        </p:spPr>
        <p:txBody>
          <a:bodyPr>
            <a:normAutofit/>
          </a:bodyPr>
          <a:lstStyle/>
          <a:p>
            <a:r>
              <a:rPr lang="en-US" altLang="zh-CN" sz="2800" dirty="0"/>
              <a:t>No single model is acceptable!</a:t>
            </a:r>
          </a:p>
          <a:p>
            <a:r>
              <a:rPr lang="en-US" altLang="zh-CN" sz="2800" dirty="0"/>
              <a:t>Between models, subset of characteristics are focused in majority of models</a:t>
            </a:r>
          </a:p>
          <a:p>
            <a:pPr lvl="1"/>
            <a:r>
              <a:rPr lang="zh-CN" altLang="en-US" sz="2400" dirty="0"/>
              <a:t>计算并行（</a:t>
            </a:r>
            <a:r>
              <a:rPr lang="en-US" altLang="zh-CN" sz="2400" dirty="0"/>
              <a:t>Computational Parallelism</a:t>
            </a:r>
            <a:r>
              <a:rPr lang="zh-CN" altLang="en-US" sz="2400" dirty="0"/>
              <a:t>）</a:t>
            </a:r>
            <a:endParaRPr lang="en-US" altLang="zh-CN" sz="2400" dirty="0"/>
          </a:p>
          <a:p>
            <a:pPr lvl="1"/>
            <a:r>
              <a:rPr lang="zh-CN" altLang="en-US" sz="2400" dirty="0"/>
              <a:t>通信延迟（</a:t>
            </a:r>
            <a:r>
              <a:rPr lang="en-US" altLang="zh-CN" sz="2400" dirty="0"/>
              <a:t>Communication Latency</a:t>
            </a:r>
            <a:r>
              <a:rPr lang="zh-CN" altLang="en-US" sz="2400" dirty="0"/>
              <a:t>）</a:t>
            </a:r>
            <a:endParaRPr lang="en-US" altLang="zh-CN" sz="2400" dirty="0"/>
          </a:p>
          <a:p>
            <a:pPr lvl="1"/>
            <a:r>
              <a:rPr lang="zh-CN" altLang="en-US" sz="2400" dirty="0"/>
              <a:t>通信开销（</a:t>
            </a:r>
            <a:r>
              <a:rPr lang="en-US" altLang="zh-CN" sz="2400" dirty="0"/>
              <a:t>Communication Overhead</a:t>
            </a:r>
            <a:r>
              <a:rPr lang="zh-CN" altLang="en-US" sz="2400" dirty="0"/>
              <a:t>）</a:t>
            </a:r>
            <a:endParaRPr lang="en-US" altLang="zh-CN" sz="2400" dirty="0"/>
          </a:p>
          <a:p>
            <a:pPr lvl="1"/>
            <a:r>
              <a:rPr lang="zh-CN" altLang="en-US" sz="2400" dirty="0"/>
              <a:t>通信带宽（</a:t>
            </a:r>
            <a:r>
              <a:rPr lang="en-US" altLang="zh-CN" sz="2400" dirty="0"/>
              <a:t>Communication Bandwidth</a:t>
            </a:r>
            <a:r>
              <a:rPr lang="zh-CN" altLang="en-US" sz="2400" dirty="0"/>
              <a:t>）</a:t>
            </a:r>
            <a:endParaRPr lang="en-US" altLang="zh-CN" sz="2400" dirty="0"/>
          </a:p>
          <a:p>
            <a:pPr lvl="1"/>
            <a:r>
              <a:rPr lang="zh-CN" altLang="en-US" sz="2400" dirty="0"/>
              <a:t>执行同步（</a:t>
            </a:r>
            <a:r>
              <a:rPr lang="en-US" altLang="zh-CN" sz="2400" dirty="0"/>
              <a:t>Execution Synchronization</a:t>
            </a:r>
            <a:r>
              <a:rPr lang="zh-CN" altLang="en-US" sz="2400" dirty="0"/>
              <a:t>）</a:t>
            </a:r>
            <a:endParaRPr lang="en-US" altLang="zh-CN" sz="2400" dirty="0"/>
          </a:p>
          <a:p>
            <a:pPr lvl="1"/>
            <a:r>
              <a:rPr lang="zh-CN" altLang="en-US" sz="2400" dirty="0"/>
              <a:t>内存层次（</a:t>
            </a:r>
            <a:r>
              <a:rPr lang="en-US" altLang="zh-CN" sz="2400" dirty="0"/>
              <a:t>Memory Hierarchy</a:t>
            </a:r>
            <a:r>
              <a:rPr lang="zh-CN" altLang="en-US" sz="2400" dirty="0"/>
              <a:t>）</a:t>
            </a:r>
            <a:endParaRPr lang="en-US" altLang="zh-CN" sz="2400" dirty="0"/>
          </a:p>
          <a:p>
            <a:pPr lvl="1"/>
            <a:r>
              <a:rPr lang="zh-CN" altLang="en-US" sz="2400" dirty="0"/>
              <a:t>网络拓扑（</a:t>
            </a:r>
            <a:r>
              <a:rPr lang="en-US" altLang="zh-CN" sz="2400" dirty="0"/>
              <a:t>Network Topology</a:t>
            </a:r>
            <a:r>
              <a:rPr lang="zh-CN" altLang="en-US" sz="2400" dirty="0"/>
              <a:t>）</a:t>
            </a:r>
            <a:endParaRPr lang="en-US"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67544" y="116632"/>
            <a:ext cx="7024744" cy="1008112"/>
          </a:xfrm>
        </p:spPr>
        <p:txBody>
          <a:bodyPr>
            <a:normAutofit fontScale="90000"/>
          </a:bodyPr>
          <a:lstStyle/>
          <a:p>
            <a:r>
              <a:rPr lang="zh-CN" altLang="en-US" dirty="0">
                <a:ea typeface="宋体" pitchFamily="2" charset="-122"/>
              </a:rPr>
              <a:t>计算并行（</a:t>
            </a:r>
            <a:r>
              <a:rPr lang="en-US" altLang="zh-CN" dirty="0">
                <a:ea typeface="宋体" pitchFamily="2" charset="-122"/>
              </a:rPr>
              <a:t>Computational Parallelism</a:t>
            </a:r>
            <a:r>
              <a:rPr lang="zh-CN" altLang="en-US" dirty="0">
                <a:ea typeface="宋体" pitchFamily="2" charset="-122"/>
              </a:rPr>
              <a:t>）</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88E4096A-D7C5-4F3B-8B92-D676BD885554}" type="slidenum">
              <a:rPr lang="zh-CN" altLang="en-US"/>
              <a:pPr/>
              <a:t>44</a:t>
            </a:fld>
            <a:endParaRPr lang="en-US" altLang="zh-CN"/>
          </a:p>
        </p:txBody>
      </p:sp>
      <p:sp>
        <p:nvSpPr>
          <p:cNvPr id="747523" name="Rectangle 3"/>
          <p:cNvSpPr>
            <a:spLocks noGrp="1" noChangeArrowheads="1"/>
          </p:cNvSpPr>
          <p:nvPr>
            <p:ph sz="quarter" idx="1"/>
          </p:nvPr>
        </p:nvSpPr>
        <p:spPr>
          <a:xfrm>
            <a:off x="683568" y="1484784"/>
            <a:ext cx="7848872" cy="4896544"/>
          </a:xfrm>
        </p:spPr>
        <p:txBody>
          <a:bodyPr>
            <a:normAutofit/>
          </a:bodyPr>
          <a:lstStyle/>
          <a:p>
            <a:r>
              <a:rPr lang="zh-CN" altLang="en-US" sz="3200" dirty="0"/>
              <a:t>处理器数量</a:t>
            </a:r>
            <a:endParaRPr lang="en-US" altLang="zh-CN" sz="3200" dirty="0"/>
          </a:p>
          <a:p>
            <a:r>
              <a:rPr lang="zh-CN" altLang="en-US" sz="3200" dirty="0"/>
              <a:t>静态</a:t>
            </a:r>
            <a:r>
              <a:rPr lang="en-US" altLang="zh-CN" sz="3200" dirty="0"/>
              <a:t>versus</a:t>
            </a:r>
            <a:r>
              <a:rPr lang="zh-CN" altLang="en-US" sz="3200" dirty="0"/>
              <a:t>动态并行</a:t>
            </a:r>
            <a:endParaRPr lang="en-US" altLang="zh-CN" sz="3200" dirty="0"/>
          </a:p>
          <a:p>
            <a:r>
              <a:rPr lang="zh-CN" altLang="en-US" sz="3200" dirty="0"/>
              <a:t>处理器数目固定？</a:t>
            </a:r>
            <a:endParaRPr lang="en-US" altLang="zh-CN" sz="3200" dirty="0"/>
          </a:p>
          <a:p>
            <a:pPr lvl="1"/>
            <a:r>
              <a:rPr lang="zh-CN" altLang="en-US" sz="2800" dirty="0"/>
              <a:t>容错网络允许节点失效</a:t>
            </a:r>
            <a:endParaRPr lang="en-US" altLang="zh-CN" sz="2800" dirty="0"/>
          </a:p>
          <a:p>
            <a:pPr lvl="1"/>
            <a:r>
              <a:rPr lang="zh-CN" altLang="en-US" sz="2800" dirty="0"/>
              <a:t>许多并行系统允许动态增加节点数目</a:t>
            </a:r>
            <a:endParaRPr lang="en-US" altLang="zh-C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67544" y="116632"/>
            <a:ext cx="7024744" cy="1008112"/>
          </a:xfrm>
        </p:spPr>
        <p:txBody>
          <a:bodyPr/>
          <a:lstStyle/>
          <a:p>
            <a:r>
              <a:rPr lang="zh-CN" altLang="en-US" dirty="0">
                <a:ea typeface="宋体" pitchFamily="2" charset="-122"/>
              </a:rPr>
              <a:t>延迟</a:t>
            </a:r>
            <a:r>
              <a:rPr lang="en-US" altLang="zh-CN" dirty="0">
                <a:ea typeface="宋体" pitchFamily="2" charset="-122"/>
              </a:rPr>
              <a:t>Latency</a:t>
            </a:r>
          </a:p>
        </p:txBody>
      </p:sp>
      <p:sp>
        <p:nvSpPr>
          <p:cNvPr id="4" name="灯片编号占位符 4"/>
          <p:cNvSpPr>
            <a:spLocks noGrp="1"/>
          </p:cNvSpPr>
          <p:nvPr>
            <p:ph type="sldNum" sz="quarter" idx="12"/>
          </p:nvPr>
        </p:nvSpPr>
        <p:spPr/>
        <p:txBody>
          <a:bodyPr/>
          <a:lstStyle/>
          <a:p>
            <a:fld id="{E7E5581E-8AB8-4AE5-B64B-CE1A33F2B321}" type="slidenum">
              <a:rPr lang="zh-CN" altLang="en-US"/>
              <a:pPr/>
              <a:t>45</a:t>
            </a:fld>
            <a:endParaRPr lang="en-US" altLang="zh-CN"/>
          </a:p>
        </p:txBody>
      </p:sp>
      <p:sp>
        <p:nvSpPr>
          <p:cNvPr id="748547" name="Rectangle 3"/>
          <p:cNvSpPr>
            <a:spLocks noGrp="1" noChangeArrowheads="1"/>
          </p:cNvSpPr>
          <p:nvPr>
            <p:ph sz="quarter" idx="1"/>
          </p:nvPr>
        </p:nvSpPr>
        <p:spPr>
          <a:xfrm>
            <a:off x="755576" y="1484784"/>
            <a:ext cx="7632848" cy="4752528"/>
          </a:xfrm>
        </p:spPr>
        <p:txBody>
          <a:bodyPr/>
          <a:lstStyle/>
          <a:p>
            <a:r>
              <a:rPr lang="zh-CN" altLang="en-US" sz="3200" dirty="0"/>
              <a:t>固定长度的消息 </a:t>
            </a:r>
            <a:r>
              <a:rPr lang="en-US" altLang="zh-CN" sz="3200" dirty="0"/>
              <a:t>vs. </a:t>
            </a:r>
            <a:r>
              <a:rPr lang="zh-CN" altLang="en-US" sz="3200" dirty="0"/>
              <a:t>变长消息</a:t>
            </a:r>
            <a:r>
              <a:rPr lang="en-US" altLang="zh-CN" sz="3200" dirty="0">
                <a:latin typeface="Times New Roman" pitchFamily="18" charset="0"/>
                <a:cs typeface="Times New Roman" pitchFamily="18" charset="0"/>
              </a:rPr>
              <a:t>?</a:t>
            </a:r>
          </a:p>
          <a:p>
            <a:r>
              <a:rPr lang="zh-CN" altLang="en-US" sz="3200" dirty="0"/>
              <a:t>网络拓扑</a:t>
            </a:r>
            <a:r>
              <a:rPr lang="en-US" altLang="zh-CN" sz="3200" dirty="0">
                <a:latin typeface="Times New Roman" pitchFamily="18" charset="0"/>
                <a:cs typeface="Times New Roman" pitchFamily="18" charset="0"/>
              </a:rPr>
              <a:t>?</a:t>
            </a:r>
          </a:p>
          <a:p>
            <a:r>
              <a:rPr lang="zh-CN" altLang="en-US" sz="3200" dirty="0"/>
              <a:t>通信开销</a:t>
            </a:r>
            <a:r>
              <a:rPr lang="en-US" altLang="zh-CN" sz="3200" dirty="0">
                <a:latin typeface="Times New Roman" pitchFamily="18" charset="0"/>
                <a:cs typeface="Times New Roman" pitchFamily="18" charset="0"/>
              </a:rPr>
              <a:t>?</a:t>
            </a:r>
          </a:p>
          <a:p>
            <a:r>
              <a:rPr lang="zh-CN" altLang="en-US" sz="3200" dirty="0"/>
              <a:t>基于竞争的延迟</a:t>
            </a:r>
            <a:r>
              <a:rPr lang="en-US" altLang="zh-CN" sz="3200" dirty="0">
                <a:latin typeface="Times New Roman" pitchFamily="18" charset="0"/>
                <a:cs typeface="Times New Roman" pitchFamily="18" charset="0"/>
              </a:rPr>
              <a:t>?</a:t>
            </a:r>
            <a:endParaRPr lang="en-US" altLang="zh-CN" sz="3200" dirty="0"/>
          </a:p>
          <a:p>
            <a:r>
              <a:rPr lang="zh-CN" altLang="en-US" sz="3200" dirty="0"/>
              <a:t>内存层次</a:t>
            </a:r>
            <a:r>
              <a:rPr lang="en-US" altLang="zh-CN" sz="3200" dirty="0">
                <a:latin typeface="Times New Roman" pitchFamily="18" charset="0"/>
                <a:cs typeface="Times New Roman" pitchFamily="18" charset="0"/>
              </a:rPr>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67544" y="188640"/>
            <a:ext cx="7024744" cy="936104"/>
          </a:xfrm>
        </p:spPr>
        <p:txBody>
          <a:bodyPr/>
          <a:lstStyle/>
          <a:p>
            <a:r>
              <a:rPr lang="zh-CN" altLang="en-US" dirty="0">
                <a:ea typeface="宋体" pitchFamily="2" charset="-122"/>
              </a:rPr>
              <a:t>带宽</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4364B87B-8136-42B5-83F1-4EC034332DF0}" type="slidenum">
              <a:rPr lang="zh-CN" altLang="en-US"/>
              <a:pPr/>
              <a:t>46</a:t>
            </a:fld>
            <a:endParaRPr lang="en-US" altLang="zh-CN"/>
          </a:p>
        </p:txBody>
      </p:sp>
      <p:sp>
        <p:nvSpPr>
          <p:cNvPr id="749571" name="Rectangle 3"/>
          <p:cNvSpPr>
            <a:spLocks noGrp="1" noChangeArrowheads="1"/>
          </p:cNvSpPr>
          <p:nvPr>
            <p:ph sz="quarter" idx="1"/>
          </p:nvPr>
        </p:nvSpPr>
        <p:spPr>
          <a:xfrm>
            <a:off x="755576" y="1412776"/>
            <a:ext cx="7560840" cy="4680520"/>
          </a:xfrm>
        </p:spPr>
        <p:txBody>
          <a:bodyPr/>
          <a:lstStyle/>
          <a:p>
            <a:r>
              <a:rPr lang="zh-CN" altLang="en-US" sz="3200" dirty="0"/>
              <a:t>有限资源</a:t>
            </a:r>
            <a:endParaRPr lang="en-US" altLang="zh-CN" sz="3200" dirty="0"/>
          </a:p>
          <a:p>
            <a:r>
              <a:rPr lang="en-US" altLang="zh-CN" sz="3200" dirty="0"/>
              <a:t>With low latency</a:t>
            </a:r>
          </a:p>
          <a:p>
            <a:pPr lvl="1"/>
            <a:r>
              <a:rPr lang="en-US" altLang="zh-CN" sz="2800" dirty="0"/>
              <a:t>Tendency for bandwidth abuse by flooding network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67544" y="332656"/>
            <a:ext cx="7024744" cy="936104"/>
          </a:xfrm>
        </p:spPr>
        <p:txBody>
          <a:bodyPr/>
          <a:lstStyle/>
          <a:p>
            <a:r>
              <a:rPr lang="zh-CN" altLang="en-US" dirty="0">
                <a:ea typeface="宋体" pitchFamily="2" charset="-122"/>
              </a:rPr>
              <a:t>同步</a:t>
            </a:r>
            <a:r>
              <a:rPr lang="en-US" altLang="zh-CN" dirty="0">
                <a:ea typeface="宋体" pitchFamily="2" charset="-122"/>
              </a:rPr>
              <a:t>Synchronization</a:t>
            </a:r>
          </a:p>
        </p:txBody>
      </p:sp>
      <p:sp>
        <p:nvSpPr>
          <p:cNvPr id="4" name="灯片编号占位符 4"/>
          <p:cNvSpPr>
            <a:spLocks noGrp="1"/>
          </p:cNvSpPr>
          <p:nvPr>
            <p:ph type="sldNum" sz="quarter" idx="12"/>
          </p:nvPr>
        </p:nvSpPr>
        <p:spPr/>
        <p:txBody>
          <a:bodyPr/>
          <a:lstStyle/>
          <a:p>
            <a:fld id="{E9E25342-5FC4-48F6-BDB6-41B9DF2135F9}" type="slidenum">
              <a:rPr lang="zh-CN" altLang="en-US"/>
              <a:pPr/>
              <a:t>47</a:t>
            </a:fld>
            <a:endParaRPr lang="en-US" altLang="zh-CN"/>
          </a:p>
        </p:txBody>
      </p:sp>
      <p:sp>
        <p:nvSpPr>
          <p:cNvPr id="750595" name="Rectangle 3"/>
          <p:cNvSpPr>
            <a:spLocks noGrp="1" noChangeArrowheads="1"/>
          </p:cNvSpPr>
          <p:nvPr>
            <p:ph sz="quarter" idx="1"/>
          </p:nvPr>
        </p:nvSpPr>
        <p:spPr>
          <a:xfrm>
            <a:off x="611560" y="1484784"/>
            <a:ext cx="7920880" cy="4752528"/>
          </a:xfrm>
        </p:spPr>
        <p:txBody>
          <a:bodyPr/>
          <a:lstStyle/>
          <a:p>
            <a:r>
              <a:rPr lang="zh-CN" altLang="en-US" sz="3200" dirty="0"/>
              <a:t>通过消息传递实现同步</a:t>
            </a:r>
            <a:endParaRPr lang="en-US" altLang="zh-CN" sz="3200" dirty="0"/>
          </a:p>
          <a:p>
            <a:r>
              <a:rPr lang="en-US" altLang="zh-CN" sz="3200" dirty="0"/>
              <a:t>Synchronization as a communication cost</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67544" y="332656"/>
            <a:ext cx="7024744" cy="936104"/>
          </a:xfrm>
        </p:spPr>
        <p:txBody>
          <a:bodyPr/>
          <a:lstStyle/>
          <a:p>
            <a:r>
              <a:rPr lang="zh-CN" altLang="en-US" dirty="0">
                <a:ea typeface="宋体" pitchFamily="2" charset="-122"/>
              </a:rPr>
              <a:t>统一模型</a:t>
            </a:r>
            <a:r>
              <a:rPr lang="en-US" altLang="zh-CN" dirty="0">
                <a:latin typeface="Times New Roman" pitchFamily="18" charset="0"/>
                <a:ea typeface="宋体" pitchFamily="2" charset="-122"/>
                <a:cs typeface="Times New Roman" pitchFamily="18" charset="0"/>
              </a:rPr>
              <a:t>?</a:t>
            </a:r>
          </a:p>
        </p:txBody>
      </p:sp>
      <p:sp>
        <p:nvSpPr>
          <p:cNvPr id="4" name="灯片编号占位符 4"/>
          <p:cNvSpPr>
            <a:spLocks noGrp="1"/>
          </p:cNvSpPr>
          <p:nvPr>
            <p:ph type="sldNum" sz="quarter" idx="12"/>
          </p:nvPr>
        </p:nvSpPr>
        <p:spPr/>
        <p:txBody>
          <a:bodyPr/>
          <a:lstStyle/>
          <a:p>
            <a:fld id="{B2FF75E0-33A6-4264-83EB-9F2F5ACED6EA}" type="slidenum">
              <a:rPr lang="zh-CN" altLang="en-US"/>
              <a:pPr/>
              <a:t>48</a:t>
            </a:fld>
            <a:endParaRPr lang="en-US" altLang="zh-CN"/>
          </a:p>
        </p:txBody>
      </p:sp>
      <p:sp>
        <p:nvSpPr>
          <p:cNvPr id="751619" name="Rectangle 3"/>
          <p:cNvSpPr>
            <a:spLocks noGrp="1" noChangeArrowheads="1"/>
          </p:cNvSpPr>
          <p:nvPr>
            <p:ph sz="quarter" idx="1"/>
          </p:nvPr>
        </p:nvSpPr>
        <p:spPr>
          <a:xfrm>
            <a:off x="683568" y="1484784"/>
            <a:ext cx="7848872" cy="4896544"/>
          </a:xfrm>
        </p:spPr>
        <p:txBody>
          <a:bodyPr>
            <a:normAutofit/>
          </a:bodyPr>
          <a:lstStyle/>
          <a:p>
            <a:r>
              <a:rPr lang="zh-CN" altLang="en-US" sz="3200" dirty="0"/>
              <a:t>困难</a:t>
            </a:r>
            <a:endParaRPr lang="en-US" altLang="zh-CN" sz="3200" dirty="0"/>
          </a:p>
          <a:p>
            <a:pPr lvl="1"/>
            <a:r>
              <a:rPr lang="zh-CN" altLang="en-US" sz="2800" dirty="0"/>
              <a:t>并行机复杂</a:t>
            </a:r>
            <a:endParaRPr lang="en-US" altLang="zh-CN" sz="2800" dirty="0"/>
          </a:p>
          <a:p>
            <a:pPr lvl="1"/>
            <a:r>
              <a:rPr lang="zh-CN" altLang="en-US" sz="2800" dirty="0"/>
              <a:t>始终在演变之中</a:t>
            </a:r>
            <a:endParaRPr lang="en-US" altLang="zh-CN" sz="2800" dirty="0"/>
          </a:p>
          <a:p>
            <a:pPr lvl="1"/>
            <a:r>
              <a:rPr lang="zh-CN" altLang="en-US" sz="2800" dirty="0"/>
              <a:t>来自不同领域的不同用户</a:t>
            </a:r>
            <a:endParaRPr lang="en-US" altLang="zh-CN" sz="2800" dirty="0"/>
          </a:p>
          <a:p>
            <a:r>
              <a:rPr lang="zh-CN" altLang="en-US" sz="3200" dirty="0"/>
              <a:t>从不同用户的需求中抽象出一组共同特性</a:t>
            </a:r>
            <a:endParaRPr lang="en-US" altLang="zh-CN" sz="3200" dirty="0"/>
          </a:p>
          <a:p>
            <a:r>
              <a:rPr lang="zh-CN" altLang="en-US" sz="3200" dirty="0"/>
              <a:t>同样需要在描述和指定上取得平衡</a:t>
            </a:r>
            <a:endParaRPr lang="en-US" altLang="zh-CN"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67544" y="404664"/>
            <a:ext cx="7024744" cy="854968"/>
          </a:xfrm>
        </p:spPr>
        <p:txBody>
          <a:bodyPr/>
          <a:lstStyle/>
          <a:p>
            <a:r>
              <a:rPr lang="en-US" altLang="zh-CN" dirty="0"/>
              <a:t>Content</a:t>
            </a:r>
            <a:endParaRPr lang="zh-CN" altLang="en-US" dirty="0"/>
          </a:p>
        </p:txBody>
      </p:sp>
      <p:sp>
        <p:nvSpPr>
          <p:cNvPr id="4" name="灯片编号占位符 4"/>
          <p:cNvSpPr>
            <a:spLocks noGrp="1"/>
          </p:cNvSpPr>
          <p:nvPr>
            <p:ph type="sldNum" sz="quarter" idx="12"/>
          </p:nvPr>
        </p:nvSpPr>
        <p:spPr/>
        <p:txBody>
          <a:bodyPr/>
          <a:lstStyle/>
          <a:p>
            <a:fld id="{E3780634-814E-4117-905B-E1CAFFD42A1F}" type="slidenum">
              <a:rPr lang="zh-CN" altLang="en-US"/>
              <a:pPr/>
              <a:t>49</a:t>
            </a:fld>
            <a:endParaRPr lang="en-US" altLang="zh-CN"/>
          </a:p>
        </p:txBody>
      </p:sp>
      <p:sp>
        <p:nvSpPr>
          <p:cNvPr id="612355" name="Rectangle 3"/>
          <p:cNvSpPr>
            <a:spLocks noGrp="1" noChangeArrowheads="1"/>
          </p:cNvSpPr>
          <p:nvPr>
            <p:ph sz="quarter" idx="1"/>
          </p:nvPr>
        </p:nvSpPr>
        <p:spPr>
          <a:xfrm>
            <a:off x="683568" y="1700808"/>
            <a:ext cx="7632848" cy="4680520"/>
          </a:xfrm>
        </p:spPr>
        <p:txBody>
          <a:bodyPr>
            <a:normAutofit fontScale="92500" lnSpcReduction="10000"/>
          </a:bodyPr>
          <a:lstStyle/>
          <a:p>
            <a:r>
              <a:rPr lang="zh-CN" altLang="en-US" sz="4000" dirty="0">
                <a:solidFill>
                  <a:srgbClr val="003399"/>
                </a:solidFill>
                <a:ea typeface="华文新魏" pitchFamily="2" charset="-122"/>
              </a:rPr>
              <a:t>并行计算模型（</a:t>
            </a:r>
            <a:r>
              <a:rPr lang="en-US" altLang="zh-CN" sz="4000" dirty="0">
                <a:solidFill>
                  <a:srgbClr val="003399"/>
                </a:solidFill>
                <a:ea typeface="华文新魏" pitchFamily="2" charset="-122"/>
              </a:rPr>
              <a:t>Parallel Computing Model</a:t>
            </a:r>
            <a:r>
              <a:rPr lang="zh-CN" altLang="en-US" sz="4000" dirty="0">
                <a:solidFill>
                  <a:srgbClr val="003399"/>
                </a:solidFill>
                <a:ea typeface="华文新魏" pitchFamily="2" charset="-122"/>
              </a:rPr>
              <a:t>）</a:t>
            </a:r>
            <a:endParaRPr lang="en-US" altLang="zh-CN" sz="4000" dirty="0">
              <a:solidFill>
                <a:srgbClr val="003399"/>
              </a:solidFill>
              <a:ea typeface="华文新魏" pitchFamily="2" charset="-122"/>
            </a:endParaRPr>
          </a:p>
          <a:p>
            <a:r>
              <a:rPr lang="zh-CN" altLang="en-US" sz="4000" dirty="0">
                <a:solidFill>
                  <a:srgbClr val="FF0000"/>
                </a:solidFill>
                <a:ea typeface="华文新魏" pitchFamily="2" charset="-122"/>
              </a:rPr>
              <a:t>设计并行算法基本方法</a:t>
            </a:r>
            <a:endParaRPr lang="en-US" altLang="zh-CN" sz="4000" dirty="0">
              <a:solidFill>
                <a:srgbClr val="FF0000"/>
              </a:solidFill>
              <a:ea typeface="华文新魏" pitchFamily="2" charset="-122"/>
            </a:endParaRPr>
          </a:p>
          <a:p>
            <a:pPr lvl="1"/>
            <a:r>
              <a:rPr lang="en-US" altLang="zh-CN" sz="2400" b="1" dirty="0">
                <a:solidFill>
                  <a:srgbClr val="FF0000"/>
                </a:solidFill>
              </a:rPr>
              <a:t>Concepts </a:t>
            </a:r>
          </a:p>
          <a:p>
            <a:pPr lvl="1"/>
            <a:r>
              <a:rPr lang="zh-CN" altLang="en-US" sz="2400" b="1" dirty="0">
                <a:solidFill>
                  <a:srgbClr val="FF0000"/>
                </a:solidFill>
              </a:rPr>
              <a:t>分解（</a:t>
            </a:r>
            <a:r>
              <a:rPr lang="en-US" altLang="zh-CN" sz="2400" b="1" dirty="0">
                <a:solidFill>
                  <a:srgbClr val="FF0000"/>
                </a:solidFill>
              </a:rPr>
              <a:t>Decomposition</a:t>
            </a:r>
            <a:r>
              <a:rPr lang="zh-CN" altLang="en-US" sz="2400" b="1" dirty="0">
                <a:solidFill>
                  <a:srgbClr val="FF0000"/>
                </a:solidFill>
              </a:rPr>
              <a:t>）</a:t>
            </a:r>
            <a:endParaRPr lang="en-US" altLang="zh-CN" sz="2400" b="1" dirty="0">
              <a:solidFill>
                <a:srgbClr val="FF0000"/>
              </a:solidFill>
            </a:endParaRPr>
          </a:p>
          <a:p>
            <a:pPr lvl="1"/>
            <a:r>
              <a:rPr lang="zh-CN" altLang="en-US" sz="2400" b="1" dirty="0">
                <a:solidFill>
                  <a:srgbClr val="FF0000"/>
                </a:solidFill>
              </a:rPr>
              <a:t>任务（</a:t>
            </a:r>
            <a:r>
              <a:rPr lang="en-US" altLang="zh-CN" sz="2400" b="1" dirty="0">
                <a:solidFill>
                  <a:srgbClr val="FF0000"/>
                </a:solidFill>
              </a:rPr>
              <a:t>Task</a:t>
            </a:r>
            <a:r>
              <a:rPr lang="zh-CN" altLang="en-US" sz="2400" b="1" dirty="0">
                <a:solidFill>
                  <a:srgbClr val="FF0000"/>
                </a:solidFill>
              </a:rPr>
              <a:t>）</a:t>
            </a:r>
            <a:endParaRPr lang="en-US" altLang="zh-CN" sz="2400" b="1" dirty="0">
              <a:solidFill>
                <a:srgbClr val="FF0000"/>
              </a:solidFill>
            </a:endParaRPr>
          </a:p>
          <a:p>
            <a:pPr lvl="1"/>
            <a:r>
              <a:rPr lang="zh-CN" altLang="en-US" sz="2400" b="1" dirty="0">
                <a:solidFill>
                  <a:srgbClr val="FF0000"/>
                </a:solidFill>
              </a:rPr>
              <a:t>映射（</a:t>
            </a:r>
            <a:r>
              <a:rPr lang="en-US" altLang="zh-CN" sz="2400" b="1" dirty="0">
                <a:solidFill>
                  <a:srgbClr val="FF0000"/>
                </a:solidFill>
              </a:rPr>
              <a:t>Mapping</a:t>
            </a:r>
            <a:r>
              <a:rPr lang="zh-CN" altLang="en-US" sz="2400" b="1" dirty="0">
                <a:solidFill>
                  <a:srgbClr val="FF0000"/>
                </a:solidFill>
              </a:rPr>
              <a:t>）</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并行算法模型</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例子</a:t>
            </a:r>
            <a:endParaRPr lang="zh-CN" altLang="en-US" sz="4000" dirty="0">
              <a:ea typeface="华文新魏" pitchFamily="2" charset="-122"/>
            </a:endParaRPr>
          </a:p>
        </p:txBody>
      </p:sp>
    </p:spTree>
    <p:extLst>
      <p:ext uri="{BB962C8B-B14F-4D97-AF65-F5344CB8AC3E}">
        <p14:creationId xmlns:p14="http://schemas.microsoft.com/office/powerpoint/2010/main" val="246422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67544" y="332656"/>
            <a:ext cx="7024744" cy="792088"/>
          </a:xfrm>
        </p:spPr>
        <p:txBody>
          <a:bodyPr/>
          <a:lstStyle/>
          <a:p>
            <a:r>
              <a:rPr lang="en-US" altLang="zh-CN" dirty="0">
                <a:ea typeface="宋体" pitchFamily="2" charset="-122"/>
              </a:rPr>
              <a:t>Von Neumann Model</a:t>
            </a:r>
            <a:endParaRPr lang="en-US" altLang="zh-CN" sz="2800" dirty="0">
              <a:ea typeface="宋体" pitchFamily="2" charset="-122"/>
            </a:endParaRPr>
          </a:p>
        </p:txBody>
      </p:sp>
      <p:sp>
        <p:nvSpPr>
          <p:cNvPr id="4" name="灯片编号占位符 3"/>
          <p:cNvSpPr>
            <a:spLocks noGrp="1"/>
          </p:cNvSpPr>
          <p:nvPr>
            <p:ph type="sldNum" sz="quarter" idx="12"/>
          </p:nvPr>
        </p:nvSpPr>
        <p:spPr/>
        <p:txBody>
          <a:bodyPr/>
          <a:lstStyle/>
          <a:p>
            <a:fld id="{31168260-AC51-413E-93FF-34383843A165}" type="slidenum">
              <a:rPr lang="zh-CN" altLang="en-US"/>
              <a:pPr/>
              <a:t>5</a:t>
            </a:fld>
            <a:endParaRPr lang="en-US" altLang="zh-CN"/>
          </a:p>
        </p:txBody>
      </p:sp>
      <p:graphicFrame>
        <p:nvGraphicFramePr>
          <p:cNvPr id="735235" name="Object 3"/>
          <p:cNvGraphicFramePr>
            <a:graphicFrameLocks noChangeAspect="1"/>
          </p:cNvGraphicFramePr>
          <p:nvPr>
            <p:extLst>
              <p:ext uri="{D42A27DB-BD31-4B8C-83A1-F6EECF244321}">
                <p14:modId xmlns:p14="http://schemas.microsoft.com/office/powerpoint/2010/main" val="514508160"/>
              </p:ext>
            </p:extLst>
          </p:nvPr>
        </p:nvGraphicFramePr>
        <p:xfrm>
          <a:off x="971601" y="1196752"/>
          <a:ext cx="7416824" cy="5202924"/>
        </p:xfrm>
        <a:graphic>
          <a:graphicData uri="http://schemas.openxmlformats.org/presentationml/2006/ole">
            <mc:AlternateContent xmlns:mc="http://schemas.openxmlformats.org/markup-compatibility/2006">
              <mc:Choice xmlns:v="urn:schemas-microsoft-com:vml" Requires="v">
                <p:oleObj spid="_x0000_s735481" name="CorelDRAW" r:id="rId4" imgW="5744520" imgH="4030200" progId="CorelDRAW.Graphic.9">
                  <p:embed/>
                </p:oleObj>
              </mc:Choice>
              <mc:Fallback>
                <p:oleObj name="CorelDRAW" r:id="rId4" imgW="5744520" imgH="4030200" progId="CorelDRAW.Graphic.9">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1" y="1196752"/>
                        <a:ext cx="7416824" cy="5202924"/>
                      </a:xfrm>
                      <a:prstGeom prst="rect">
                        <a:avLst/>
                      </a:prstGeom>
                      <a:noFill/>
                      <a:ln>
                        <a:noFill/>
                      </a:ln>
                      <a:effec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467544" y="-27384"/>
            <a:ext cx="8676456" cy="1152128"/>
          </a:xfrm>
        </p:spPr>
        <p:txBody>
          <a:bodyPr>
            <a:normAutofit/>
          </a:bodyPr>
          <a:lstStyle/>
          <a:p>
            <a:r>
              <a:rPr lang="zh-CN" altLang="en-US" sz="3200" dirty="0">
                <a:ea typeface="宋体" pitchFamily="2" charset="-122"/>
              </a:rPr>
              <a:t>分解、任务及依赖图</a:t>
            </a:r>
            <a:endParaRPr lang="en-US" altLang="zh-CN" sz="3200" dirty="0">
              <a:ea typeface="宋体" pitchFamily="2" charset="-122"/>
            </a:endParaRPr>
          </a:p>
        </p:txBody>
      </p:sp>
      <p:sp>
        <p:nvSpPr>
          <p:cNvPr id="4" name="灯片编号占位符 4"/>
          <p:cNvSpPr>
            <a:spLocks noGrp="1"/>
          </p:cNvSpPr>
          <p:nvPr>
            <p:ph type="sldNum" sz="quarter" idx="12"/>
          </p:nvPr>
        </p:nvSpPr>
        <p:spPr/>
        <p:txBody>
          <a:bodyPr/>
          <a:lstStyle/>
          <a:p>
            <a:fld id="{2388F107-7B35-44AE-A67E-02ABFF1C0AAA}" type="slidenum">
              <a:rPr lang="zh-CN" altLang="en-US"/>
              <a:pPr/>
              <a:t>50</a:t>
            </a:fld>
            <a:endParaRPr lang="en-US" altLang="zh-CN"/>
          </a:p>
        </p:txBody>
      </p:sp>
      <p:sp>
        <p:nvSpPr>
          <p:cNvPr id="645123" name="Rectangle 3"/>
          <p:cNvSpPr>
            <a:spLocks noGrp="1" noChangeArrowheads="1"/>
          </p:cNvSpPr>
          <p:nvPr>
            <p:ph sz="quarter" idx="1"/>
          </p:nvPr>
        </p:nvSpPr>
        <p:spPr>
          <a:xfrm>
            <a:off x="611560" y="1628800"/>
            <a:ext cx="7920880" cy="4608512"/>
          </a:xfrm>
        </p:spPr>
        <p:txBody>
          <a:bodyPr>
            <a:normAutofit/>
          </a:bodyPr>
          <a:lstStyle/>
          <a:p>
            <a:r>
              <a:rPr lang="zh-CN" altLang="en-US" sz="2800" dirty="0"/>
              <a:t>设计并行算法的第一步是将问题分解成可并发执行的任务</a:t>
            </a:r>
            <a:endParaRPr lang="en-US" altLang="zh-CN" sz="2800" dirty="0"/>
          </a:p>
          <a:p>
            <a:r>
              <a:rPr lang="zh-CN" altLang="en-US" sz="2800" dirty="0"/>
              <a:t>分解可用任务依赖图</a:t>
            </a:r>
            <a:r>
              <a:rPr lang="en-US" altLang="zh-CN" sz="2800" dirty="0"/>
              <a:t>(</a:t>
            </a:r>
            <a:r>
              <a:rPr lang="en-US" altLang="zh-CN" sz="2800" i="1" dirty="0">
                <a:solidFill>
                  <a:srgbClr val="FF0000"/>
                </a:solidFill>
              </a:rPr>
              <a:t>task dependency graph)</a:t>
            </a:r>
            <a:r>
              <a:rPr lang="en-US" altLang="zh-CN" sz="2800" dirty="0"/>
              <a:t> </a:t>
            </a:r>
            <a:r>
              <a:rPr lang="zh-CN" altLang="en-US" sz="2800" dirty="0"/>
              <a:t>表示。图中节点代表任务，边代表任务依赖</a:t>
            </a:r>
            <a:endParaRPr lang="en-US" altLang="zh-CN" sz="2800"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457200" y="332656"/>
            <a:ext cx="8305800" cy="864096"/>
          </a:xfrm>
        </p:spPr>
        <p:txBody>
          <a:bodyPr>
            <a:normAutofit/>
          </a:bodyPr>
          <a:lstStyle/>
          <a:p>
            <a:r>
              <a:rPr lang="en-US" altLang="zh-CN" dirty="0">
                <a:ea typeface="宋体" pitchFamily="2" charset="-122"/>
              </a:rPr>
              <a:t>Example: </a:t>
            </a:r>
            <a:r>
              <a:rPr lang="zh-CN" altLang="en-US" dirty="0">
                <a:ea typeface="宋体" pitchFamily="2" charset="-122"/>
              </a:rPr>
              <a:t>矩阵相乘</a:t>
            </a:r>
            <a:endParaRPr lang="en-US" altLang="zh-CN" dirty="0">
              <a:ea typeface="宋体" pitchFamily="2" charset="-122"/>
            </a:endParaRPr>
          </a:p>
        </p:txBody>
      </p:sp>
      <p:sp>
        <p:nvSpPr>
          <p:cNvPr id="5" name="灯片编号占位符 4"/>
          <p:cNvSpPr>
            <a:spLocks noGrp="1"/>
          </p:cNvSpPr>
          <p:nvPr>
            <p:ph type="sldNum" sz="quarter" idx="12"/>
          </p:nvPr>
        </p:nvSpPr>
        <p:spPr/>
        <p:txBody>
          <a:bodyPr/>
          <a:lstStyle/>
          <a:p>
            <a:fld id="{02DB2B75-93BE-428A-B38E-9EFA305F2145}" type="slidenum">
              <a:rPr lang="zh-CN" altLang="en-US"/>
              <a:pPr/>
              <a:t>51</a:t>
            </a:fld>
            <a:endParaRPr lang="en-US" altLang="zh-CN"/>
          </a:p>
        </p:txBody>
      </p:sp>
      <p:pic>
        <p:nvPicPr>
          <p:cNvPr id="646147" name="Picture 3" descr="dmv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07704" y="1700808"/>
            <a:ext cx="5949882" cy="354164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6148" name="Text Box 4"/>
          <p:cNvSpPr txBox="1">
            <a:spLocks noChangeArrowheads="1"/>
          </p:cNvSpPr>
          <p:nvPr/>
        </p:nvSpPr>
        <p:spPr bwMode="auto">
          <a:xfrm>
            <a:off x="457200" y="5253007"/>
            <a:ext cx="8305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800" dirty="0">
                <a:solidFill>
                  <a:schemeClr val="tx1"/>
                </a:solidFill>
                <a:effectLst/>
                <a:latin typeface="Arial" pitchFamily="34" charset="0"/>
                <a:ea typeface="宋体" pitchFamily="2" charset="-122"/>
              </a:rPr>
              <a:t>计算输出向量</a:t>
            </a:r>
            <a:r>
              <a:rPr lang="en-US" altLang="zh-CN" sz="2800" dirty="0">
                <a:solidFill>
                  <a:schemeClr val="tx1"/>
                </a:solidFill>
                <a:effectLst/>
                <a:latin typeface="Arial" pitchFamily="34" charset="0"/>
                <a:ea typeface="宋体" pitchFamily="2" charset="-122"/>
              </a:rPr>
              <a:t>y</a:t>
            </a:r>
            <a:r>
              <a:rPr lang="zh-CN" altLang="en-US" sz="2800" dirty="0">
                <a:solidFill>
                  <a:schemeClr val="tx1"/>
                </a:solidFill>
                <a:effectLst/>
                <a:latin typeface="Arial" pitchFamily="34" charset="0"/>
                <a:ea typeface="宋体" pitchFamily="2" charset="-122"/>
              </a:rPr>
              <a:t>的每一元素可独立进行。因此，矩阵与向量之积可分解为</a:t>
            </a:r>
            <a:r>
              <a:rPr lang="en-US" altLang="zh-CN" sz="2800" dirty="0">
                <a:solidFill>
                  <a:schemeClr val="tx1"/>
                </a:solidFill>
                <a:effectLst/>
                <a:latin typeface="Arial" pitchFamily="34" charset="0"/>
                <a:ea typeface="宋体" pitchFamily="2" charset="-122"/>
              </a:rPr>
              <a:t>n</a:t>
            </a:r>
            <a:r>
              <a:rPr lang="zh-CN" altLang="en-US" sz="2800" dirty="0">
                <a:solidFill>
                  <a:schemeClr val="tx1"/>
                </a:solidFill>
                <a:effectLst/>
                <a:latin typeface="Arial" pitchFamily="34" charset="0"/>
                <a:ea typeface="宋体" pitchFamily="2" charset="-122"/>
              </a:rPr>
              <a:t>个任务。各子任务之间无依赖</a:t>
            </a:r>
            <a:endParaRPr lang="en-US" altLang="zh-CN" sz="2800" b="1" dirty="0">
              <a:solidFill>
                <a:schemeClr val="tx1"/>
              </a:solidFill>
              <a:effectLst/>
              <a:latin typeface="Arial" pitchFamily="34" charset="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395536" y="188640"/>
            <a:ext cx="8568952" cy="899120"/>
          </a:xfrm>
        </p:spPr>
        <p:txBody>
          <a:bodyPr>
            <a:normAutofit/>
          </a:bodyPr>
          <a:lstStyle/>
          <a:p>
            <a:r>
              <a:rPr lang="en-US" altLang="zh-CN" dirty="0">
                <a:ea typeface="宋体" pitchFamily="2" charset="-122"/>
              </a:rPr>
              <a:t>Example: Database Query Processing </a:t>
            </a:r>
          </a:p>
        </p:txBody>
      </p:sp>
      <p:sp>
        <p:nvSpPr>
          <p:cNvPr id="647171" name="Rectangle 3"/>
          <p:cNvSpPr>
            <a:spLocks noGrp="1" noChangeArrowheads="1"/>
          </p:cNvSpPr>
          <p:nvPr>
            <p:ph type="body" sz="half" idx="1"/>
          </p:nvPr>
        </p:nvSpPr>
        <p:spPr>
          <a:xfrm>
            <a:off x="457200" y="1052736"/>
            <a:ext cx="8229600" cy="17526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a:lnSpc>
                <a:spcPct val="140000"/>
              </a:lnSpc>
              <a:spcBef>
                <a:spcPts val="500"/>
              </a:spcBef>
              <a:spcAft>
                <a:spcPts val="500"/>
              </a:spcAft>
              <a:buFont typeface="Wingdings" pitchFamily="2" charset="2"/>
              <a:buNone/>
            </a:pPr>
            <a:r>
              <a:rPr lang="zh-CN" altLang="en-US" sz="2800" dirty="0"/>
              <a:t>在如下数据库上执行查询</a:t>
            </a:r>
            <a:r>
              <a:rPr lang="en-US" altLang="zh-CN" sz="2800" dirty="0"/>
              <a:t>:</a:t>
            </a:r>
          </a:p>
          <a:p>
            <a:pPr>
              <a:spcBef>
                <a:spcPts val="500"/>
              </a:spcBef>
              <a:spcAft>
                <a:spcPts val="500"/>
              </a:spcAft>
              <a:buFont typeface="Wingdings" pitchFamily="2" charset="2"/>
              <a:buNone/>
            </a:pPr>
            <a:r>
              <a:rPr lang="en-US" altLang="zh-CN" sz="2800" dirty="0">
                <a:latin typeface="Times New Roman" pitchFamily="18" charset="0"/>
              </a:rPr>
              <a:t>MODEL = ``CIVIC'' AND YEAR = 2001 AND</a:t>
            </a:r>
          </a:p>
          <a:p>
            <a:pPr>
              <a:lnSpc>
                <a:spcPct val="40000"/>
              </a:lnSpc>
              <a:spcBef>
                <a:spcPts val="500"/>
              </a:spcBef>
              <a:spcAft>
                <a:spcPts val="500"/>
              </a:spcAft>
              <a:buFont typeface="Wingdings" pitchFamily="2" charset="2"/>
              <a:buNone/>
            </a:pPr>
            <a:r>
              <a:rPr lang="en-US" altLang="zh-CN" sz="2800" dirty="0">
                <a:latin typeface="Times New Roman" pitchFamily="18" charset="0"/>
              </a:rPr>
              <a:t>	(COLOR = ``GREEN'' OR COLOR = ``WHITE)</a:t>
            </a:r>
            <a:r>
              <a:rPr lang="en-US" altLang="zh-CN" sz="2800" dirty="0"/>
              <a:t> </a:t>
            </a:r>
          </a:p>
        </p:txBody>
      </p:sp>
      <p:graphicFrame>
        <p:nvGraphicFramePr>
          <p:cNvPr id="647265" name="Group 97"/>
          <p:cNvGraphicFramePr>
            <a:graphicFrameLocks noGrp="1"/>
          </p:cNvGraphicFramePr>
          <p:nvPr>
            <p:ph sz="half" idx="2"/>
            <p:extLst>
              <p:ext uri="{D42A27DB-BD31-4B8C-83A1-F6EECF244321}">
                <p14:modId xmlns:p14="http://schemas.microsoft.com/office/powerpoint/2010/main" val="4198716299"/>
              </p:ext>
            </p:extLst>
          </p:nvPr>
        </p:nvGraphicFramePr>
        <p:xfrm>
          <a:off x="755577" y="2708919"/>
          <a:ext cx="7194624" cy="3712841"/>
        </p:xfrm>
        <a:graphic>
          <a:graphicData uri="http://schemas.openxmlformats.org/drawingml/2006/table">
            <a:tbl>
              <a:tblPr/>
              <a:tblGrid>
                <a:gridCol w="691887">
                  <a:extLst>
                    <a:ext uri="{9D8B030D-6E8A-4147-A177-3AD203B41FA5}">
                      <a16:colId xmlns:a16="http://schemas.microsoft.com/office/drawing/2014/main" val="20000"/>
                    </a:ext>
                  </a:extLst>
                </a:gridCol>
                <a:gridCol w="1296871">
                  <a:extLst>
                    <a:ext uri="{9D8B030D-6E8A-4147-A177-3AD203B41FA5}">
                      <a16:colId xmlns:a16="http://schemas.microsoft.com/office/drawing/2014/main" val="20001"/>
                    </a:ext>
                  </a:extLst>
                </a:gridCol>
                <a:gridCol w="1303556">
                  <a:extLst>
                    <a:ext uri="{9D8B030D-6E8A-4147-A177-3AD203B41FA5}">
                      <a16:colId xmlns:a16="http://schemas.microsoft.com/office/drawing/2014/main" val="20002"/>
                    </a:ext>
                  </a:extLst>
                </a:gridCol>
                <a:gridCol w="1300213">
                  <a:extLst>
                    <a:ext uri="{9D8B030D-6E8A-4147-A177-3AD203B41FA5}">
                      <a16:colId xmlns:a16="http://schemas.microsoft.com/office/drawing/2014/main" val="20003"/>
                    </a:ext>
                  </a:extLst>
                </a:gridCol>
                <a:gridCol w="1301884">
                  <a:extLst>
                    <a:ext uri="{9D8B030D-6E8A-4147-A177-3AD203B41FA5}">
                      <a16:colId xmlns:a16="http://schemas.microsoft.com/office/drawing/2014/main" val="20004"/>
                    </a:ext>
                  </a:extLst>
                </a:gridCol>
                <a:gridCol w="1300213">
                  <a:extLst>
                    <a:ext uri="{9D8B030D-6E8A-4147-A177-3AD203B41FA5}">
                      <a16:colId xmlns:a16="http://schemas.microsoft.com/office/drawing/2014/main" val="20005"/>
                    </a:ext>
                  </a:extLst>
                </a:gridCol>
              </a:tblGrid>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ID# </a:t>
                      </a: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Model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Year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Color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Dealer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Price </a:t>
                      </a: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4523 </a:t>
                      </a: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2002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Blue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MN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3476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Corolla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1999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White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IL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$15,000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7623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Camry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NY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$21,000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9834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Prius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6734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White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OR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$17,000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5342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Altima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FL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$19,000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3845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Maxima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Blue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NY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$22,000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8354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Accord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2000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VT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4395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Red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$17,000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3753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7352 </a:t>
                      </a:r>
                    </a:p>
                  </a:txBody>
                  <a:tcPr marL="0" marR="0" marT="0" marB="0" anchor="ct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2002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Red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WA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1"/>
          </p:nvPr>
        </p:nvSpPr>
        <p:spPr/>
        <p:txBody>
          <a:bodyPr/>
          <a:lstStyle/>
          <a:p>
            <a:fld id="{F3A8770A-FC74-489F-841A-809D9EEF669B}" type="slidenum">
              <a:rPr lang="zh-CN" altLang="en-US" smtClean="0"/>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395536" y="225624"/>
            <a:ext cx="8676456" cy="971128"/>
          </a:xfrm>
        </p:spPr>
        <p:txBody>
          <a:bodyPr>
            <a:normAutofit/>
          </a:bodyPr>
          <a:lstStyle/>
          <a:p>
            <a:r>
              <a:rPr lang="en-US" altLang="zh-CN" dirty="0">
                <a:ea typeface="宋体" pitchFamily="2" charset="-122"/>
              </a:rPr>
              <a:t>Example: Database Query Processing</a:t>
            </a:r>
          </a:p>
        </p:txBody>
      </p:sp>
      <p:sp>
        <p:nvSpPr>
          <p:cNvPr id="648195" name="Rectangle 3"/>
          <p:cNvSpPr>
            <a:spLocks noGrp="1" noChangeArrowheads="1"/>
          </p:cNvSpPr>
          <p:nvPr>
            <p:ph type="body" sz="half" idx="1"/>
          </p:nvPr>
        </p:nvSpPr>
        <p:spPr>
          <a:xfrm>
            <a:off x="609600" y="1196752"/>
            <a:ext cx="7702550" cy="1093788"/>
          </a:xfrm>
        </p:spPr>
        <p:txBody>
          <a:bodyPr>
            <a:normAutofit/>
          </a:bodyPr>
          <a:lstStyle/>
          <a:p>
            <a:pPr algn="just">
              <a:buFont typeface="Wingdings" pitchFamily="2" charset="2"/>
              <a:buNone/>
            </a:pPr>
            <a:r>
              <a:rPr lang="zh-CN" altLang="en-US" sz="2800" dirty="0"/>
              <a:t>执行查询可分成任务。每一任务可看作产生满足某一条件的中间结果</a:t>
            </a:r>
            <a:endParaRPr lang="en-US" altLang="zh-CN" sz="2800" dirty="0"/>
          </a:p>
        </p:txBody>
      </p:sp>
      <p:pic>
        <p:nvPicPr>
          <p:cNvPr id="648197" name="Picture 5" descr="query-da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628" y="2204863"/>
            <a:ext cx="7168595" cy="4002831"/>
          </a:xfrm>
        </p:spPr>
      </p:pic>
      <p:sp>
        <p:nvSpPr>
          <p:cNvPr id="6" name="灯片编号占位符 5"/>
          <p:cNvSpPr>
            <a:spLocks noGrp="1"/>
          </p:cNvSpPr>
          <p:nvPr>
            <p:ph type="sldNum" sz="quarter" idx="11"/>
          </p:nvPr>
        </p:nvSpPr>
        <p:spPr/>
        <p:txBody>
          <a:bodyPr/>
          <a:lstStyle/>
          <a:p>
            <a:fld id="{E4E51BFA-B247-4E24-A1A5-DF714D7B95F2}" type="slidenum">
              <a:rPr lang="zh-CN" altLang="en-US"/>
              <a:pPr/>
              <a:t>53</a:t>
            </a:fld>
            <a:endParaRPr lang="en-US" altLang="zh-CN"/>
          </a:p>
        </p:txBody>
      </p:sp>
      <p:sp>
        <p:nvSpPr>
          <p:cNvPr id="648196" name="Text Box 4"/>
          <p:cNvSpPr txBox="1">
            <a:spLocks noChangeArrowheads="1"/>
          </p:cNvSpPr>
          <p:nvPr/>
        </p:nvSpPr>
        <p:spPr bwMode="auto">
          <a:xfrm>
            <a:off x="685800" y="6207695"/>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dirty="0">
                <a:solidFill>
                  <a:schemeClr val="tx1"/>
                </a:solidFill>
                <a:effectLst/>
                <a:latin typeface="Arial" pitchFamily="34" charset="0"/>
                <a:ea typeface="宋体" pitchFamily="2" charset="-122"/>
              </a:rPr>
              <a:t>边表示一个任务的输出是另一个任务的输入</a:t>
            </a:r>
            <a:endParaRPr lang="en-US" altLang="zh-CN" dirty="0">
              <a:solidFill>
                <a:schemeClr val="tx1"/>
              </a:solidFill>
              <a:effectLst/>
              <a:latin typeface="Arial" pitchFamily="34" charset="0"/>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467544" y="404664"/>
            <a:ext cx="8568952" cy="827112"/>
          </a:xfrm>
        </p:spPr>
        <p:txBody>
          <a:bodyPr>
            <a:normAutofit/>
          </a:bodyPr>
          <a:lstStyle/>
          <a:p>
            <a:r>
              <a:rPr lang="en-US" altLang="zh-CN" dirty="0">
                <a:ea typeface="宋体" pitchFamily="2" charset="-122"/>
              </a:rPr>
              <a:t>Example: Database Query Processing </a:t>
            </a:r>
          </a:p>
        </p:txBody>
      </p:sp>
      <p:sp>
        <p:nvSpPr>
          <p:cNvPr id="649219" name="Rectangle 3"/>
          <p:cNvSpPr>
            <a:spLocks noGrp="1" noChangeArrowheads="1"/>
          </p:cNvSpPr>
          <p:nvPr>
            <p:ph type="body" sz="half" idx="1"/>
          </p:nvPr>
        </p:nvSpPr>
        <p:spPr>
          <a:xfrm>
            <a:off x="684213" y="1340768"/>
            <a:ext cx="7775575" cy="852487"/>
          </a:xfrm>
        </p:spPr>
        <p:txBody>
          <a:bodyPr>
            <a:normAutofit lnSpcReduction="10000"/>
          </a:bodyPr>
          <a:lstStyle/>
          <a:p>
            <a:pPr algn="just">
              <a:buFont typeface="Wingdings" pitchFamily="2" charset="2"/>
              <a:buNone/>
            </a:pPr>
            <a:r>
              <a:rPr lang="zh-CN" altLang="en-US" dirty="0"/>
              <a:t>同一问题可采用其它方式分解。不同的分解可能存在重大的性能差异</a:t>
            </a:r>
            <a:endParaRPr lang="en-US" altLang="zh-CN" dirty="0"/>
          </a:p>
        </p:txBody>
      </p:sp>
      <p:pic>
        <p:nvPicPr>
          <p:cNvPr id="649220" name="Picture 4" descr="query-dag-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687" y="2234388"/>
            <a:ext cx="6975447" cy="414694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1"/>
          </p:nvPr>
        </p:nvSpPr>
        <p:spPr/>
        <p:txBody>
          <a:bodyPr/>
          <a:lstStyle/>
          <a:p>
            <a:fld id="{F3A8770A-FC74-489F-841A-809D9EEF669B}" type="slidenum">
              <a:rPr lang="zh-CN" altLang="en-US" smtClean="0"/>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467544" y="332656"/>
            <a:ext cx="8066856" cy="936104"/>
          </a:xfrm>
        </p:spPr>
        <p:txBody>
          <a:bodyPr>
            <a:normAutofit/>
          </a:bodyPr>
          <a:lstStyle/>
          <a:p>
            <a:r>
              <a:rPr lang="zh-CN" altLang="en-US" dirty="0">
                <a:ea typeface="宋体" pitchFamily="2" charset="-122"/>
              </a:rPr>
              <a:t>任务粒度</a:t>
            </a:r>
            <a:endParaRPr lang="en-US" altLang="zh-CN" dirty="0">
              <a:ea typeface="宋体" pitchFamily="2" charset="-122"/>
            </a:endParaRPr>
          </a:p>
        </p:txBody>
      </p:sp>
      <p:sp>
        <p:nvSpPr>
          <p:cNvPr id="650243" name="Rectangle 3"/>
          <p:cNvSpPr>
            <a:spLocks noGrp="1" noChangeArrowheads="1"/>
          </p:cNvSpPr>
          <p:nvPr>
            <p:ph type="body" sz="half" idx="1"/>
          </p:nvPr>
        </p:nvSpPr>
        <p:spPr>
          <a:xfrm>
            <a:off x="609600" y="1268760"/>
            <a:ext cx="7848600" cy="1633538"/>
          </a:xfrm>
        </p:spPr>
        <p:txBody>
          <a:bodyPr>
            <a:noAutofit/>
          </a:bodyPr>
          <a:lstStyle/>
          <a:p>
            <a:r>
              <a:rPr lang="zh-CN" altLang="en-US" sz="2800" dirty="0"/>
              <a:t>分解的任务数量越多，粒度越小。否则粒度越大</a:t>
            </a:r>
            <a:endParaRPr lang="en-US" altLang="zh-CN" sz="2800" dirty="0"/>
          </a:p>
        </p:txBody>
      </p:sp>
      <p:pic>
        <p:nvPicPr>
          <p:cNvPr id="650244" name="Picture 4" descr="dmv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07704" y="2204864"/>
            <a:ext cx="5277995" cy="3456609"/>
          </a:xfrm>
        </p:spPr>
      </p:pic>
      <p:sp>
        <p:nvSpPr>
          <p:cNvPr id="6" name="灯片编号占位符 5"/>
          <p:cNvSpPr>
            <a:spLocks noGrp="1"/>
          </p:cNvSpPr>
          <p:nvPr>
            <p:ph type="sldNum" sz="quarter" idx="11"/>
          </p:nvPr>
        </p:nvSpPr>
        <p:spPr/>
        <p:txBody>
          <a:bodyPr/>
          <a:lstStyle/>
          <a:p>
            <a:fld id="{CE01C02E-2811-4A3A-ABA9-BC24ED834BB8}" type="slidenum">
              <a:rPr lang="zh-CN" altLang="en-US"/>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467544" y="332656"/>
            <a:ext cx="7024744" cy="936104"/>
          </a:xfrm>
        </p:spPr>
        <p:txBody>
          <a:bodyPr/>
          <a:lstStyle/>
          <a:p>
            <a:r>
              <a:rPr lang="zh-CN" altLang="en-US" dirty="0">
                <a:ea typeface="宋体" pitchFamily="2" charset="-122"/>
              </a:rPr>
              <a:t>并行度</a:t>
            </a:r>
            <a:r>
              <a:rPr lang="en-US" altLang="zh-CN" dirty="0">
                <a:ea typeface="宋体" pitchFamily="2" charset="-122"/>
              </a:rPr>
              <a:t>Degree of Concurrency </a:t>
            </a:r>
          </a:p>
        </p:txBody>
      </p:sp>
      <p:sp>
        <p:nvSpPr>
          <p:cNvPr id="4" name="灯片编号占位符 4"/>
          <p:cNvSpPr>
            <a:spLocks noGrp="1"/>
          </p:cNvSpPr>
          <p:nvPr>
            <p:ph type="sldNum" sz="quarter" idx="12"/>
          </p:nvPr>
        </p:nvSpPr>
        <p:spPr/>
        <p:txBody>
          <a:bodyPr/>
          <a:lstStyle/>
          <a:p>
            <a:fld id="{628D6155-AB96-4FA8-BD32-83FEABEFB79F}" type="slidenum">
              <a:rPr lang="zh-CN" altLang="en-US"/>
              <a:pPr/>
              <a:t>56</a:t>
            </a:fld>
            <a:endParaRPr lang="en-US" altLang="zh-CN"/>
          </a:p>
        </p:txBody>
      </p:sp>
      <p:sp>
        <p:nvSpPr>
          <p:cNvPr id="651267" name="Rectangle 3"/>
          <p:cNvSpPr>
            <a:spLocks noGrp="1" noChangeArrowheads="1"/>
          </p:cNvSpPr>
          <p:nvPr>
            <p:ph sz="quarter" idx="1"/>
          </p:nvPr>
        </p:nvSpPr>
        <p:spPr>
          <a:xfrm>
            <a:off x="395536" y="1268760"/>
            <a:ext cx="8280400" cy="5184576"/>
          </a:xfrm>
        </p:spPr>
        <p:txBody>
          <a:bodyPr>
            <a:normAutofit/>
          </a:bodyPr>
          <a:lstStyle/>
          <a:p>
            <a:pPr>
              <a:lnSpc>
                <a:spcPct val="90000"/>
              </a:lnSpc>
            </a:pPr>
            <a:r>
              <a:rPr lang="zh-CN" altLang="en-US" sz="2800" dirty="0"/>
              <a:t>能并行执行的任务数称为一分解的</a:t>
            </a:r>
            <a:r>
              <a:rPr lang="en-US" altLang="zh-CN" sz="2800" i="1" dirty="0">
                <a:solidFill>
                  <a:srgbClr val="FF0000"/>
                </a:solidFill>
              </a:rPr>
              <a:t>degree of concurrency</a:t>
            </a:r>
            <a:r>
              <a:rPr lang="en-US" altLang="zh-CN" sz="2800" dirty="0"/>
              <a:t> </a:t>
            </a:r>
          </a:p>
          <a:p>
            <a:pPr lvl="1">
              <a:lnSpc>
                <a:spcPct val="90000"/>
              </a:lnSpc>
            </a:pPr>
            <a:r>
              <a:rPr lang="en-US" altLang="zh-CN" sz="2400" i="1" dirty="0">
                <a:solidFill>
                  <a:srgbClr val="FF0000"/>
                </a:solidFill>
              </a:rPr>
              <a:t>maximum degree of concurrency</a:t>
            </a:r>
            <a:r>
              <a:rPr lang="en-US" altLang="zh-CN" sz="2400" dirty="0"/>
              <a:t> </a:t>
            </a:r>
          </a:p>
          <a:p>
            <a:pPr lvl="1">
              <a:lnSpc>
                <a:spcPct val="90000"/>
              </a:lnSpc>
            </a:pPr>
            <a:r>
              <a:rPr lang="en-US" altLang="zh-CN" sz="2400" i="1" dirty="0">
                <a:solidFill>
                  <a:srgbClr val="FF0000"/>
                </a:solidFill>
              </a:rPr>
              <a:t>average degree of concurrency</a:t>
            </a:r>
            <a:r>
              <a:rPr lang="en-US" altLang="zh-CN" sz="2400" dirty="0"/>
              <a:t> </a:t>
            </a:r>
          </a:p>
          <a:p>
            <a:pPr>
              <a:lnSpc>
                <a:spcPct val="90000"/>
              </a:lnSpc>
            </a:pPr>
            <a:r>
              <a:rPr lang="zh-CN" altLang="en-US" sz="2800" dirty="0"/>
              <a:t>当任务粒度小时，并行度大。</a:t>
            </a:r>
            <a:endParaRPr lang="en-US" altLang="zh-CN" dirty="0"/>
          </a:p>
        </p:txBody>
      </p:sp>
      <p:pic>
        <p:nvPicPr>
          <p:cNvPr id="5" name="Picture 4" descr="dm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1520" y="3717032"/>
            <a:ext cx="3525887" cy="2309137"/>
          </a:xfrm>
          <a:prstGeom prst="rect">
            <a:avLst/>
          </a:prstGeom>
        </p:spPr>
      </p:pic>
      <p:pic>
        <p:nvPicPr>
          <p:cNvPr id="6" name="Picture 4" descr="minimumd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83968" y="3933056"/>
            <a:ext cx="4667846" cy="1536253"/>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467544" y="332656"/>
            <a:ext cx="7024744" cy="936104"/>
          </a:xfrm>
        </p:spPr>
        <p:txBody>
          <a:bodyPr>
            <a:normAutofit fontScale="90000"/>
          </a:bodyPr>
          <a:lstStyle/>
          <a:p>
            <a:r>
              <a:rPr lang="zh-CN" altLang="en-US" dirty="0">
                <a:ea typeface="宋体" pitchFamily="2" charset="-122"/>
              </a:rPr>
              <a:t>任务交互图</a:t>
            </a:r>
            <a:r>
              <a:rPr lang="en-US" altLang="zh-CN" dirty="0">
                <a:ea typeface="宋体" pitchFamily="2" charset="-122"/>
              </a:rPr>
              <a:t>Task Interaction Graphs </a:t>
            </a:r>
          </a:p>
        </p:txBody>
      </p:sp>
      <p:sp>
        <p:nvSpPr>
          <p:cNvPr id="4" name="灯片编号占位符 4"/>
          <p:cNvSpPr>
            <a:spLocks noGrp="1"/>
          </p:cNvSpPr>
          <p:nvPr>
            <p:ph type="sldNum" sz="quarter" idx="12"/>
          </p:nvPr>
        </p:nvSpPr>
        <p:spPr/>
        <p:txBody>
          <a:bodyPr/>
          <a:lstStyle/>
          <a:p>
            <a:fld id="{E86A6B9B-AE2D-44A5-AC97-C7C3CAABF9A5}" type="slidenum">
              <a:rPr lang="zh-CN" altLang="en-US"/>
              <a:pPr/>
              <a:t>57</a:t>
            </a:fld>
            <a:endParaRPr lang="en-US" altLang="zh-CN"/>
          </a:p>
        </p:txBody>
      </p:sp>
      <p:sp>
        <p:nvSpPr>
          <p:cNvPr id="655363" name="Rectangle 3"/>
          <p:cNvSpPr>
            <a:spLocks noGrp="1" noChangeArrowheads="1"/>
          </p:cNvSpPr>
          <p:nvPr>
            <p:ph sz="quarter" idx="1"/>
          </p:nvPr>
        </p:nvSpPr>
        <p:spPr>
          <a:xfrm>
            <a:off x="611560" y="1412776"/>
            <a:ext cx="7848872" cy="4896544"/>
          </a:xfrm>
        </p:spPr>
        <p:txBody>
          <a:bodyPr anchor="t" anchorCtr="0">
            <a:normAutofit/>
          </a:bodyPr>
          <a:lstStyle/>
          <a:p>
            <a:r>
              <a:rPr lang="zh-CN" altLang="en-US" sz="2800" dirty="0"/>
              <a:t>任务之间通常需要交换数据</a:t>
            </a:r>
            <a:r>
              <a:rPr lang="en-US" altLang="zh-CN" sz="2800" dirty="0"/>
              <a:t> </a:t>
            </a:r>
          </a:p>
          <a:p>
            <a:r>
              <a:rPr lang="zh-CN" altLang="en-US" sz="2800" dirty="0"/>
              <a:t>表达任务之间交换关系的图称为</a:t>
            </a:r>
            <a:r>
              <a:rPr lang="en-US" altLang="zh-CN" sz="2800" i="1" dirty="0">
                <a:solidFill>
                  <a:srgbClr val="FF0000"/>
                </a:solidFill>
              </a:rPr>
              <a:t>task interaction graph</a:t>
            </a:r>
            <a:r>
              <a:rPr lang="en-US" altLang="zh-CN" sz="2800" dirty="0"/>
              <a:t>. </a:t>
            </a:r>
          </a:p>
          <a:p>
            <a:r>
              <a:rPr lang="zh-CN" altLang="en-US" sz="2800" i="1" dirty="0"/>
              <a:t>区别：</a:t>
            </a:r>
            <a:endParaRPr lang="en-US" altLang="zh-CN" sz="2800" i="1" dirty="0"/>
          </a:p>
          <a:p>
            <a:pPr lvl="1"/>
            <a:r>
              <a:rPr lang="en-US" altLang="zh-CN" sz="2500" i="1" dirty="0"/>
              <a:t>task interaction graphs</a:t>
            </a:r>
            <a:r>
              <a:rPr lang="en-US" altLang="zh-CN" sz="2500" dirty="0"/>
              <a:t> </a:t>
            </a:r>
            <a:r>
              <a:rPr lang="zh-CN" altLang="en-US" sz="2500" dirty="0"/>
              <a:t>表达数据依赖；</a:t>
            </a:r>
            <a:endParaRPr lang="en-US" altLang="zh-CN" sz="2500" dirty="0"/>
          </a:p>
          <a:p>
            <a:pPr lvl="1"/>
            <a:r>
              <a:rPr lang="en-US" altLang="zh-CN" sz="2500" i="1" dirty="0"/>
              <a:t>task dependency graphs</a:t>
            </a:r>
            <a:r>
              <a:rPr lang="zh-CN" altLang="en-US" sz="2500" i="1" dirty="0"/>
              <a:t>表达</a:t>
            </a:r>
            <a:r>
              <a:rPr lang="en-US" altLang="zh-CN" sz="2500" dirty="0">
                <a:solidFill>
                  <a:srgbClr val="FF0000"/>
                </a:solidFill>
              </a:rPr>
              <a:t>control dependencies</a:t>
            </a:r>
            <a:r>
              <a:rPr lang="en-US" altLang="zh-CN" sz="2500"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85192" y="332656"/>
            <a:ext cx="8579296" cy="827112"/>
          </a:xfrm>
        </p:spPr>
        <p:txBody>
          <a:bodyPr>
            <a:normAutofit/>
          </a:bodyPr>
          <a:lstStyle/>
          <a:p>
            <a:r>
              <a:rPr lang="en-US" altLang="zh-CN" dirty="0">
                <a:ea typeface="宋体" pitchFamily="2" charset="-122"/>
              </a:rPr>
              <a:t>Task Interaction Graphs: An Example </a:t>
            </a:r>
          </a:p>
        </p:txBody>
      </p:sp>
      <p:sp>
        <p:nvSpPr>
          <p:cNvPr id="656387" name="Rectangle 3"/>
          <p:cNvSpPr>
            <a:spLocks noGrp="1" noChangeArrowheads="1"/>
          </p:cNvSpPr>
          <p:nvPr>
            <p:ph type="body" sz="half" idx="1"/>
          </p:nvPr>
        </p:nvSpPr>
        <p:spPr>
          <a:xfrm>
            <a:off x="144463" y="1268413"/>
            <a:ext cx="8820150" cy="738187"/>
          </a:xfrm>
        </p:spPr>
        <p:txBody>
          <a:bodyPr>
            <a:normAutofit/>
          </a:bodyPr>
          <a:lstStyle/>
          <a:p>
            <a:pPr>
              <a:buFont typeface="Wingdings" pitchFamily="2" charset="2"/>
              <a:buNone/>
            </a:pPr>
            <a:r>
              <a:rPr lang="zh-CN" altLang="en-US" dirty="0"/>
              <a:t>	</a:t>
            </a:r>
            <a:r>
              <a:rPr lang="zh-CN" altLang="en-US" sz="3200" dirty="0"/>
              <a:t>稀疏矩阵</a:t>
            </a:r>
            <a:r>
              <a:rPr lang="en-US" altLang="zh-CN" sz="3200" b="1" i="1" dirty="0"/>
              <a:t>A</a:t>
            </a:r>
            <a:r>
              <a:rPr lang="zh-CN" altLang="en-US" sz="3200" b="1" dirty="0"/>
              <a:t>乘以向量</a:t>
            </a:r>
            <a:r>
              <a:rPr lang="en-US" altLang="zh-CN" sz="3200" dirty="0"/>
              <a:t> </a:t>
            </a:r>
            <a:r>
              <a:rPr lang="en-US" altLang="zh-CN" sz="3200" b="1" i="1" dirty="0"/>
              <a:t>b</a:t>
            </a:r>
            <a:r>
              <a:rPr lang="en-US" altLang="zh-CN" sz="3200" i="1" dirty="0"/>
              <a:t>. </a:t>
            </a:r>
            <a:endParaRPr lang="en-US" altLang="zh-CN" sz="3200" dirty="0"/>
          </a:p>
        </p:txBody>
      </p:sp>
      <p:pic>
        <p:nvPicPr>
          <p:cNvPr id="656388" name="Picture 4" descr="sparse-matvec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43608" y="3356992"/>
            <a:ext cx="7066075" cy="2808312"/>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灯片编号占位符 5"/>
          <p:cNvSpPr>
            <a:spLocks noGrp="1"/>
          </p:cNvSpPr>
          <p:nvPr>
            <p:ph type="sldNum" sz="quarter" idx="11"/>
          </p:nvPr>
        </p:nvSpPr>
        <p:spPr/>
        <p:txBody>
          <a:bodyPr/>
          <a:lstStyle/>
          <a:p>
            <a:fld id="{5F4DB099-546C-49E0-9265-4C7648498A75}" type="slidenum">
              <a:rPr lang="zh-CN" altLang="en-US"/>
              <a:pPr/>
              <a:t>58</a:t>
            </a:fld>
            <a:endParaRPr lang="en-US" altLang="zh-CN"/>
          </a:p>
        </p:txBody>
      </p:sp>
      <p:sp>
        <p:nvSpPr>
          <p:cNvPr id="656389" name="Text Box 5"/>
          <p:cNvSpPr txBox="1">
            <a:spLocks noChangeArrowheads="1"/>
          </p:cNvSpPr>
          <p:nvPr/>
        </p:nvSpPr>
        <p:spPr bwMode="auto">
          <a:xfrm>
            <a:off x="609600" y="2209800"/>
            <a:ext cx="3429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en-US" sz="1800">
              <a:solidFill>
                <a:schemeClr val="tx1"/>
              </a:solidFill>
              <a:effectLst/>
              <a:latin typeface="Arial" pitchFamily="34" charset="0"/>
              <a:ea typeface="宋体" pitchFamily="2" charset="-122"/>
            </a:endParaRPr>
          </a:p>
        </p:txBody>
      </p:sp>
      <p:sp>
        <p:nvSpPr>
          <p:cNvPr id="656390" name="Rectangle 6"/>
          <p:cNvSpPr>
            <a:spLocks noChangeArrowheads="1"/>
          </p:cNvSpPr>
          <p:nvPr/>
        </p:nvSpPr>
        <p:spPr bwMode="auto">
          <a:xfrm>
            <a:off x="457200" y="2060575"/>
            <a:ext cx="8229600"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0"/>
              </a:spcBef>
              <a:buFont typeface="Wingdings" pitchFamily="2" charset="2"/>
              <a:buChar char="§"/>
            </a:pPr>
            <a:r>
              <a:rPr lang="zh-CN" altLang="en-US" dirty="0">
                <a:solidFill>
                  <a:schemeClr val="tx1"/>
                </a:solidFill>
                <a:effectLst>
                  <a:outerShdw blurRad="38100" dist="38100" dir="2700000" algn="tl">
                    <a:srgbClr val="C0C0C0"/>
                  </a:outerShdw>
                </a:effectLst>
                <a:ea typeface="宋体" pitchFamily="2" charset="-122"/>
              </a:rPr>
              <a:t>计算结果向量的每一元素可视之为独立任务</a:t>
            </a:r>
            <a:r>
              <a:rPr lang="en-US" altLang="zh-CN" dirty="0">
                <a:solidFill>
                  <a:schemeClr val="tx1"/>
                </a:solidFill>
                <a:effectLst>
                  <a:outerShdw blurRad="38100" dist="38100" dir="2700000" algn="tl">
                    <a:srgbClr val="C0C0C0"/>
                  </a:outerShdw>
                </a:effectLst>
                <a:ea typeface="宋体" pitchFamily="2" charset="-122"/>
              </a:rPr>
              <a:t> </a:t>
            </a:r>
          </a:p>
          <a:p>
            <a:pPr marL="342900" indent="-342900" algn="l">
              <a:spcBef>
                <a:spcPct val="0"/>
              </a:spcBef>
              <a:buFont typeface="Wingdings" pitchFamily="2" charset="2"/>
              <a:buChar char="§"/>
            </a:pPr>
            <a:r>
              <a:rPr lang="zh-CN" altLang="en-US" dirty="0">
                <a:solidFill>
                  <a:schemeClr val="tx1"/>
                </a:solidFill>
                <a:effectLst>
                  <a:outerShdw blurRad="38100" dist="38100" dir="2700000" algn="tl">
                    <a:srgbClr val="C0C0C0"/>
                  </a:outerShdw>
                </a:effectLst>
                <a:ea typeface="宋体" pitchFamily="2" charset="-122"/>
              </a:rPr>
              <a:t>由于内存优化，可以将</a:t>
            </a:r>
            <a:r>
              <a:rPr lang="en-US" altLang="zh-CN" dirty="0">
                <a:solidFill>
                  <a:srgbClr val="FF0000"/>
                </a:solidFill>
                <a:effectLst>
                  <a:outerShdw blurRad="38100" dist="38100" dir="2700000" algn="tl">
                    <a:srgbClr val="C0C0C0"/>
                  </a:outerShdw>
                </a:effectLst>
                <a:ea typeface="宋体" pitchFamily="2" charset="-122"/>
              </a:rPr>
              <a:t>A</a:t>
            </a:r>
            <a:r>
              <a:rPr lang="zh-CN" altLang="en-US" dirty="0">
                <a:solidFill>
                  <a:srgbClr val="FF0000"/>
                </a:solidFill>
                <a:effectLst>
                  <a:outerShdw blurRad="38100" dist="38100" dir="2700000" algn="tl">
                    <a:srgbClr val="C0C0C0"/>
                  </a:outerShdw>
                </a:effectLst>
                <a:ea typeface="宋体" pitchFamily="2" charset="-122"/>
              </a:rPr>
              <a:t>，</a:t>
            </a:r>
            <a:r>
              <a:rPr lang="en-US" altLang="zh-CN" b="1" i="1" dirty="0">
                <a:solidFill>
                  <a:srgbClr val="FF0000"/>
                </a:solidFill>
                <a:effectLst>
                  <a:outerShdw blurRad="38100" dist="38100" dir="2700000" algn="tl">
                    <a:srgbClr val="C0C0C0"/>
                  </a:outerShdw>
                </a:effectLst>
                <a:ea typeface="宋体" pitchFamily="2" charset="-122"/>
              </a:rPr>
              <a:t>b</a:t>
            </a:r>
            <a:r>
              <a:rPr lang="en-US" altLang="zh-CN" dirty="0">
                <a:solidFill>
                  <a:srgbClr val="FF0000"/>
                </a:solidFill>
                <a:effectLst>
                  <a:outerShdw blurRad="38100" dist="38100" dir="2700000" algn="tl">
                    <a:srgbClr val="C0C0C0"/>
                  </a:outerShdw>
                </a:effectLst>
                <a:ea typeface="宋体" pitchFamily="2" charset="-122"/>
              </a:rPr>
              <a:t> </a:t>
            </a:r>
            <a:r>
              <a:rPr lang="zh-CN" altLang="en-US" dirty="0">
                <a:solidFill>
                  <a:srgbClr val="FF0000"/>
                </a:solidFill>
                <a:effectLst>
                  <a:outerShdw blurRad="38100" dist="38100" dir="2700000" algn="tl">
                    <a:srgbClr val="C0C0C0"/>
                  </a:outerShdw>
                </a:effectLst>
                <a:ea typeface="宋体" pitchFamily="2" charset="-122"/>
              </a:rPr>
              <a:t>根据任务划分，</a:t>
            </a:r>
            <a:r>
              <a:rPr lang="zh-CN" altLang="en-US" dirty="0">
                <a:solidFill>
                  <a:schemeClr val="tx1"/>
                </a:solidFill>
                <a:effectLst>
                  <a:outerShdw blurRad="38100" dist="38100" dir="2700000" algn="tl">
                    <a:srgbClr val="C0C0C0"/>
                  </a:outerShdw>
                </a:effectLst>
                <a:ea typeface="宋体" pitchFamily="2" charset="-122"/>
              </a:rPr>
              <a:t>可以发现任务交互图和矩阵</a:t>
            </a:r>
            <a:r>
              <a:rPr lang="en-US" altLang="zh-CN" dirty="0">
                <a:solidFill>
                  <a:schemeClr val="tx1"/>
                </a:solidFill>
                <a:effectLst>
                  <a:outerShdw blurRad="38100" dist="38100" dir="2700000" algn="tl">
                    <a:srgbClr val="C0C0C0"/>
                  </a:outerShdw>
                </a:effectLst>
                <a:ea typeface="宋体" pitchFamily="2" charset="-122"/>
              </a:rPr>
              <a:t>A</a:t>
            </a:r>
            <a:r>
              <a:rPr lang="zh-CN" altLang="en-US" dirty="0">
                <a:solidFill>
                  <a:schemeClr val="tx1"/>
                </a:solidFill>
                <a:effectLst>
                  <a:outerShdw blurRad="38100" dist="38100" dir="2700000" algn="tl">
                    <a:srgbClr val="C0C0C0"/>
                  </a:outerShdw>
                </a:effectLst>
                <a:ea typeface="宋体" pitchFamily="2" charset="-122"/>
              </a:rPr>
              <a:t>的图一样</a:t>
            </a:r>
            <a:endParaRPr lang="en-US" altLang="zh-CN" dirty="0">
              <a:solidFill>
                <a:schemeClr val="tx1"/>
              </a:solidFill>
              <a:effectLst>
                <a:outerShdw blurRad="38100" dist="38100" dir="2700000" algn="tl">
                  <a:srgbClr val="C0C0C0"/>
                </a:outerShdw>
              </a:effectLst>
              <a:ea typeface="宋体" pitchFamily="2" charset="-122"/>
            </a:endParaRPr>
          </a:p>
        </p:txBody>
      </p:sp>
      <p:sp>
        <p:nvSpPr>
          <p:cNvPr id="8" name="Line 51"/>
          <p:cNvSpPr>
            <a:spLocks noChangeShapeType="1"/>
          </p:cNvSpPr>
          <p:nvPr/>
        </p:nvSpPr>
        <p:spPr bwMode="auto">
          <a:xfrm flipH="1">
            <a:off x="1822202" y="3414812"/>
            <a:ext cx="13494" cy="23184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51"/>
          <p:cNvSpPr>
            <a:spLocks noChangeShapeType="1"/>
          </p:cNvSpPr>
          <p:nvPr/>
        </p:nvSpPr>
        <p:spPr bwMode="auto">
          <a:xfrm flipH="1">
            <a:off x="1974602" y="3429000"/>
            <a:ext cx="13494" cy="23184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51"/>
          <p:cNvSpPr>
            <a:spLocks noChangeShapeType="1"/>
          </p:cNvSpPr>
          <p:nvPr/>
        </p:nvSpPr>
        <p:spPr bwMode="auto">
          <a:xfrm flipH="1">
            <a:off x="2110234" y="3429000"/>
            <a:ext cx="13494" cy="23184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51"/>
          <p:cNvSpPr>
            <a:spLocks noChangeShapeType="1"/>
          </p:cNvSpPr>
          <p:nvPr/>
        </p:nvSpPr>
        <p:spPr bwMode="auto">
          <a:xfrm>
            <a:off x="3635896" y="3861048"/>
            <a:ext cx="4320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1"/>
          <p:cNvSpPr>
            <a:spLocks noChangeShapeType="1"/>
          </p:cNvSpPr>
          <p:nvPr/>
        </p:nvSpPr>
        <p:spPr bwMode="auto">
          <a:xfrm>
            <a:off x="3635896" y="4013448"/>
            <a:ext cx="4320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51"/>
          <p:cNvSpPr>
            <a:spLocks noChangeShapeType="1"/>
          </p:cNvSpPr>
          <p:nvPr/>
        </p:nvSpPr>
        <p:spPr bwMode="auto">
          <a:xfrm>
            <a:off x="3635896" y="4221088"/>
            <a:ext cx="4320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1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1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467544" y="332656"/>
            <a:ext cx="7704856" cy="782960"/>
          </a:xfrm>
        </p:spPr>
        <p:txBody>
          <a:bodyPr>
            <a:normAutofit/>
          </a:bodyPr>
          <a:lstStyle/>
          <a:p>
            <a:r>
              <a:rPr lang="zh-CN" altLang="en-US" dirty="0">
                <a:ea typeface="宋体" pitchFamily="2" charset="-122"/>
              </a:rPr>
              <a:t>分解技术</a:t>
            </a:r>
            <a:r>
              <a:rPr lang="en-US" altLang="zh-CN" dirty="0">
                <a:ea typeface="宋体" pitchFamily="2" charset="-122"/>
              </a:rPr>
              <a:t>Decomposition Techniques </a:t>
            </a:r>
          </a:p>
        </p:txBody>
      </p:sp>
      <p:sp>
        <p:nvSpPr>
          <p:cNvPr id="4" name="灯片编号占位符 4"/>
          <p:cNvSpPr>
            <a:spLocks noGrp="1"/>
          </p:cNvSpPr>
          <p:nvPr>
            <p:ph type="sldNum" sz="quarter" idx="12"/>
          </p:nvPr>
        </p:nvSpPr>
        <p:spPr/>
        <p:txBody>
          <a:bodyPr/>
          <a:lstStyle/>
          <a:p>
            <a:fld id="{AB0E1414-43A9-47C2-B87C-6D1CF080787B}" type="slidenum">
              <a:rPr lang="zh-CN" altLang="en-US"/>
              <a:pPr/>
              <a:t>59</a:t>
            </a:fld>
            <a:endParaRPr lang="en-US" altLang="zh-CN"/>
          </a:p>
        </p:txBody>
      </p:sp>
      <p:sp>
        <p:nvSpPr>
          <p:cNvPr id="662531" name="Rectangle 3"/>
          <p:cNvSpPr>
            <a:spLocks noGrp="1" noChangeArrowheads="1"/>
          </p:cNvSpPr>
          <p:nvPr>
            <p:ph sz="quarter" idx="1"/>
          </p:nvPr>
        </p:nvSpPr>
        <p:spPr>
          <a:xfrm>
            <a:off x="611560" y="1412776"/>
            <a:ext cx="7992888" cy="5184576"/>
          </a:xfrm>
        </p:spPr>
        <p:txBody>
          <a:bodyPr>
            <a:normAutofit/>
          </a:bodyPr>
          <a:lstStyle/>
          <a:p>
            <a:pPr lvl="1">
              <a:buFont typeface="Wingdings" pitchFamily="2" charset="2"/>
              <a:buNone/>
            </a:pPr>
            <a:r>
              <a:rPr lang="en-US" altLang="zh-CN" sz="3200" dirty="0">
                <a:latin typeface="Arial"/>
              </a:rPr>
              <a:t>• </a:t>
            </a:r>
            <a:r>
              <a:rPr lang="zh-CN" altLang="en-US" sz="3200" dirty="0">
                <a:latin typeface="Arial"/>
              </a:rPr>
              <a:t>递归分解（</a:t>
            </a:r>
            <a:r>
              <a:rPr lang="en-US" altLang="zh-CN" sz="3200" dirty="0"/>
              <a:t>recursive decomposition</a:t>
            </a:r>
            <a:r>
              <a:rPr lang="zh-CN" altLang="en-US" sz="3200" dirty="0"/>
              <a:t>）</a:t>
            </a:r>
            <a:r>
              <a:rPr lang="en-US" altLang="zh-CN" sz="3200" dirty="0"/>
              <a:t> </a:t>
            </a:r>
          </a:p>
          <a:p>
            <a:pPr lvl="1">
              <a:buFont typeface="Wingdings" pitchFamily="2" charset="2"/>
              <a:buNone/>
            </a:pPr>
            <a:r>
              <a:rPr lang="en-US" altLang="zh-CN" sz="3200" dirty="0">
                <a:latin typeface="Arial"/>
              </a:rPr>
              <a:t>•</a:t>
            </a:r>
            <a:r>
              <a:rPr lang="en-US" altLang="zh-CN" sz="3200" dirty="0"/>
              <a:t>	</a:t>
            </a:r>
            <a:r>
              <a:rPr lang="zh-CN" altLang="en-US" sz="3200" dirty="0"/>
              <a:t>数据分解（</a:t>
            </a:r>
            <a:r>
              <a:rPr lang="en-US" altLang="zh-CN" sz="3200" dirty="0"/>
              <a:t>data decomposition</a:t>
            </a:r>
            <a:r>
              <a:rPr lang="zh-CN" altLang="en-US" sz="3200" dirty="0"/>
              <a:t>）</a:t>
            </a:r>
            <a:r>
              <a:rPr lang="en-US" altLang="zh-CN" sz="3200" dirty="0"/>
              <a:t> </a:t>
            </a:r>
          </a:p>
          <a:p>
            <a:pPr lvl="1">
              <a:buFont typeface="Wingdings" pitchFamily="2" charset="2"/>
              <a:buNone/>
            </a:pPr>
            <a:r>
              <a:rPr lang="en-US" altLang="zh-CN" sz="3200" dirty="0">
                <a:latin typeface="Arial"/>
              </a:rPr>
              <a:t>•</a:t>
            </a:r>
            <a:r>
              <a:rPr lang="en-US" altLang="zh-CN" sz="3200" dirty="0"/>
              <a:t>	</a:t>
            </a:r>
            <a:r>
              <a:rPr lang="zh-CN" altLang="en-US" sz="3200" dirty="0"/>
              <a:t>探索分解（</a:t>
            </a:r>
            <a:r>
              <a:rPr lang="en-US" altLang="zh-CN" sz="3200" dirty="0"/>
              <a:t>exploratory decomposition</a:t>
            </a:r>
            <a:r>
              <a:rPr lang="zh-CN" altLang="en-US" sz="3200" dirty="0"/>
              <a:t>）</a:t>
            </a:r>
            <a:r>
              <a:rPr lang="en-US" altLang="zh-CN" sz="3200" dirty="0"/>
              <a:t> </a:t>
            </a:r>
          </a:p>
          <a:p>
            <a:pPr lvl="1">
              <a:buFont typeface="Wingdings" pitchFamily="2" charset="2"/>
              <a:buNone/>
            </a:pPr>
            <a:r>
              <a:rPr lang="en-US" altLang="zh-CN" sz="3200" dirty="0">
                <a:latin typeface="Arial"/>
              </a:rPr>
              <a:t>•</a:t>
            </a:r>
            <a:r>
              <a:rPr lang="en-US" altLang="zh-CN" sz="3200" dirty="0"/>
              <a:t>	</a:t>
            </a:r>
            <a:r>
              <a:rPr lang="zh-CN" altLang="en-US" sz="3200" dirty="0"/>
              <a:t>猜测分解（</a:t>
            </a:r>
            <a:r>
              <a:rPr lang="en-US" altLang="zh-CN" sz="3200" dirty="0"/>
              <a:t>speculative decomposition</a:t>
            </a:r>
            <a:r>
              <a:rPr lang="zh-CN" altLang="en-US" sz="3200" dirty="0"/>
              <a:t>）</a:t>
            </a:r>
            <a:r>
              <a:rPr lang="en-US" altLang="zh-CN" sz="3200" dirty="0"/>
              <a:t> </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67544" y="327226"/>
            <a:ext cx="7024744" cy="869526"/>
          </a:xfrm>
        </p:spPr>
        <p:txBody>
          <a:bodyPr/>
          <a:lstStyle/>
          <a:p>
            <a:r>
              <a:rPr lang="zh-CN" altLang="en-US" dirty="0">
                <a:ea typeface="宋体" pitchFamily="2" charset="-122"/>
              </a:rPr>
              <a:t>指令处理（</a:t>
            </a:r>
            <a:r>
              <a:rPr lang="en-US" altLang="zh-CN" dirty="0">
                <a:ea typeface="宋体" pitchFamily="2" charset="-122"/>
              </a:rPr>
              <a:t>Instruction Processing</a:t>
            </a:r>
            <a:r>
              <a:rPr lang="zh-CN" altLang="en-US" dirty="0">
                <a:ea typeface="宋体" pitchFamily="2" charset="-122"/>
              </a:rPr>
              <a:t>）</a:t>
            </a:r>
            <a:endParaRPr lang="en-US" altLang="zh-CN" dirty="0">
              <a:ea typeface="宋体" pitchFamily="2" charset="-122"/>
            </a:endParaRPr>
          </a:p>
        </p:txBody>
      </p:sp>
      <p:sp>
        <p:nvSpPr>
          <p:cNvPr id="19" name="灯片编号占位符 4"/>
          <p:cNvSpPr>
            <a:spLocks noGrp="1"/>
          </p:cNvSpPr>
          <p:nvPr>
            <p:ph type="sldNum" sz="quarter" idx="12"/>
          </p:nvPr>
        </p:nvSpPr>
        <p:spPr/>
        <p:txBody>
          <a:bodyPr/>
          <a:lstStyle/>
          <a:p>
            <a:fld id="{BD54784F-D6A6-42B5-9E66-CED410D025B1}" type="slidenum">
              <a:rPr lang="zh-CN" altLang="en-US"/>
              <a:pPr/>
              <a:t>6</a:t>
            </a:fld>
            <a:endParaRPr lang="en-US" altLang="zh-CN"/>
          </a:p>
        </p:txBody>
      </p:sp>
      <p:sp>
        <p:nvSpPr>
          <p:cNvPr id="736259" name="Text Box 3"/>
          <p:cNvSpPr txBox="1">
            <a:spLocks noChangeArrowheads="1"/>
          </p:cNvSpPr>
          <p:nvPr/>
        </p:nvSpPr>
        <p:spPr bwMode="auto">
          <a:xfrm>
            <a:off x="1714500" y="2438400"/>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solidFill>
                  <a:schemeClr val="tx1"/>
                </a:solidFill>
                <a:effectLst/>
                <a:latin typeface="Arial" pitchFamily="34" charset="0"/>
                <a:ea typeface="宋体" pitchFamily="2" charset="-122"/>
              </a:rPr>
              <a:t>译指</a:t>
            </a:r>
            <a:r>
              <a:rPr lang="en-US" altLang="zh-CN" dirty="0">
                <a:solidFill>
                  <a:schemeClr val="tx1"/>
                </a:solidFill>
                <a:effectLst/>
                <a:latin typeface="Arial" pitchFamily="34" charset="0"/>
                <a:ea typeface="宋体" pitchFamily="2" charset="-122"/>
              </a:rPr>
              <a:t>Decode instruction</a:t>
            </a:r>
          </a:p>
        </p:txBody>
      </p:sp>
      <p:sp>
        <p:nvSpPr>
          <p:cNvPr id="736260" name="Line 4"/>
          <p:cNvSpPr>
            <a:spLocks noChangeShapeType="1"/>
          </p:cNvSpPr>
          <p:nvPr/>
        </p:nvSpPr>
        <p:spPr bwMode="auto">
          <a:xfrm>
            <a:off x="2324100" y="2057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61" name="Line 5"/>
          <p:cNvSpPr>
            <a:spLocks noChangeShapeType="1"/>
          </p:cNvSpPr>
          <p:nvPr/>
        </p:nvSpPr>
        <p:spPr bwMode="auto">
          <a:xfrm>
            <a:off x="2324100" y="2895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62" name="Line 6"/>
          <p:cNvSpPr>
            <a:spLocks noChangeShapeType="1"/>
          </p:cNvSpPr>
          <p:nvPr/>
        </p:nvSpPr>
        <p:spPr bwMode="auto">
          <a:xfrm>
            <a:off x="2324100" y="3733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63" name="Line 7"/>
          <p:cNvSpPr>
            <a:spLocks noChangeShapeType="1"/>
          </p:cNvSpPr>
          <p:nvPr/>
        </p:nvSpPr>
        <p:spPr bwMode="auto">
          <a:xfrm>
            <a:off x="2324100" y="4572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64" name="Line 8"/>
          <p:cNvSpPr>
            <a:spLocks noChangeShapeType="1"/>
          </p:cNvSpPr>
          <p:nvPr/>
        </p:nvSpPr>
        <p:spPr bwMode="auto">
          <a:xfrm>
            <a:off x="2324100" y="5410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65" name="Text Box 9"/>
          <p:cNvSpPr txBox="1">
            <a:spLocks noChangeArrowheads="1"/>
          </p:cNvSpPr>
          <p:nvPr/>
        </p:nvSpPr>
        <p:spPr bwMode="auto">
          <a:xfrm>
            <a:off x="1714500" y="3276600"/>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solidFill>
                  <a:schemeClr val="tx1"/>
                </a:solidFill>
                <a:effectLst/>
                <a:latin typeface="Arial" pitchFamily="34" charset="0"/>
                <a:ea typeface="宋体" pitchFamily="2" charset="-122"/>
              </a:rPr>
              <a:t>计算地址</a:t>
            </a:r>
            <a:r>
              <a:rPr lang="en-US" altLang="zh-CN" dirty="0">
                <a:solidFill>
                  <a:schemeClr val="tx1"/>
                </a:solidFill>
                <a:effectLst/>
                <a:latin typeface="Arial" pitchFamily="34" charset="0"/>
                <a:ea typeface="宋体" pitchFamily="2" charset="-122"/>
              </a:rPr>
              <a:t>Evaluate address</a:t>
            </a:r>
          </a:p>
        </p:txBody>
      </p:sp>
      <p:sp>
        <p:nvSpPr>
          <p:cNvPr id="736266" name="Text Box 10"/>
          <p:cNvSpPr txBox="1">
            <a:spLocks noChangeArrowheads="1"/>
          </p:cNvSpPr>
          <p:nvPr/>
        </p:nvSpPr>
        <p:spPr bwMode="auto">
          <a:xfrm>
            <a:off x="1714500" y="4114800"/>
            <a:ext cx="4343400" cy="83099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solidFill>
                  <a:schemeClr val="tx1"/>
                </a:solidFill>
                <a:effectLst/>
                <a:latin typeface="Arial" pitchFamily="34" charset="0"/>
                <a:ea typeface="宋体" pitchFamily="2" charset="-122"/>
              </a:rPr>
              <a:t>取操作数</a:t>
            </a:r>
            <a:r>
              <a:rPr lang="en-US" altLang="zh-CN" dirty="0">
                <a:solidFill>
                  <a:schemeClr val="tx1"/>
                </a:solidFill>
                <a:effectLst/>
                <a:latin typeface="Arial" pitchFamily="34" charset="0"/>
                <a:ea typeface="宋体" pitchFamily="2" charset="-122"/>
              </a:rPr>
              <a:t>Fetch operands from memory</a:t>
            </a:r>
          </a:p>
        </p:txBody>
      </p:sp>
      <p:sp>
        <p:nvSpPr>
          <p:cNvPr id="736267" name="Text Box 11"/>
          <p:cNvSpPr txBox="1">
            <a:spLocks noChangeArrowheads="1"/>
          </p:cNvSpPr>
          <p:nvPr/>
        </p:nvSpPr>
        <p:spPr bwMode="auto">
          <a:xfrm>
            <a:off x="1714500" y="4953000"/>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solidFill>
                  <a:schemeClr val="tx1"/>
                </a:solidFill>
                <a:effectLst/>
                <a:latin typeface="Arial" pitchFamily="34" charset="0"/>
                <a:ea typeface="宋体" pitchFamily="2" charset="-122"/>
              </a:rPr>
              <a:t>执行操作</a:t>
            </a:r>
            <a:r>
              <a:rPr lang="en-US" altLang="zh-CN" dirty="0">
                <a:solidFill>
                  <a:schemeClr val="tx1"/>
                </a:solidFill>
                <a:effectLst/>
                <a:latin typeface="Arial" pitchFamily="34" charset="0"/>
                <a:ea typeface="宋体" pitchFamily="2" charset="-122"/>
              </a:rPr>
              <a:t>Execute operation</a:t>
            </a:r>
          </a:p>
        </p:txBody>
      </p:sp>
      <p:sp>
        <p:nvSpPr>
          <p:cNvPr id="736268" name="Line 12"/>
          <p:cNvSpPr>
            <a:spLocks noChangeShapeType="1"/>
          </p:cNvSpPr>
          <p:nvPr/>
        </p:nvSpPr>
        <p:spPr bwMode="auto">
          <a:xfrm>
            <a:off x="2324100" y="62484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69" name="Line 13"/>
          <p:cNvSpPr>
            <a:spLocks noChangeShapeType="1"/>
          </p:cNvSpPr>
          <p:nvPr/>
        </p:nvSpPr>
        <p:spPr bwMode="auto">
          <a:xfrm flipH="1">
            <a:off x="1485900" y="6553200"/>
            <a:ext cx="838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736270" name="Line 14"/>
          <p:cNvSpPr>
            <a:spLocks noChangeShapeType="1"/>
          </p:cNvSpPr>
          <p:nvPr/>
        </p:nvSpPr>
        <p:spPr bwMode="auto">
          <a:xfrm flipV="1">
            <a:off x="1485900" y="12954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1" name="Line 15"/>
          <p:cNvSpPr>
            <a:spLocks noChangeShapeType="1"/>
          </p:cNvSpPr>
          <p:nvPr/>
        </p:nvSpPr>
        <p:spPr bwMode="auto">
          <a:xfrm>
            <a:off x="1485900" y="1295400"/>
            <a:ext cx="838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2" name="Line 16"/>
          <p:cNvSpPr>
            <a:spLocks noChangeShapeType="1"/>
          </p:cNvSpPr>
          <p:nvPr/>
        </p:nvSpPr>
        <p:spPr bwMode="auto">
          <a:xfrm>
            <a:off x="2324100" y="12954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3" name="Text Box 17"/>
          <p:cNvSpPr txBox="1">
            <a:spLocks noChangeArrowheads="1"/>
          </p:cNvSpPr>
          <p:nvPr/>
        </p:nvSpPr>
        <p:spPr bwMode="auto">
          <a:xfrm>
            <a:off x="1714500" y="5791200"/>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solidFill>
                  <a:schemeClr val="tx1"/>
                </a:solidFill>
                <a:effectLst/>
                <a:latin typeface="Arial" pitchFamily="34" charset="0"/>
                <a:ea typeface="宋体" pitchFamily="2" charset="-122"/>
              </a:rPr>
              <a:t>存储结果</a:t>
            </a:r>
            <a:r>
              <a:rPr lang="en-US" altLang="zh-CN" dirty="0">
                <a:solidFill>
                  <a:schemeClr val="tx1"/>
                </a:solidFill>
                <a:effectLst/>
                <a:latin typeface="Arial" pitchFamily="34" charset="0"/>
                <a:ea typeface="宋体" pitchFamily="2" charset="-122"/>
              </a:rPr>
              <a:t>Store result</a:t>
            </a:r>
          </a:p>
        </p:txBody>
      </p:sp>
      <p:sp>
        <p:nvSpPr>
          <p:cNvPr id="736274" name="Text Box 18"/>
          <p:cNvSpPr txBox="1">
            <a:spLocks noChangeArrowheads="1"/>
          </p:cNvSpPr>
          <p:nvPr/>
        </p:nvSpPr>
        <p:spPr bwMode="auto">
          <a:xfrm>
            <a:off x="1714500" y="16002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solidFill>
                  <a:schemeClr val="tx1"/>
                </a:solidFill>
                <a:effectLst/>
                <a:latin typeface="Arial" pitchFamily="34" charset="0"/>
                <a:ea typeface="宋体" pitchFamily="2" charset="-122"/>
              </a:rPr>
              <a:t>从内存取指令</a:t>
            </a:r>
            <a:endParaRPr lang="en-US" altLang="zh-CN" dirty="0">
              <a:solidFill>
                <a:schemeClr val="tx1"/>
              </a:solidFill>
              <a:effectLst/>
              <a:latin typeface="Arial" pitchFamily="34" charset="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467544" y="332656"/>
            <a:ext cx="7024744" cy="864096"/>
          </a:xfrm>
        </p:spPr>
        <p:txBody>
          <a:bodyPr>
            <a:normAutofit fontScale="90000"/>
          </a:bodyPr>
          <a:lstStyle/>
          <a:p>
            <a:r>
              <a:rPr lang="zh-CN" altLang="en-US" dirty="0">
                <a:latin typeface="Arial"/>
              </a:rPr>
              <a:t>递归分解（</a:t>
            </a:r>
            <a:r>
              <a:rPr lang="en-US" altLang="zh-CN" dirty="0">
                <a:ea typeface="宋体" pitchFamily="2" charset="-122"/>
              </a:rPr>
              <a:t>Recursive Decomposition</a:t>
            </a:r>
            <a:r>
              <a:rPr lang="zh-CN" altLang="en-US" dirty="0">
                <a:ea typeface="宋体" pitchFamily="2" charset="-122"/>
              </a:rPr>
              <a:t>）</a:t>
            </a:r>
            <a:r>
              <a:rPr lang="en-US" altLang="zh-CN" dirty="0">
                <a:ea typeface="宋体" pitchFamily="2" charset="-122"/>
              </a:rPr>
              <a:t> </a:t>
            </a:r>
          </a:p>
        </p:txBody>
      </p:sp>
      <p:sp>
        <p:nvSpPr>
          <p:cNvPr id="4" name="灯片编号占位符 4"/>
          <p:cNvSpPr>
            <a:spLocks noGrp="1"/>
          </p:cNvSpPr>
          <p:nvPr>
            <p:ph type="sldNum" sz="quarter" idx="12"/>
          </p:nvPr>
        </p:nvSpPr>
        <p:spPr/>
        <p:txBody>
          <a:bodyPr/>
          <a:lstStyle/>
          <a:p>
            <a:fld id="{9F4F06D4-C2D2-416D-9B97-B762AC75FE19}" type="slidenum">
              <a:rPr lang="zh-CN" altLang="en-US"/>
              <a:pPr/>
              <a:t>60</a:t>
            </a:fld>
            <a:endParaRPr lang="en-US" altLang="zh-CN"/>
          </a:p>
        </p:txBody>
      </p:sp>
      <p:sp>
        <p:nvSpPr>
          <p:cNvPr id="663555" name="Rectangle 3"/>
          <p:cNvSpPr>
            <a:spLocks noGrp="1" noChangeArrowheads="1"/>
          </p:cNvSpPr>
          <p:nvPr>
            <p:ph sz="quarter" idx="1"/>
          </p:nvPr>
        </p:nvSpPr>
        <p:spPr>
          <a:xfrm>
            <a:off x="611560" y="1484784"/>
            <a:ext cx="7848872" cy="4752528"/>
          </a:xfrm>
        </p:spPr>
        <p:txBody>
          <a:bodyPr anchor="t" anchorCtr="0">
            <a:normAutofit/>
          </a:bodyPr>
          <a:lstStyle/>
          <a:p>
            <a:r>
              <a:rPr lang="zh-CN" altLang="en-US" sz="3200" dirty="0"/>
              <a:t>适合可用分治法解决的问题</a:t>
            </a:r>
            <a:r>
              <a:rPr lang="en-US" altLang="zh-CN" sz="3200" dirty="0"/>
              <a:t>. </a:t>
            </a:r>
          </a:p>
          <a:p>
            <a:r>
              <a:rPr lang="zh-CN" altLang="en-US" sz="3200" dirty="0"/>
              <a:t>给定问题首先分解为一系列子问题</a:t>
            </a:r>
            <a:r>
              <a:rPr lang="en-US" altLang="zh-CN" sz="3200" dirty="0"/>
              <a:t> </a:t>
            </a:r>
          </a:p>
          <a:p>
            <a:r>
              <a:rPr lang="zh-CN" altLang="en-US" sz="3200" dirty="0"/>
              <a:t>这些子问题进一步递归分解，直到所需要的任务粒度</a:t>
            </a:r>
            <a:endParaRPr lang="en-US" altLang="zh-CN" sz="3200" dirty="0"/>
          </a:p>
          <a:p>
            <a:pPr>
              <a:buFont typeface="Wingdings" pitchFamily="2" charset="2"/>
              <a:buNone/>
            </a:pP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4.4</a:t>
            </a:r>
          </a:p>
        </p:txBody>
      </p:sp>
      <p:sp>
        <p:nvSpPr>
          <p:cNvPr id="2" name="标题 1"/>
          <p:cNvSpPr>
            <a:spLocks noGrp="1"/>
          </p:cNvSpPr>
          <p:nvPr>
            <p:ph type="title"/>
          </p:nvPr>
        </p:nvSpPr>
        <p:spPr/>
        <p:txBody>
          <a:bodyPr>
            <a:normAutofit/>
          </a:bodyPr>
          <a:lstStyle/>
          <a:p>
            <a:endParaRPr lang="zh-CN" altLang="en-US" dirty="0"/>
          </a:p>
        </p:txBody>
      </p:sp>
      <p:pic>
        <p:nvPicPr>
          <p:cNvPr id="6157" name="Picture 13"/>
          <p:cNvPicPr>
            <a:picLocks noGrp="1" noChangeAspect="1" noChangeArrowheads="1"/>
          </p:cNvPicPr>
          <p:nvPr>
            <p:ph idx="4294967295"/>
          </p:nvPr>
        </p:nvPicPr>
        <p:blipFill>
          <a:blip r:embed="rId2">
            <a:lum bright="-6000" contrast="18000"/>
            <a:extLst>
              <a:ext uri="{28A0092B-C50C-407E-A947-70E740481C1C}">
                <a14:useLocalDpi xmlns:a14="http://schemas.microsoft.com/office/drawing/2010/main" val="0"/>
              </a:ext>
            </a:extLst>
          </a:blip>
          <a:srcRect/>
          <a:stretch>
            <a:fillRect/>
          </a:stretch>
        </p:blipFill>
        <p:spPr>
          <a:xfrm>
            <a:off x="0" y="1600200"/>
            <a:ext cx="7974013" cy="3733800"/>
          </a:xfrm>
          <a:noFill/>
          <a:ln/>
        </p:spPr>
      </p:pic>
    </p:spTree>
    <p:extLst>
      <p:ext uri="{BB962C8B-B14F-4D97-AF65-F5344CB8AC3E}">
        <p14:creationId xmlns:p14="http://schemas.microsoft.com/office/powerpoint/2010/main" val="1496826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ext Box 7"/>
          <p:cNvSpPr txBox="1">
            <a:spLocks noChangeArrowheads="1"/>
          </p:cNvSpPr>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4.5</a:t>
            </a:r>
          </a:p>
        </p:txBody>
      </p:sp>
      <p:sp>
        <p:nvSpPr>
          <p:cNvPr id="2" name="标题 1"/>
          <p:cNvSpPr>
            <a:spLocks noGrp="1"/>
          </p:cNvSpPr>
          <p:nvPr>
            <p:ph type="title"/>
          </p:nvPr>
        </p:nvSpPr>
        <p:spPr/>
        <p:txBody>
          <a:bodyPr>
            <a:normAutofit/>
          </a:bodyPr>
          <a:lstStyle/>
          <a:p>
            <a:r>
              <a:rPr lang="en-US" altLang="zh-CN" dirty="0"/>
              <a:t>Dividing a list into parts</a:t>
            </a:r>
            <a:endParaRPr lang="zh-CN" altLang="en-US" dirty="0"/>
          </a:p>
        </p:txBody>
      </p:sp>
      <p:pic>
        <p:nvPicPr>
          <p:cNvPr id="7177" name="Picture 9"/>
          <p:cNvPicPr>
            <a:picLocks noGrp="1" noChangeAspect="1" noChangeArrowheads="1"/>
          </p:cNvPicPr>
          <p:nvPr>
            <p:ph idx="4294967295"/>
          </p:nvPr>
        </p:nvPicPr>
        <p:blipFill>
          <a:blip r:embed="rId2">
            <a:lum bright="-6000" contrast="18000"/>
            <a:extLst>
              <a:ext uri="{28A0092B-C50C-407E-A947-70E740481C1C}">
                <a14:useLocalDpi xmlns:a14="http://schemas.microsoft.com/office/drawing/2010/main" val="0"/>
              </a:ext>
            </a:extLst>
          </a:blip>
          <a:srcRect/>
          <a:stretch>
            <a:fillRect/>
          </a:stretch>
        </p:blipFill>
        <p:spPr>
          <a:xfrm>
            <a:off x="934243" y="1484784"/>
            <a:ext cx="7310165" cy="4708620"/>
          </a:xfrm>
          <a:noFill/>
          <a:ln/>
        </p:spPr>
      </p:pic>
    </p:spTree>
    <p:extLst>
      <p:ext uri="{BB962C8B-B14F-4D97-AF65-F5344CB8AC3E}">
        <p14:creationId xmlns:p14="http://schemas.microsoft.com/office/powerpoint/2010/main" val="255314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467544" y="332656"/>
            <a:ext cx="8066856" cy="864096"/>
          </a:xfrm>
        </p:spPr>
        <p:txBody>
          <a:bodyPr>
            <a:normAutofit/>
          </a:bodyPr>
          <a:lstStyle/>
          <a:p>
            <a:r>
              <a:rPr lang="en-US" altLang="zh-CN" dirty="0">
                <a:ea typeface="宋体" pitchFamily="2" charset="-122"/>
              </a:rPr>
              <a:t>Recursive Decomposition: Example </a:t>
            </a:r>
          </a:p>
        </p:txBody>
      </p:sp>
      <p:sp>
        <p:nvSpPr>
          <p:cNvPr id="664579" name="Rectangle 3"/>
          <p:cNvSpPr>
            <a:spLocks noGrp="1" noChangeArrowheads="1"/>
          </p:cNvSpPr>
          <p:nvPr>
            <p:ph sz="quarter" idx="1"/>
          </p:nvPr>
        </p:nvSpPr>
        <p:spPr>
          <a:xfrm>
            <a:off x="323850" y="1196752"/>
            <a:ext cx="8640763" cy="879475"/>
          </a:xfrm>
        </p:spPr>
        <p:txBody>
          <a:bodyPr>
            <a:normAutofit/>
          </a:bodyPr>
          <a:lstStyle/>
          <a:p>
            <a:pPr>
              <a:buFont typeface="Wingdings" pitchFamily="2" charset="2"/>
              <a:buNone/>
            </a:pPr>
            <a:r>
              <a:rPr lang="zh-CN" altLang="en-US" sz="2800" dirty="0"/>
              <a:t>经典的例子是快速排序</a:t>
            </a:r>
            <a:endParaRPr lang="en-US" altLang="zh-CN" sz="2800" dirty="0"/>
          </a:p>
        </p:txBody>
      </p:sp>
      <p:pic>
        <p:nvPicPr>
          <p:cNvPr id="664581" name="Picture 5" descr="qsort"/>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65212" y="2060848"/>
            <a:ext cx="7823211" cy="3441427"/>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4580" name="Rectangle 4"/>
          <p:cNvSpPr>
            <a:spLocks noGrp="1" noChangeArrowheads="1"/>
          </p:cNvSpPr>
          <p:nvPr>
            <p:ph type="body" sz="half" idx="3"/>
          </p:nvPr>
        </p:nvSpPr>
        <p:spPr>
          <a:xfrm>
            <a:off x="457200" y="5562600"/>
            <a:ext cx="8229600" cy="818728"/>
          </a:xfrm>
        </p:spPr>
        <p:txBody>
          <a:bodyPr>
            <a:noAutofit/>
          </a:bodyPr>
          <a:lstStyle/>
          <a:p>
            <a:pPr algn="ctr">
              <a:buFont typeface="Wingdings" pitchFamily="2" charset="2"/>
              <a:buNone/>
            </a:pPr>
            <a:r>
              <a:rPr lang="zh-CN" altLang="en-US" sz="2400" dirty="0"/>
              <a:t>数列根据</a:t>
            </a:r>
            <a:r>
              <a:rPr lang="en-US" altLang="zh-CN" sz="2400" dirty="0"/>
              <a:t>pivot</a:t>
            </a:r>
            <a:r>
              <a:rPr lang="zh-CN" altLang="en-US" sz="2400" dirty="0"/>
              <a:t>分成两个子数列</a:t>
            </a:r>
            <a:r>
              <a:rPr lang="en-US" altLang="zh-CN" sz="2400" dirty="0"/>
              <a:t>, </a:t>
            </a:r>
            <a:r>
              <a:rPr lang="zh-CN" altLang="en-US" sz="2400" dirty="0"/>
              <a:t>每一子数列可并行处理。这一过程可以递归进行</a:t>
            </a:r>
            <a:endParaRPr lang="en-US" altLang="zh-CN" sz="2400" dirty="0"/>
          </a:p>
        </p:txBody>
      </p:sp>
      <p:sp>
        <p:nvSpPr>
          <p:cNvPr id="6" name="灯片编号占位符 6"/>
          <p:cNvSpPr>
            <a:spLocks noGrp="1"/>
          </p:cNvSpPr>
          <p:nvPr>
            <p:ph type="sldNum" sz="quarter" idx="11"/>
          </p:nvPr>
        </p:nvSpPr>
        <p:spPr/>
        <p:txBody>
          <a:bodyPr/>
          <a:lstStyle/>
          <a:p>
            <a:fld id="{E9387D8B-E300-4F22-95FD-7565CCB31D54}" type="slidenum">
              <a:rPr lang="zh-CN" altLang="en-US"/>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82240" y="188640"/>
            <a:ext cx="8204560" cy="936104"/>
          </a:xfrm>
        </p:spPr>
        <p:txBody>
          <a:bodyPr>
            <a:normAutofit/>
          </a:bodyPr>
          <a:lstStyle/>
          <a:p>
            <a:r>
              <a:rPr lang="en-US" altLang="zh-CN" dirty="0">
                <a:ea typeface="宋体" pitchFamily="2" charset="-122"/>
              </a:rPr>
              <a:t>Recursive Decomposition: Example </a:t>
            </a:r>
          </a:p>
        </p:txBody>
      </p:sp>
      <p:sp>
        <p:nvSpPr>
          <p:cNvPr id="5" name="灯片编号占位符 4"/>
          <p:cNvSpPr>
            <a:spLocks noGrp="1"/>
          </p:cNvSpPr>
          <p:nvPr>
            <p:ph type="sldNum" sz="quarter" idx="12"/>
          </p:nvPr>
        </p:nvSpPr>
        <p:spPr/>
        <p:txBody>
          <a:bodyPr/>
          <a:lstStyle/>
          <a:p>
            <a:fld id="{BE458E2B-FA48-4164-8E3F-F59BA4A52EAB}" type="slidenum">
              <a:rPr lang="zh-CN" altLang="en-US"/>
              <a:pPr/>
              <a:t>64</a:t>
            </a:fld>
            <a:endParaRPr lang="en-US" altLang="zh-CN"/>
          </a:p>
        </p:txBody>
      </p:sp>
      <p:sp>
        <p:nvSpPr>
          <p:cNvPr id="665603" name="Rectangle 3"/>
          <p:cNvSpPr>
            <a:spLocks noGrp="1" noChangeArrowheads="1"/>
          </p:cNvSpPr>
          <p:nvPr>
            <p:ph sz="quarter" idx="1"/>
          </p:nvPr>
        </p:nvSpPr>
        <p:spPr>
          <a:xfrm>
            <a:off x="395288" y="1412875"/>
            <a:ext cx="8353425" cy="936005"/>
          </a:xfrm>
        </p:spPr>
        <p:txBody>
          <a:bodyPr/>
          <a:lstStyle/>
          <a:p>
            <a:pPr algn="just">
              <a:buFont typeface="Wingdings" pitchFamily="2" charset="2"/>
              <a:buNone/>
            </a:pPr>
            <a:r>
              <a:rPr lang="en-US" altLang="zh-CN" sz="2000" dirty="0"/>
              <a:t>	</a:t>
            </a:r>
            <a:r>
              <a:rPr lang="zh-CN" altLang="en-US" sz="2800" dirty="0"/>
              <a:t>考虑在序列里循环找最小值</a:t>
            </a:r>
            <a:r>
              <a:rPr lang="en-US" altLang="zh-CN" sz="2800" dirty="0"/>
              <a:t>: </a:t>
            </a:r>
          </a:p>
          <a:p>
            <a:pPr>
              <a:buFont typeface="Wingdings" pitchFamily="2" charset="2"/>
              <a:buNone/>
            </a:pPr>
            <a:endParaRPr lang="en-US" altLang="zh-CN" sz="2000" dirty="0"/>
          </a:p>
        </p:txBody>
      </p:sp>
      <p:sp>
        <p:nvSpPr>
          <p:cNvPr id="665604" name="Rectangle 4"/>
          <p:cNvSpPr>
            <a:spLocks noChangeArrowheads="1"/>
          </p:cNvSpPr>
          <p:nvPr/>
        </p:nvSpPr>
        <p:spPr bwMode="auto">
          <a:xfrm>
            <a:off x="457200" y="2420888"/>
            <a:ext cx="8229600" cy="38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buFont typeface="Wingdings" pitchFamily="2" charset="2"/>
              <a:buNone/>
            </a:pPr>
            <a:r>
              <a:rPr lang="zh-CN" altLang="en-US" dirty="0">
                <a:solidFill>
                  <a:schemeClr val="tx1"/>
                </a:solidFill>
                <a:effectLst>
                  <a:outerShdw blurRad="38100" dist="38100" dir="2700000" algn="tl">
                    <a:srgbClr val="C0C0C0"/>
                  </a:outerShdw>
                </a:effectLst>
                <a:latin typeface="AvantGarde-Book" charset="0"/>
                <a:ea typeface="宋体" pitchFamily="2" charset="-122"/>
              </a:rPr>
              <a:t>	</a:t>
            </a:r>
            <a:r>
              <a:rPr lang="en-US" altLang="zh-CN" dirty="0">
                <a:solidFill>
                  <a:schemeClr val="tx1"/>
                </a:solidFill>
                <a:effectLst>
                  <a:outerShdw blurRad="38100" dist="38100" dir="2700000" algn="tl">
                    <a:srgbClr val="C0C0C0"/>
                  </a:outerShdw>
                </a:effectLst>
                <a:latin typeface="AvantGarde-Book" charset="0"/>
                <a:ea typeface="宋体" pitchFamily="2" charset="-122"/>
              </a:rPr>
              <a:t>1. </a:t>
            </a:r>
            <a:r>
              <a:rPr lang="en-US" altLang="zh-CN" b="1" dirty="0">
                <a:solidFill>
                  <a:schemeClr val="tx1"/>
                </a:solidFill>
                <a:effectLst>
                  <a:outerShdw blurRad="38100" dist="38100" dir="2700000" algn="tl">
                    <a:srgbClr val="C0C0C0"/>
                  </a:outerShdw>
                </a:effectLst>
                <a:latin typeface="AvantGarde-Demi" charset="0"/>
                <a:ea typeface="宋体" pitchFamily="2" charset="-122"/>
              </a:rPr>
              <a:t>procedure</a:t>
            </a:r>
            <a:r>
              <a:rPr lang="en-US" altLang="zh-CN" dirty="0">
                <a:solidFill>
                  <a:schemeClr val="tx1"/>
                </a:solidFill>
                <a:effectLst>
                  <a:outerShdw blurRad="38100" dist="38100" dir="2700000" algn="tl">
                    <a:srgbClr val="C0C0C0"/>
                  </a:outerShdw>
                </a:effectLst>
                <a:latin typeface="AvantGarde-Demi" charset="0"/>
                <a:ea typeface="宋体" pitchFamily="2" charset="-122"/>
              </a:rPr>
              <a:t> </a:t>
            </a:r>
            <a:r>
              <a:rPr lang="en-US" altLang="zh-CN" dirty="0">
                <a:solidFill>
                  <a:schemeClr val="tx1"/>
                </a:solidFill>
                <a:effectLst>
                  <a:outerShdw blurRad="38100" dist="38100" dir="2700000" algn="tl">
                    <a:srgbClr val="C0C0C0"/>
                  </a:outerShdw>
                </a:effectLst>
                <a:latin typeface="AvantGarde-Book" charset="0"/>
                <a:ea typeface="宋体" pitchFamily="2" charset="-122"/>
              </a:rPr>
              <a:t>SERIAL_MIN (</a:t>
            </a:r>
            <a:r>
              <a:rPr lang="en-US" altLang="zh-CN" i="1" dirty="0">
                <a:solidFill>
                  <a:schemeClr val="tx1"/>
                </a:solidFill>
                <a:effectLst>
                  <a:outerShdw blurRad="38100" dist="38100" dir="2700000" algn="tl">
                    <a:srgbClr val="C0C0C0"/>
                  </a:outerShdw>
                </a:effectLst>
                <a:latin typeface="CMMI10" charset="0"/>
                <a:ea typeface="宋体" pitchFamily="2" charset="-122"/>
              </a:rPr>
              <a:t>A, n</a:t>
            </a:r>
            <a:r>
              <a:rPr lang="en-US" altLang="zh-CN" dirty="0">
                <a:solidFill>
                  <a:schemeClr val="tx1"/>
                </a:solidFill>
                <a:effectLst>
                  <a:outerShdw blurRad="38100" dist="38100" dir="2700000" algn="tl">
                    <a:srgbClr val="C0C0C0"/>
                  </a:outerShdw>
                </a:effectLst>
                <a:latin typeface="AvantGarde-Book" charset="0"/>
                <a:ea typeface="宋体" pitchFamily="2" charset="-122"/>
              </a:rPr>
              <a:t>)	</a:t>
            </a:r>
          </a:p>
          <a:p>
            <a:pPr marL="342900" indent="-342900" algn="just">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2. </a:t>
            </a:r>
            <a:r>
              <a:rPr lang="en-US" altLang="zh-CN" b="1" dirty="0">
                <a:solidFill>
                  <a:schemeClr val="tx1"/>
                </a:solidFill>
                <a:effectLst>
                  <a:outerShdw blurRad="38100" dist="38100" dir="2700000" algn="tl">
                    <a:srgbClr val="C0C0C0"/>
                  </a:outerShdw>
                </a:effectLst>
                <a:latin typeface="AvantGarde-Demi" charset="0"/>
                <a:ea typeface="宋体" pitchFamily="2" charset="-122"/>
              </a:rPr>
              <a:t>begin</a:t>
            </a:r>
          </a:p>
          <a:p>
            <a:pPr marL="342900" indent="-342900" algn="l">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3. </a:t>
            </a:r>
            <a:r>
              <a:rPr lang="en-US" altLang="zh-CN" i="1" dirty="0">
                <a:solidFill>
                  <a:schemeClr val="tx1"/>
                </a:solidFill>
                <a:effectLst>
                  <a:outerShdw blurRad="38100" dist="38100" dir="2700000" algn="tl">
                    <a:srgbClr val="C0C0C0"/>
                  </a:outerShdw>
                </a:effectLst>
                <a:latin typeface="AvantGarde-BookOblique" charset="0"/>
                <a:ea typeface="宋体" pitchFamily="2" charset="-122"/>
              </a:rPr>
              <a:t>min </a:t>
            </a:r>
            <a:r>
              <a:rPr lang="en-US" altLang="zh-CN" dirty="0">
                <a:solidFill>
                  <a:schemeClr val="tx1"/>
                </a:solidFill>
                <a:effectLst>
                  <a:outerShdw blurRad="38100" dist="38100" dir="2700000" algn="tl">
                    <a:srgbClr val="C0C0C0"/>
                  </a:outerShdw>
                </a:effectLst>
                <a:latin typeface="AvantGarde-Book" charset="0"/>
                <a:ea typeface="宋体" pitchFamily="2" charset="-122"/>
              </a:rPr>
              <a:t>= </a:t>
            </a:r>
            <a:r>
              <a:rPr lang="en-US" altLang="zh-CN" dirty="0">
                <a:solidFill>
                  <a:schemeClr val="tx1"/>
                </a:solidFill>
                <a:effectLst>
                  <a:outerShdw blurRad="38100" dist="38100" dir="2700000" algn="tl">
                    <a:srgbClr val="C0C0C0"/>
                  </a:outerShdw>
                </a:effectLst>
                <a:latin typeface="CMMI10" charset="0"/>
                <a:ea typeface="宋体" pitchFamily="2" charset="-122"/>
              </a:rPr>
              <a:t>A</a:t>
            </a:r>
            <a:r>
              <a:rPr lang="en-US" altLang="zh-CN" dirty="0">
                <a:solidFill>
                  <a:schemeClr val="tx1"/>
                </a:solidFill>
                <a:effectLst>
                  <a:outerShdw blurRad="38100" dist="38100" dir="2700000" algn="tl">
                    <a:srgbClr val="C0C0C0"/>
                  </a:outerShdw>
                </a:effectLst>
                <a:latin typeface="CMR10" charset="0"/>
                <a:ea typeface="宋体" pitchFamily="2" charset="-122"/>
              </a:rPr>
              <a:t>[0]</a:t>
            </a:r>
            <a:r>
              <a:rPr lang="en-US" altLang="zh-CN" dirty="0">
                <a:solidFill>
                  <a:schemeClr val="tx1"/>
                </a:solidFill>
                <a:effectLst>
                  <a:outerShdw blurRad="38100" dist="38100" dir="2700000" algn="tl">
                    <a:srgbClr val="C0C0C0"/>
                  </a:outerShdw>
                </a:effectLst>
                <a:latin typeface="AvantGarde-Book" charset="0"/>
                <a:ea typeface="宋体" pitchFamily="2" charset="-122"/>
              </a:rPr>
              <a:t>;</a:t>
            </a:r>
          </a:p>
          <a:p>
            <a:pPr marL="342900" indent="-342900" algn="l">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4. </a:t>
            </a:r>
            <a:r>
              <a:rPr lang="en-US" altLang="zh-CN" b="1" dirty="0">
                <a:solidFill>
                  <a:schemeClr val="tx1"/>
                </a:solidFill>
                <a:effectLst>
                  <a:outerShdw blurRad="38100" dist="38100" dir="2700000" algn="tl">
                    <a:srgbClr val="C0C0C0"/>
                  </a:outerShdw>
                </a:effectLst>
                <a:latin typeface="AvantGarde-Demi" charset="0"/>
                <a:ea typeface="宋体" pitchFamily="2" charset="-122"/>
              </a:rPr>
              <a:t>for</a:t>
            </a:r>
            <a:r>
              <a:rPr lang="en-US" altLang="zh-CN" dirty="0">
                <a:solidFill>
                  <a:schemeClr val="tx1"/>
                </a:solidFill>
                <a:effectLst>
                  <a:outerShdw blurRad="38100" dist="38100" dir="2700000" algn="tl">
                    <a:srgbClr val="C0C0C0"/>
                  </a:outerShdw>
                </a:effectLst>
                <a:latin typeface="AvantGarde-Demi" charset="0"/>
                <a:ea typeface="宋体" pitchFamily="2" charset="-122"/>
              </a:rPr>
              <a:t> </a:t>
            </a:r>
            <a:r>
              <a:rPr lang="en-US" altLang="zh-CN" i="1" dirty="0" err="1">
                <a:solidFill>
                  <a:schemeClr val="tx1"/>
                </a:solidFill>
                <a:effectLst>
                  <a:outerShdw blurRad="38100" dist="38100" dir="2700000" algn="tl">
                    <a:srgbClr val="C0C0C0"/>
                  </a:outerShdw>
                </a:effectLst>
                <a:latin typeface="CMMI10" charset="0"/>
                <a:ea typeface="宋体" pitchFamily="2" charset="-122"/>
              </a:rPr>
              <a:t>i</a:t>
            </a:r>
            <a:r>
              <a:rPr lang="en-US" altLang="zh-CN" dirty="0">
                <a:solidFill>
                  <a:schemeClr val="tx1"/>
                </a:solidFill>
                <a:effectLst>
                  <a:outerShdw blurRad="38100" dist="38100" dir="2700000" algn="tl">
                    <a:srgbClr val="C0C0C0"/>
                  </a:outerShdw>
                </a:effectLst>
                <a:latin typeface="CMMI10" charset="0"/>
                <a:ea typeface="宋体" pitchFamily="2" charset="-122"/>
              </a:rPr>
              <a:t> </a:t>
            </a:r>
            <a:r>
              <a:rPr lang="en-US" altLang="zh-CN" dirty="0">
                <a:solidFill>
                  <a:schemeClr val="tx1"/>
                </a:solidFill>
                <a:effectLst>
                  <a:outerShdw blurRad="38100" dist="38100" dir="2700000" algn="tl">
                    <a:srgbClr val="C0C0C0"/>
                  </a:outerShdw>
                </a:effectLst>
                <a:latin typeface="CMR10" charset="0"/>
                <a:ea typeface="宋体" pitchFamily="2" charset="-122"/>
              </a:rPr>
              <a:t>:= 1 </a:t>
            </a:r>
            <a:r>
              <a:rPr lang="en-US" altLang="zh-CN" b="1" dirty="0">
                <a:solidFill>
                  <a:schemeClr val="tx1"/>
                </a:solidFill>
                <a:effectLst>
                  <a:outerShdw blurRad="38100" dist="38100" dir="2700000" algn="tl">
                    <a:srgbClr val="C0C0C0"/>
                  </a:outerShdw>
                </a:effectLst>
                <a:latin typeface="AvantGarde-Demi" charset="0"/>
                <a:ea typeface="宋体" pitchFamily="2" charset="-122"/>
              </a:rPr>
              <a:t>to</a:t>
            </a:r>
            <a:r>
              <a:rPr lang="en-US" altLang="zh-CN" dirty="0">
                <a:solidFill>
                  <a:schemeClr val="tx1"/>
                </a:solidFill>
                <a:effectLst>
                  <a:outerShdw blurRad="38100" dist="38100" dir="2700000" algn="tl">
                    <a:srgbClr val="C0C0C0"/>
                  </a:outerShdw>
                </a:effectLst>
                <a:latin typeface="AvantGarde-Demi" charset="0"/>
                <a:ea typeface="宋体" pitchFamily="2" charset="-122"/>
              </a:rPr>
              <a:t> </a:t>
            </a:r>
            <a:r>
              <a:rPr lang="en-US" altLang="zh-CN" i="1" dirty="0">
                <a:solidFill>
                  <a:schemeClr val="tx1"/>
                </a:solidFill>
                <a:effectLst>
                  <a:outerShdw blurRad="38100" dist="38100" dir="2700000" algn="tl">
                    <a:srgbClr val="C0C0C0"/>
                  </a:outerShdw>
                </a:effectLst>
                <a:latin typeface="CMMI10" charset="0"/>
                <a:ea typeface="宋体" pitchFamily="2" charset="-122"/>
              </a:rPr>
              <a:t>n </a:t>
            </a:r>
            <a:r>
              <a:rPr lang="en-US" altLang="zh-CN" i="1" dirty="0">
                <a:solidFill>
                  <a:schemeClr val="tx1"/>
                </a:solidFill>
                <a:effectLst>
                  <a:outerShdw blurRad="38100" dist="38100" dir="2700000" algn="tl">
                    <a:srgbClr val="C0C0C0"/>
                  </a:outerShdw>
                </a:effectLst>
                <a:latin typeface="CMSY10" charset="0"/>
                <a:ea typeface="宋体" pitchFamily="2" charset="-122"/>
              </a:rPr>
              <a:t>− </a:t>
            </a:r>
            <a:r>
              <a:rPr lang="en-US" altLang="zh-CN" dirty="0">
                <a:solidFill>
                  <a:schemeClr val="tx1"/>
                </a:solidFill>
                <a:effectLst>
                  <a:outerShdw blurRad="38100" dist="38100" dir="2700000" algn="tl">
                    <a:srgbClr val="C0C0C0"/>
                  </a:outerShdw>
                </a:effectLst>
                <a:latin typeface="CMR10" charset="0"/>
                <a:ea typeface="宋体" pitchFamily="2" charset="-122"/>
              </a:rPr>
              <a:t>1 </a:t>
            </a:r>
            <a:r>
              <a:rPr lang="en-US" altLang="zh-CN" b="1" dirty="0">
                <a:solidFill>
                  <a:schemeClr val="tx1"/>
                </a:solidFill>
                <a:effectLst>
                  <a:outerShdw blurRad="38100" dist="38100" dir="2700000" algn="tl">
                    <a:srgbClr val="C0C0C0"/>
                  </a:outerShdw>
                </a:effectLst>
                <a:latin typeface="AvantGarde-Demi" charset="0"/>
                <a:ea typeface="宋体" pitchFamily="2" charset="-122"/>
              </a:rPr>
              <a:t>do</a:t>
            </a:r>
          </a:p>
          <a:p>
            <a:pPr marL="342900" indent="-342900" algn="l">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5. 		</a:t>
            </a:r>
            <a:r>
              <a:rPr lang="en-US" altLang="zh-CN" b="1" dirty="0">
                <a:solidFill>
                  <a:schemeClr val="tx1"/>
                </a:solidFill>
                <a:effectLst>
                  <a:outerShdw blurRad="38100" dist="38100" dir="2700000" algn="tl">
                    <a:srgbClr val="C0C0C0"/>
                  </a:outerShdw>
                </a:effectLst>
                <a:latin typeface="AvantGarde-Demi" charset="0"/>
                <a:ea typeface="宋体" pitchFamily="2" charset="-122"/>
              </a:rPr>
              <a:t>if</a:t>
            </a:r>
            <a:r>
              <a:rPr lang="en-US" altLang="zh-CN" dirty="0">
                <a:solidFill>
                  <a:schemeClr val="tx1"/>
                </a:solidFill>
                <a:effectLst>
                  <a:outerShdw blurRad="38100" dist="38100" dir="2700000" algn="tl">
                    <a:srgbClr val="C0C0C0"/>
                  </a:outerShdw>
                </a:effectLst>
                <a:latin typeface="AvantGarde-Demi" charset="0"/>
                <a:ea typeface="宋体" pitchFamily="2" charset="-122"/>
              </a:rPr>
              <a:t> </a:t>
            </a:r>
            <a:r>
              <a:rPr lang="en-US" altLang="zh-CN" dirty="0">
                <a:solidFill>
                  <a:schemeClr val="tx1"/>
                </a:solidFill>
                <a:effectLst>
                  <a:outerShdw blurRad="38100" dist="38100" dir="2700000" algn="tl">
                    <a:srgbClr val="C0C0C0"/>
                  </a:outerShdw>
                </a:effectLst>
                <a:latin typeface="AvantGarde-Book" charset="0"/>
                <a:ea typeface="宋体" pitchFamily="2" charset="-122"/>
              </a:rPr>
              <a:t>(</a:t>
            </a:r>
            <a:r>
              <a:rPr lang="en-US" altLang="zh-CN" i="1" dirty="0">
                <a:solidFill>
                  <a:schemeClr val="tx1"/>
                </a:solidFill>
                <a:effectLst>
                  <a:outerShdw blurRad="38100" dist="38100" dir="2700000" algn="tl">
                    <a:srgbClr val="C0C0C0"/>
                  </a:outerShdw>
                </a:effectLst>
                <a:latin typeface="CMMI10" charset="0"/>
                <a:ea typeface="宋体" pitchFamily="2" charset="-122"/>
              </a:rPr>
              <a:t>A</a:t>
            </a:r>
            <a:r>
              <a:rPr lang="en-US" altLang="zh-CN" dirty="0">
                <a:solidFill>
                  <a:schemeClr val="tx1"/>
                </a:solidFill>
                <a:effectLst>
                  <a:outerShdw blurRad="38100" dist="38100" dir="2700000" algn="tl">
                    <a:srgbClr val="C0C0C0"/>
                  </a:outerShdw>
                </a:effectLst>
                <a:latin typeface="CMR10" charset="0"/>
                <a:ea typeface="宋体" pitchFamily="2" charset="-122"/>
              </a:rPr>
              <a:t>[</a:t>
            </a:r>
            <a:r>
              <a:rPr lang="en-US" altLang="zh-CN" i="1" dirty="0" err="1">
                <a:solidFill>
                  <a:schemeClr val="tx1"/>
                </a:solidFill>
                <a:effectLst>
                  <a:outerShdw blurRad="38100" dist="38100" dir="2700000" algn="tl">
                    <a:srgbClr val="C0C0C0"/>
                  </a:outerShdw>
                </a:effectLst>
                <a:latin typeface="CMMI10" charset="0"/>
                <a:ea typeface="宋体" pitchFamily="2" charset="-122"/>
              </a:rPr>
              <a:t>i</a:t>
            </a:r>
            <a:r>
              <a:rPr lang="en-US" altLang="zh-CN" dirty="0">
                <a:solidFill>
                  <a:schemeClr val="tx1"/>
                </a:solidFill>
                <a:effectLst>
                  <a:outerShdw blurRad="38100" dist="38100" dir="2700000" algn="tl">
                    <a:srgbClr val="C0C0C0"/>
                  </a:outerShdw>
                </a:effectLst>
                <a:latin typeface="CMR10" charset="0"/>
                <a:ea typeface="宋体" pitchFamily="2" charset="-122"/>
              </a:rPr>
              <a:t>] </a:t>
            </a:r>
            <a:r>
              <a:rPr lang="en-US" altLang="zh-CN" dirty="0">
                <a:solidFill>
                  <a:schemeClr val="tx1"/>
                </a:solidFill>
                <a:effectLst>
                  <a:outerShdw blurRad="38100" dist="38100" dir="2700000" algn="tl">
                    <a:srgbClr val="C0C0C0"/>
                  </a:outerShdw>
                </a:effectLst>
                <a:latin typeface="CMMI10" charset="0"/>
                <a:ea typeface="宋体" pitchFamily="2" charset="-122"/>
              </a:rPr>
              <a:t>&lt; </a:t>
            </a:r>
            <a:r>
              <a:rPr lang="en-US" altLang="zh-CN" i="1" dirty="0">
                <a:solidFill>
                  <a:schemeClr val="tx1"/>
                </a:solidFill>
                <a:effectLst>
                  <a:outerShdw blurRad="38100" dist="38100" dir="2700000" algn="tl">
                    <a:srgbClr val="C0C0C0"/>
                  </a:outerShdw>
                </a:effectLst>
                <a:latin typeface="AvantGarde-BookOblique" charset="0"/>
                <a:ea typeface="宋体" pitchFamily="2" charset="-122"/>
              </a:rPr>
              <a:t>min</a:t>
            </a:r>
            <a:r>
              <a:rPr lang="en-US" altLang="zh-CN" dirty="0">
                <a:solidFill>
                  <a:schemeClr val="tx1"/>
                </a:solidFill>
                <a:effectLst>
                  <a:outerShdw blurRad="38100" dist="38100" dir="2700000" algn="tl">
                    <a:srgbClr val="C0C0C0"/>
                  </a:outerShdw>
                </a:effectLst>
                <a:latin typeface="AvantGarde-Book" charset="0"/>
                <a:ea typeface="宋体" pitchFamily="2" charset="-122"/>
              </a:rPr>
              <a:t>) </a:t>
            </a:r>
            <a:r>
              <a:rPr lang="en-US" altLang="zh-CN" i="1" dirty="0">
                <a:solidFill>
                  <a:schemeClr val="tx1"/>
                </a:solidFill>
                <a:effectLst>
                  <a:outerShdw blurRad="38100" dist="38100" dir="2700000" algn="tl">
                    <a:srgbClr val="C0C0C0"/>
                  </a:outerShdw>
                </a:effectLst>
                <a:latin typeface="AvantGarde-BookOblique" charset="0"/>
                <a:ea typeface="宋体" pitchFamily="2" charset="-122"/>
              </a:rPr>
              <a:t>min </a:t>
            </a:r>
            <a:r>
              <a:rPr lang="en-US" altLang="zh-CN" dirty="0">
                <a:solidFill>
                  <a:schemeClr val="tx1"/>
                </a:solidFill>
                <a:effectLst>
                  <a:outerShdw blurRad="38100" dist="38100" dir="2700000" algn="tl">
                    <a:srgbClr val="C0C0C0"/>
                  </a:outerShdw>
                </a:effectLst>
                <a:latin typeface="AvantGarde-Book" charset="0"/>
                <a:ea typeface="宋体" pitchFamily="2" charset="-122"/>
              </a:rPr>
              <a:t>:= </a:t>
            </a:r>
            <a:r>
              <a:rPr lang="en-US" altLang="zh-CN" i="1" dirty="0">
                <a:solidFill>
                  <a:schemeClr val="tx1"/>
                </a:solidFill>
                <a:effectLst>
                  <a:outerShdw blurRad="38100" dist="38100" dir="2700000" algn="tl">
                    <a:srgbClr val="C0C0C0"/>
                  </a:outerShdw>
                </a:effectLst>
                <a:latin typeface="CMMI10" charset="0"/>
                <a:ea typeface="宋体" pitchFamily="2" charset="-122"/>
              </a:rPr>
              <a:t>A</a:t>
            </a:r>
            <a:r>
              <a:rPr lang="en-US" altLang="zh-CN" dirty="0">
                <a:solidFill>
                  <a:schemeClr val="tx1"/>
                </a:solidFill>
                <a:effectLst>
                  <a:outerShdw blurRad="38100" dist="38100" dir="2700000" algn="tl">
                    <a:srgbClr val="C0C0C0"/>
                  </a:outerShdw>
                </a:effectLst>
                <a:latin typeface="CMR10" charset="0"/>
                <a:ea typeface="宋体" pitchFamily="2" charset="-122"/>
              </a:rPr>
              <a:t>[</a:t>
            </a:r>
            <a:r>
              <a:rPr lang="en-US" altLang="zh-CN" i="1" dirty="0" err="1">
                <a:solidFill>
                  <a:schemeClr val="tx1"/>
                </a:solidFill>
                <a:effectLst>
                  <a:outerShdw blurRad="38100" dist="38100" dir="2700000" algn="tl">
                    <a:srgbClr val="C0C0C0"/>
                  </a:outerShdw>
                </a:effectLst>
                <a:latin typeface="CMMI10" charset="0"/>
                <a:ea typeface="宋体" pitchFamily="2" charset="-122"/>
              </a:rPr>
              <a:t>i</a:t>
            </a:r>
            <a:r>
              <a:rPr lang="en-US" altLang="zh-CN" dirty="0">
                <a:solidFill>
                  <a:schemeClr val="tx1"/>
                </a:solidFill>
                <a:effectLst>
                  <a:outerShdw blurRad="38100" dist="38100" dir="2700000" algn="tl">
                    <a:srgbClr val="C0C0C0"/>
                  </a:outerShdw>
                </a:effectLst>
                <a:latin typeface="CMR10" charset="0"/>
                <a:ea typeface="宋体" pitchFamily="2" charset="-122"/>
              </a:rPr>
              <a:t>]</a:t>
            </a:r>
            <a:r>
              <a:rPr lang="en-US" altLang="zh-CN" dirty="0">
                <a:solidFill>
                  <a:schemeClr val="tx1"/>
                </a:solidFill>
                <a:effectLst>
                  <a:outerShdw blurRad="38100" dist="38100" dir="2700000" algn="tl">
                    <a:srgbClr val="C0C0C0"/>
                  </a:outerShdw>
                </a:effectLst>
                <a:latin typeface="AvantGarde-Book" charset="0"/>
                <a:ea typeface="宋体" pitchFamily="2" charset="-122"/>
              </a:rPr>
              <a:t>;</a:t>
            </a:r>
          </a:p>
          <a:p>
            <a:pPr marL="342900" indent="-342900" algn="l">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6. </a:t>
            </a:r>
            <a:r>
              <a:rPr lang="en-US" altLang="zh-CN" b="1" dirty="0" err="1">
                <a:solidFill>
                  <a:schemeClr val="tx1"/>
                </a:solidFill>
                <a:effectLst>
                  <a:outerShdw blurRad="38100" dist="38100" dir="2700000" algn="tl">
                    <a:srgbClr val="C0C0C0"/>
                  </a:outerShdw>
                </a:effectLst>
                <a:latin typeface="AvantGarde-Demi" charset="0"/>
                <a:ea typeface="宋体" pitchFamily="2" charset="-122"/>
              </a:rPr>
              <a:t>endfor</a:t>
            </a:r>
            <a:r>
              <a:rPr lang="en-US" altLang="zh-CN" dirty="0">
                <a:solidFill>
                  <a:schemeClr val="tx1"/>
                </a:solidFill>
                <a:effectLst>
                  <a:outerShdw blurRad="38100" dist="38100" dir="2700000" algn="tl">
                    <a:srgbClr val="C0C0C0"/>
                  </a:outerShdw>
                </a:effectLst>
                <a:latin typeface="AvantGarde-Book" charset="0"/>
                <a:ea typeface="宋体" pitchFamily="2" charset="-122"/>
              </a:rPr>
              <a:t>;</a:t>
            </a:r>
          </a:p>
          <a:p>
            <a:pPr marL="342900" indent="-342900" algn="l">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7. </a:t>
            </a:r>
            <a:r>
              <a:rPr lang="en-US" altLang="zh-CN" b="1" dirty="0">
                <a:solidFill>
                  <a:schemeClr val="tx1"/>
                </a:solidFill>
                <a:effectLst>
                  <a:outerShdw blurRad="38100" dist="38100" dir="2700000" algn="tl">
                    <a:srgbClr val="C0C0C0"/>
                  </a:outerShdw>
                </a:effectLst>
                <a:latin typeface="AvantGarde-Demi" charset="0"/>
                <a:ea typeface="宋体" pitchFamily="2" charset="-122"/>
              </a:rPr>
              <a:t>return</a:t>
            </a:r>
            <a:r>
              <a:rPr lang="en-US" altLang="zh-CN" dirty="0">
                <a:solidFill>
                  <a:schemeClr val="tx1"/>
                </a:solidFill>
                <a:effectLst>
                  <a:outerShdw blurRad="38100" dist="38100" dir="2700000" algn="tl">
                    <a:srgbClr val="C0C0C0"/>
                  </a:outerShdw>
                </a:effectLst>
                <a:latin typeface="AvantGarde-Demi" charset="0"/>
                <a:ea typeface="宋体" pitchFamily="2" charset="-122"/>
              </a:rPr>
              <a:t> </a:t>
            </a:r>
            <a:r>
              <a:rPr lang="en-US" altLang="zh-CN" i="1" dirty="0">
                <a:solidFill>
                  <a:schemeClr val="tx1"/>
                </a:solidFill>
                <a:effectLst>
                  <a:outerShdw blurRad="38100" dist="38100" dir="2700000" algn="tl">
                    <a:srgbClr val="C0C0C0"/>
                  </a:outerShdw>
                </a:effectLst>
                <a:latin typeface="AvantGarde-BookOblique" charset="0"/>
                <a:ea typeface="宋体" pitchFamily="2" charset="-122"/>
              </a:rPr>
              <a:t>min</a:t>
            </a:r>
            <a:r>
              <a:rPr lang="en-US" altLang="zh-CN" dirty="0">
                <a:solidFill>
                  <a:schemeClr val="tx1"/>
                </a:solidFill>
                <a:effectLst>
                  <a:outerShdw blurRad="38100" dist="38100" dir="2700000" algn="tl">
                    <a:srgbClr val="C0C0C0"/>
                  </a:outerShdw>
                </a:effectLst>
                <a:latin typeface="AvantGarde-Book" charset="0"/>
                <a:ea typeface="宋体" pitchFamily="2" charset="-122"/>
              </a:rPr>
              <a:t>;</a:t>
            </a:r>
          </a:p>
          <a:p>
            <a:pPr marL="342900" indent="-342900" algn="l">
              <a:lnSpc>
                <a:spcPct val="90000"/>
              </a:lnSpc>
              <a:buFont typeface="Wingdings" pitchFamily="2" charset="2"/>
              <a:buNone/>
            </a:pPr>
            <a:r>
              <a:rPr lang="en-US" altLang="zh-CN" dirty="0">
                <a:solidFill>
                  <a:schemeClr val="tx1"/>
                </a:solidFill>
                <a:effectLst>
                  <a:outerShdw blurRad="38100" dist="38100" dir="2700000" algn="tl">
                    <a:srgbClr val="C0C0C0"/>
                  </a:outerShdw>
                </a:effectLst>
                <a:latin typeface="AvantGarde-Book" charset="0"/>
                <a:ea typeface="宋体" pitchFamily="2" charset="-122"/>
              </a:rPr>
              <a:t>	8. </a:t>
            </a:r>
            <a:r>
              <a:rPr lang="en-US" altLang="zh-CN" b="1" dirty="0">
                <a:solidFill>
                  <a:schemeClr val="tx1"/>
                </a:solidFill>
                <a:effectLst>
                  <a:outerShdw blurRad="38100" dist="38100" dir="2700000" algn="tl">
                    <a:srgbClr val="C0C0C0"/>
                  </a:outerShdw>
                </a:effectLst>
                <a:latin typeface="AvantGarde-Demi" charset="0"/>
                <a:ea typeface="宋体" pitchFamily="2" charset="-122"/>
              </a:rPr>
              <a:t>end</a:t>
            </a:r>
            <a:r>
              <a:rPr lang="en-US" altLang="zh-CN" dirty="0">
                <a:solidFill>
                  <a:schemeClr val="tx1"/>
                </a:solidFill>
                <a:effectLst>
                  <a:outerShdw blurRad="38100" dist="38100" dir="2700000" algn="tl">
                    <a:srgbClr val="C0C0C0"/>
                  </a:outerShdw>
                </a:effectLst>
                <a:latin typeface="AvantGarde-Demi" charset="0"/>
                <a:ea typeface="宋体" pitchFamily="2" charset="-122"/>
              </a:rPr>
              <a:t> </a:t>
            </a:r>
            <a:r>
              <a:rPr lang="en-US" altLang="zh-CN" dirty="0">
                <a:solidFill>
                  <a:schemeClr val="tx1"/>
                </a:solidFill>
                <a:effectLst>
                  <a:outerShdw blurRad="38100" dist="38100" dir="2700000" algn="tl">
                    <a:srgbClr val="C0C0C0"/>
                  </a:outerShdw>
                </a:effectLst>
                <a:latin typeface="AvantGarde-Book" charset="0"/>
                <a:ea typeface="宋体" pitchFamily="2" charset="-122"/>
              </a:rPr>
              <a:t>SERIAL_MIN</a:t>
            </a:r>
            <a:endParaRPr lang="en-US" altLang="zh-CN" dirty="0">
              <a:solidFill>
                <a:schemeClr val="tx1"/>
              </a:solidFill>
              <a:effectLst>
                <a:outerShdw blurRad="38100" dist="38100" dir="2700000" algn="tl">
                  <a:srgbClr val="C0C0C0"/>
                </a:outerShdw>
              </a:effectLst>
              <a:ea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446594" y="332656"/>
            <a:ext cx="8240205" cy="792088"/>
          </a:xfrm>
        </p:spPr>
        <p:txBody>
          <a:bodyPr>
            <a:normAutofit/>
          </a:bodyPr>
          <a:lstStyle/>
          <a:p>
            <a:r>
              <a:rPr lang="en-US" altLang="zh-CN" dirty="0">
                <a:ea typeface="宋体" pitchFamily="2" charset="-122"/>
              </a:rPr>
              <a:t>Recursive Decomposition: Example</a:t>
            </a:r>
          </a:p>
        </p:txBody>
      </p:sp>
      <p:sp>
        <p:nvSpPr>
          <p:cNvPr id="5" name="灯片编号占位符 4"/>
          <p:cNvSpPr>
            <a:spLocks noGrp="1"/>
          </p:cNvSpPr>
          <p:nvPr>
            <p:ph type="sldNum" sz="quarter" idx="12"/>
          </p:nvPr>
        </p:nvSpPr>
        <p:spPr/>
        <p:txBody>
          <a:bodyPr/>
          <a:lstStyle/>
          <a:p>
            <a:fld id="{F0D5D72F-00A1-4B85-814D-B773CD1E33B9}" type="slidenum">
              <a:rPr lang="zh-CN" altLang="en-US"/>
              <a:pPr/>
              <a:t>65</a:t>
            </a:fld>
            <a:endParaRPr lang="en-US" altLang="zh-CN"/>
          </a:p>
        </p:txBody>
      </p:sp>
      <p:sp>
        <p:nvSpPr>
          <p:cNvPr id="666627" name="Rectangle 3"/>
          <p:cNvSpPr>
            <a:spLocks noGrp="1" noChangeArrowheads="1"/>
          </p:cNvSpPr>
          <p:nvPr>
            <p:ph sz="quarter" idx="1"/>
          </p:nvPr>
        </p:nvSpPr>
        <p:spPr>
          <a:xfrm>
            <a:off x="609600" y="1268413"/>
            <a:ext cx="7848600" cy="454025"/>
          </a:xfrm>
        </p:spPr>
        <p:txBody>
          <a:bodyPr>
            <a:normAutofit lnSpcReduction="10000"/>
          </a:bodyPr>
          <a:lstStyle/>
          <a:p>
            <a:pPr>
              <a:buFont typeface="Wingdings" pitchFamily="2" charset="2"/>
              <a:buNone/>
            </a:pPr>
            <a:r>
              <a:rPr lang="zh-CN" altLang="en-US" dirty="0"/>
              <a:t>	转化成递归形式</a:t>
            </a:r>
            <a:r>
              <a:rPr lang="en-US" altLang="zh-CN" dirty="0"/>
              <a:t>: </a:t>
            </a:r>
          </a:p>
          <a:p>
            <a:pPr>
              <a:buFont typeface="Wingdings" pitchFamily="2" charset="2"/>
              <a:buNone/>
            </a:pPr>
            <a:endParaRPr lang="en-US" altLang="zh-CN" dirty="0"/>
          </a:p>
          <a:p>
            <a:pPr>
              <a:buFont typeface="Wingdings" pitchFamily="2" charset="2"/>
              <a:buNone/>
            </a:pPr>
            <a:endParaRPr lang="zh-CN" altLang="en-US" dirty="0"/>
          </a:p>
        </p:txBody>
      </p:sp>
      <p:sp>
        <p:nvSpPr>
          <p:cNvPr id="666628" name="Rectangle 4"/>
          <p:cNvSpPr>
            <a:spLocks noChangeArrowheads="1"/>
          </p:cNvSpPr>
          <p:nvPr/>
        </p:nvSpPr>
        <p:spPr bwMode="auto">
          <a:xfrm>
            <a:off x="457200" y="1800225"/>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Font typeface="Wingdings" pitchFamily="2" charset="2"/>
              <a:buNone/>
            </a:pPr>
            <a:r>
              <a:rPr lang="zh-CN" altLang="en-US">
                <a:solidFill>
                  <a:schemeClr val="tx1"/>
                </a:solidFill>
                <a:effectLst>
                  <a:outerShdw blurRad="38100" dist="38100" dir="2700000" algn="tl">
                    <a:srgbClr val="C0C0C0"/>
                  </a:outerShdw>
                </a:effectLst>
                <a:ea typeface="宋体" pitchFamily="2" charset="-122"/>
              </a:rPr>
              <a:t>	</a:t>
            </a:r>
            <a:r>
              <a:rPr lang="en-US" altLang="zh-CN">
                <a:solidFill>
                  <a:schemeClr val="tx1"/>
                </a:solidFill>
                <a:effectLst>
                  <a:outerShdw blurRad="38100" dist="38100" dir="2700000" algn="tl">
                    <a:srgbClr val="C0C0C0"/>
                  </a:outerShdw>
                </a:effectLst>
                <a:ea typeface="宋体" pitchFamily="2" charset="-122"/>
              </a:rPr>
              <a:t>1</a:t>
            </a:r>
            <a:r>
              <a:rPr lang="en-US" altLang="zh-CN" sz="2000">
                <a:solidFill>
                  <a:schemeClr val="tx1"/>
                </a:solidFill>
                <a:effectLst>
                  <a:outerShdw blurRad="38100" dist="38100" dir="2700000" algn="tl">
                    <a:srgbClr val="C0C0C0"/>
                  </a:outerShdw>
                </a:effectLst>
                <a:ea typeface="宋体" pitchFamily="2" charset="-122"/>
              </a:rPr>
              <a:t>. </a:t>
            </a:r>
            <a:r>
              <a:rPr lang="en-US" altLang="zh-CN" sz="2000" b="1">
                <a:solidFill>
                  <a:schemeClr val="tx1"/>
                </a:solidFill>
                <a:effectLst>
                  <a:outerShdw blurRad="38100" dist="38100" dir="2700000" algn="tl">
                    <a:srgbClr val="C0C0C0"/>
                  </a:outerShdw>
                </a:effectLst>
                <a:ea typeface="宋体" pitchFamily="2" charset="-122"/>
              </a:rPr>
              <a:t>procedure</a:t>
            </a:r>
            <a:r>
              <a:rPr lang="en-US" altLang="zh-CN" sz="2000">
                <a:solidFill>
                  <a:schemeClr val="tx1"/>
                </a:solidFill>
                <a:effectLst>
                  <a:outerShdw blurRad="38100" dist="38100" dir="2700000" algn="tl">
                    <a:srgbClr val="C0C0C0"/>
                  </a:outerShdw>
                </a:effectLst>
                <a:ea typeface="宋体" pitchFamily="2" charset="-122"/>
              </a:rPr>
              <a:t> RECURSIVE_MIN (</a:t>
            </a:r>
            <a:r>
              <a:rPr lang="en-US" altLang="zh-CN" sz="2000" b="1" i="1">
                <a:solidFill>
                  <a:schemeClr val="tx1"/>
                </a:solidFill>
                <a:effectLst>
                  <a:outerShdw blurRad="38100" dist="38100" dir="2700000" algn="tl">
                    <a:srgbClr val="C0C0C0"/>
                  </a:outerShdw>
                </a:effectLst>
                <a:ea typeface="宋体" pitchFamily="2" charset="-122"/>
              </a:rPr>
              <a:t>A, 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2. </a:t>
            </a:r>
            <a:r>
              <a:rPr lang="en-US" altLang="zh-CN" sz="2000" b="1">
                <a:solidFill>
                  <a:schemeClr val="tx1"/>
                </a:solidFill>
                <a:effectLst>
                  <a:outerShdw blurRad="38100" dist="38100" dir="2700000" algn="tl">
                    <a:srgbClr val="C0C0C0"/>
                  </a:outerShdw>
                </a:effectLst>
                <a:ea typeface="宋体" pitchFamily="2" charset="-122"/>
              </a:rPr>
              <a:t>begin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3. </a:t>
            </a:r>
            <a:r>
              <a:rPr lang="en-US" altLang="zh-CN" sz="2000" b="1">
                <a:solidFill>
                  <a:schemeClr val="tx1"/>
                </a:solidFill>
                <a:effectLst>
                  <a:outerShdw blurRad="38100" dist="38100" dir="2700000" algn="tl">
                    <a:srgbClr val="C0C0C0"/>
                  </a:outerShdw>
                </a:effectLst>
                <a:ea typeface="宋体" pitchFamily="2" charset="-122"/>
              </a:rPr>
              <a:t>if</a:t>
            </a:r>
            <a:r>
              <a:rPr lang="en-US" altLang="zh-CN" sz="2000">
                <a:solidFill>
                  <a:schemeClr val="tx1"/>
                </a:solidFill>
                <a:effectLst>
                  <a:outerShdw blurRad="38100" dist="38100" dir="2700000" algn="tl">
                    <a:srgbClr val="C0C0C0"/>
                  </a:outerShdw>
                </a:effectLst>
                <a:ea typeface="宋体" pitchFamily="2" charset="-122"/>
              </a:rPr>
              <a:t> ( </a:t>
            </a:r>
            <a:r>
              <a:rPr lang="en-US" altLang="zh-CN" sz="2000" b="1" i="1">
                <a:solidFill>
                  <a:schemeClr val="tx1"/>
                </a:solidFill>
                <a:effectLst>
                  <a:outerShdw blurRad="38100" dist="38100" dir="2700000" algn="tl">
                    <a:srgbClr val="C0C0C0"/>
                  </a:outerShdw>
                </a:effectLst>
                <a:ea typeface="宋体" pitchFamily="2" charset="-122"/>
              </a:rPr>
              <a:t>n </a:t>
            </a:r>
            <a:r>
              <a:rPr lang="en-US" altLang="zh-CN" sz="2000">
                <a:solidFill>
                  <a:schemeClr val="tx1"/>
                </a:solidFill>
                <a:effectLst>
                  <a:outerShdw blurRad="38100" dist="38100" dir="2700000" algn="tl">
                    <a:srgbClr val="C0C0C0"/>
                  </a:outerShdw>
                </a:effectLst>
                <a:ea typeface="宋体" pitchFamily="2" charset="-122"/>
              </a:rPr>
              <a:t>=</a:t>
            </a:r>
            <a:r>
              <a:rPr lang="en-US" altLang="zh-CN" sz="2000" i="1">
                <a:solidFill>
                  <a:schemeClr val="tx1"/>
                </a:solidFill>
                <a:effectLst>
                  <a:outerShdw blurRad="38100" dist="38100" dir="2700000" algn="tl">
                    <a:srgbClr val="C0C0C0"/>
                  </a:outerShdw>
                </a:effectLst>
                <a:ea typeface="宋体" pitchFamily="2" charset="-122"/>
              </a:rPr>
              <a:t> </a:t>
            </a:r>
            <a:r>
              <a:rPr lang="en-US" altLang="zh-CN" sz="2000">
                <a:solidFill>
                  <a:schemeClr val="tx1"/>
                </a:solidFill>
                <a:effectLst>
                  <a:outerShdw blurRad="38100" dist="38100" dir="2700000" algn="tl">
                    <a:srgbClr val="C0C0C0"/>
                  </a:outerShdw>
                </a:effectLst>
                <a:ea typeface="宋体" pitchFamily="2" charset="-122"/>
              </a:rPr>
              <a:t>1 ) </a:t>
            </a:r>
            <a:r>
              <a:rPr lang="en-US" altLang="zh-CN" sz="2000" b="1">
                <a:solidFill>
                  <a:schemeClr val="tx1"/>
                </a:solidFill>
                <a:effectLst>
                  <a:outerShdw blurRad="38100" dist="38100" dir="2700000" algn="tl">
                    <a:srgbClr val="C0C0C0"/>
                  </a:outerShdw>
                </a:effectLst>
                <a:ea typeface="宋体" pitchFamily="2" charset="-122"/>
              </a:rPr>
              <a:t>then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4. 	</a:t>
            </a:r>
            <a:r>
              <a:rPr lang="en-US" altLang="zh-CN" sz="2000" i="1">
                <a:solidFill>
                  <a:schemeClr val="tx1"/>
                </a:solidFill>
                <a:effectLst>
                  <a:outerShdw blurRad="38100" dist="38100" dir="2700000" algn="tl">
                    <a:srgbClr val="C0C0C0"/>
                  </a:outerShdw>
                </a:effectLst>
                <a:ea typeface="宋体" pitchFamily="2" charset="-122"/>
              </a:rPr>
              <a:t>min</a:t>
            </a:r>
            <a:r>
              <a:rPr lang="en-US" altLang="zh-CN" sz="2000">
                <a:solidFill>
                  <a:schemeClr val="tx1"/>
                </a:solidFill>
                <a:effectLst>
                  <a:outerShdw blurRad="38100" dist="38100" dir="2700000" algn="tl">
                    <a:srgbClr val="C0C0C0"/>
                  </a:outerShdw>
                </a:effectLst>
                <a:ea typeface="宋体" pitchFamily="2" charset="-122"/>
              </a:rPr>
              <a:t> := </a:t>
            </a:r>
            <a:r>
              <a:rPr lang="en-US" altLang="zh-CN" sz="2000" b="1" i="1">
                <a:solidFill>
                  <a:schemeClr val="tx1"/>
                </a:solidFill>
                <a:effectLst>
                  <a:outerShdw blurRad="38100" dist="38100" dir="2700000" algn="tl">
                    <a:srgbClr val="C0C0C0"/>
                  </a:outerShdw>
                </a:effectLst>
                <a:ea typeface="宋体" pitchFamily="2" charset="-122"/>
              </a:rPr>
              <a:t>A</a:t>
            </a:r>
            <a:r>
              <a:rPr lang="en-US" altLang="zh-CN" sz="2000">
                <a:solidFill>
                  <a:schemeClr val="tx1"/>
                </a:solidFill>
                <a:effectLst>
                  <a:outerShdw blurRad="38100" dist="38100" dir="2700000" algn="tl">
                    <a:srgbClr val="C0C0C0"/>
                  </a:outerShdw>
                </a:effectLst>
                <a:ea typeface="宋体" pitchFamily="2" charset="-122"/>
              </a:rPr>
              <a:t> [0]  ;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5. </a:t>
            </a:r>
            <a:r>
              <a:rPr lang="en-US" altLang="zh-CN" sz="2000" b="1">
                <a:solidFill>
                  <a:schemeClr val="tx1"/>
                </a:solidFill>
                <a:effectLst>
                  <a:outerShdw blurRad="38100" dist="38100" dir="2700000" algn="tl">
                    <a:srgbClr val="C0C0C0"/>
                  </a:outerShdw>
                </a:effectLst>
                <a:ea typeface="宋体" pitchFamily="2" charset="-122"/>
              </a:rPr>
              <a:t>else</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6. 	</a:t>
            </a:r>
            <a:r>
              <a:rPr lang="en-US" altLang="zh-CN" sz="2000" i="1">
                <a:solidFill>
                  <a:schemeClr val="tx1"/>
                </a:solidFill>
                <a:effectLst>
                  <a:outerShdw blurRad="38100" dist="38100" dir="2700000" algn="tl">
                    <a:srgbClr val="C0C0C0"/>
                  </a:outerShdw>
                </a:effectLst>
                <a:ea typeface="宋体" pitchFamily="2" charset="-122"/>
              </a:rPr>
              <a:t>lmin</a:t>
            </a:r>
            <a:r>
              <a:rPr lang="en-US" altLang="zh-CN" sz="2000">
                <a:solidFill>
                  <a:schemeClr val="tx1"/>
                </a:solidFill>
                <a:effectLst>
                  <a:outerShdw blurRad="38100" dist="38100" dir="2700000" algn="tl">
                    <a:srgbClr val="C0C0C0"/>
                  </a:outerShdw>
                </a:effectLst>
                <a:ea typeface="宋体" pitchFamily="2" charset="-122"/>
              </a:rPr>
              <a:t> := RECURSIVE_MIN ( </a:t>
            </a:r>
            <a:r>
              <a:rPr lang="en-US" altLang="zh-CN" sz="2000" b="1" i="1">
                <a:solidFill>
                  <a:schemeClr val="tx1"/>
                </a:solidFill>
                <a:effectLst>
                  <a:outerShdw blurRad="38100" dist="38100" dir="2700000" algn="tl">
                    <a:srgbClr val="C0C0C0"/>
                  </a:outerShdw>
                </a:effectLst>
                <a:ea typeface="宋体" pitchFamily="2" charset="-122"/>
              </a:rPr>
              <a:t>A</a:t>
            </a:r>
            <a:r>
              <a:rPr lang="en-US" altLang="zh-CN" sz="2000">
                <a:solidFill>
                  <a:schemeClr val="tx1"/>
                </a:solidFill>
                <a:effectLst>
                  <a:outerShdw blurRad="38100" dist="38100" dir="2700000" algn="tl">
                    <a:srgbClr val="C0C0C0"/>
                  </a:outerShdw>
                </a:effectLst>
                <a:ea typeface="宋体" pitchFamily="2" charset="-122"/>
              </a:rPr>
              <a:t>, </a:t>
            </a:r>
            <a:r>
              <a:rPr lang="en-US" altLang="zh-CN" sz="2000" b="1" i="1">
                <a:solidFill>
                  <a:schemeClr val="tx1"/>
                </a:solidFill>
                <a:effectLst>
                  <a:outerShdw blurRad="38100" dist="38100" dir="2700000" algn="tl">
                    <a:srgbClr val="C0C0C0"/>
                  </a:outerShdw>
                </a:effectLst>
                <a:ea typeface="宋体" pitchFamily="2" charset="-122"/>
              </a:rPr>
              <a:t>n/2</a:t>
            </a:r>
            <a:r>
              <a:rPr lang="en-US" altLang="zh-CN" sz="2000">
                <a:solidFill>
                  <a:schemeClr val="tx1"/>
                </a:solidFill>
                <a:effectLst>
                  <a:outerShdw blurRad="38100" dist="38100" dir="2700000" algn="tl">
                    <a:srgbClr val="C0C0C0"/>
                  </a:outerShdw>
                </a:effectLst>
                <a:ea typeface="宋体" pitchFamily="2" charset="-122"/>
              </a:rPr>
              <a:t> );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7. 	</a:t>
            </a:r>
            <a:r>
              <a:rPr lang="en-US" altLang="zh-CN" sz="2000" i="1">
                <a:solidFill>
                  <a:schemeClr val="tx1"/>
                </a:solidFill>
                <a:effectLst>
                  <a:outerShdw blurRad="38100" dist="38100" dir="2700000" algn="tl">
                    <a:srgbClr val="C0C0C0"/>
                  </a:outerShdw>
                </a:effectLst>
                <a:ea typeface="宋体" pitchFamily="2" charset="-122"/>
              </a:rPr>
              <a:t>rmin</a:t>
            </a:r>
            <a:r>
              <a:rPr lang="en-US" altLang="zh-CN" sz="2000">
                <a:solidFill>
                  <a:schemeClr val="tx1"/>
                </a:solidFill>
                <a:effectLst>
                  <a:outerShdw blurRad="38100" dist="38100" dir="2700000" algn="tl">
                    <a:srgbClr val="C0C0C0"/>
                  </a:outerShdw>
                </a:effectLst>
                <a:ea typeface="宋体" pitchFamily="2" charset="-122"/>
              </a:rPr>
              <a:t> := RECURSIVE_MIN (  &amp;(</a:t>
            </a:r>
            <a:r>
              <a:rPr lang="en-US" altLang="zh-CN" sz="2000" b="1" i="1">
                <a:solidFill>
                  <a:schemeClr val="tx1"/>
                </a:solidFill>
                <a:effectLst>
                  <a:outerShdw blurRad="38100" dist="38100" dir="2700000" algn="tl">
                    <a:srgbClr val="C0C0C0"/>
                  </a:outerShdw>
                </a:effectLst>
                <a:ea typeface="宋体" pitchFamily="2" charset="-122"/>
              </a:rPr>
              <a:t>A</a:t>
            </a:r>
            <a:r>
              <a:rPr lang="en-US" altLang="zh-CN" sz="2000">
                <a:solidFill>
                  <a:schemeClr val="tx1"/>
                </a:solidFill>
                <a:effectLst>
                  <a:outerShdw blurRad="38100" dist="38100" dir="2700000" algn="tl">
                    <a:srgbClr val="C0C0C0"/>
                  </a:outerShdw>
                </a:effectLst>
                <a:ea typeface="宋体" pitchFamily="2" charset="-122"/>
              </a:rPr>
              <a:t>[</a:t>
            </a:r>
            <a:r>
              <a:rPr lang="en-US" altLang="zh-CN" sz="2000" b="1">
                <a:solidFill>
                  <a:schemeClr val="tx1"/>
                </a:solidFill>
                <a:effectLst>
                  <a:outerShdw blurRad="38100" dist="38100" dir="2700000" algn="tl">
                    <a:srgbClr val="C0C0C0"/>
                  </a:outerShdw>
                </a:effectLst>
                <a:ea typeface="宋体" pitchFamily="2" charset="-122"/>
              </a:rPr>
              <a:t>n/2</a:t>
            </a:r>
            <a:r>
              <a:rPr lang="en-US" altLang="zh-CN" sz="2000">
                <a:solidFill>
                  <a:schemeClr val="tx1"/>
                </a:solidFill>
                <a:effectLst>
                  <a:outerShdw blurRad="38100" dist="38100" dir="2700000" algn="tl">
                    <a:srgbClr val="C0C0C0"/>
                  </a:outerShdw>
                </a:effectLst>
                <a:ea typeface="宋体" pitchFamily="2" charset="-122"/>
              </a:rPr>
              <a:t>]), </a:t>
            </a:r>
            <a:r>
              <a:rPr lang="en-US" altLang="zh-CN" sz="2000" b="1" i="1">
                <a:solidFill>
                  <a:schemeClr val="tx1"/>
                </a:solidFill>
                <a:effectLst>
                  <a:outerShdw blurRad="38100" dist="38100" dir="2700000" algn="tl">
                    <a:srgbClr val="C0C0C0"/>
                  </a:outerShdw>
                </a:effectLst>
                <a:ea typeface="宋体" pitchFamily="2" charset="-122"/>
              </a:rPr>
              <a:t>n - n/2</a:t>
            </a:r>
            <a:r>
              <a:rPr lang="en-US" altLang="zh-CN" sz="2000" b="1">
                <a:solidFill>
                  <a:schemeClr val="tx1"/>
                </a:solidFill>
                <a:effectLst>
                  <a:outerShdw blurRad="38100" dist="38100" dir="2700000" algn="tl">
                    <a:srgbClr val="C0C0C0"/>
                  </a:outerShdw>
                </a:effectLst>
                <a:ea typeface="宋体" pitchFamily="2" charset="-122"/>
              </a:rPr>
              <a:t> </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8. 	</a:t>
            </a:r>
            <a:r>
              <a:rPr lang="en-US" altLang="zh-CN" sz="2000" b="1">
                <a:solidFill>
                  <a:schemeClr val="tx1"/>
                </a:solidFill>
                <a:effectLst>
                  <a:outerShdw blurRad="38100" dist="38100" dir="2700000" algn="tl">
                    <a:srgbClr val="C0C0C0"/>
                  </a:outerShdw>
                </a:effectLst>
                <a:ea typeface="宋体" pitchFamily="2" charset="-122"/>
              </a:rPr>
              <a:t>if</a:t>
            </a:r>
            <a:r>
              <a:rPr lang="en-US" altLang="zh-CN" sz="2000">
                <a:solidFill>
                  <a:schemeClr val="tx1"/>
                </a:solidFill>
                <a:effectLst>
                  <a:outerShdw blurRad="38100" dist="38100" dir="2700000" algn="tl">
                    <a:srgbClr val="C0C0C0"/>
                  </a:outerShdw>
                </a:effectLst>
                <a:ea typeface="宋体" pitchFamily="2" charset="-122"/>
              </a:rPr>
              <a:t> (</a:t>
            </a:r>
            <a:r>
              <a:rPr lang="en-US" altLang="zh-CN" sz="2000" i="1">
                <a:solidFill>
                  <a:schemeClr val="tx1"/>
                </a:solidFill>
                <a:effectLst>
                  <a:outerShdw blurRad="38100" dist="38100" dir="2700000" algn="tl">
                    <a:srgbClr val="C0C0C0"/>
                  </a:outerShdw>
                </a:effectLst>
                <a:ea typeface="宋体" pitchFamily="2" charset="-122"/>
              </a:rPr>
              <a:t>lmin</a:t>
            </a:r>
            <a:r>
              <a:rPr lang="en-US" altLang="zh-CN" sz="2000">
                <a:solidFill>
                  <a:schemeClr val="tx1"/>
                </a:solidFill>
                <a:effectLst>
                  <a:outerShdw blurRad="38100" dist="38100" dir="2700000" algn="tl">
                    <a:srgbClr val="C0C0C0"/>
                  </a:outerShdw>
                </a:effectLst>
                <a:ea typeface="宋体" pitchFamily="2" charset="-122"/>
              </a:rPr>
              <a:t>  &lt; </a:t>
            </a:r>
            <a:r>
              <a:rPr lang="en-US" altLang="zh-CN" sz="2000" i="1">
                <a:solidFill>
                  <a:schemeClr val="tx1"/>
                </a:solidFill>
                <a:effectLst>
                  <a:outerShdw blurRad="38100" dist="38100" dir="2700000" algn="tl">
                    <a:srgbClr val="C0C0C0"/>
                  </a:outerShdw>
                </a:effectLst>
                <a:ea typeface="宋体" pitchFamily="2" charset="-122"/>
              </a:rPr>
              <a:t>rmin</a:t>
            </a:r>
            <a:r>
              <a:rPr lang="en-US" altLang="zh-CN" sz="2000">
                <a:solidFill>
                  <a:schemeClr val="tx1"/>
                </a:solidFill>
                <a:effectLst>
                  <a:outerShdw blurRad="38100" dist="38100" dir="2700000" algn="tl">
                    <a:srgbClr val="C0C0C0"/>
                  </a:outerShdw>
                </a:effectLst>
                <a:ea typeface="宋体" pitchFamily="2" charset="-122"/>
              </a:rPr>
              <a:t>) </a:t>
            </a:r>
            <a:r>
              <a:rPr lang="en-US" altLang="zh-CN" sz="2000" b="1">
                <a:solidFill>
                  <a:schemeClr val="tx1"/>
                </a:solidFill>
                <a:effectLst>
                  <a:outerShdw blurRad="38100" dist="38100" dir="2700000" algn="tl">
                    <a:srgbClr val="C0C0C0"/>
                  </a:outerShdw>
                </a:effectLst>
                <a:ea typeface="宋体" pitchFamily="2" charset="-122"/>
              </a:rPr>
              <a:t>then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9. 		</a:t>
            </a:r>
            <a:r>
              <a:rPr lang="en-US" altLang="zh-CN" sz="2000" i="1">
                <a:solidFill>
                  <a:schemeClr val="tx1"/>
                </a:solidFill>
                <a:effectLst>
                  <a:outerShdw blurRad="38100" dist="38100" dir="2700000" algn="tl">
                    <a:srgbClr val="C0C0C0"/>
                  </a:outerShdw>
                </a:effectLst>
                <a:ea typeface="宋体" pitchFamily="2" charset="-122"/>
              </a:rPr>
              <a:t>min</a:t>
            </a:r>
            <a:r>
              <a:rPr lang="en-US" altLang="zh-CN" sz="2000">
                <a:solidFill>
                  <a:schemeClr val="tx1"/>
                </a:solidFill>
                <a:effectLst>
                  <a:outerShdw blurRad="38100" dist="38100" dir="2700000" algn="tl">
                    <a:srgbClr val="C0C0C0"/>
                  </a:outerShdw>
                </a:effectLst>
                <a:ea typeface="宋体" pitchFamily="2" charset="-122"/>
              </a:rPr>
              <a:t> := </a:t>
            </a:r>
            <a:r>
              <a:rPr lang="en-US" altLang="zh-CN" sz="2000" i="1">
                <a:solidFill>
                  <a:schemeClr val="tx1"/>
                </a:solidFill>
                <a:effectLst>
                  <a:outerShdw blurRad="38100" dist="38100" dir="2700000" algn="tl">
                    <a:srgbClr val="C0C0C0"/>
                  </a:outerShdw>
                </a:effectLst>
                <a:ea typeface="宋体" pitchFamily="2" charset="-122"/>
              </a:rPr>
              <a:t>lmin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10. 	</a:t>
            </a:r>
            <a:r>
              <a:rPr lang="en-US" altLang="zh-CN" sz="2000" b="1">
                <a:solidFill>
                  <a:schemeClr val="tx1"/>
                </a:solidFill>
                <a:effectLst>
                  <a:outerShdw blurRad="38100" dist="38100" dir="2700000" algn="tl">
                    <a:srgbClr val="C0C0C0"/>
                  </a:outerShdw>
                </a:effectLst>
                <a:ea typeface="宋体" pitchFamily="2" charset="-122"/>
              </a:rPr>
              <a:t>else</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11. 		</a:t>
            </a:r>
            <a:r>
              <a:rPr lang="en-US" altLang="zh-CN" sz="2000" i="1">
                <a:solidFill>
                  <a:schemeClr val="tx1"/>
                </a:solidFill>
                <a:effectLst>
                  <a:outerShdw blurRad="38100" dist="38100" dir="2700000" algn="tl">
                    <a:srgbClr val="C0C0C0"/>
                  </a:outerShdw>
                </a:effectLst>
                <a:ea typeface="宋体" pitchFamily="2" charset="-122"/>
              </a:rPr>
              <a:t>min</a:t>
            </a:r>
            <a:r>
              <a:rPr lang="en-US" altLang="zh-CN" sz="2000">
                <a:solidFill>
                  <a:schemeClr val="tx1"/>
                </a:solidFill>
                <a:effectLst>
                  <a:outerShdw blurRad="38100" dist="38100" dir="2700000" algn="tl">
                    <a:srgbClr val="C0C0C0"/>
                  </a:outerShdw>
                </a:effectLst>
                <a:ea typeface="宋体" pitchFamily="2" charset="-122"/>
              </a:rPr>
              <a:t> := </a:t>
            </a:r>
            <a:r>
              <a:rPr lang="en-US" altLang="zh-CN" sz="2000" i="1">
                <a:solidFill>
                  <a:schemeClr val="tx1"/>
                </a:solidFill>
                <a:effectLst>
                  <a:outerShdw blurRad="38100" dist="38100" dir="2700000" algn="tl">
                    <a:srgbClr val="C0C0C0"/>
                  </a:outerShdw>
                </a:effectLst>
                <a:ea typeface="宋体" pitchFamily="2" charset="-122"/>
              </a:rPr>
              <a:t>rmin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12. 	</a:t>
            </a:r>
            <a:r>
              <a:rPr lang="en-US" altLang="zh-CN" sz="2000" b="1">
                <a:solidFill>
                  <a:schemeClr val="tx1"/>
                </a:solidFill>
                <a:effectLst>
                  <a:outerShdw blurRad="38100" dist="38100" dir="2700000" algn="tl">
                    <a:srgbClr val="C0C0C0"/>
                  </a:outerShdw>
                </a:effectLst>
                <a:ea typeface="宋体" pitchFamily="2" charset="-122"/>
              </a:rPr>
              <a:t>endelse</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13. </a:t>
            </a:r>
            <a:r>
              <a:rPr lang="en-US" altLang="zh-CN" sz="2000" b="1">
                <a:solidFill>
                  <a:schemeClr val="tx1"/>
                </a:solidFill>
                <a:effectLst>
                  <a:outerShdw blurRad="38100" dist="38100" dir="2700000" algn="tl">
                    <a:srgbClr val="C0C0C0"/>
                  </a:outerShdw>
                </a:effectLst>
                <a:ea typeface="宋体" pitchFamily="2" charset="-122"/>
              </a:rPr>
              <a:t>endelse</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14. </a:t>
            </a:r>
            <a:r>
              <a:rPr lang="en-US" altLang="zh-CN" sz="2000" b="1">
                <a:solidFill>
                  <a:schemeClr val="tx1"/>
                </a:solidFill>
                <a:effectLst>
                  <a:outerShdw blurRad="38100" dist="38100" dir="2700000" algn="tl">
                    <a:srgbClr val="C0C0C0"/>
                  </a:outerShdw>
                </a:effectLst>
                <a:ea typeface="宋体" pitchFamily="2" charset="-122"/>
              </a:rPr>
              <a:t>return</a:t>
            </a:r>
            <a:r>
              <a:rPr lang="en-US" altLang="zh-CN" sz="2000">
                <a:solidFill>
                  <a:schemeClr val="tx1"/>
                </a:solidFill>
                <a:effectLst>
                  <a:outerShdw blurRad="38100" dist="38100" dir="2700000" algn="tl">
                    <a:srgbClr val="C0C0C0"/>
                  </a:outerShdw>
                </a:effectLst>
                <a:ea typeface="宋体" pitchFamily="2" charset="-122"/>
              </a:rPr>
              <a:t> </a:t>
            </a:r>
            <a:r>
              <a:rPr lang="en-US" altLang="zh-CN" sz="2000" i="1">
                <a:solidFill>
                  <a:schemeClr val="tx1"/>
                </a:solidFill>
                <a:effectLst>
                  <a:outerShdw blurRad="38100" dist="38100" dir="2700000" algn="tl">
                    <a:srgbClr val="C0C0C0"/>
                  </a:outerShdw>
                </a:effectLst>
                <a:ea typeface="宋体" pitchFamily="2" charset="-122"/>
              </a:rPr>
              <a:t>min</a:t>
            </a:r>
            <a:r>
              <a:rPr lang="en-US" altLang="zh-CN" sz="2000">
                <a:solidFill>
                  <a:schemeClr val="tx1"/>
                </a:solidFill>
                <a:effectLst>
                  <a:outerShdw blurRad="38100" dist="38100" dir="2700000" algn="tl">
                    <a:srgbClr val="C0C0C0"/>
                  </a:outerShdw>
                </a:effectLst>
                <a:ea typeface="宋体" pitchFamily="2" charset="-122"/>
              </a:rPr>
              <a:t>; </a:t>
            </a:r>
            <a:br>
              <a:rPr lang="en-US" altLang="zh-CN" sz="2000">
                <a:solidFill>
                  <a:schemeClr val="tx1"/>
                </a:solidFill>
                <a:effectLst>
                  <a:outerShdw blurRad="38100" dist="38100" dir="2700000" algn="tl">
                    <a:srgbClr val="C0C0C0"/>
                  </a:outerShdw>
                </a:effectLst>
                <a:ea typeface="宋体" pitchFamily="2" charset="-122"/>
              </a:rPr>
            </a:br>
            <a:r>
              <a:rPr lang="en-US" altLang="zh-CN" sz="2000">
                <a:solidFill>
                  <a:schemeClr val="tx1"/>
                </a:solidFill>
                <a:effectLst>
                  <a:outerShdw blurRad="38100" dist="38100" dir="2700000" algn="tl">
                    <a:srgbClr val="C0C0C0"/>
                  </a:outerShdw>
                </a:effectLst>
                <a:ea typeface="宋体" pitchFamily="2" charset="-122"/>
              </a:rPr>
              <a:t>15. </a:t>
            </a:r>
            <a:r>
              <a:rPr lang="en-US" altLang="zh-CN" sz="2000" b="1">
                <a:solidFill>
                  <a:schemeClr val="tx1"/>
                </a:solidFill>
                <a:effectLst>
                  <a:outerShdw blurRad="38100" dist="38100" dir="2700000" algn="tl">
                    <a:srgbClr val="C0C0C0"/>
                  </a:outerShdw>
                </a:effectLst>
                <a:ea typeface="宋体" pitchFamily="2" charset="-122"/>
              </a:rPr>
              <a:t>end</a:t>
            </a:r>
            <a:r>
              <a:rPr lang="en-US" altLang="zh-CN" sz="2000">
                <a:solidFill>
                  <a:schemeClr val="tx1"/>
                </a:solidFill>
                <a:effectLst>
                  <a:outerShdw blurRad="38100" dist="38100" dir="2700000" algn="tl">
                    <a:srgbClr val="C0C0C0"/>
                  </a:outerShdw>
                </a:effectLst>
                <a:ea typeface="宋体" pitchFamily="2" charset="-122"/>
              </a:rPr>
              <a:t> RECURSIVE_MIN</a:t>
            </a:r>
            <a:r>
              <a:rPr lang="en-US" altLang="zh-CN">
                <a:solidFill>
                  <a:schemeClr val="tx1"/>
                </a:solidFill>
                <a:effectLst>
                  <a:outerShdw blurRad="38100" dist="38100" dir="2700000" algn="tl">
                    <a:srgbClr val="C0C0C0"/>
                  </a:outerShdw>
                </a:effectLst>
                <a:ea typeface="宋体" pitchFamily="2" charset="-122"/>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467544" y="332656"/>
            <a:ext cx="8066856" cy="762000"/>
          </a:xfrm>
        </p:spPr>
        <p:txBody>
          <a:bodyPr>
            <a:normAutofit/>
          </a:bodyPr>
          <a:lstStyle/>
          <a:p>
            <a:r>
              <a:rPr lang="en-US" altLang="zh-CN" dirty="0">
                <a:ea typeface="宋体" pitchFamily="2" charset="-122"/>
              </a:rPr>
              <a:t>Recursive Decomposition: Example</a:t>
            </a:r>
          </a:p>
        </p:txBody>
      </p:sp>
      <p:sp>
        <p:nvSpPr>
          <p:cNvPr id="667651" name="Rectangle 3"/>
          <p:cNvSpPr>
            <a:spLocks noGrp="1" noChangeArrowheads="1"/>
          </p:cNvSpPr>
          <p:nvPr>
            <p:ph type="body" sz="half" idx="1"/>
          </p:nvPr>
        </p:nvSpPr>
        <p:spPr>
          <a:xfrm>
            <a:off x="609600" y="1781175"/>
            <a:ext cx="7848600" cy="2228850"/>
          </a:xfrm>
        </p:spPr>
        <p:txBody>
          <a:bodyPr>
            <a:normAutofit/>
          </a:bodyPr>
          <a:lstStyle/>
          <a:p>
            <a:pPr algn="just">
              <a:buFont typeface="Wingdings" pitchFamily="2" charset="2"/>
              <a:buNone/>
            </a:pPr>
            <a:r>
              <a:rPr lang="zh-CN" altLang="en-US" dirty="0"/>
              <a:t>	以上代码可用如下求最小数例子说明</a:t>
            </a:r>
            <a:r>
              <a:rPr lang="en-US" altLang="zh-CN" dirty="0"/>
              <a:t>.</a:t>
            </a:r>
          </a:p>
          <a:p>
            <a:pPr algn="just">
              <a:buFont typeface="Wingdings" pitchFamily="2" charset="2"/>
              <a:buNone/>
            </a:pPr>
            <a:r>
              <a:rPr lang="zh-CN" altLang="en-US" dirty="0"/>
              <a:t>求</a:t>
            </a:r>
            <a:r>
              <a:rPr lang="en-US" altLang="zh-CN" dirty="0"/>
              <a:t>{4, 9, 1, 7, 8, 11, 2, 12}</a:t>
            </a:r>
            <a:r>
              <a:rPr lang="zh-CN" altLang="en-US" dirty="0"/>
              <a:t>的最小数</a:t>
            </a:r>
            <a:r>
              <a:rPr lang="en-US" altLang="zh-CN" dirty="0"/>
              <a:t>. </a:t>
            </a:r>
            <a:r>
              <a:rPr lang="zh-CN" altLang="en-US" dirty="0"/>
              <a:t>任务依赖图如下</a:t>
            </a:r>
            <a:r>
              <a:rPr lang="en-US" altLang="zh-CN" dirty="0"/>
              <a:t>: </a:t>
            </a:r>
          </a:p>
        </p:txBody>
      </p:sp>
      <p:pic>
        <p:nvPicPr>
          <p:cNvPr id="667652" name="Picture 4" descr="minimumdq"/>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87624" y="3068960"/>
            <a:ext cx="6396038" cy="210502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7ABE814C-5DEE-4B89-99FD-9009BE3F8694}" type="slidenum">
              <a:rPr lang="zh-CN" altLang="en-US"/>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67544" y="332656"/>
            <a:ext cx="7024744" cy="792088"/>
          </a:xfrm>
        </p:spPr>
        <p:txBody>
          <a:bodyPr/>
          <a:lstStyle/>
          <a:p>
            <a:r>
              <a:rPr lang="zh-CN" altLang="en-US" dirty="0">
                <a:ea typeface="宋体" pitchFamily="2" charset="-122"/>
              </a:rPr>
              <a:t>数据分解（</a:t>
            </a:r>
            <a:r>
              <a:rPr lang="en-US" altLang="zh-CN" dirty="0">
                <a:ea typeface="宋体" pitchFamily="2" charset="-122"/>
              </a:rPr>
              <a:t>Data Decomposition </a:t>
            </a:r>
            <a:r>
              <a:rPr lang="zh-CN" altLang="en-US" dirty="0">
                <a:ea typeface="宋体" pitchFamily="2" charset="-122"/>
              </a:rPr>
              <a:t>）</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2F9A44AF-9706-46AF-B154-1752A2C7F374}" type="slidenum">
              <a:rPr lang="zh-CN" altLang="en-US"/>
              <a:pPr/>
              <a:t>67</a:t>
            </a:fld>
            <a:endParaRPr lang="en-US" altLang="zh-CN"/>
          </a:p>
        </p:txBody>
      </p:sp>
      <p:sp>
        <p:nvSpPr>
          <p:cNvPr id="668675" name="Rectangle 3"/>
          <p:cNvSpPr>
            <a:spLocks noGrp="1" noChangeArrowheads="1"/>
          </p:cNvSpPr>
          <p:nvPr>
            <p:ph sz="quarter" idx="1"/>
          </p:nvPr>
        </p:nvSpPr>
        <p:spPr>
          <a:xfrm>
            <a:off x="611560" y="1268760"/>
            <a:ext cx="7920880" cy="4563869"/>
          </a:xfrm>
        </p:spPr>
        <p:txBody>
          <a:bodyPr>
            <a:normAutofit/>
          </a:bodyPr>
          <a:lstStyle/>
          <a:p>
            <a:r>
              <a:rPr lang="zh-CN" altLang="en-US" sz="2800" dirty="0"/>
              <a:t>划分数据，将数据分配给不同任务</a:t>
            </a:r>
            <a:r>
              <a:rPr lang="en-US" altLang="zh-CN" sz="2800" dirty="0"/>
              <a:t> </a:t>
            </a:r>
          </a:p>
          <a:p>
            <a:r>
              <a:rPr lang="zh-CN" altLang="en-US" sz="2800" dirty="0"/>
              <a:t>输入数据划分</a:t>
            </a:r>
            <a:endParaRPr lang="en-US" altLang="zh-CN" sz="2800" dirty="0"/>
          </a:p>
          <a:p>
            <a:r>
              <a:rPr lang="zh-CN" altLang="en-US" sz="2800" dirty="0"/>
              <a:t>中间数据划分</a:t>
            </a:r>
            <a:endParaRPr lang="en-US" altLang="zh-CN" sz="2800" dirty="0"/>
          </a:p>
          <a:p>
            <a:r>
              <a:rPr lang="zh-CN" altLang="en-US" sz="2800" dirty="0"/>
              <a:t>输出划分</a:t>
            </a:r>
            <a:endParaRPr lang="en-US" altLang="zh-CN" sz="2800" dirty="0"/>
          </a:p>
          <a:p>
            <a:pPr lvl="1"/>
            <a:r>
              <a:rPr lang="zh-CN" altLang="en-US" dirty="0"/>
              <a:t>输出数据的每一元素可以独立计算出</a:t>
            </a:r>
            <a:endParaRPr lang="en-US" altLang="zh-CN" dirty="0"/>
          </a:p>
          <a:p>
            <a:pPr lvl="1"/>
            <a:endParaRPr lang="en-US" altLang="zh-CN" dirty="0"/>
          </a:p>
        </p:txBody>
      </p:sp>
      <p:pic>
        <p:nvPicPr>
          <p:cNvPr id="737281" name="Picture 1" descr="C:\Users\Yuan\Documents\Tencent Files\42463762\Image\C2C\FD44O2V@~(N~U`I5VTW)II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35" y="3689993"/>
            <a:ext cx="3180781" cy="316800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3650887"/>
            <a:ext cx="3456371" cy="3207113"/>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467544" y="332656"/>
            <a:ext cx="7848600" cy="762000"/>
          </a:xfrm>
        </p:spPr>
        <p:txBody>
          <a:bodyPr>
            <a:normAutofit/>
          </a:bodyPr>
          <a:lstStyle/>
          <a:p>
            <a:r>
              <a:rPr lang="zh-CN" altLang="en-US" sz="3600" dirty="0">
                <a:ea typeface="宋体" pitchFamily="2" charset="-122"/>
              </a:rPr>
              <a:t>输出分解例子</a:t>
            </a:r>
            <a:endParaRPr lang="en-US" altLang="zh-CN" sz="3600" dirty="0">
              <a:ea typeface="宋体" pitchFamily="2" charset="-122"/>
            </a:endParaRPr>
          </a:p>
        </p:txBody>
      </p:sp>
      <p:sp>
        <p:nvSpPr>
          <p:cNvPr id="670723" name="Rectangle 3"/>
          <p:cNvSpPr>
            <a:spLocks noGrp="1" noChangeArrowheads="1"/>
          </p:cNvSpPr>
          <p:nvPr>
            <p:ph type="body" sz="half" idx="1"/>
          </p:nvPr>
        </p:nvSpPr>
        <p:spPr>
          <a:xfrm>
            <a:off x="457200" y="1400175"/>
            <a:ext cx="8382000" cy="1020763"/>
          </a:xfrm>
        </p:spPr>
        <p:txBody>
          <a:bodyPr>
            <a:normAutofit/>
          </a:bodyPr>
          <a:lstStyle/>
          <a:p>
            <a:pPr>
              <a:buFont typeface="Wingdings" pitchFamily="2" charset="2"/>
              <a:buNone/>
            </a:pPr>
            <a:r>
              <a:rPr lang="zh-CN" altLang="en-US" dirty="0"/>
              <a:t>	</a:t>
            </a:r>
            <a:r>
              <a:rPr lang="en-US" altLang="zh-CN" b="1" i="1" dirty="0"/>
              <a:t>n </a:t>
            </a:r>
            <a:r>
              <a:rPr lang="en-US" altLang="zh-CN" dirty="0"/>
              <a:t>x </a:t>
            </a:r>
            <a:r>
              <a:rPr lang="en-US" altLang="zh-CN" b="1" i="1" dirty="0"/>
              <a:t>n</a:t>
            </a:r>
            <a:r>
              <a:rPr lang="en-US" altLang="zh-CN" dirty="0"/>
              <a:t> </a:t>
            </a:r>
            <a:r>
              <a:rPr lang="zh-CN" altLang="en-US" dirty="0"/>
              <a:t>矩阵</a:t>
            </a:r>
            <a:r>
              <a:rPr lang="en-US" altLang="zh-CN" b="1" i="1" dirty="0"/>
              <a:t>A</a:t>
            </a:r>
            <a:r>
              <a:rPr lang="zh-CN" altLang="en-US" dirty="0"/>
              <a:t>和</a:t>
            </a:r>
            <a:r>
              <a:rPr lang="en-US" altLang="zh-CN" b="1" i="1" dirty="0"/>
              <a:t>B</a:t>
            </a:r>
            <a:r>
              <a:rPr lang="zh-CN" altLang="en-US" dirty="0"/>
              <a:t>相乘得到矩阵</a:t>
            </a:r>
            <a:r>
              <a:rPr lang="en-US" altLang="zh-CN" b="1" i="1" dirty="0"/>
              <a:t>C</a:t>
            </a:r>
            <a:r>
              <a:rPr lang="en-US" altLang="zh-CN" dirty="0"/>
              <a:t>. </a:t>
            </a:r>
            <a:r>
              <a:rPr lang="zh-CN" altLang="en-US" dirty="0"/>
              <a:t>输出矩阵</a:t>
            </a:r>
            <a:r>
              <a:rPr lang="en-US" altLang="zh-CN" b="1" i="1" dirty="0"/>
              <a:t>C</a:t>
            </a:r>
            <a:r>
              <a:rPr lang="zh-CN" altLang="en-US" b="1" dirty="0"/>
              <a:t>的计算</a:t>
            </a:r>
            <a:r>
              <a:rPr lang="en-US" altLang="zh-CN" dirty="0"/>
              <a:t> </a:t>
            </a:r>
            <a:r>
              <a:rPr lang="zh-CN" altLang="en-US" dirty="0"/>
              <a:t>可以分为如下四个任务</a:t>
            </a:r>
            <a:r>
              <a:rPr lang="en-US" altLang="zh-CN" dirty="0"/>
              <a:t>: </a:t>
            </a:r>
          </a:p>
        </p:txBody>
      </p:sp>
      <p:pic>
        <p:nvPicPr>
          <p:cNvPr id="670726" name="Picture 6" descr="img19"/>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82625" y="2636838"/>
            <a:ext cx="7702550" cy="10572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0727" name="Picture 7" descr="img20"/>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962275" y="3644900"/>
            <a:ext cx="3533775" cy="58578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灯片编号占位符 6"/>
          <p:cNvSpPr>
            <a:spLocks noGrp="1"/>
          </p:cNvSpPr>
          <p:nvPr>
            <p:ph type="sldNum" sz="quarter" idx="11"/>
          </p:nvPr>
        </p:nvSpPr>
        <p:spPr/>
        <p:txBody>
          <a:bodyPr/>
          <a:lstStyle/>
          <a:p>
            <a:fld id="{ECCEA795-B600-47CE-AC31-467229A94D17}" type="slidenum">
              <a:rPr lang="zh-CN" altLang="en-US"/>
              <a:pPr/>
              <a:t>68</a:t>
            </a:fld>
            <a:endParaRPr lang="en-US" altLang="zh-CN"/>
          </a:p>
        </p:txBody>
      </p:sp>
      <p:sp>
        <p:nvSpPr>
          <p:cNvPr id="670724" name="Text Box 4"/>
          <p:cNvSpPr txBox="1">
            <a:spLocks noChangeArrowheads="1"/>
          </p:cNvSpPr>
          <p:nvPr/>
        </p:nvSpPr>
        <p:spPr bwMode="auto">
          <a:xfrm>
            <a:off x="1828800" y="3505200"/>
            <a:ext cx="6172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60000"/>
              </a:lnSpc>
              <a:spcBef>
                <a:spcPct val="50000"/>
              </a:spcBef>
            </a:pPr>
            <a:r>
              <a:rPr lang="en-US" altLang="zh-CN" sz="2000">
                <a:solidFill>
                  <a:schemeClr val="tx1"/>
                </a:solidFill>
                <a:effectLst/>
                <a:latin typeface="Arial" pitchFamily="34" charset="0"/>
                <a:ea typeface="宋体" pitchFamily="2" charset="-122"/>
              </a:rPr>
              <a:t>Task 1:</a:t>
            </a:r>
            <a:r>
              <a:rPr lang="en-US" altLang="zh-CN" sz="2000" i="1">
                <a:solidFill>
                  <a:schemeClr val="tx1"/>
                </a:solidFill>
                <a:effectLst/>
                <a:latin typeface="Arial" pitchFamily="34" charset="0"/>
                <a:ea typeface="宋体" pitchFamily="2" charset="-122"/>
              </a:rPr>
              <a:t> </a:t>
            </a:r>
          </a:p>
          <a:p>
            <a:pPr algn="l">
              <a:lnSpc>
                <a:spcPct val="150000"/>
              </a:lnSpc>
              <a:spcBef>
                <a:spcPct val="50000"/>
              </a:spcBef>
            </a:pPr>
            <a:r>
              <a:rPr lang="en-US" altLang="zh-CN" sz="2000">
                <a:solidFill>
                  <a:schemeClr val="tx1"/>
                </a:solidFill>
                <a:effectLst/>
                <a:latin typeface="Arial" pitchFamily="34" charset="0"/>
                <a:ea typeface="宋体" pitchFamily="2" charset="-122"/>
              </a:rPr>
              <a:t>Task 2:</a:t>
            </a:r>
            <a:endParaRPr lang="en-US" altLang="zh-CN" b="1" baseline="-25000">
              <a:solidFill>
                <a:schemeClr val="tx1"/>
              </a:solidFill>
              <a:effectLst/>
              <a:latin typeface="Arial" pitchFamily="34" charset="0"/>
              <a:ea typeface="宋体" pitchFamily="2" charset="-122"/>
            </a:endParaRPr>
          </a:p>
          <a:p>
            <a:pPr algn="l">
              <a:lnSpc>
                <a:spcPct val="140000"/>
              </a:lnSpc>
              <a:spcBef>
                <a:spcPct val="50000"/>
              </a:spcBef>
            </a:pPr>
            <a:r>
              <a:rPr lang="en-US" altLang="zh-CN" sz="2000">
                <a:solidFill>
                  <a:schemeClr val="tx1"/>
                </a:solidFill>
                <a:effectLst/>
                <a:latin typeface="Arial" pitchFamily="34" charset="0"/>
                <a:ea typeface="宋体" pitchFamily="2" charset="-122"/>
              </a:rPr>
              <a:t>Task 3:</a:t>
            </a:r>
            <a:endParaRPr lang="en-US" altLang="zh-CN" sz="2000" i="1">
              <a:solidFill>
                <a:schemeClr val="tx1"/>
              </a:solidFill>
              <a:effectLst/>
              <a:latin typeface="Arial" pitchFamily="34" charset="0"/>
              <a:ea typeface="宋体" pitchFamily="2" charset="-122"/>
            </a:endParaRPr>
          </a:p>
          <a:p>
            <a:pPr algn="l">
              <a:lnSpc>
                <a:spcPct val="150000"/>
              </a:lnSpc>
              <a:spcBef>
                <a:spcPct val="50000"/>
              </a:spcBef>
            </a:pPr>
            <a:r>
              <a:rPr lang="en-US" altLang="zh-CN" sz="2000">
                <a:solidFill>
                  <a:schemeClr val="tx1"/>
                </a:solidFill>
                <a:effectLst/>
                <a:latin typeface="Arial" pitchFamily="34" charset="0"/>
                <a:ea typeface="宋体" pitchFamily="2" charset="-122"/>
              </a:rPr>
              <a:t>Task 4:</a:t>
            </a:r>
            <a:r>
              <a:rPr lang="en-US" altLang="zh-CN" sz="2000" i="1">
                <a:solidFill>
                  <a:schemeClr val="tx1"/>
                </a:solidFill>
                <a:effectLst/>
                <a:latin typeface="Arial" pitchFamily="34" charset="0"/>
                <a:ea typeface="宋体" pitchFamily="2" charset="-122"/>
              </a:rPr>
              <a:t> </a:t>
            </a:r>
          </a:p>
        </p:txBody>
      </p:sp>
      <p:pic>
        <p:nvPicPr>
          <p:cNvPr id="670728" name="Picture 8" descr="im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175" y="4264025"/>
            <a:ext cx="37052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670729" name="Picture 9" descr="img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854575"/>
            <a:ext cx="37052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670730" name="Picture 10" descr="img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5464175"/>
            <a:ext cx="3705225" cy="62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67544" y="404664"/>
            <a:ext cx="8208912" cy="762000"/>
          </a:xfrm>
        </p:spPr>
        <p:txBody>
          <a:bodyPr>
            <a:noAutofit/>
          </a:bodyPr>
          <a:lstStyle/>
          <a:p>
            <a:r>
              <a:rPr lang="zh-CN" altLang="en-US" sz="3600" dirty="0">
                <a:ea typeface="宋体" pitchFamily="2" charset="-122"/>
              </a:rPr>
              <a:t>输出分解例子</a:t>
            </a:r>
            <a:endParaRPr lang="en-US" altLang="zh-CN" sz="3600" dirty="0">
              <a:ea typeface="宋体" pitchFamily="2" charset="-122"/>
            </a:endParaRPr>
          </a:p>
        </p:txBody>
      </p:sp>
      <p:sp>
        <p:nvSpPr>
          <p:cNvPr id="671747" name="Rectangle 3"/>
          <p:cNvSpPr>
            <a:spLocks noGrp="1" noChangeArrowheads="1"/>
          </p:cNvSpPr>
          <p:nvPr>
            <p:ph type="body" sz="half" idx="1"/>
          </p:nvPr>
        </p:nvSpPr>
        <p:spPr>
          <a:xfrm>
            <a:off x="609600" y="1196975"/>
            <a:ext cx="7848600" cy="1235075"/>
          </a:xfrm>
        </p:spPr>
        <p:txBody>
          <a:bodyPr>
            <a:normAutofit/>
          </a:bodyPr>
          <a:lstStyle/>
          <a:p>
            <a:pPr>
              <a:buFont typeface="Wingdings" pitchFamily="2" charset="2"/>
              <a:buNone/>
            </a:pPr>
            <a:r>
              <a:rPr lang="zh-CN" altLang="en-US" sz="2800" dirty="0"/>
              <a:t>以前面的矩阵相乘例子为例，还可以派生如下两种划分</a:t>
            </a:r>
            <a:r>
              <a:rPr lang="en-US" altLang="zh-CN" sz="2800" dirty="0"/>
              <a:t>: </a:t>
            </a:r>
          </a:p>
        </p:txBody>
      </p:sp>
      <p:graphicFrame>
        <p:nvGraphicFramePr>
          <p:cNvPr id="671763" name="Group 19"/>
          <p:cNvGraphicFramePr>
            <a:graphicFrameLocks noGrp="1"/>
          </p:cNvGraphicFramePr>
          <p:nvPr>
            <p:ph sz="half" idx="2"/>
            <p:extLst>
              <p:ext uri="{D42A27DB-BD31-4B8C-83A1-F6EECF244321}">
                <p14:modId xmlns:p14="http://schemas.microsoft.com/office/powerpoint/2010/main" val="71539925"/>
              </p:ext>
            </p:extLst>
          </p:nvPr>
        </p:nvGraphicFramePr>
        <p:xfrm>
          <a:off x="1187624" y="2276872"/>
          <a:ext cx="7086600" cy="3697224"/>
        </p:xfrm>
        <a:graphic>
          <a:graphicData uri="http://schemas.openxmlformats.org/drawingml/2006/table">
            <a:tbl>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3794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Decomposition I</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Decomposition II</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1975">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1: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2: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3: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4: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5: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6: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7: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4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8: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1: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2: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endPar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endParaRP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3: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4: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endPar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endParaRP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5: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6: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endPar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endParaRPr>
                    </a:p>
                    <a:p>
                      <a:pPr marL="0" marR="0" lvl="0" indent="0" algn="l" defTabSz="914400" rtl="0" eaLnBrk="1" fontAlgn="base" latinLnBrk="0" hangingPunct="1">
                        <a:lnSpc>
                          <a:spcPct val="13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7: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p>
                    <a:p>
                      <a:pPr marL="0" marR="0" lvl="0" indent="0" algn="l" defTabSz="914400" rtl="0" eaLnBrk="1" fontAlgn="base" latinLnBrk="0" hangingPunct="1">
                        <a:lnSpc>
                          <a:spcPct val="140000"/>
                        </a:lnSpc>
                        <a:spcBef>
                          <a:spcPct val="20000"/>
                        </a:spcBef>
                        <a:spcAft>
                          <a:spcPct val="0"/>
                        </a:spcAft>
                        <a:buClrTx/>
                        <a:buSzTx/>
                        <a:buFont typeface="Wingdings" pitchFamily="2" charset="2"/>
                        <a:buNone/>
                        <a:tabLst/>
                      </a:pP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8: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t>
                      </a:r>
                      <a:r>
                        <a:rPr kumimoji="0" lang="en-US" altLang="zh-CN" sz="1800" b="0"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B</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r>
                        <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 </a:t>
                      </a:r>
                      <a:r>
                        <a:rPr kumimoji="0" lang="en-US" altLang="zh-CN" sz="18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800" b="1"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endParaRPr kumimoji="0" lang="en-US" altLang="zh-CN" sz="18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灯片编号占位符 5"/>
          <p:cNvSpPr>
            <a:spLocks noGrp="1"/>
          </p:cNvSpPr>
          <p:nvPr>
            <p:ph type="sldNum" sz="quarter" idx="11"/>
          </p:nvPr>
        </p:nvSpPr>
        <p:spPr/>
        <p:txBody>
          <a:bodyPr/>
          <a:lstStyle/>
          <a:p>
            <a:fld id="{BE0F4877-49FD-4440-A417-A3C54A835634}" type="slidenum">
              <a:rPr lang="zh-CN" altLang="en-US"/>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67544" y="404664"/>
            <a:ext cx="7024744" cy="792088"/>
          </a:xfrm>
        </p:spPr>
        <p:txBody>
          <a:bodyPr>
            <a:normAutofit fontScale="90000"/>
          </a:bodyPr>
          <a:lstStyle/>
          <a:p>
            <a:r>
              <a:rPr lang="zh-CN" altLang="en-US" dirty="0"/>
              <a:t>并行计算模型</a:t>
            </a:r>
            <a:br>
              <a:rPr lang="en-US" altLang="zh-CN" dirty="0"/>
            </a:br>
            <a:r>
              <a:rPr lang="en-US" altLang="ko-KR" dirty="0"/>
              <a:t>Parallel Computing Model</a:t>
            </a:r>
          </a:p>
        </p:txBody>
      </p:sp>
      <p:sp>
        <p:nvSpPr>
          <p:cNvPr id="4" name="灯片编号占位符 4"/>
          <p:cNvSpPr>
            <a:spLocks noGrp="1"/>
          </p:cNvSpPr>
          <p:nvPr>
            <p:ph type="sldNum" sz="quarter" idx="12"/>
          </p:nvPr>
        </p:nvSpPr>
        <p:spPr/>
        <p:txBody>
          <a:bodyPr/>
          <a:lstStyle/>
          <a:p>
            <a:fld id="{F086B706-27FE-4788-899B-C030F2BC3C94}" type="slidenum">
              <a:rPr lang="zh-CN" altLang="en-US"/>
              <a:pPr/>
              <a:t>7</a:t>
            </a:fld>
            <a:endParaRPr lang="en-US" altLang="zh-CN"/>
          </a:p>
        </p:txBody>
      </p:sp>
      <p:sp>
        <p:nvSpPr>
          <p:cNvPr id="733187" name="Rectangle 3"/>
          <p:cNvSpPr>
            <a:spLocks noGrp="1" noChangeArrowheads="1"/>
          </p:cNvSpPr>
          <p:nvPr>
            <p:ph sz="quarter" idx="1"/>
          </p:nvPr>
        </p:nvSpPr>
        <p:spPr>
          <a:xfrm>
            <a:off x="1043492" y="1484784"/>
            <a:ext cx="7344932" cy="4608512"/>
          </a:xfrm>
        </p:spPr>
        <p:txBody>
          <a:bodyPr anchor="t" anchorCtr="0"/>
          <a:lstStyle/>
          <a:p>
            <a:r>
              <a:rPr lang="zh-CN" altLang="en-US" sz="2800" dirty="0"/>
              <a:t>计算模型</a:t>
            </a:r>
            <a:endParaRPr lang="en-US" altLang="ko-KR" sz="2800" dirty="0"/>
          </a:p>
          <a:p>
            <a:pPr lvl="1"/>
            <a:r>
              <a:rPr lang="zh-CN" altLang="en-US" sz="2400" dirty="0"/>
              <a:t>桥接软件和硬件</a:t>
            </a:r>
            <a:endParaRPr lang="en-US" altLang="ko-KR" sz="2400" dirty="0"/>
          </a:p>
          <a:p>
            <a:pPr lvl="1"/>
            <a:r>
              <a:rPr lang="zh-CN" altLang="en-US" sz="2400" dirty="0"/>
              <a:t>为算法设计提供抽象体系结构</a:t>
            </a:r>
            <a:endParaRPr lang="en-US" altLang="ko-KR" sz="2400" dirty="0"/>
          </a:p>
          <a:p>
            <a:pPr lvl="1"/>
            <a:r>
              <a:rPr lang="en-US" altLang="ko-KR" sz="2400" dirty="0"/>
              <a:t>Ex) PRAM, BSP, </a:t>
            </a:r>
            <a:r>
              <a:rPr lang="en-US" altLang="ko-KR" sz="2400" dirty="0" err="1"/>
              <a:t>LogP</a:t>
            </a:r>
            <a:endParaRPr lang="en-US" altLang="ko-KR"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67544" y="188640"/>
            <a:ext cx="7024744" cy="936104"/>
          </a:xfrm>
        </p:spPr>
        <p:txBody>
          <a:bodyPr/>
          <a:lstStyle/>
          <a:p>
            <a:r>
              <a:rPr lang="en-US" altLang="zh-CN" dirty="0">
                <a:ea typeface="宋体" pitchFamily="2" charset="-122"/>
              </a:rPr>
              <a:t>Input Data Partitioning </a:t>
            </a:r>
          </a:p>
        </p:txBody>
      </p:sp>
      <p:sp>
        <p:nvSpPr>
          <p:cNvPr id="4" name="灯片编号占位符 4"/>
          <p:cNvSpPr>
            <a:spLocks noGrp="1"/>
          </p:cNvSpPr>
          <p:nvPr>
            <p:ph type="sldNum" sz="quarter" idx="12"/>
          </p:nvPr>
        </p:nvSpPr>
        <p:spPr/>
        <p:txBody>
          <a:bodyPr/>
          <a:lstStyle/>
          <a:p>
            <a:fld id="{1F38485E-01B4-4575-A2DA-695D8A2A9F6C}" type="slidenum">
              <a:rPr lang="zh-CN" altLang="en-US"/>
              <a:pPr/>
              <a:t>70</a:t>
            </a:fld>
            <a:endParaRPr lang="en-US" altLang="zh-CN"/>
          </a:p>
        </p:txBody>
      </p:sp>
      <p:sp>
        <p:nvSpPr>
          <p:cNvPr id="674819" name="Rectangle 3"/>
          <p:cNvSpPr>
            <a:spLocks noGrp="1" noChangeArrowheads="1"/>
          </p:cNvSpPr>
          <p:nvPr>
            <p:ph sz="quarter" idx="1"/>
          </p:nvPr>
        </p:nvSpPr>
        <p:spPr>
          <a:xfrm>
            <a:off x="467544" y="1556792"/>
            <a:ext cx="8136904" cy="4968552"/>
          </a:xfrm>
        </p:spPr>
        <p:txBody>
          <a:bodyPr>
            <a:normAutofit/>
          </a:bodyPr>
          <a:lstStyle/>
          <a:p>
            <a:r>
              <a:rPr lang="zh-CN" altLang="en-US" sz="2800" dirty="0"/>
              <a:t>如果输出事先未知，这时可以考虑输入划分</a:t>
            </a:r>
            <a:endParaRPr lang="en-US" altLang="zh-CN" sz="2800" dirty="0"/>
          </a:p>
          <a:p>
            <a:r>
              <a:rPr lang="zh-CN" altLang="en-US" sz="2800" dirty="0"/>
              <a:t>每一任务处理一部分输入数据，形成局部结果。合并局部结果形成最终结果</a:t>
            </a:r>
            <a:endParaRPr lang="en-US" altLang="zh-CN"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611560" y="362744"/>
            <a:ext cx="7848600" cy="762000"/>
          </a:xfrm>
        </p:spPr>
        <p:txBody>
          <a:bodyPr>
            <a:normAutofit/>
          </a:bodyPr>
          <a:lstStyle/>
          <a:p>
            <a:r>
              <a:rPr lang="en-US" altLang="zh-CN" dirty="0">
                <a:ea typeface="宋体" pitchFamily="2" charset="-122"/>
              </a:rPr>
              <a:t>Input Data Partitioning: Example </a:t>
            </a:r>
          </a:p>
        </p:txBody>
      </p:sp>
      <p:sp>
        <p:nvSpPr>
          <p:cNvPr id="675843" name="Rectangle 3"/>
          <p:cNvSpPr>
            <a:spLocks noGrp="1" noChangeArrowheads="1"/>
          </p:cNvSpPr>
          <p:nvPr>
            <p:ph type="body" sz="half" idx="1"/>
          </p:nvPr>
        </p:nvSpPr>
        <p:spPr>
          <a:xfrm>
            <a:off x="395288" y="1752600"/>
            <a:ext cx="8353425" cy="1447800"/>
          </a:xfrm>
        </p:spPr>
        <p:txBody>
          <a:bodyPr>
            <a:normAutofit/>
          </a:bodyPr>
          <a:lstStyle/>
          <a:p>
            <a:pPr algn="just">
              <a:buFont typeface="Wingdings" pitchFamily="2" charset="2"/>
              <a:buNone/>
            </a:pPr>
            <a:r>
              <a:rPr lang="zh-CN" altLang="en-US" dirty="0"/>
              <a:t>	统计事务（词汇、特征项）数量的例子可采用输入数据划分。</a:t>
            </a:r>
            <a:endParaRPr lang="en-US" altLang="zh-CN" dirty="0"/>
          </a:p>
        </p:txBody>
      </p:sp>
      <p:pic>
        <p:nvPicPr>
          <p:cNvPr id="675844" name="Picture 4" descr="tdb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73" y="2708920"/>
            <a:ext cx="9122464" cy="3528121"/>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273D51F4-66BC-4A93-8132-582E0B244324}" type="slidenum">
              <a:rPr lang="zh-CN" altLang="en-US"/>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39552" y="362744"/>
            <a:ext cx="7848600" cy="762000"/>
          </a:xfrm>
        </p:spPr>
        <p:txBody>
          <a:bodyPr>
            <a:normAutofit/>
          </a:bodyPr>
          <a:lstStyle/>
          <a:p>
            <a:r>
              <a:rPr lang="zh-CN" altLang="en-US" dirty="0">
                <a:ea typeface="宋体" pitchFamily="2" charset="-122"/>
              </a:rPr>
              <a:t>划分输入和输出数据</a:t>
            </a:r>
            <a:endParaRPr lang="en-US" altLang="zh-CN" dirty="0">
              <a:ea typeface="宋体" pitchFamily="2" charset="-122"/>
            </a:endParaRPr>
          </a:p>
        </p:txBody>
      </p:sp>
      <p:sp>
        <p:nvSpPr>
          <p:cNvPr id="676867" name="Rectangle 3"/>
          <p:cNvSpPr>
            <a:spLocks noGrp="1" noChangeArrowheads="1"/>
          </p:cNvSpPr>
          <p:nvPr>
            <p:ph type="body" sz="half" idx="1"/>
          </p:nvPr>
        </p:nvSpPr>
        <p:spPr>
          <a:xfrm>
            <a:off x="457200" y="1268760"/>
            <a:ext cx="8305800" cy="1325563"/>
          </a:xfrm>
        </p:spPr>
        <p:txBody>
          <a:bodyPr>
            <a:normAutofit/>
          </a:bodyPr>
          <a:lstStyle/>
          <a:p>
            <a:pPr algn="just">
              <a:buFont typeface="Wingdings" pitchFamily="2" charset="2"/>
              <a:buNone/>
            </a:pPr>
            <a:r>
              <a:rPr lang="zh-CN" altLang="en-US" dirty="0"/>
              <a:t>	也可以将输入划分和输出划分相结合以便得到更高的并行度</a:t>
            </a:r>
            <a:r>
              <a:rPr lang="en-US" altLang="zh-CN" dirty="0"/>
              <a:t>. </a:t>
            </a:r>
            <a:r>
              <a:rPr lang="zh-CN" altLang="en-US" dirty="0"/>
              <a:t>对于统计事务的例子，事务集</a:t>
            </a:r>
            <a:r>
              <a:rPr lang="en-US" altLang="zh-CN" dirty="0"/>
              <a:t>(input) </a:t>
            </a:r>
            <a:r>
              <a:rPr lang="zh-CN" altLang="en-US" dirty="0"/>
              <a:t>和事务统计数量</a:t>
            </a:r>
            <a:r>
              <a:rPr lang="en-US" altLang="zh-CN" dirty="0"/>
              <a:t> (output) </a:t>
            </a:r>
            <a:r>
              <a:rPr lang="zh-CN" altLang="en-US" dirty="0"/>
              <a:t>可同时划分如下</a:t>
            </a:r>
            <a:r>
              <a:rPr lang="en-US" altLang="zh-CN" dirty="0"/>
              <a:t>: </a:t>
            </a:r>
          </a:p>
        </p:txBody>
      </p:sp>
      <p:pic>
        <p:nvPicPr>
          <p:cNvPr id="676868" name="Picture 4" descr="tdb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71600" y="2636912"/>
            <a:ext cx="7368831" cy="41766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1E2FCDA2-F0D6-44FE-A131-43685B3C15B3}" type="slidenum">
              <a:rPr lang="zh-CN" altLang="en-US"/>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467544" y="332656"/>
            <a:ext cx="8208912" cy="864096"/>
          </a:xfrm>
        </p:spPr>
        <p:txBody>
          <a:bodyPr>
            <a:normAutofit fontScale="90000"/>
          </a:bodyPr>
          <a:lstStyle/>
          <a:p>
            <a:r>
              <a:rPr lang="zh-CN" altLang="en-US" dirty="0">
                <a:ea typeface="宋体" pitchFamily="2" charset="-122"/>
              </a:rPr>
              <a:t>中间数据划分（</a:t>
            </a:r>
            <a:r>
              <a:rPr lang="en-US" altLang="zh-CN" dirty="0">
                <a:ea typeface="宋体" pitchFamily="2" charset="-122"/>
              </a:rPr>
              <a:t>Intermediate Data Partitioning </a:t>
            </a:r>
            <a:r>
              <a:rPr lang="zh-CN" altLang="en-US" dirty="0">
                <a:ea typeface="宋体" pitchFamily="2" charset="-122"/>
              </a:rPr>
              <a:t>）</a:t>
            </a:r>
            <a:endParaRPr lang="en-US" altLang="zh-CN" dirty="0">
              <a:ea typeface="宋体" pitchFamily="2" charset="-122"/>
            </a:endParaRPr>
          </a:p>
        </p:txBody>
      </p:sp>
      <p:sp>
        <p:nvSpPr>
          <p:cNvPr id="4" name="灯片编号占位符 4"/>
          <p:cNvSpPr>
            <a:spLocks noGrp="1"/>
          </p:cNvSpPr>
          <p:nvPr>
            <p:ph type="sldNum" sz="quarter" idx="12"/>
          </p:nvPr>
        </p:nvSpPr>
        <p:spPr/>
        <p:txBody>
          <a:bodyPr/>
          <a:lstStyle/>
          <a:p>
            <a:fld id="{EE962360-8690-47CD-B2E0-92DE16B47248}" type="slidenum">
              <a:rPr lang="zh-CN" altLang="en-US"/>
              <a:pPr/>
              <a:t>73</a:t>
            </a:fld>
            <a:endParaRPr lang="en-US" altLang="zh-CN"/>
          </a:p>
        </p:txBody>
      </p:sp>
      <p:sp>
        <p:nvSpPr>
          <p:cNvPr id="677891" name="Rectangle 3"/>
          <p:cNvSpPr>
            <a:spLocks noGrp="1" noChangeArrowheads="1"/>
          </p:cNvSpPr>
          <p:nvPr>
            <p:ph sz="quarter" idx="1"/>
          </p:nvPr>
        </p:nvSpPr>
        <p:spPr>
          <a:xfrm>
            <a:off x="539552" y="1484784"/>
            <a:ext cx="8136904" cy="5040560"/>
          </a:xfrm>
        </p:spPr>
        <p:txBody>
          <a:bodyPr/>
          <a:lstStyle/>
          <a:p>
            <a:r>
              <a:rPr lang="zh-CN" altLang="en-US" sz="3200" dirty="0"/>
              <a:t>计算通常可视为一系列从输入到输出的变换</a:t>
            </a:r>
            <a:r>
              <a:rPr lang="en-US" altLang="zh-CN" sz="3200" dirty="0"/>
              <a:t>. </a:t>
            </a:r>
          </a:p>
          <a:p>
            <a:r>
              <a:rPr lang="zh-CN" altLang="en-US" sz="3200" dirty="0"/>
              <a:t>因此，可考虑将中间结果进行分解</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67544" y="332656"/>
            <a:ext cx="8208912" cy="978024"/>
          </a:xfrm>
        </p:spPr>
        <p:txBody>
          <a:bodyPr>
            <a:noAutofit/>
          </a:bodyPr>
          <a:lstStyle/>
          <a:p>
            <a:r>
              <a:rPr lang="en-US" altLang="zh-CN" sz="3600" dirty="0">
                <a:ea typeface="宋体" pitchFamily="2" charset="-122"/>
              </a:rPr>
              <a:t>Intermediate Data Partitioning: Example </a:t>
            </a:r>
          </a:p>
        </p:txBody>
      </p:sp>
      <p:sp>
        <p:nvSpPr>
          <p:cNvPr id="678915" name="Rectangle 3"/>
          <p:cNvSpPr>
            <a:spLocks noGrp="1" noChangeArrowheads="1"/>
          </p:cNvSpPr>
          <p:nvPr>
            <p:ph type="body" sz="half" idx="1"/>
          </p:nvPr>
        </p:nvSpPr>
        <p:spPr>
          <a:xfrm>
            <a:off x="467544" y="1255713"/>
            <a:ext cx="7844606" cy="1093787"/>
          </a:xfrm>
        </p:spPr>
        <p:txBody>
          <a:bodyPr>
            <a:normAutofit/>
          </a:bodyPr>
          <a:lstStyle/>
          <a:p>
            <a:pPr algn="just">
              <a:buFont typeface="Wingdings" pitchFamily="2" charset="2"/>
              <a:buNone/>
            </a:pPr>
            <a:r>
              <a:rPr lang="zh-CN" altLang="en-US" sz="2800" dirty="0"/>
              <a:t>	考虑密集矩阵相乘：</a:t>
            </a:r>
            <a:endParaRPr lang="en-US" altLang="zh-CN" sz="2800" dirty="0"/>
          </a:p>
        </p:txBody>
      </p:sp>
      <p:pic>
        <p:nvPicPr>
          <p:cNvPr id="678916" name="Picture 4" descr="mm3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65338" y="2348880"/>
            <a:ext cx="5027612" cy="40925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29474495-2D7B-4D6F-96B0-19964C440195}" type="slidenum">
              <a:rPr lang="zh-CN" altLang="en-US"/>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67544" y="404664"/>
            <a:ext cx="8280920" cy="762000"/>
          </a:xfrm>
        </p:spPr>
        <p:txBody>
          <a:bodyPr>
            <a:normAutofit/>
          </a:bodyPr>
          <a:lstStyle/>
          <a:p>
            <a:r>
              <a:rPr lang="en-US" altLang="zh-CN" dirty="0">
                <a:ea typeface="宋体" pitchFamily="2" charset="-122"/>
              </a:rPr>
              <a:t>Intermediate Data Partitioning: Example </a:t>
            </a:r>
          </a:p>
        </p:txBody>
      </p:sp>
      <p:sp>
        <p:nvSpPr>
          <p:cNvPr id="679939" name="Rectangle 3"/>
          <p:cNvSpPr>
            <a:spLocks noGrp="1" noChangeArrowheads="1"/>
          </p:cNvSpPr>
          <p:nvPr>
            <p:ph type="body" sz="half" idx="1"/>
          </p:nvPr>
        </p:nvSpPr>
        <p:spPr>
          <a:xfrm>
            <a:off x="457200" y="1196975"/>
            <a:ext cx="8229600" cy="990600"/>
          </a:xfrm>
        </p:spPr>
        <p:txBody>
          <a:bodyPr>
            <a:normAutofit/>
          </a:bodyPr>
          <a:lstStyle/>
          <a:p>
            <a:pPr>
              <a:buFont typeface="Wingdings" pitchFamily="2" charset="2"/>
              <a:buNone/>
            </a:pPr>
            <a:r>
              <a:rPr lang="zh-CN" altLang="en-US" sz="2000" dirty="0"/>
              <a:t>	</a:t>
            </a:r>
            <a:r>
              <a:rPr lang="zh-CN" altLang="en-US" sz="2800" dirty="0"/>
              <a:t>中间结果产生</a:t>
            </a:r>
            <a:r>
              <a:rPr lang="en-US" altLang="zh-CN" sz="2800" dirty="0"/>
              <a:t>8 + 4 tasks: </a:t>
            </a:r>
          </a:p>
          <a:p>
            <a:pPr algn="ctr">
              <a:buFont typeface="Wingdings" pitchFamily="2" charset="2"/>
              <a:buNone/>
            </a:pPr>
            <a:r>
              <a:rPr lang="en-US" altLang="zh-CN" sz="2000" dirty="0"/>
              <a:t>Stage I</a:t>
            </a:r>
          </a:p>
        </p:txBody>
      </p:sp>
      <p:pic>
        <p:nvPicPr>
          <p:cNvPr id="679940" name="Picture 4" descr="img37"/>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481138" y="2193925"/>
            <a:ext cx="6103937" cy="12350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9942" name="Picture 6" descr="img38"/>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481138" y="3644900"/>
            <a:ext cx="6103937" cy="7270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灯片编号占位符 6"/>
          <p:cNvSpPr>
            <a:spLocks noGrp="1"/>
          </p:cNvSpPr>
          <p:nvPr>
            <p:ph type="sldNum" sz="quarter" idx="11"/>
          </p:nvPr>
        </p:nvSpPr>
        <p:spPr/>
        <p:txBody>
          <a:bodyPr/>
          <a:lstStyle/>
          <a:p>
            <a:fld id="{E80208EC-2881-4293-BD35-7F8677DFA1E7}" type="slidenum">
              <a:rPr lang="zh-CN" altLang="en-US"/>
              <a:pPr/>
              <a:t>75</a:t>
            </a:fld>
            <a:endParaRPr lang="en-US" altLang="zh-CN"/>
          </a:p>
        </p:txBody>
      </p:sp>
      <p:sp>
        <p:nvSpPr>
          <p:cNvPr id="679941" name="Text Box 5"/>
          <p:cNvSpPr txBox="1">
            <a:spLocks noChangeArrowheads="1"/>
          </p:cNvSpPr>
          <p:nvPr/>
        </p:nvSpPr>
        <p:spPr bwMode="auto">
          <a:xfrm>
            <a:off x="2133600" y="3349625"/>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itchFamily="34" charset="0"/>
                <a:ea typeface="宋体" pitchFamily="2" charset="-122"/>
              </a:rPr>
              <a:t>Stage II</a:t>
            </a:r>
          </a:p>
        </p:txBody>
      </p:sp>
      <p:graphicFrame>
        <p:nvGraphicFramePr>
          <p:cNvPr id="679971" name="Group 35"/>
          <p:cNvGraphicFramePr>
            <a:graphicFrameLocks noGrp="1"/>
          </p:cNvGraphicFramePr>
          <p:nvPr/>
        </p:nvGraphicFramePr>
        <p:xfrm>
          <a:off x="990600" y="4370388"/>
          <a:ext cx="7086600" cy="2377440"/>
        </p:xfrm>
        <a:graphic>
          <a:graphicData uri="http://schemas.openxmlformats.org/drawingml/2006/table">
            <a:tbl>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01: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1,1,1</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02: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2,1,1</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03: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1,1,2</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04: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2,1,2</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05: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1,2,1</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06: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2,2,1</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07: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1,2,2</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08: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2,2,2</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09: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 </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1,1,1</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10: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1,1,2 </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11: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 </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1,2,1 </a:t>
                      </a: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2,2,1</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12:  </a:t>
                      </a:r>
                      <a:r>
                        <a:rPr kumimoji="0" lang="en-US" altLang="zh-CN" sz="20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20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 </a:t>
                      </a: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1,2,2 </a:t>
                      </a: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20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20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2,2,2</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404664"/>
            <a:ext cx="7848600" cy="762000"/>
          </a:xfrm>
        </p:spPr>
        <p:txBody>
          <a:bodyPr>
            <a:normAutofit fontScale="90000"/>
          </a:bodyPr>
          <a:lstStyle/>
          <a:p>
            <a:r>
              <a:rPr lang="en-US" altLang="zh-CN" dirty="0">
                <a:ea typeface="宋体" pitchFamily="2" charset="-122"/>
              </a:rPr>
              <a:t>Intermediate Data Partitioning: Example </a:t>
            </a:r>
          </a:p>
        </p:txBody>
      </p:sp>
      <p:sp>
        <p:nvSpPr>
          <p:cNvPr id="680963" name="Rectangle 3"/>
          <p:cNvSpPr>
            <a:spLocks noGrp="1" noChangeArrowheads="1"/>
          </p:cNvSpPr>
          <p:nvPr>
            <p:ph type="body" sz="half" idx="1"/>
          </p:nvPr>
        </p:nvSpPr>
        <p:spPr>
          <a:xfrm>
            <a:off x="609600" y="1752600"/>
            <a:ext cx="7775575" cy="879475"/>
          </a:xfrm>
        </p:spPr>
        <p:txBody>
          <a:bodyPr>
            <a:normAutofit/>
          </a:bodyPr>
          <a:lstStyle/>
          <a:p>
            <a:pPr algn="just">
              <a:buFont typeface="Wingdings" pitchFamily="2" charset="2"/>
              <a:buNone/>
            </a:pPr>
            <a:r>
              <a:rPr lang="zh-CN" altLang="en-US" dirty="0"/>
              <a:t>	任务依赖图如下</a:t>
            </a:r>
            <a:r>
              <a:rPr lang="en-US" altLang="zh-CN" dirty="0"/>
              <a:t>: </a:t>
            </a:r>
          </a:p>
        </p:txBody>
      </p:sp>
      <p:pic>
        <p:nvPicPr>
          <p:cNvPr id="680964" name="Picture 4" descr="mmtd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700213" y="3128963"/>
            <a:ext cx="6102350" cy="1158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6"/>
          <p:cNvSpPr>
            <a:spLocks noGrp="1"/>
          </p:cNvSpPr>
          <p:nvPr>
            <p:ph type="sldNum" sz="quarter" idx="11"/>
          </p:nvPr>
        </p:nvSpPr>
        <p:spPr/>
        <p:txBody>
          <a:bodyPr/>
          <a:lstStyle/>
          <a:p>
            <a:fld id="{BBC36C4F-359C-46FF-AFB3-4703E2B51C9E}" type="slidenum">
              <a:rPr lang="zh-CN" altLang="en-US"/>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395536" y="-27384"/>
            <a:ext cx="7488832" cy="1143000"/>
          </a:xfrm>
        </p:spPr>
        <p:txBody>
          <a:bodyPr/>
          <a:lstStyle/>
          <a:p>
            <a:r>
              <a:rPr lang="zh-CN" altLang="en-US" dirty="0">
                <a:ea typeface="宋体" pitchFamily="2" charset="-122"/>
              </a:rPr>
              <a:t>探索分解 </a:t>
            </a:r>
            <a:r>
              <a:rPr lang="en-US" altLang="zh-CN" dirty="0">
                <a:ea typeface="宋体" pitchFamily="2" charset="-122"/>
              </a:rPr>
              <a:t>(Exploratory Decomposition) </a:t>
            </a:r>
          </a:p>
        </p:txBody>
      </p:sp>
      <p:sp>
        <p:nvSpPr>
          <p:cNvPr id="4" name="灯片编号占位符 4"/>
          <p:cNvSpPr>
            <a:spLocks noGrp="1"/>
          </p:cNvSpPr>
          <p:nvPr>
            <p:ph type="sldNum" sz="quarter" idx="12"/>
          </p:nvPr>
        </p:nvSpPr>
        <p:spPr/>
        <p:txBody>
          <a:bodyPr/>
          <a:lstStyle/>
          <a:p>
            <a:fld id="{079389C3-238E-41F1-981F-4A94C3064B2E}" type="slidenum">
              <a:rPr lang="zh-CN" altLang="en-US"/>
              <a:pPr/>
              <a:t>77</a:t>
            </a:fld>
            <a:endParaRPr lang="en-US" altLang="zh-CN"/>
          </a:p>
        </p:txBody>
      </p:sp>
      <p:sp>
        <p:nvSpPr>
          <p:cNvPr id="683011" name="Rectangle 3"/>
          <p:cNvSpPr>
            <a:spLocks noGrp="1" noChangeArrowheads="1"/>
          </p:cNvSpPr>
          <p:nvPr>
            <p:ph sz="quarter" idx="1"/>
          </p:nvPr>
        </p:nvSpPr>
        <p:spPr>
          <a:xfrm>
            <a:off x="467544" y="1556792"/>
            <a:ext cx="8280920" cy="5040560"/>
          </a:xfrm>
        </p:spPr>
        <p:txBody>
          <a:bodyPr>
            <a:normAutofit/>
          </a:bodyPr>
          <a:lstStyle/>
          <a:p>
            <a:pPr algn="just"/>
            <a:r>
              <a:rPr lang="zh-CN" altLang="en-US" sz="2800" dirty="0"/>
              <a:t>在许多场合，随着执行的逐步推进而进行划分</a:t>
            </a:r>
            <a:r>
              <a:rPr lang="en-US" altLang="zh-CN" sz="2800" dirty="0"/>
              <a:t>. </a:t>
            </a:r>
          </a:p>
          <a:p>
            <a:pPr algn="just"/>
            <a:r>
              <a:rPr lang="zh-CN" altLang="en-US" sz="2800" dirty="0"/>
              <a:t>这些应用通常涉及搜索解答的状态空间</a:t>
            </a:r>
            <a:endParaRPr lang="en-US" altLang="zh-CN" sz="2800" dirty="0"/>
          </a:p>
          <a:p>
            <a:pPr algn="just"/>
            <a:r>
              <a:rPr lang="zh-CN" altLang="en-US" sz="2800" dirty="0"/>
              <a:t>适合应用包括：组合优化，定理证明，游戏，</a:t>
            </a:r>
            <a:r>
              <a:rPr lang="en-US" altLang="zh-CN" sz="2800" dirty="0"/>
              <a:t>… </a:t>
            </a:r>
          </a:p>
        </p:txBody>
      </p:sp>
      <p:pic>
        <p:nvPicPr>
          <p:cNvPr id="5" name="Picture 2" descr="http://www.cbronline.com/BRHome/ResizeImage/_Uploads_NewsArticle_4834623_main.JPG/1024/1024/Details/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132" y="3073828"/>
            <a:ext cx="5381976" cy="307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53" y="3073828"/>
            <a:ext cx="3051335" cy="3036229"/>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457200" y="188640"/>
            <a:ext cx="8363272" cy="936104"/>
          </a:xfrm>
        </p:spPr>
        <p:txBody>
          <a:bodyPr>
            <a:normAutofit/>
          </a:bodyPr>
          <a:lstStyle/>
          <a:p>
            <a:r>
              <a:rPr lang="en-US" altLang="zh-CN" dirty="0">
                <a:ea typeface="宋体" pitchFamily="2" charset="-122"/>
              </a:rPr>
              <a:t>Exploratory Decomposition: </a:t>
            </a:r>
            <a:r>
              <a:rPr lang="zh-CN" altLang="en-US" dirty="0">
                <a:ea typeface="宋体" pitchFamily="2" charset="-122"/>
              </a:rPr>
              <a:t>国际象棋</a:t>
            </a:r>
            <a:endParaRPr lang="en-US" altLang="zh-CN" dirty="0">
              <a:ea typeface="宋体" pitchFamily="2" charset="-122"/>
            </a:endParaRPr>
          </a:p>
        </p:txBody>
      </p:sp>
      <p:sp>
        <p:nvSpPr>
          <p:cNvPr id="6" name="灯片编号占位符 5"/>
          <p:cNvSpPr>
            <a:spLocks noGrp="1"/>
          </p:cNvSpPr>
          <p:nvPr>
            <p:ph type="sldNum" sz="quarter" idx="11"/>
          </p:nvPr>
        </p:nvSpPr>
        <p:spPr/>
        <p:txBody>
          <a:bodyPr/>
          <a:lstStyle/>
          <a:p>
            <a:fld id="{3F7D249A-47C1-4F84-AA56-EC6E17927535}" type="slidenum">
              <a:rPr lang="zh-CN" altLang="en-US"/>
              <a:pPr/>
              <a:t>78</a:t>
            </a:fld>
            <a:endParaRPr lang="en-US" altLang="zh-CN"/>
          </a:p>
        </p:txBody>
      </p:sp>
      <p:grpSp>
        <p:nvGrpSpPr>
          <p:cNvPr id="8" name="Group 7"/>
          <p:cNvGrpSpPr>
            <a:grpSpLocks/>
          </p:cNvGrpSpPr>
          <p:nvPr/>
        </p:nvGrpSpPr>
        <p:grpSpPr bwMode="auto">
          <a:xfrm>
            <a:off x="1043608" y="1268760"/>
            <a:ext cx="7056784" cy="5040560"/>
            <a:chOff x="288" y="480"/>
            <a:chExt cx="5184" cy="3787"/>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528"/>
              <a:ext cx="5184" cy="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288" y="480"/>
              <a:ext cx="2208" cy="768"/>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39552" y="362744"/>
            <a:ext cx="7848600" cy="762000"/>
          </a:xfrm>
        </p:spPr>
        <p:txBody>
          <a:bodyPr>
            <a:normAutofit/>
          </a:bodyPr>
          <a:lstStyle/>
          <a:p>
            <a:r>
              <a:rPr lang="en-US" altLang="zh-CN" dirty="0">
                <a:ea typeface="宋体" pitchFamily="2" charset="-122"/>
              </a:rPr>
              <a:t>Exploratory Decomposition: </a:t>
            </a:r>
            <a:r>
              <a:rPr lang="en-US" altLang="zh-CN" dirty="0"/>
              <a:t>15 puzzle</a:t>
            </a:r>
            <a:r>
              <a:rPr lang="en-US" altLang="zh-CN" dirty="0">
                <a:ea typeface="宋体" pitchFamily="2" charset="-122"/>
              </a:rPr>
              <a:t> </a:t>
            </a:r>
          </a:p>
        </p:txBody>
      </p:sp>
      <p:pic>
        <p:nvPicPr>
          <p:cNvPr id="685060" name="Picture 4" descr="fifteen-tr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rot="5400000">
            <a:off x="2506768" y="380968"/>
            <a:ext cx="4248472" cy="8760359"/>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99B2614C-B712-42CC-8D4F-41E5D7C2775F}" type="slidenum">
              <a:rPr lang="zh-CN" altLang="en-US"/>
              <a:pPr/>
              <a:t>79</a:t>
            </a:fld>
            <a:endParaRPr lang="en-US" altLang="zh-CN"/>
          </a:p>
        </p:txBody>
      </p:sp>
      <p:pic>
        <p:nvPicPr>
          <p:cNvPr id="7" name="Picture 4" descr="fift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8327" y="1225618"/>
            <a:ext cx="7522042" cy="180775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467544" y="332656"/>
            <a:ext cx="7024744" cy="1143000"/>
          </a:xfrm>
        </p:spPr>
        <p:txBody>
          <a:bodyPr>
            <a:normAutofit/>
          </a:bodyPr>
          <a:lstStyle/>
          <a:p>
            <a:r>
              <a:rPr lang="zh-CN" altLang="en-US" dirty="0"/>
              <a:t>并行程序设计模型</a:t>
            </a:r>
            <a:br>
              <a:rPr lang="en-US" altLang="zh-CN" dirty="0"/>
            </a:br>
            <a:r>
              <a:rPr lang="en-US" altLang="ko-KR" dirty="0"/>
              <a:t>Parallel Programming Model</a:t>
            </a:r>
          </a:p>
        </p:txBody>
      </p:sp>
      <p:sp>
        <p:nvSpPr>
          <p:cNvPr id="4" name="灯片编号占位符 4"/>
          <p:cNvSpPr>
            <a:spLocks noGrp="1"/>
          </p:cNvSpPr>
          <p:nvPr>
            <p:ph type="sldNum" sz="quarter" idx="12"/>
          </p:nvPr>
        </p:nvSpPr>
        <p:spPr/>
        <p:txBody>
          <a:bodyPr/>
          <a:lstStyle/>
          <a:p>
            <a:fld id="{307419A3-ABD9-461E-B611-70C3593E91D7}" type="slidenum">
              <a:rPr lang="zh-CN" altLang="en-US"/>
              <a:pPr/>
              <a:t>8</a:t>
            </a:fld>
            <a:endParaRPr lang="en-US" altLang="zh-CN"/>
          </a:p>
        </p:txBody>
      </p:sp>
      <p:sp>
        <p:nvSpPr>
          <p:cNvPr id="734211" name="Rectangle 3"/>
          <p:cNvSpPr>
            <a:spLocks noGrp="1" noChangeArrowheads="1"/>
          </p:cNvSpPr>
          <p:nvPr>
            <p:ph sz="quarter" idx="1"/>
          </p:nvPr>
        </p:nvSpPr>
        <p:spPr>
          <a:xfrm>
            <a:off x="1043492" y="1700808"/>
            <a:ext cx="7056900" cy="4248472"/>
          </a:xfrm>
        </p:spPr>
        <p:txBody>
          <a:bodyPr anchor="t" anchorCtr="0">
            <a:normAutofit/>
          </a:bodyPr>
          <a:lstStyle/>
          <a:p>
            <a:r>
              <a:rPr lang="zh-CN" altLang="en-US" sz="2800" dirty="0"/>
              <a:t>程序员使用什么来编码</a:t>
            </a:r>
            <a:r>
              <a:rPr lang="en-US" altLang="ko-KR" sz="2800" dirty="0"/>
              <a:t>?</a:t>
            </a:r>
          </a:p>
          <a:p>
            <a:pPr lvl="1"/>
            <a:r>
              <a:rPr lang="zh-CN" altLang="en-US" sz="2400" dirty="0"/>
              <a:t>确定通信（</a:t>
            </a:r>
            <a:r>
              <a:rPr lang="en-US" altLang="ko-KR" sz="2400" dirty="0"/>
              <a:t>communication</a:t>
            </a:r>
            <a:r>
              <a:rPr lang="zh-CN" altLang="en-US" sz="2400" dirty="0"/>
              <a:t>）和同步（</a:t>
            </a:r>
            <a:r>
              <a:rPr lang="en-US" altLang="ko-KR" sz="2400" dirty="0"/>
              <a:t>synchronization</a:t>
            </a:r>
            <a:r>
              <a:rPr lang="zh-CN" altLang="en-US" sz="2400" dirty="0"/>
              <a:t>）</a:t>
            </a:r>
            <a:endParaRPr lang="en-US" altLang="ko-KR" sz="2400" dirty="0"/>
          </a:p>
          <a:p>
            <a:pPr lvl="1"/>
            <a:r>
              <a:rPr lang="zh-CN" altLang="en-US" sz="2400" dirty="0"/>
              <a:t>暴露给程序员的</a:t>
            </a:r>
            <a:r>
              <a:rPr lang="zh-CN" altLang="en-US" sz="2400" dirty="0">
                <a:solidFill>
                  <a:srgbClr val="FF0000"/>
                </a:solidFill>
              </a:rPr>
              <a:t>通信原语（</a:t>
            </a:r>
            <a:r>
              <a:rPr lang="en-US" altLang="ko-KR" sz="2400" dirty="0">
                <a:solidFill>
                  <a:srgbClr val="FF0000"/>
                </a:solidFill>
              </a:rPr>
              <a:t>Communication primitives</a:t>
            </a:r>
            <a:r>
              <a:rPr lang="zh-CN" altLang="en-US" sz="2400" dirty="0">
                <a:solidFill>
                  <a:srgbClr val="FF0000"/>
                </a:solidFill>
              </a:rPr>
              <a:t>）</a:t>
            </a:r>
            <a:r>
              <a:rPr lang="zh-CN" altLang="en-US" sz="2400" dirty="0"/>
              <a:t>实现编程模型</a:t>
            </a:r>
            <a:r>
              <a:rPr lang="en-US" altLang="ko-KR" sz="2400" dirty="0"/>
              <a:t> </a:t>
            </a:r>
          </a:p>
          <a:p>
            <a:pPr lvl="1"/>
            <a:r>
              <a:rPr lang="en-US" altLang="ko-KR" sz="2400" dirty="0"/>
              <a:t>Ex) Uniprocessor, Multiprogramming, Data parallel, message-passing, shared-address-space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67544" y="44624"/>
            <a:ext cx="7024744" cy="1080120"/>
          </a:xfrm>
        </p:spPr>
        <p:txBody>
          <a:bodyPr/>
          <a:lstStyle/>
          <a:p>
            <a:r>
              <a:rPr lang="en-US" altLang="zh-CN" dirty="0">
                <a:ea typeface="宋体" pitchFamily="2" charset="-122"/>
              </a:rPr>
              <a:t>Speculative Decomposition </a:t>
            </a:r>
          </a:p>
        </p:txBody>
      </p:sp>
      <p:sp>
        <p:nvSpPr>
          <p:cNvPr id="4" name="灯片编号占位符 4"/>
          <p:cNvSpPr>
            <a:spLocks noGrp="1"/>
          </p:cNvSpPr>
          <p:nvPr>
            <p:ph type="sldNum" sz="quarter" idx="12"/>
          </p:nvPr>
        </p:nvSpPr>
        <p:spPr/>
        <p:txBody>
          <a:bodyPr/>
          <a:lstStyle/>
          <a:p>
            <a:fld id="{F61CE7E5-9AB7-45FA-ACCB-0B10C7F6CD43}" type="slidenum">
              <a:rPr lang="zh-CN" altLang="en-US"/>
              <a:pPr/>
              <a:t>80</a:t>
            </a:fld>
            <a:endParaRPr lang="en-US" altLang="zh-CN"/>
          </a:p>
        </p:txBody>
      </p:sp>
      <p:sp>
        <p:nvSpPr>
          <p:cNvPr id="687107" name="Rectangle 3"/>
          <p:cNvSpPr>
            <a:spLocks noGrp="1" noChangeArrowheads="1"/>
          </p:cNvSpPr>
          <p:nvPr>
            <p:ph sz="quarter" idx="1"/>
          </p:nvPr>
        </p:nvSpPr>
        <p:spPr>
          <a:xfrm>
            <a:off x="395536" y="1556792"/>
            <a:ext cx="8280920" cy="4824536"/>
          </a:xfrm>
        </p:spPr>
        <p:txBody>
          <a:bodyPr>
            <a:normAutofit/>
          </a:bodyPr>
          <a:lstStyle/>
          <a:p>
            <a:pPr>
              <a:spcBef>
                <a:spcPct val="0"/>
              </a:spcBef>
            </a:pPr>
            <a:r>
              <a:rPr lang="zh-CN" altLang="en-US" sz="2800" dirty="0"/>
              <a:t>在某些应用，任务之间依赖事先未知</a:t>
            </a:r>
            <a:r>
              <a:rPr lang="en-US" altLang="zh-CN" sz="2800" dirty="0"/>
              <a:t> </a:t>
            </a:r>
          </a:p>
          <a:p>
            <a:pPr>
              <a:spcBef>
                <a:spcPct val="0"/>
              </a:spcBef>
            </a:pPr>
            <a:r>
              <a:rPr lang="zh-CN" altLang="en-US" sz="2800" dirty="0"/>
              <a:t>两种方法</a:t>
            </a:r>
            <a:r>
              <a:rPr lang="en-US" altLang="zh-CN" sz="2800" dirty="0"/>
              <a:t>: </a:t>
            </a:r>
          </a:p>
          <a:p>
            <a:pPr lvl="1">
              <a:spcBef>
                <a:spcPct val="0"/>
              </a:spcBef>
            </a:pPr>
            <a:r>
              <a:rPr lang="zh-CN" altLang="en-US" sz="2400" dirty="0"/>
              <a:t>保守方法（</a:t>
            </a:r>
            <a:r>
              <a:rPr lang="en-US" altLang="zh-CN" sz="2400" dirty="0"/>
              <a:t>conservative approaches</a:t>
            </a:r>
            <a:r>
              <a:rPr lang="zh-CN" altLang="en-US" sz="2400" dirty="0"/>
              <a:t>）：当确认没有依赖时，将之识别为独立任务</a:t>
            </a:r>
            <a:r>
              <a:rPr lang="en-US" altLang="zh-CN" sz="2400" dirty="0"/>
              <a:t>, </a:t>
            </a:r>
          </a:p>
          <a:p>
            <a:pPr lvl="1">
              <a:spcBef>
                <a:spcPct val="0"/>
              </a:spcBef>
            </a:pPr>
            <a:r>
              <a:rPr lang="zh-CN" altLang="en-US" sz="2400" dirty="0"/>
              <a:t>乐观方法（</a:t>
            </a:r>
            <a:r>
              <a:rPr lang="en-US" altLang="zh-CN" sz="2400" dirty="0"/>
              <a:t>optimistic approaches</a:t>
            </a:r>
            <a:r>
              <a:rPr lang="zh-CN" altLang="en-US" sz="2400" dirty="0"/>
              <a:t>）即使可能是错误的，仍然调度任务</a:t>
            </a:r>
            <a:r>
              <a:rPr lang="en-US" altLang="zh-CN" sz="2400" dirty="0"/>
              <a:t> </a:t>
            </a:r>
          </a:p>
          <a:p>
            <a:pPr lvl="1">
              <a:spcBef>
                <a:spcPct val="0"/>
              </a:spcBef>
            </a:pPr>
            <a:r>
              <a:rPr lang="zh-CN" altLang="en-US" sz="2400" dirty="0"/>
              <a:t>保守方法可能产生较少的并发；乐观方法可能需要回滚</a:t>
            </a:r>
            <a:endParaRPr lang="en-US" altLang="zh-CN"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67544" y="9600"/>
            <a:ext cx="8208912" cy="1115144"/>
          </a:xfrm>
        </p:spPr>
        <p:txBody>
          <a:bodyPr>
            <a:normAutofit/>
          </a:bodyPr>
          <a:lstStyle/>
          <a:p>
            <a:r>
              <a:rPr lang="en-US" altLang="zh-CN" dirty="0">
                <a:ea typeface="宋体" pitchFamily="2" charset="-122"/>
              </a:rPr>
              <a:t>Speculative Decomposition: Example </a:t>
            </a:r>
          </a:p>
        </p:txBody>
      </p:sp>
      <p:sp>
        <p:nvSpPr>
          <p:cNvPr id="689155" name="Rectangle 3"/>
          <p:cNvSpPr>
            <a:spLocks noGrp="1" noChangeArrowheads="1"/>
          </p:cNvSpPr>
          <p:nvPr>
            <p:ph type="body" sz="half" idx="1"/>
          </p:nvPr>
        </p:nvSpPr>
        <p:spPr>
          <a:xfrm>
            <a:off x="609600" y="1412875"/>
            <a:ext cx="7775575" cy="2087563"/>
          </a:xfrm>
        </p:spPr>
        <p:txBody>
          <a:bodyPr>
            <a:normAutofit/>
          </a:bodyPr>
          <a:lstStyle/>
          <a:p>
            <a:pPr algn="just">
              <a:spcBef>
                <a:spcPct val="0"/>
              </a:spcBef>
              <a:buFont typeface="Wingdings" pitchFamily="2" charset="2"/>
              <a:buNone/>
            </a:pPr>
            <a:r>
              <a:rPr lang="zh-CN" altLang="en-US" sz="2800" dirty="0"/>
              <a:t>	模拟网络的例子（例如生产线和计算机网络）</a:t>
            </a:r>
            <a:r>
              <a:rPr lang="en-US" altLang="zh-CN" sz="2800" dirty="0"/>
              <a:t>. </a:t>
            </a:r>
            <a:r>
              <a:rPr lang="zh-CN" altLang="en-US" sz="2800" dirty="0"/>
              <a:t>任务是模拟不同输入和节点参数（如延迟）下网络的行为</a:t>
            </a:r>
            <a:endParaRPr lang="en-US" altLang="zh-CN" sz="2800" dirty="0"/>
          </a:p>
        </p:txBody>
      </p:sp>
      <p:pic>
        <p:nvPicPr>
          <p:cNvPr id="689156" name="Picture 4" descr="des1"/>
          <p:cNvPicPr>
            <a:picLocks noGrp="1" noChangeAspect="1" noChangeArrowheads="1"/>
          </p:cNvPicPr>
          <p:nvPr>
            <p:ph sz="half" idx="2"/>
          </p:nvPr>
        </p:nvPicPr>
        <p:blipFill>
          <a:blip r:embed="rId2">
            <a:lum bright="-2000"/>
            <a:extLst>
              <a:ext uri="{28A0092B-C50C-407E-A947-70E740481C1C}">
                <a14:useLocalDpi xmlns:a14="http://schemas.microsoft.com/office/drawing/2010/main" val="0"/>
              </a:ext>
            </a:extLst>
          </a:blip>
          <a:srcRect/>
          <a:stretch>
            <a:fillRect/>
          </a:stretch>
        </p:blipFill>
        <p:spPr>
          <a:xfrm>
            <a:off x="630070" y="2996952"/>
            <a:ext cx="7871166" cy="295232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CE49CDEA-0EA2-4650-95A4-D53AA056BE1C}" type="slidenum">
              <a:rPr lang="zh-CN" altLang="en-US"/>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499583" y="116632"/>
            <a:ext cx="8106319" cy="1008112"/>
          </a:xfrm>
        </p:spPr>
        <p:txBody>
          <a:bodyPr/>
          <a:lstStyle/>
          <a:p>
            <a:r>
              <a:rPr lang="zh-CN" altLang="en-US" dirty="0">
                <a:ea typeface="宋体" pitchFamily="2" charset="-122"/>
              </a:rPr>
              <a:t>混合分解（</a:t>
            </a:r>
            <a:r>
              <a:rPr lang="en-US" altLang="zh-CN" dirty="0">
                <a:ea typeface="宋体" pitchFamily="2" charset="-122"/>
              </a:rPr>
              <a:t>Hybrid Decompositions</a:t>
            </a:r>
            <a:r>
              <a:rPr lang="zh-CN" altLang="en-US" dirty="0">
                <a:ea typeface="宋体" pitchFamily="2" charset="-122"/>
              </a:rPr>
              <a:t>）</a:t>
            </a:r>
            <a:r>
              <a:rPr lang="en-US" altLang="zh-CN" dirty="0">
                <a:ea typeface="宋体" pitchFamily="2" charset="-122"/>
              </a:rPr>
              <a:t> </a:t>
            </a:r>
          </a:p>
        </p:txBody>
      </p:sp>
      <p:sp>
        <p:nvSpPr>
          <p:cNvPr id="5" name="灯片编号占位符 4"/>
          <p:cNvSpPr>
            <a:spLocks noGrp="1"/>
          </p:cNvSpPr>
          <p:nvPr>
            <p:ph type="sldNum" sz="quarter" idx="12"/>
          </p:nvPr>
        </p:nvSpPr>
        <p:spPr/>
        <p:txBody>
          <a:bodyPr/>
          <a:lstStyle/>
          <a:p>
            <a:fld id="{CEC97F7F-BE76-4728-87AB-43A81591CD3D}" type="slidenum">
              <a:rPr lang="zh-CN" altLang="en-US"/>
              <a:pPr/>
              <a:t>82</a:t>
            </a:fld>
            <a:endParaRPr lang="en-US" altLang="zh-CN"/>
          </a:p>
        </p:txBody>
      </p:sp>
      <p:pic>
        <p:nvPicPr>
          <p:cNvPr id="690179" name="Picture 3" descr="minimumnew"/>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939800" y="3489300"/>
            <a:ext cx="7264400" cy="1739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0180" name="Rectangle 4"/>
          <p:cNvSpPr>
            <a:spLocks noChangeArrowheads="1"/>
          </p:cNvSpPr>
          <p:nvPr/>
        </p:nvSpPr>
        <p:spPr bwMode="auto">
          <a:xfrm>
            <a:off x="323528" y="1484784"/>
            <a:ext cx="815340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0"/>
              </a:spcBef>
              <a:buFont typeface="Wingdings" pitchFamily="2" charset="2"/>
              <a:buChar char="§"/>
            </a:pPr>
            <a:r>
              <a:rPr lang="zh-CN" altLang="en-US" dirty="0">
                <a:solidFill>
                  <a:schemeClr val="tx1"/>
                </a:solidFill>
                <a:effectLst>
                  <a:outerShdw blurRad="38100" dist="38100" dir="2700000" algn="tl">
                    <a:srgbClr val="C0C0C0"/>
                  </a:outerShdw>
                </a:effectLst>
                <a:ea typeface="宋体" pitchFamily="2" charset="-122"/>
              </a:rPr>
              <a:t>在</a:t>
            </a:r>
            <a:r>
              <a:rPr lang="en-US" altLang="zh-CN" dirty="0">
                <a:solidFill>
                  <a:schemeClr val="tx1"/>
                </a:solidFill>
                <a:effectLst>
                  <a:outerShdw blurRad="38100" dist="38100" dir="2700000" algn="tl">
                    <a:srgbClr val="C0C0C0"/>
                  </a:outerShdw>
                </a:effectLst>
                <a:ea typeface="宋体" pitchFamily="2" charset="-122"/>
              </a:rPr>
              <a:t>quicksort, </a:t>
            </a:r>
            <a:r>
              <a:rPr lang="zh-CN" altLang="en-US" dirty="0">
                <a:solidFill>
                  <a:schemeClr val="tx1"/>
                </a:solidFill>
                <a:effectLst>
                  <a:outerShdw blurRad="38100" dist="38100" dir="2700000" algn="tl">
                    <a:srgbClr val="C0C0C0"/>
                  </a:outerShdw>
                </a:effectLst>
                <a:ea typeface="宋体" pitchFamily="2" charset="-122"/>
              </a:rPr>
              <a:t>递归分解限制了并发。这时可用数据分解和递归分解</a:t>
            </a:r>
            <a:r>
              <a:rPr lang="en-US" altLang="zh-CN" dirty="0">
                <a:solidFill>
                  <a:schemeClr val="tx1"/>
                </a:solidFill>
                <a:effectLst>
                  <a:outerShdw blurRad="38100" dist="38100" dir="2700000" algn="tl">
                    <a:srgbClr val="C0C0C0"/>
                  </a:outerShdw>
                </a:effectLst>
                <a:ea typeface="宋体" pitchFamily="2" charset="-122"/>
              </a:rPr>
              <a:t> </a:t>
            </a:r>
          </a:p>
          <a:p>
            <a:pPr marL="742950" lvl="1" indent="-285750" algn="l">
              <a:spcBef>
                <a:spcPct val="0"/>
              </a:spcBef>
              <a:buFont typeface="Wingdings" pitchFamily="2" charset="2"/>
              <a:buChar char="§"/>
            </a:pPr>
            <a:r>
              <a:rPr lang="zh-CN" altLang="en-US" dirty="0">
                <a:solidFill>
                  <a:schemeClr val="tx1"/>
                </a:solidFill>
                <a:effectLst>
                  <a:outerShdw blurRad="38100" dist="38100" dir="2700000" algn="tl">
                    <a:srgbClr val="C0C0C0"/>
                  </a:outerShdw>
                </a:effectLst>
                <a:ea typeface="宋体" pitchFamily="2" charset="-122"/>
              </a:rPr>
              <a:t>对于找最小数，可用数据分解和递归分解</a:t>
            </a:r>
            <a:endParaRPr lang="en-US" altLang="zh-CN" dirty="0">
              <a:solidFill>
                <a:schemeClr val="tx1"/>
              </a:solidFill>
              <a:effectLst>
                <a:outerShdw blurRad="38100" dist="38100" dir="2700000" algn="tl">
                  <a:srgbClr val="C0C0C0"/>
                </a:outerShdw>
              </a:effectLst>
              <a:ea typeface="宋体"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zh-CN" altLang="en-US" dirty="0">
                <a:ea typeface="宋体" pitchFamily="2" charset="-122"/>
              </a:rPr>
              <a:t>映射</a:t>
            </a:r>
            <a:r>
              <a:rPr lang="en-US" altLang="zh-CN" dirty="0">
                <a:ea typeface="宋体" pitchFamily="2" charset="-122"/>
              </a:rPr>
              <a:t>Mapping</a:t>
            </a:r>
          </a:p>
        </p:txBody>
      </p:sp>
      <p:sp>
        <p:nvSpPr>
          <p:cNvPr id="4" name="灯片编号占位符 4"/>
          <p:cNvSpPr>
            <a:spLocks noGrp="1"/>
          </p:cNvSpPr>
          <p:nvPr>
            <p:ph type="sldNum" sz="quarter" idx="12"/>
          </p:nvPr>
        </p:nvSpPr>
        <p:spPr/>
        <p:txBody>
          <a:bodyPr/>
          <a:lstStyle/>
          <a:p>
            <a:fld id="{6F2CC5AE-FFA8-4BFC-BFB6-5A1DA9199A18}" type="slidenum">
              <a:rPr lang="zh-CN" altLang="en-US"/>
              <a:pPr/>
              <a:t>83</a:t>
            </a:fld>
            <a:endParaRPr lang="en-US" altLang="zh-CN"/>
          </a:p>
        </p:txBody>
      </p:sp>
      <p:sp>
        <p:nvSpPr>
          <p:cNvPr id="754691" name="Rectangle 3"/>
          <p:cNvSpPr>
            <a:spLocks noGrp="1" noChangeArrowheads="1"/>
          </p:cNvSpPr>
          <p:nvPr>
            <p:ph sz="quarter" idx="1"/>
          </p:nvPr>
        </p:nvSpPr>
        <p:spPr/>
        <p:txBody>
          <a:bodyPr>
            <a:normAutofit/>
          </a:bodyPr>
          <a:lstStyle/>
          <a:p>
            <a:r>
              <a:rPr lang="zh-CN" altLang="en-US" dirty="0">
                <a:solidFill>
                  <a:schemeClr val="tx2"/>
                </a:solidFill>
              </a:rPr>
              <a:t>任务交互特性</a:t>
            </a:r>
            <a:endParaRPr lang="en-US" altLang="zh-CN" dirty="0">
              <a:solidFill>
                <a:schemeClr val="tx2"/>
              </a:solidFill>
            </a:endParaRPr>
          </a:p>
          <a:p>
            <a:r>
              <a:rPr lang="zh-CN" altLang="en-US" dirty="0">
                <a:solidFill>
                  <a:schemeClr val="tx2"/>
                </a:solidFill>
              </a:rPr>
              <a:t>负载平衡映射</a:t>
            </a:r>
            <a:r>
              <a:rPr lang="en-US" altLang="zh-CN" dirty="0"/>
              <a:t> </a:t>
            </a:r>
          </a:p>
          <a:p>
            <a:pPr lvl="1"/>
            <a:r>
              <a:rPr lang="zh-CN" altLang="en-US" dirty="0"/>
              <a:t>静态和动态映射</a:t>
            </a:r>
            <a:r>
              <a:rPr lang="en-US" altLang="zh-CN" dirty="0"/>
              <a:t> </a:t>
            </a:r>
          </a:p>
          <a:p>
            <a:r>
              <a:rPr lang="zh-CN" altLang="en-US" dirty="0"/>
              <a:t>减小交互开销的映射</a:t>
            </a:r>
            <a:r>
              <a:rPr lang="en-US" altLang="zh-CN" dirty="0"/>
              <a:t> </a:t>
            </a:r>
          </a:p>
          <a:p>
            <a:pPr lvl="1"/>
            <a:r>
              <a:rPr lang="en-US" altLang="zh-CN" dirty="0"/>
              <a:t>Maximizing Data Locality </a:t>
            </a:r>
          </a:p>
          <a:p>
            <a:pPr lvl="1"/>
            <a:r>
              <a:rPr lang="en-US" altLang="zh-CN" dirty="0"/>
              <a:t>Minimizing Contention and Hot-Spots </a:t>
            </a:r>
          </a:p>
          <a:p>
            <a:pPr lvl="1"/>
            <a:r>
              <a:rPr lang="en-US" altLang="zh-CN" dirty="0"/>
              <a:t>Overlapping Communication and Computations </a:t>
            </a:r>
          </a:p>
          <a:p>
            <a:pPr lvl="1"/>
            <a:r>
              <a:rPr lang="en-US" altLang="zh-CN" dirty="0"/>
              <a:t>Replication vs. Communication </a:t>
            </a:r>
          </a:p>
          <a:p>
            <a:pPr lvl="1"/>
            <a:r>
              <a:rPr lang="en-US" altLang="zh-CN" dirty="0"/>
              <a:t>Group Communications vs. Point-to-Point Communication </a:t>
            </a:r>
          </a:p>
          <a:p>
            <a:pPr>
              <a:buFont typeface="Wingdings" pitchFamily="2" charset="2"/>
              <a:buNone/>
            </a:pPr>
            <a:endParaRPr lang="en-US" altLang="zh-CN" sz="2000" dirty="0"/>
          </a:p>
        </p:txBody>
      </p:sp>
    </p:spTree>
    <p:extLst>
      <p:ext uri="{BB962C8B-B14F-4D97-AF65-F5344CB8AC3E}">
        <p14:creationId xmlns:p14="http://schemas.microsoft.com/office/powerpoint/2010/main" val="32303885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467544" y="404664"/>
            <a:ext cx="8136904" cy="864096"/>
          </a:xfrm>
        </p:spPr>
        <p:txBody>
          <a:bodyPr>
            <a:normAutofit/>
          </a:bodyPr>
          <a:lstStyle/>
          <a:p>
            <a:r>
              <a:rPr lang="en-US" altLang="zh-CN" dirty="0">
                <a:ea typeface="宋体" pitchFamily="2" charset="-122"/>
              </a:rPr>
              <a:t>Characteristics of Task Interactions </a:t>
            </a:r>
          </a:p>
        </p:txBody>
      </p:sp>
      <p:sp>
        <p:nvSpPr>
          <p:cNvPr id="4" name="灯片编号占位符 4"/>
          <p:cNvSpPr>
            <a:spLocks noGrp="1"/>
          </p:cNvSpPr>
          <p:nvPr>
            <p:ph type="sldNum" sz="quarter" idx="12"/>
          </p:nvPr>
        </p:nvSpPr>
        <p:spPr/>
        <p:txBody>
          <a:bodyPr/>
          <a:lstStyle/>
          <a:p>
            <a:fld id="{C1219B72-A99D-4EFD-8B24-02343EF86D37}" type="slidenum">
              <a:rPr lang="zh-CN" altLang="en-US"/>
              <a:pPr/>
              <a:t>84</a:t>
            </a:fld>
            <a:endParaRPr lang="en-US" altLang="zh-CN"/>
          </a:p>
        </p:txBody>
      </p:sp>
      <p:sp>
        <p:nvSpPr>
          <p:cNvPr id="696323" name="Rectangle 3"/>
          <p:cNvSpPr>
            <a:spLocks noGrp="1" noChangeArrowheads="1"/>
          </p:cNvSpPr>
          <p:nvPr>
            <p:ph sz="quarter" idx="1"/>
          </p:nvPr>
        </p:nvSpPr>
        <p:spPr>
          <a:xfrm>
            <a:off x="467544" y="1412776"/>
            <a:ext cx="8064896" cy="504056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just"/>
            <a:r>
              <a:rPr lang="zh-CN" altLang="en-US" sz="2800" dirty="0"/>
              <a:t>交互变化</a:t>
            </a:r>
            <a:endParaRPr lang="en-US" altLang="zh-CN" sz="2800" dirty="0"/>
          </a:p>
          <a:p>
            <a:pPr lvl="1" algn="just"/>
            <a:r>
              <a:rPr lang="zh-CN" altLang="en-US" sz="2500" dirty="0"/>
              <a:t>静态交互 </a:t>
            </a:r>
            <a:r>
              <a:rPr lang="en-US" altLang="zh-CN" sz="2500" dirty="0"/>
              <a:t>- </a:t>
            </a:r>
            <a:r>
              <a:rPr lang="zh-CN" altLang="en-US" sz="2500" dirty="0"/>
              <a:t>交互模式事先可知</a:t>
            </a:r>
            <a:endParaRPr lang="en-US" altLang="zh-CN" sz="2500" dirty="0"/>
          </a:p>
          <a:p>
            <a:pPr lvl="1" algn="just"/>
            <a:r>
              <a:rPr lang="zh-CN" altLang="en-US" sz="2500" dirty="0"/>
              <a:t>动态交互</a:t>
            </a:r>
            <a:endParaRPr lang="en-US" altLang="zh-CN" sz="2500" dirty="0"/>
          </a:p>
          <a:p>
            <a:pPr algn="just"/>
            <a:r>
              <a:rPr lang="zh-CN" altLang="en-US" sz="2800" dirty="0"/>
              <a:t>交互形态</a:t>
            </a:r>
            <a:endParaRPr lang="en-US" altLang="zh-CN" sz="2800" dirty="0"/>
          </a:p>
          <a:p>
            <a:pPr lvl="1" algn="just"/>
            <a:r>
              <a:rPr lang="zh-CN" altLang="en-US" sz="2500" dirty="0"/>
              <a:t>规则交互（</a:t>
            </a:r>
            <a:r>
              <a:rPr lang="en-US" altLang="zh-CN" sz="2500" dirty="0"/>
              <a:t>Regular interactions</a:t>
            </a:r>
            <a:r>
              <a:rPr lang="zh-CN" altLang="en-US" sz="2500" dirty="0"/>
              <a:t>）</a:t>
            </a:r>
            <a:r>
              <a:rPr lang="en-US" altLang="zh-CN" sz="2500" dirty="0"/>
              <a:t>: </a:t>
            </a:r>
          </a:p>
          <a:p>
            <a:pPr lvl="2" algn="just"/>
            <a:r>
              <a:rPr lang="zh-CN" altLang="en-US" sz="2100" dirty="0"/>
              <a:t>交互有明确的模式</a:t>
            </a:r>
            <a:r>
              <a:rPr lang="en-US" altLang="zh-CN" sz="2100" dirty="0"/>
              <a:t>. </a:t>
            </a:r>
          </a:p>
          <a:p>
            <a:pPr lvl="2" algn="just"/>
            <a:r>
              <a:rPr lang="zh-CN" altLang="en-US" sz="2100" dirty="0"/>
              <a:t>模式可以用于有效的实现</a:t>
            </a:r>
            <a:r>
              <a:rPr lang="en-US" altLang="zh-CN" sz="2100" dirty="0"/>
              <a:t>. </a:t>
            </a:r>
          </a:p>
          <a:p>
            <a:pPr lvl="1"/>
            <a:r>
              <a:rPr lang="zh-CN" altLang="en-US" sz="2500" dirty="0"/>
              <a:t>不规则交互（</a:t>
            </a:r>
            <a:r>
              <a:rPr lang="en-US" altLang="zh-CN" sz="2500" dirty="0"/>
              <a:t>Irregular interactions</a:t>
            </a:r>
            <a:r>
              <a:rPr lang="zh-CN" altLang="en-US" sz="2500" dirty="0"/>
              <a:t>）</a:t>
            </a:r>
            <a:r>
              <a:rPr lang="en-US" altLang="zh-CN" sz="2500" dirty="0"/>
              <a:t>: </a:t>
            </a:r>
          </a:p>
          <a:p>
            <a:pPr lvl="2"/>
            <a:r>
              <a:rPr lang="zh-CN" altLang="en-US" sz="2100" dirty="0"/>
              <a:t>交互缺乏模式</a:t>
            </a:r>
            <a:r>
              <a:rPr lang="en-US" altLang="zh-CN" sz="2100" dirty="0"/>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67544" y="325460"/>
            <a:ext cx="8208912" cy="1143000"/>
          </a:xfrm>
        </p:spPr>
        <p:txBody>
          <a:bodyPr>
            <a:normAutofit/>
          </a:bodyPr>
          <a:lstStyle/>
          <a:p>
            <a:r>
              <a:rPr lang="en-US" altLang="zh-CN" dirty="0">
                <a:ea typeface="宋体" pitchFamily="2" charset="-122"/>
              </a:rPr>
              <a:t>Characteristics of Task Interactions: Example </a:t>
            </a:r>
          </a:p>
        </p:txBody>
      </p:sp>
      <p:sp>
        <p:nvSpPr>
          <p:cNvPr id="5" name="灯片编号占位符 4"/>
          <p:cNvSpPr>
            <a:spLocks noGrp="1"/>
          </p:cNvSpPr>
          <p:nvPr>
            <p:ph type="sldNum" sz="quarter" idx="12"/>
          </p:nvPr>
        </p:nvSpPr>
        <p:spPr/>
        <p:txBody>
          <a:bodyPr/>
          <a:lstStyle/>
          <a:p>
            <a:fld id="{17270AC1-04BC-4ADB-BAF1-5384B0A4E2F8}" type="slidenum">
              <a:rPr lang="zh-CN" altLang="en-US"/>
              <a:pPr/>
              <a:t>85</a:t>
            </a:fld>
            <a:endParaRPr lang="en-US" altLang="zh-CN"/>
          </a:p>
        </p:txBody>
      </p:sp>
      <p:pic>
        <p:nvPicPr>
          <p:cNvPr id="697347" name="Picture 3" descr="dithe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2298700" y="2698328"/>
            <a:ext cx="4546600" cy="3683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7348" name="Rectangle 4"/>
          <p:cNvSpPr>
            <a:spLocks noChangeArrowheads="1"/>
          </p:cNvSpPr>
          <p:nvPr/>
        </p:nvSpPr>
        <p:spPr bwMode="auto">
          <a:xfrm>
            <a:off x="179388" y="1458913"/>
            <a:ext cx="8640762"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buFont typeface="Wingdings" pitchFamily="2" charset="2"/>
              <a:buNone/>
            </a:pPr>
            <a:r>
              <a:rPr lang="zh-CN" altLang="en-US" dirty="0">
                <a:solidFill>
                  <a:schemeClr val="tx1"/>
                </a:solidFill>
                <a:effectLst>
                  <a:outerShdw blurRad="38100" dist="38100" dir="2700000" algn="tl">
                    <a:srgbClr val="C0C0C0"/>
                  </a:outerShdw>
                </a:effectLst>
                <a:ea typeface="宋体" pitchFamily="2" charset="-122"/>
              </a:rPr>
              <a:t>	规则静态交互例子如图像抖动</a:t>
            </a:r>
            <a:r>
              <a:rPr lang="en-US" altLang="zh-CN" dirty="0">
                <a:solidFill>
                  <a:schemeClr val="tx1"/>
                </a:solidFill>
                <a:effectLst>
                  <a:outerShdw blurRad="38100" dist="38100" dir="2700000" algn="tl">
                    <a:srgbClr val="C0C0C0"/>
                  </a:outerShdw>
                </a:effectLst>
                <a:ea typeface="宋体" pitchFamily="2" charset="-122"/>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447162" y="315913"/>
            <a:ext cx="8239637" cy="1143000"/>
          </a:xfrm>
        </p:spPr>
        <p:txBody>
          <a:bodyPr>
            <a:normAutofit/>
          </a:bodyPr>
          <a:lstStyle/>
          <a:p>
            <a:r>
              <a:rPr lang="en-US" altLang="zh-CN" dirty="0">
                <a:ea typeface="宋体" pitchFamily="2" charset="-122"/>
              </a:rPr>
              <a:t>Characteristics of Task Interactions: Example </a:t>
            </a:r>
          </a:p>
        </p:txBody>
      </p:sp>
      <p:sp>
        <p:nvSpPr>
          <p:cNvPr id="5" name="灯片编号占位符 4"/>
          <p:cNvSpPr>
            <a:spLocks noGrp="1"/>
          </p:cNvSpPr>
          <p:nvPr>
            <p:ph type="sldNum" sz="quarter" idx="12"/>
          </p:nvPr>
        </p:nvSpPr>
        <p:spPr/>
        <p:txBody>
          <a:bodyPr/>
          <a:lstStyle/>
          <a:p>
            <a:fld id="{16BAA13A-E2E7-4A08-AD4F-EB23C223D60C}" type="slidenum">
              <a:rPr lang="zh-CN" altLang="en-US"/>
              <a:pPr/>
              <a:t>86</a:t>
            </a:fld>
            <a:endParaRPr lang="en-US" altLang="zh-CN"/>
          </a:p>
        </p:txBody>
      </p:sp>
      <p:pic>
        <p:nvPicPr>
          <p:cNvPr id="698371" name="Picture 3" descr="sparse-matvec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589210" y="2204864"/>
            <a:ext cx="8276391" cy="3096344"/>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8372" name="Rectangle 4"/>
          <p:cNvSpPr>
            <a:spLocks noChangeArrowheads="1"/>
          </p:cNvSpPr>
          <p:nvPr/>
        </p:nvSpPr>
        <p:spPr bwMode="auto">
          <a:xfrm>
            <a:off x="457200" y="1458912"/>
            <a:ext cx="8229600" cy="146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buFont typeface="Wingdings" pitchFamily="2" charset="2"/>
              <a:buNone/>
            </a:pPr>
            <a:r>
              <a:rPr lang="zh-CN" altLang="en-US" dirty="0">
                <a:solidFill>
                  <a:schemeClr val="tx1"/>
                </a:solidFill>
                <a:effectLst>
                  <a:outerShdw blurRad="38100" dist="38100" dir="2700000" algn="tl">
                    <a:srgbClr val="C0C0C0"/>
                  </a:outerShdw>
                </a:effectLst>
                <a:ea typeface="宋体" pitchFamily="2" charset="-122"/>
              </a:rPr>
              <a:t>	稀疏矩阵相乘是静态不规则交互例子</a:t>
            </a:r>
            <a:endParaRPr lang="en-US" altLang="zh-CN" dirty="0">
              <a:solidFill>
                <a:schemeClr val="tx1"/>
              </a:solidFill>
              <a:effectLst>
                <a:outerShdw blurRad="38100" dist="38100" dir="2700000" algn="tl">
                  <a:srgbClr val="C0C0C0"/>
                </a:outerShdw>
              </a:effectLst>
              <a:ea typeface="宋体"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67544" y="332656"/>
            <a:ext cx="8208912" cy="936104"/>
          </a:xfrm>
        </p:spPr>
        <p:txBody>
          <a:bodyPr>
            <a:normAutofit/>
          </a:bodyPr>
          <a:lstStyle/>
          <a:p>
            <a:r>
              <a:rPr lang="en-US" altLang="zh-CN" dirty="0">
                <a:ea typeface="宋体" pitchFamily="2" charset="-122"/>
              </a:rPr>
              <a:t>Characteristics of Task Interactions </a:t>
            </a:r>
          </a:p>
        </p:txBody>
      </p:sp>
      <p:sp>
        <p:nvSpPr>
          <p:cNvPr id="4" name="灯片编号占位符 4"/>
          <p:cNvSpPr>
            <a:spLocks noGrp="1"/>
          </p:cNvSpPr>
          <p:nvPr>
            <p:ph type="sldNum" sz="quarter" idx="12"/>
          </p:nvPr>
        </p:nvSpPr>
        <p:spPr/>
        <p:txBody>
          <a:bodyPr/>
          <a:lstStyle/>
          <a:p>
            <a:fld id="{C03F823C-0AB6-4FC2-ADD2-2306A8F0F91D}" type="slidenum">
              <a:rPr lang="zh-CN" altLang="en-US"/>
              <a:pPr/>
              <a:t>87</a:t>
            </a:fld>
            <a:endParaRPr lang="en-US" altLang="zh-CN"/>
          </a:p>
        </p:txBody>
      </p:sp>
      <p:sp>
        <p:nvSpPr>
          <p:cNvPr id="699395" name="Rectangle 3"/>
          <p:cNvSpPr>
            <a:spLocks noGrp="1" noChangeArrowheads="1"/>
          </p:cNvSpPr>
          <p:nvPr>
            <p:ph sz="quarter" idx="1"/>
          </p:nvPr>
        </p:nvSpPr>
        <p:spPr>
          <a:xfrm>
            <a:off x="611560" y="1484784"/>
            <a:ext cx="7992888" cy="5040560"/>
          </a:xfrm>
        </p:spPr>
        <p:txBody>
          <a:bodyPr>
            <a:normAutofit/>
          </a:bodyPr>
          <a:lstStyle/>
          <a:p>
            <a:r>
              <a:rPr lang="zh-CN" altLang="en-US" sz="3200" dirty="0"/>
              <a:t>交互内容</a:t>
            </a:r>
            <a:endParaRPr lang="en-US" altLang="zh-CN" sz="3200" dirty="0"/>
          </a:p>
          <a:p>
            <a:pPr lvl="1"/>
            <a:r>
              <a:rPr lang="zh-CN" altLang="en-US" sz="2800" dirty="0"/>
              <a:t>交互可以是只读或读写</a:t>
            </a:r>
            <a:r>
              <a:rPr lang="en-US" altLang="zh-CN" sz="2800" dirty="0"/>
              <a:t>. </a:t>
            </a:r>
          </a:p>
          <a:p>
            <a:pPr lvl="1"/>
            <a:r>
              <a:rPr lang="zh-CN" altLang="en-US" sz="2800" dirty="0"/>
              <a:t>只读任务只需从相关任务中读数据</a:t>
            </a:r>
            <a:r>
              <a:rPr lang="en-US" altLang="zh-CN" sz="2800" dirty="0"/>
              <a:t>. </a:t>
            </a:r>
          </a:p>
          <a:p>
            <a:pPr lvl="1"/>
            <a:r>
              <a:rPr lang="zh-CN" altLang="en-US" sz="2800" dirty="0"/>
              <a:t>读写任务从相关任务中读和写数据</a:t>
            </a:r>
            <a:r>
              <a:rPr lang="en-US" altLang="zh-CN" sz="2800"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467544" y="188640"/>
            <a:ext cx="7560840" cy="926976"/>
          </a:xfrm>
        </p:spPr>
        <p:txBody>
          <a:bodyPr>
            <a:normAutofit/>
          </a:bodyPr>
          <a:lstStyle/>
          <a:p>
            <a:r>
              <a:rPr lang="zh-CN" altLang="en-US" dirty="0">
                <a:ea typeface="宋体" pitchFamily="2" charset="-122"/>
              </a:rPr>
              <a:t>进程和映射（</a:t>
            </a:r>
            <a:r>
              <a:rPr lang="en-US" altLang="zh-CN" dirty="0">
                <a:ea typeface="宋体" pitchFamily="2" charset="-122"/>
              </a:rPr>
              <a:t>Processes and Mapping</a:t>
            </a:r>
            <a:r>
              <a:rPr lang="zh-CN" altLang="en-US" dirty="0">
                <a:ea typeface="宋体" pitchFamily="2" charset="-122"/>
              </a:rPr>
              <a:t>）</a:t>
            </a:r>
            <a:r>
              <a:rPr lang="en-US" altLang="zh-CN" dirty="0">
                <a:ea typeface="宋体" pitchFamily="2" charset="-122"/>
              </a:rPr>
              <a:t> </a:t>
            </a:r>
          </a:p>
        </p:txBody>
      </p:sp>
      <p:sp>
        <p:nvSpPr>
          <p:cNvPr id="4" name="灯片编号占位符 4"/>
          <p:cNvSpPr>
            <a:spLocks noGrp="1"/>
          </p:cNvSpPr>
          <p:nvPr>
            <p:ph type="sldNum" sz="quarter" idx="12"/>
          </p:nvPr>
        </p:nvSpPr>
        <p:spPr/>
        <p:txBody>
          <a:bodyPr/>
          <a:lstStyle/>
          <a:p>
            <a:fld id="{5602E947-1B7D-49A1-B37A-7210DF3BEF8C}" type="slidenum">
              <a:rPr lang="zh-CN" altLang="en-US"/>
              <a:pPr/>
              <a:t>88</a:t>
            </a:fld>
            <a:endParaRPr lang="en-US" altLang="zh-CN"/>
          </a:p>
        </p:txBody>
      </p:sp>
      <p:sp>
        <p:nvSpPr>
          <p:cNvPr id="658435" name="Rectangle 3"/>
          <p:cNvSpPr>
            <a:spLocks noGrp="1" noChangeArrowheads="1"/>
          </p:cNvSpPr>
          <p:nvPr>
            <p:ph sz="quarter" idx="1"/>
          </p:nvPr>
        </p:nvSpPr>
        <p:spPr>
          <a:xfrm>
            <a:off x="539552" y="1628800"/>
            <a:ext cx="8305800" cy="4906962"/>
          </a:xfrm>
        </p:spPr>
        <p:txBody>
          <a:bodyPr>
            <a:normAutofit/>
          </a:bodyPr>
          <a:lstStyle/>
          <a:p>
            <a:pPr>
              <a:lnSpc>
                <a:spcPct val="90000"/>
              </a:lnSpc>
            </a:pPr>
            <a:r>
              <a:rPr lang="zh-CN" altLang="en-US" sz="2800" dirty="0"/>
              <a:t>任务的数量通常超过处理单元的数量，因此必须将任务映射到进程</a:t>
            </a:r>
            <a:endParaRPr lang="en-US" altLang="zh-CN" sz="2800" dirty="0"/>
          </a:p>
          <a:p>
            <a:r>
              <a:rPr lang="zh-CN" altLang="en-US" sz="2800" dirty="0"/>
              <a:t>恰当的任务映射对并行算法的性能非常重要</a:t>
            </a:r>
            <a:r>
              <a:rPr lang="en-US" altLang="zh-CN" sz="2800" dirty="0"/>
              <a:t> </a:t>
            </a:r>
          </a:p>
          <a:p>
            <a:r>
              <a:rPr lang="zh-CN" altLang="en-US" sz="2800" dirty="0"/>
              <a:t>映射由任务依赖图和任务交互图决定</a:t>
            </a:r>
            <a:r>
              <a:rPr lang="en-US" altLang="zh-CN" sz="2800" dirty="0"/>
              <a:t> </a:t>
            </a:r>
          </a:p>
          <a:p>
            <a:pPr lvl="1"/>
            <a:r>
              <a:rPr lang="zh-CN" altLang="en-US" sz="2500" dirty="0"/>
              <a:t>任务依赖图确保任务在任何时间点均匀分布到所有进程</a:t>
            </a:r>
            <a:r>
              <a:rPr lang="en-US" altLang="zh-CN" sz="2500" dirty="0">
                <a:solidFill>
                  <a:srgbClr val="FF0000"/>
                </a:solidFill>
              </a:rPr>
              <a:t> </a:t>
            </a:r>
            <a:r>
              <a:rPr lang="en-US" altLang="zh-CN" sz="2500" dirty="0"/>
              <a:t>(minimum idling and optimal load balance). </a:t>
            </a:r>
          </a:p>
          <a:p>
            <a:pPr lvl="1"/>
            <a:r>
              <a:rPr lang="zh-CN" altLang="en-US" sz="2500" dirty="0"/>
              <a:t>任务交互图用于确保进程与其它进程之间的交互最少</a:t>
            </a:r>
            <a:r>
              <a:rPr lang="en-US" altLang="zh-CN" sz="2500" dirty="0">
                <a:solidFill>
                  <a:srgbClr val="FF0000"/>
                </a:solidFill>
              </a:rPr>
              <a:t> </a:t>
            </a:r>
            <a:r>
              <a:rPr lang="en-US" altLang="zh-CN" sz="2500" dirty="0"/>
              <a:t>(minimum communication). </a:t>
            </a:r>
          </a:p>
          <a:p>
            <a:pPr>
              <a:lnSpc>
                <a:spcPct val="90000"/>
              </a:lnSpc>
            </a:pPr>
            <a:r>
              <a:rPr lang="en-US" altLang="zh-CN" dirty="0"/>
              <a:t> </a:t>
            </a:r>
          </a:p>
          <a:p>
            <a:pPr>
              <a:lnSpc>
                <a:spcPct val="90000"/>
              </a:lnSpc>
            </a:pPr>
            <a:endParaRPr lang="en-US" altLang="zh-CN" dirty="0"/>
          </a:p>
        </p:txBody>
      </p:sp>
    </p:spTree>
    <p:extLst>
      <p:ext uri="{BB962C8B-B14F-4D97-AF65-F5344CB8AC3E}">
        <p14:creationId xmlns:p14="http://schemas.microsoft.com/office/powerpoint/2010/main" val="25828657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467544" y="-27384"/>
            <a:ext cx="7024744" cy="1143000"/>
          </a:xfrm>
        </p:spPr>
        <p:txBody>
          <a:bodyPr/>
          <a:lstStyle/>
          <a:p>
            <a:r>
              <a:rPr lang="en-US" altLang="zh-CN" dirty="0">
                <a:ea typeface="宋体" pitchFamily="2" charset="-122"/>
              </a:rPr>
              <a:t>Mapping Techniques </a:t>
            </a:r>
          </a:p>
        </p:txBody>
      </p:sp>
      <p:sp>
        <p:nvSpPr>
          <p:cNvPr id="4" name="灯片编号占位符 4"/>
          <p:cNvSpPr>
            <a:spLocks noGrp="1"/>
          </p:cNvSpPr>
          <p:nvPr>
            <p:ph type="sldNum" sz="quarter" idx="12"/>
          </p:nvPr>
        </p:nvSpPr>
        <p:spPr/>
        <p:txBody>
          <a:bodyPr/>
          <a:lstStyle/>
          <a:p>
            <a:fld id="{5465D3C7-D715-4D52-89E7-B6F3AFAC3698}" type="slidenum">
              <a:rPr lang="zh-CN" altLang="en-US"/>
              <a:pPr/>
              <a:t>89</a:t>
            </a:fld>
            <a:endParaRPr lang="en-US" altLang="zh-CN"/>
          </a:p>
        </p:txBody>
      </p:sp>
      <p:sp>
        <p:nvSpPr>
          <p:cNvPr id="701443" name="Rectangle 3"/>
          <p:cNvSpPr>
            <a:spLocks noGrp="1" noChangeArrowheads="1"/>
          </p:cNvSpPr>
          <p:nvPr>
            <p:ph sz="quarter" idx="1"/>
          </p:nvPr>
        </p:nvSpPr>
        <p:spPr>
          <a:xfrm>
            <a:off x="683568" y="1628800"/>
            <a:ext cx="7632848" cy="4896544"/>
          </a:xfrm>
        </p:spPr>
        <p:txBody>
          <a:bodyPr>
            <a:normAutofit/>
          </a:bodyPr>
          <a:lstStyle/>
          <a:p>
            <a:r>
              <a:rPr lang="zh-CN" altLang="en-US" sz="2800" dirty="0"/>
              <a:t>映射必须减小开销</a:t>
            </a:r>
            <a:r>
              <a:rPr lang="en-US" altLang="zh-CN" sz="2800" dirty="0"/>
              <a:t>. </a:t>
            </a:r>
          </a:p>
          <a:p>
            <a:pPr lvl="1"/>
            <a:r>
              <a:rPr lang="zh-CN" altLang="en-US" sz="2400" dirty="0"/>
              <a:t>主要开销包括：</a:t>
            </a:r>
            <a:r>
              <a:rPr lang="en-US" altLang="zh-CN" sz="2400" dirty="0">
                <a:solidFill>
                  <a:srgbClr val="FF0000"/>
                </a:solidFill>
              </a:rPr>
              <a:t>communication</a:t>
            </a:r>
            <a:r>
              <a:rPr lang="en-US" altLang="zh-CN" sz="2400" dirty="0"/>
              <a:t> </a:t>
            </a:r>
            <a:r>
              <a:rPr lang="zh-CN" altLang="en-US" sz="2400" dirty="0"/>
              <a:t>和</a:t>
            </a:r>
            <a:r>
              <a:rPr lang="en-US" altLang="zh-CN" sz="2400" dirty="0"/>
              <a:t> </a:t>
            </a:r>
            <a:r>
              <a:rPr lang="en-US" altLang="zh-CN" sz="2400" dirty="0">
                <a:solidFill>
                  <a:srgbClr val="FF0000"/>
                </a:solidFill>
              </a:rPr>
              <a:t>idling</a:t>
            </a:r>
            <a:r>
              <a:rPr lang="en-US" altLang="zh-CN" sz="2400" dirty="0"/>
              <a:t>. </a:t>
            </a:r>
          </a:p>
          <a:p>
            <a:pPr lvl="1"/>
            <a:r>
              <a:rPr lang="zh-CN" altLang="en-US" sz="2400" dirty="0"/>
              <a:t>减少一种开销可能会增加另一种开销</a:t>
            </a:r>
            <a:r>
              <a:rPr lang="en-US" altLang="zh-CN" sz="2400" dirty="0"/>
              <a:t> </a:t>
            </a:r>
          </a:p>
          <a:p>
            <a:pPr lvl="1"/>
            <a:r>
              <a:rPr lang="zh-CN" altLang="en-US" sz="2400" dirty="0"/>
              <a:t>例如：将所有任务分配给一处理器可以减少通信开销，但增大了空闲等待时间</a:t>
            </a: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9" name="Rectangle 5"/>
          <p:cNvSpPr>
            <a:spLocks noGrp="1" noChangeArrowheads="1"/>
          </p:cNvSpPr>
          <p:nvPr>
            <p:ph type="title"/>
          </p:nvPr>
        </p:nvSpPr>
        <p:spPr>
          <a:xfrm>
            <a:off x="468049" y="332656"/>
            <a:ext cx="7024744" cy="792088"/>
          </a:xfrm>
        </p:spPr>
        <p:txBody>
          <a:bodyPr>
            <a:normAutofit/>
          </a:bodyPr>
          <a:lstStyle/>
          <a:p>
            <a:r>
              <a:rPr lang="en-US" altLang="ko-KR" dirty="0"/>
              <a:t>Aspects of Parallel Processing</a:t>
            </a:r>
          </a:p>
        </p:txBody>
      </p:sp>
      <p:sp>
        <p:nvSpPr>
          <p:cNvPr id="69" name="灯片编号占位符 3"/>
          <p:cNvSpPr>
            <a:spLocks noGrp="1"/>
          </p:cNvSpPr>
          <p:nvPr>
            <p:ph type="sldNum" sz="quarter" idx="12"/>
          </p:nvPr>
        </p:nvSpPr>
        <p:spPr/>
        <p:txBody>
          <a:bodyPr/>
          <a:lstStyle/>
          <a:p>
            <a:fld id="{63215396-FD73-48FA-9177-B84C6F0DAE81}" type="slidenum">
              <a:rPr lang="zh-CN" altLang="en-US"/>
              <a:pPr/>
              <a:t>9</a:t>
            </a:fld>
            <a:endParaRPr lang="en-US" altLang="zh-CN"/>
          </a:p>
        </p:txBody>
      </p:sp>
      <p:sp>
        <p:nvSpPr>
          <p:cNvPr id="738306" name="Rectangle 2"/>
          <p:cNvSpPr>
            <a:spLocks noChangeArrowheads="1"/>
          </p:cNvSpPr>
          <p:nvPr/>
        </p:nvSpPr>
        <p:spPr bwMode="auto">
          <a:xfrm>
            <a:off x="228600" y="3546376"/>
            <a:ext cx="8686800" cy="2514600"/>
          </a:xfrm>
          <a:prstGeom prst="rect">
            <a:avLst/>
          </a:prstGeom>
          <a:solidFill>
            <a:srgbClr val="FFCCFF">
              <a:alpha val="5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solidFill>
                <a:schemeClr val="tx1"/>
              </a:solidFill>
              <a:effectLst/>
              <a:latin typeface="Times New Roman" pitchFamily="18" charset="0"/>
              <a:ea typeface="Gulim" pitchFamily="34" charset="-127"/>
            </a:endParaRPr>
          </a:p>
        </p:txBody>
      </p:sp>
      <p:sp>
        <p:nvSpPr>
          <p:cNvPr id="738307" name="Line 3"/>
          <p:cNvSpPr>
            <a:spLocks noChangeShapeType="1"/>
          </p:cNvSpPr>
          <p:nvPr/>
        </p:nvSpPr>
        <p:spPr bwMode="auto">
          <a:xfrm>
            <a:off x="2286000" y="3089176"/>
            <a:ext cx="2286000" cy="609600"/>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08" name="Line 4"/>
          <p:cNvSpPr>
            <a:spLocks noChangeShapeType="1"/>
          </p:cNvSpPr>
          <p:nvPr/>
        </p:nvSpPr>
        <p:spPr bwMode="auto">
          <a:xfrm flipH="1">
            <a:off x="4495800" y="3089176"/>
            <a:ext cx="236220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10" name="Text Box 6"/>
          <p:cNvSpPr txBox="1">
            <a:spLocks noChangeArrowheads="1"/>
          </p:cNvSpPr>
          <p:nvPr/>
        </p:nvSpPr>
        <p:spPr bwMode="auto">
          <a:xfrm>
            <a:off x="622300" y="1412776"/>
            <a:ext cx="2882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dirty="0">
                <a:solidFill>
                  <a:schemeClr val="tx1"/>
                </a:solidFill>
                <a:effectLst/>
                <a:latin typeface="Times New Roman" pitchFamily="18" charset="0"/>
                <a:ea typeface="Gulim" pitchFamily="34" charset="-127"/>
              </a:rPr>
              <a:t>Algorithm developer</a:t>
            </a:r>
          </a:p>
          <a:p>
            <a:pPr algn="l" latinLnBrk="1">
              <a:spcBef>
                <a:spcPct val="0"/>
              </a:spcBef>
            </a:pPr>
            <a:endParaRPr kumimoji="1" lang="en-US" altLang="ko-KR" b="1" dirty="0">
              <a:solidFill>
                <a:schemeClr val="tx1"/>
              </a:solidFill>
              <a:effectLst/>
              <a:latin typeface="Times New Roman" pitchFamily="18" charset="0"/>
              <a:ea typeface="Gulim" pitchFamily="34" charset="-127"/>
            </a:endParaRPr>
          </a:p>
        </p:txBody>
      </p:sp>
      <p:sp>
        <p:nvSpPr>
          <p:cNvPr id="738311" name="Text Box 7"/>
          <p:cNvSpPr txBox="1">
            <a:spLocks noChangeArrowheads="1"/>
          </p:cNvSpPr>
          <p:nvPr/>
        </p:nvSpPr>
        <p:spPr bwMode="auto">
          <a:xfrm>
            <a:off x="4648200" y="1412776"/>
            <a:ext cx="3052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Application developer</a:t>
            </a:r>
          </a:p>
          <a:p>
            <a:pPr algn="l" latinLnBrk="1">
              <a:spcBef>
                <a:spcPct val="0"/>
              </a:spcBef>
            </a:pPr>
            <a:endParaRPr kumimoji="1" lang="en-US" altLang="ko-KR" b="1">
              <a:solidFill>
                <a:schemeClr val="tx1"/>
              </a:solidFill>
              <a:effectLst/>
              <a:latin typeface="Times New Roman" pitchFamily="18" charset="0"/>
              <a:ea typeface="Gulim" pitchFamily="34" charset="-127"/>
            </a:endParaRPr>
          </a:p>
        </p:txBody>
      </p:sp>
      <p:grpSp>
        <p:nvGrpSpPr>
          <p:cNvPr id="738312" name="Group 8"/>
          <p:cNvGrpSpPr>
            <a:grpSpLocks/>
          </p:cNvGrpSpPr>
          <p:nvPr/>
        </p:nvGrpSpPr>
        <p:grpSpPr bwMode="auto">
          <a:xfrm>
            <a:off x="455613" y="3679726"/>
            <a:ext cx="8296275" cy="2381250"/>
            <a:chOff x="306" y="1536"/>
            <a:chExt cx="5067" cy="2098"/>
          </a:xfrm>
        </p:grpSpPr>
        <p:sp>
          <p:nvSpPr>
            <p:cNvPr id="738313" name="AutoShape 9"/>
            <p:cNvSpPr>
              <a:spLocks noChangeArrowheads="1"/>
            </p:cNvSpPr>
            <p:nvPr/>
          </p:nvSpPr>
          <p:spPr bwMode="auto">
            <a:xfrm>
              <a:off x="1365" y="1536"/>
              <a:ext cx="3010" cy="351"/>
            </a:xfrm>
            <a:prstGeom prst="roundRect">
              <a:avLst>
                <a:gd name="adj" fmla="val 16667"/>
              </a:avLst>
            </a:prstGeom>
            <a:solidFill>
              <a:schemeClr val="hlink"/>
            </a:solidFill>
            <a:ln w="28575">
              <a:solidFill>
                <a:schemeClr val="tx1"/>
              </a:solidFill>
              <a:round/>
              <a:headEnd/>
              <a:tailEnd/>
            </a:ln>
            <a:effectLst>
              <a:outerShdw dist="107763" dir="2700000" algn="ctr" rotWithShape="0">
                <a:schemeClr val="bg2"/>
              </a:outerShdw>
            </a:effectLst>
          </p:spPr>
          <p:txBody>
            <a:bodyPr wrap="none" anchor="ctr"/>
            <a:lstStyle/>
            <a:p>
              <a:pPr latinLnBrk="1">
                <a:spcBef>
                  <a:spcPct val="0"/>
                </a:spcBef>
              </a:pPr>
              <a:r>
                <a:rPr kumimoji="1" lang="en-US" altLang="ko-KR" sz="2000">
                  <a:effectLst/>
                  <a:latin typeface="Georgia" pitchFamily="18" charset="0"/>
                  <a:ea typeface="Gulim" pitchFamily="34" charset="-127"/>
                </a:rPr>
                <a:t>Interconnection Network</a:t>
              </a:r>
            </a:p>
          </p:txBody>
        </p:sp>
        <p:sp>
          <p:nvSpPr>
            <p:cNvPr id="738314" name="Rectangle 10"/>
            <p:cNvSpPr>
              <a:spLocks noChangeArrowheads="1"/>
            </p:cNvSpPr>
            <p:nvPr/>
          </p:nvSpPr>
          <p:spPr bwMode="auto">
            <a:xfrm>
              <a:off x="336"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15" name="Rectangle 11"/>
            <p:cNvSpPr>
              <a:spLocks noChangeArrowheads="1"/>
            </p:cNvSpPr>
            <p:nvPr/>
          </p:nvSpPr>
          <p:spPr bwMode="auto">
            <a:xfrm>
              <a:off x="412" y="2277"/>
              <a:ext cx="991" cy="39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Memory</a:t>
              </a:r>
            </a:p>
          </p:txBody>
        </p:sp>
        <p:sp>
          <p:nvSpPr>
            <p:cNvPr id="738316" name="Oval 12"/>
            <p:cNvSpPr>
              <a:spLocks noChangeArrowheads="1"/>
            </p:cNvSpPr>
            <p:nvPr/>
          </p:nvSpPr>
          <p:spPr bwMode="auto">
            <a:xfrm>
              <a:off x="374"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17" name="Oval 13"/>
            <p:cNvSpPr>
              <a:spLocks noChangeArrowheads="1"/>
            </p:cNvSpPr>
            <p:nvPr/>
          </p:nvSpPr>
          <p:spPr bwMode="auto">
            <a:xfrm>
              <a:off x="640"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18" name="Oval 14"/>
            <p:cNvSpPr>
              <a:spLocks noChangeArrowheads="1"/>
            </p:cNvSpPr>
            <p:nvPr/>
          </p:nvSpPr>
          <p:spPr bwMode="auto">
            <a:xfrm>
              <a:off x="907"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19" name="Oval 15"/>
            <p:cNvSpPr>
              <a:spLocks noChangeArrowheads="1"/>
            </p:cNvSpPr>
            <p:nvPr/>
          </p:nvSpPr>
          <p:spPr bwMode="auto">
            <a:xfrm>
              <a:off x="1174"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20" name="Line 16"/>
            <p:cNvSpPr>
              <a:spLocks noChangeShapeType="1"/>
            </p:cNvSpPr>
            <p:nvPr/>
          </p:nvSpPr>
          <p:spPr bwMode="auto">
            <a:xfrm>
              <a:off x="48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1" name="Line 17"/>
            <p:cNvSpPr>
              <a:spLocks noChangeShapeType="1"/>
            </p:cNvSpPr>
            <p:nvPr/>
          </p:nvSpPr>
          <p:spPr bwMode="auto">
            <a:xfrm>
              <a:off x="755"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2" name="Line 18"/>
            <p:cNvSpPr>
              <a:spLocks noChangeShapeType="1"/>
            </p:cNvSpPr>
            <p:nvPr/>
          </p:nvSpPr>
          <p:spPr bwMode="auto">
            <a:xfrm>
              <a:off x="1022"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3" name="Line 19"/>
            <p:cNvSpPr>
              <a:spLocks noChangeShapeType="1"/>
            </p:cNvSpPr>
            <p:nvPr/>
          </p:nvSpPr>
          <p:spPr bwMode="auto">
            <a:xfrm>
              <a:off x="1289"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4" name="Rectangle 20"/>
            <p:cNvSpPr>
              <a:spLocks noChangeArrowheads="1"/>
            </p:cNvSpPr>
            <p:nvPr/>
          </p:nvSpPr>
          <p:spPr bwMode="auto">
            <a:xfrm>
              <a:off x="1632"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25" name="Rectangle 21"/>
            <p:cNvSpPr>
              <a:spLocks noChangeArrowheads="1"/>
            </p:cNvSpPr>
            <p:nvPr/>
          </p:nvSpPr>
          <p:spPr bwMode="auto">
            <a:xfrm>
              <a:off x="1707" y="2277"/>
              <a:ext cx="992" cy="39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Memory</a:t>
              </a:r>
            </a:p>
          </p:txBody>
        </p:sp>
        <p:sp>
          <p:nvSpPr>
            <p:cNvPr id="738326" name="Oval 22"/>
            <p:cNvSpPr>
              <a:spLocks noChangeArrowheads="1"/>
            </p:cNvSpPr>
            <p:nvPr/>
          </p:nvSpPr>
          <p:spPr bwMode="auto">
            <a:xfrm>
              <a:off x="1670"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27" name="Oval 23"/>
            <p:cNvSpPr>
              <a:spLocks noChangeArrowheads="1"/>
            </p:cNvSpPr>
            <p:nvPr/>
          </p:nvSpPr>
          <p:spPr bwMode="auto">
            <a:xfrm>
              <a:off x="1936"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28" name="Oval 24"/>
            <p:cNvSpPr>
              <a:spLocks noChangeArrowheads="1"/>
            </p:cNvSpPr>
            <p:nvPr/>
          </p:nvSpPr>
          <p:spPr bwMode="auto">
            <a:xfrm>
              <a:off x="2203"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29" name="Oval 25"/>
            <p:cNvSpPr>
              <a:spLocks noChangeArrowheads="1"/>
            </p:cNvSpPr>
            <p:nvPr/>
          </p:nvSpPr>
          <p:spPr bwMode="auto">
            <a:xfrm>
              <a:off x="2470"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30" name="Line 26"/>
            <p:cNvSpPr>
              <a:spLocks noChangeShapeType="1"/>
            </p:cNvSpPr>
            <p:nvPr/>
          </p:nvSpPr>
          <p:spPr bwMode="auto">
            <a:xfrm>
              <a:off x="1784"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1" name="Line 27"/>
            <p:cNvSpPr>
              <a:spLocks noChangeShapeType="1"/>
            </p:cNvSpPr>
            <p:nvPr/>
          </p:nvSpPr>
          <p:spPr bwMode="auto">
            <a:xfrm>
              <a:off x="2050"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2" name="Line 28"/>
            <p:cNvSpPr>
              <a:spLocks noChangeShapeType="1"/>
            </p:cNvSpPr>
            <p:nvPr/>
          </p:nvSpPr>
          <p:spPr bwMode="auto">
            <a:xfrm>
              <a:off x="231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3" name="Line 29"/>
            <p:cNvSpPr>
              <a:spLocks noChangeShapeType="1"/>
            </p:cNvSpPr>
            <p:nvPr/>
          </p:nvSpPr>
          <p:spPr bwMode="auto">
            <a:xfrm>
              <a:off x="2585"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4" name="Rectangle 30"/>
            <p:cNvSpPr>
              <a:spLocks noChangeArrowheads="1"/>
            </p:cNvSpPr>
            <p:nvPr/>
          </p:nvSpPr>
          <p:spPr bwMode="auto">
            <a:xfrm>
              <a:off x="2928"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35" name="Rectangle 31"/>
            <p:cNvSpPr>
              <a:spLocks noChangeArrowheads="1"/>
            </p:cNvSpPr>
            <p:nvPr/>
          </p:nvSpPr>
          <p:spPr bwMode="auto">
            <a:xfrm>
              <a:off x="3003" y="2277"/>
              <a:ext cx="991" cy="39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Memory</a:t>
              </a:r>
            </a:p>
          </p:txBody>
        </p:sp>
        <p:sp>
          <p:nvSpPr>
            <p:cNvPr id="738336" name="Oval 32"/>
            <p:cNvSpPr>
              <a:spLocks noChangeArrowheads="1"/>
            </p:cNvSpPr>
            <p:nvPr/>
          </p:nvSpPr>
          <p:spPr bwMode="auto">
            <a:xfrm>
              <a:off x="2965"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37" name="Oval 33"/>
            <p:cNvSpPr>
              <a:spLocks noChangeArrowheads="1"/>
            </p:cNvSpPr>
            <p:nvPr/>
          </p:nvSpPr>
          <p:spPr bwMode="auto">
            <a:xfrm>
              <a:off x="3232"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38" name="Oval 34"/>
            <p:cNvSpPr>
              <a:spLocks noChangeArrowheads="1"/>
            </p:cNvSpPr>
            <p:nvPr/>
          </p:nvSpPr>
          <p:spPr bwMode="auto">
            <a:xfrm>
              <a:off x="3499"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39" name="Oval 35"/>
            <p:cNvSpPr>
              <a:spLocks noChangeArrowheads="1"/>
            </p:cNvSpPr>
            <p:nvPr/>
          </p:nvSpPr>
          <p:spPr bwMode="auto">
            <a:xfrm>
              <a:off x="3765"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40" name="Line 36"/>
            <p:cNvSpPr>
              <a:spLocks noChangeShapeType="1"/>
            </p:cNvSpPr>
            <p:nvPr/>
          </p:nvSpPr>
          <p:spPr bwMode="auto">
            <a:xfrm>
              <a:off x="3079"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1" name="Line 37"/>
            <p:cNvSpPr>
              <a:spLocks noChangeShapeType="1"/>
            </p:cNvSpPr>
            <p:nvPr/>
          </p:nvSpPr>
          <p:spPr bwMode="auto">
            <a:xfrm>
              <a:off x="3346"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2" name="Line 38"/>
            <p:cNvSpPr>
              <a:spLocks noChangeShapeType="1"/>
            </p:cNvSpPr>
            <p:nvPr/>
          </p:nvSpPr>
          <p:spPr bwMode="auto">
            <a:xfrm>
              <a:off x="3613"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3" name="Line 39"/>
            <p:cNvSpPr>
              <a:spLocks noChangeShapeType="1"/>
            </p:cNvSpPr>
            <p:nvPr/>
          </p:nvSpPr>
          <p:spPr bwMode="auto">
            <a:xfrm>
              <a:off x="3880"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4" name="Rectangle 40"/>
            <p:cNvSpPr>
              <a:spLocks noChangeArrowheads="1"/>
            </p:cNvSpPr>
            <p:nvPr/>
          </p:nvSpPr>
          <p:spPr bwMode="auto">
            <a:xfrm>
              <a:off x="4185"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45" name="Rectangle 41"/>
            <p:cNvSpPr>
              <a:spLocks noChangeArrowheads="1"/>
            </p:cNvSpPr>
            <p:nvPr/>
          </p:nvSpPr>
          <p:spPr bwMode="auto">
            <a:xfrm>
              <a:off x="4261" y="2277"/>
              <a:ext cx="991" cy="39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Memory</a:t>
              </a:r>
            </a:p>
          </p:txBody>
        </p:sp>
        <p:sp>
          <p:nvSpPr>
            <p:cNvPr id="738346" name="Oval 42"/>
            <p:cNvSpPr>
              <a:spLocks noChangeArrowheads="1"/>
            </p:cNvSpPr>
            <p:nvPr/>
          </p:nvSpPr>
          <p:spPr bwMode="auto">
            <a:xfrm>
              <a:off x="4223"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47" name="Oval 43"/>
            <p:cNvSpPr>
              <a:spLocks noChangeArrowheads="1"/>
            </p:cNvSpPr>
            <p:nvPr/>
          </p:nvSpPr>
          <p:spPr bwMode="auto">
            <a:xfrm>
              <a:off x="4490" y="2823"/>
              <a:ext cx="228"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48" name="Oval 44"/>
            <p:cNvSpPr>
              <a:spLocks noChangeArrowheads="1"/>
            </p:cNvSpPr>
            <p:nvPr/>
          </p:nvSpPr>
          <p:spPr bwMode="auto">
            <a:xfrm>
              <a:off x="4757" y="2823"/>
              <a:ext cx="228"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49" name="Oval 45"/>
            <p:cNvSpPr>
              <a:spLocks noChangeArrowheads="1"/>
            </p:cNvSpPr>
            <p:nvPr/>
          </p:nvSpPr>
          <p:spPr bwMode="auto">
            <a:xfrm>
              <a:off x="5024" y="2823"/>
              <a:ext cx="228"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effectLst/>
                  <a:latin typeface="Georgia" pitchFamily="18" charset="0"/>
                  <a:ea typeface="Gulim" pitchFamily="34" charset="-127"/>
                </a:rPr>
                <a:t>P</a:t>
              </a:r>
            </a:p>
          </p:txBody>
        </p:sp>
        <p:sp>
          <p:nvSpPr>
            <p:cNvPr id="738350" name="Line 46"/>
            <p:cNvSpPr>
              <a:spLocks noChangeShapeType="1"/>
            </p:cNvSpPr>
            <p:nvPr/>
          </p:nvSpPr>
          <p:spPr bwMode="auto">
            <a:xfrm>
              <a:off x="433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51" name="Line 47"/>
            <p:cNvSpPr>
              <a:spLocks noChangeShapeType="1"/>
            </p:cNvSpPr>
            <p:nvPr/>
          </p:nvSpPr>
          <p:spPr bwMode="auto">
            <a:xfrm>
              <a:off x="4604"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52" name="Line 48"/>
            <p:cNvSpPr>
              <a:spLocks noChangeShapeType="1"/>
            </p:cNvSpPr>
            <p:nvPr/>
          </p:nvSpPr>
          <p:spPr bwMode="auto">
            <a:xfrm>
              <a:off x="4871"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53" name="Line 49"/>
            <p:cNvSpPr>
              <a:spLocks noChangeShapeType="1"/>
            </p:cNvSpPr>
            <p:nvPr/>
          </p:nvSpPr>
          <p:spPr bwMode="auto">
            <a:xfrm>
              <a:off x="513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cxnSp>
          <p:nvCxnSpPr>
            <p:cNvPr id="738354" name="AutoShape 50"/>
            <p:cNvCxnSpPr>
              <a:cxnSpLocks noChangeShapeType="1"/>
              <a:stCxn id="738314" idx="0"/>
              <a:endCxn id="738313" idx="2"/>
            </p:cNvCxnSpPr>
            <p:nvPr/>
          </p:nvCxnSpPr>
          <p:spPr bwMode="auto">
            <a:xfrm flipV="1">
              <a:off x="907" y="1894"/>
              <a:ext cx="1963"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38355" name="AutoShape 51"/>
            <p:cNvCxnSpPr>
              <a:cxnSpLocks noChangeShapeType="1"/>
              <a:stCxn id="738324" idx="0"/>
              <a:endCxn id="738313" idx="2"/>
            </p:cNvCxnSpPr>
            <p:nvPr/>
          </p:nvCxnSpPr>
          <p:spPr bwMode="auto">
            <a:xfrm flipV="1">
              <a:off x="2203" y="1894"/>
              <a:ext cx="667"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38356" name="AutoShape 52"/>
            <p:cNvCxnSpPr>
              <a:cxnSpLocks noChangeShapeType="1"/>
              <a:stCxn id="738334" idx="0"/>
              <a:endCxn id="738313" idx="2"/>
            </p:cNvCxnSpPr>
            <p:nvPr/>
          </p:nvCxnSpPr>
          <p:spPr bwMode="auto">
            <a:xfrm flipH="1" flipV="1">
              <a:off x="2870" y="1894"/>
              <a:ext cx="629"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38357" name="AutoShape 53"/>
            <p:cNvCxnSpPr>
              <a:cxnSpLocks noChangeShapeType="1"/>
              <a:stCxn id="738344" idx="0"/>
              <a:endCxn id="738313" idx="2"/>
            </p:cNvCxnSpPr>
            <p:nvPr/>
          </p:nvCxnSpPr>
          <p:spPr bwMode="auto">
            <a:xfrm flipH="1" flipV="1">
              <a:off x="2870" y="1894"/>
              <a:ext cx="1887"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38358" name="Text Box 54"/>
            <p:cNvSpPr txBox="1">
              <a:spLocks noChangeArrowheads="1"/>
            </p:cNvSpPr>
            <p:nvPr/>
          </p:nvSpPr>
          <p:spPr bwMode="auto">
            <a:xfrm>
              <a:off x="306" y="3283"/>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solidFill>
                    <a:schemeClr val="tx1"/>
                  </a:solidFill>
                  <a:effectLst/>
                  <a:latin typeface="Georgia" pitchFamily="18" charset="0"/>
                  <a:ea typeface="Gulim" pitchFamily="34" charset="-127"/>
                </a:rPr>
                <a:t>Multiprocessors</a:t>
              </a:r>
            </a:p>
          </p:txBody>
        </p:sp>
        <p:sp>
          <p:nvSpPr>
            <p:cNvPr id="738359" name="Text Box 55"/>
            <p:cNvSpPr txBox="1">
              <a:spLocks noChangeArrowheads="1"/>
            </p:cNvSpPr>
            <p:nvPr/>
          </p:nvSpPr>
          <p:spPr bwMode="auto">
            <a:xfrm>
              <a:off x="1600" y="3283"/>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solidFill>
                    <a:schemeClr val="tx1"/>
                  </a:solidFill>
                  <a:effectLst/>
                  <a:latin typeface="Georgia" pitchFamily="18" charset="0"/>
                  <a:ea typeface="Gulim" pitchFamily="34" charset="-127"/>
                </a:rPr>
                <a:t>Multiprocessors</a:t>
              </a:r>
            </a:p>
          </p:txBody>
        </p:sp>
        <p:sp>
          <p:nvSpPr>
            <p:cNvPr id="738360" name="Text Box 56"/>
            <p:cNvSpPr txBox="1">
              <a:spLocks noChangeArrowheads="1"/>
            </p:cNvSpPr>
            <p:nvPr/>
          </p:nvSpPr>
          <p:spPr bwMode="auto">
            <a:xfrm>
              <a:off x="2896" y="3283"/>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solidFill>
                    <a:schemeClr val="tx1"/>
                  </a:solidFill>
                  <a:effectLst/>
                  <a:latin typeface="Georgia" pitchFamily="18" charset="0"/>
                  <a:ea typeface="Gulim" pitchFamily="34" charset="-127"/>
                </a:rPr>
                <a:t>Multiprocessors</a:t>
              </a:r>
            </a:p>
          </p:txBody>
        </p:sp>
        <p:sp>
          <p:nvSpPr>
            <p:cNvPr id="738361" name="Text Box 57"/>
            <p:cNvSpPr txBox="1">
              <a:spLocks noChangeArrowheads="1"/>
            </p:cNvSpPr>
            <p:nvPr/>
          </p:nvSpPr>
          <p:spPr bwMode="auto">
            <a:xfrm>
              <a:off x="4155" y="3284"/>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solidFill>
                    <a:schemeClr val="tx1"/>
                  </a:solidFill>
                  <a:effectLst/>
                  <a:latin typeface="Georgia" pitchFamily="18" charset="0"/>
                  <a:ea typeface="Gulim" pitchFamily="34" charset="-127"/>
                </a:rPr>
                <a:t>Multiprocessors</a:t>
              </a:r>
            </a:p>
          </p:txBody>
        </p:sp>
      </p:grpSp>
      <p:sp>
        <p:nvSpPr>
          <p:cNvPr id="738362" name="Line 58"/>
          <p:cNvSpPr>
            <a:spLocks noChangeShapeType="1"/>
          </p:cNvSpPr>
          <p:nvPr/>
        </p:nvSpPr>
        <p:spPr bwMode="auto">
          <a:xfrm>
            <a:off x="2286000" y="1941414"/>
            <a:ext cx="0" cy="1190625"/>
          </a:xfrm>
          <a:prstGeom prst="line">
            <a:avLst/>
          </a:prstGeom>
          <a:noFill/>
          <a:ln w="76200">
            <a:solidFill>
              <a:srgbClr val="FF99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63" name="Line 59"/>
          <p:cNvSpPr>
            <a:spLocks noChangeShapeType="1"/>
          </p:cNvSpPr>
          <p:nvPr/>
        </p:nvSpPr>
        <p:spPr bwMode="auto">
          <a:xfrm>
            <a:off x="6858000" y="1941414"/>
            <a:ext cx="0" cy="1190625"/>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64" name="Rectangle 60"/>
          <p:cNvSpPr>
            <a:spLocks noChangeArrowheads="1"/>
          </p:cNvSpPr>
          <p:nvPr/>
        </p:nvSpPr>
        <p:spPr bwMode="auto">
          <a:xfrm>
            <a:off x="457200" y="2403376"/>
            <a:ext cx="3657600" cy="457200"/>
          </a:xfrm>
          <a:prstGeom prst="rect">
            <a:avLst/>
          </a:prstGeom>
          <a:solidFill>
            <a:srgbClr val="FFFFCC"/>
          </a:solid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atinLnBrk="1">
              <a:spcBef>
                <a:spcPct val="0"/>
              </a:spcBef>
            </a:pPr>
            <a:r>
              <a:rPr kumimoji="1" lang="en-US" altLang="ko-KR" b="1" dirty="0">
                <a:solidFill>
                  <a:schemeClr val="tx1"/>
                </a:solidFill>
                <a:effectLst/>
                <a:latin typeface="Times New Roman" pitchFamily="18" charset="0"/>
                <a:ea typeface="Gulim" pitchFamily="34" charset="-127"/>
              </a:rPr>
              <a:t>Parallel computing model</a:t>
            </a:r>
          </a:p>
        </p:txBody>
      </p:sp>
      <p:sp>
        <p:nvSpPr>
          <p:cNvPr id="738365" name="Rectangle 61"/>
          <p:cNvSpPr>
            <a:spLocks noChangeArrowheads="1"/>
          </p:cNvSpPr>
          <p:nvPr/>
        </p:nvSpPr>
        <p:spPr bwMode="auto">
          <a:xfrm>
            <a:off x="4724400" y="2403376"/>
            <a:ext cx="4114800" cy="457200"/>
          </a:xfrm>
          <a:prstGeom prst="rect">
            <a:avLst/>
          </a:prstGeom>
          <a:solidFill>
            <a:srgbClr val="FFFFCC"/>
          </a:solid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atinLnBrk="1">
              <a:spcBef>
                <a:spcPct val="0"/>
              </a:spcBef>
            </a:pPr>
            <a:r>
              <a:rPr kumimoji="1" lang="en-US" altLang="ko-KR" b="1" dirty="0">
                <a:solidFill>
                  <a:schemeClr val="tx1"/>
                </a:solidFill>
                <a:effectLst/>
                <a:latin typeface="Times New Roman" pitchFamily="18" charset="0"/>
                <a:ea typeface="Gulim" pitchFamily="34" charset="-127"/>
              </a:rPr>
              <a:t>Parallel programming model</a:t>
            </a:r>
          </a:p>
        </p:txBody>
      </p:sp>
      <p:sp>
        <p:nvSpPr>
          <p:cNvPr id="738366" name="Text Box 62"/>
          <p:cNvSpPr txBox="1">
            <a:spLocks noChangeArrowheads="1"/>
          </p:cNvSpPr>
          <p:nvPr/>
        </p:nvSpPr>
        <p:spPr bwMode="auto">
          <a:xfrm>
            <a:off x="1905000" y="3012976"/>
            <a:ext cx="286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System programmer</a:t>
            </a:r>
          </a:p>
        </p:txBody>
      </p:sp>
      <p:sp>
        <p:nvSpPr>
          <p:cNvPr id="738367" name="Text Box 63"/>
          <p:cNvSpPr txBox="1">
            <a:spLocks noChangeArrowheads="1"/>
          </p:cNvSpPr>
          <p:nvPr/>
        </p:nvSpPr>
        <p:spPr bwMode="auto">
          <a:xfrm>
            <a:off x="1598613" y="6060976"/>
            <a:ext cx="3017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solidFill>
                  <a:schemeClr val="tx1"/>
                </a:solidFill>
                <a:effectLst/>
                <a:latin typeface="Times New Roman" pitchFamily="18" charset="0"/>
                <a:ea typeface="Gulim" pitchFamily="34" charset="-127"/>
              </a:rPr>
              <a:t>Architecture designer</a:t>
            </a:r>
          </a:p>
        </p:txBody>
      </p:sp>
      <p:sp>
        <p:nvSpPr>
          <p:cNvPr id="738368" name="Oval 64"/>
          <p:cNvSpPr>
            <a:spLocks noChangeArrowheads="1"/>
          </p:cNvSpPr>
          <p:nvPr/>
        </p:nvSpPr>
        <p:spPr bwMode="auto">
          <a:xfrm>
            <a:off x="241300" y="1447701"/>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effectLst/>
                <a:latin typeface="Times New Roman" pitchFamily="18" charset="0"/>
                <a:ea typeface="Gulim" pitchFamily="34" charset="-127"/>
              </a:rPr>
              <a:t>3</a:t>
            </a:r>
          </a:p>
        </p:txBody>
      </p:sp>
      <p:sp>
        <p:nvSpPr>
          <p:cNvPr id="738369" name="Oval 65"/>
          <p:cNvSpPr>
            <a:spLocks noChangeArrowheads="1"/>
          </p:cNvSpPr>
          <p:nvPr/>
        </p:nvSpPr>
        <p:spPr bwMode="auto">
          <a:xfrm>
            <a:off x="4267200" y="1412776"/>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effectLst/>
                <a:latin typeface="Times New Roman" pitchFamily="18" charset="0"/>
                <a:ea typeface="Gulim" pitchFamily="34" charset="-127"/>
              </a:rPr>
              <a:t>4</a:t>
            </a:r>
          </a:p>
        </p:txBody>
      </p:sp>
      <p:sp>
        <p:nvSpPr>
          <p:cNvPr id="738370" name="Oval 66"/>
          <p:cNvSpPr>
            <a:spLocks noChangeArrowheads="1"/>
          </p:cNvSpPr>
          <p:nvPr/>
        </p:nvSpPr>
        <p:spPr bwMode="auto">
          <a:xfrm>
            <a:off x="1524000" y="3089176"/>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effectLst/>
                <a:latin typeface="Times New Roman" pitchFamily="18" charset="0"/>
                <a:ea typeface="Gulim" pitchFamily="34" charset="-127"/>
              </a:rPr>
              <a:t>2</a:t>
            </a:r>
          </a:p>
        </p:txBody>
      </p:sp>
      <p:sp>
        <p:nvSpPr>
          <p:cNvPr id="738371" name="Oval 67"/>
          <p:cNvSpPr>
            <a:spLocks noChangeArrowheads="1"/>
          </p:cNvSpPr>
          <p:nvPr/>
        </p:nvSpPr>
        <p:spPr bwMode="auto">
          <a:xfrm>
            <a:off x="1219200" y="6060976"/>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effectLst/>
                <a:latin typeface="Times New Roman" pitchFamily="18" charset="0"/>
                <a:ea typeface="Gulim" pitchFamily="34" charset="-127"/>
              </a:rPr>
              <a:t>1</a:t>
            </a:r>
          </a:p>
        </p:txBody>
      </p:sp>
      <p:sp>
        <p:nvSpPr>
          <p:cNvPr id="738372" name="Rectangle 68"/>
          <p:cNvSpPr>
            <a:spLocks noChangeArrowheads="1"/>
          </p:cNvSpPr>
          <p:nvPr/>
        </p:nvSpPr>
        <p:spPr bwMode="auto">
          <a:xfrm>
            <a:off x="7239000" y="3317776"/>
            <a:ext cx="1828800" cy="457200"/>
          </a:xfrm>
          <a:prstGeom prst="rect">
            <a:avLst/>
          </a:prstGeom>
          <a:solidFill>
            <a:srgbClr val="FFFFCC"/>
          </a:solid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atinLnBrk="1">
              <a:spcBef>
                <a:spcPct val="0"/>
              </a:spcBef>
            </a:pPr>
            <a:r>
              <a:rPr kumimoji="1" lang="en-US" altLang="ko-KR" b="1">
                <a:effectLst/>
                <a:latin typeface="Times New Roman" pitchFamily="18" charset="0"/>
                <a:ea typeface="Gulim" pitchFamily="34" charset="-127"/>
              </a:rPr>
              <a:t>Middleware</a:t>
            </a:r>
          </a:p>
        </p:txBody>
      </p:sp>
      <p:sp>
        <p:nvSpPr>
          <p:cNvPr id="3" name="圆角矩形 2"/>
          <p:cNvSpPr/>
          <p:nvPr/>
        </p:nvSpPr>
        <p:spPr>
          <a:xfrm>
            <a:off x="179512" y="1196752"/>
            <a:ext cx="8888288" cy="181622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 y="332656"/>
            <a:ext cx="8229600" cy="1143000"/>
          </a:xfrm>
        </p:spPr>
        <p:txBody>
          <a:bodyPr>
            <a:normAutofit/>
          </a:bodyPr>
          <a:lstStyle/>
          <a:p>
            <a:r>
              <a:rPr lang="en-US" altLang="zh-CN" dirty="0">
                <a:ea typeface="宋体" pitchFamily="2" charset="-122"/>
              </a:rPr>
              <a:t>Mapping Techniques for Minimum Idling </a:t>
            </a:r>
          </a:p>
        </p:txBody>
      </p:sp>
      <p:sp>
        <p:nvSpPr>
          <p:cNvPr id="5" name="灯片编号占位符 4"/>
          <p:cNvSpPr>
            <a:spLocks noGrp="1"/>
          </p:cNvSpPr>
          <p:nvPr>
            <p:ph type="sldNum" sz="quarter" idx="12"/>
          </p:nvPr>
        </p:nvSpPr>
        <p:spPr/>
        <p:txBody>
          <a:bodyPr/>
          <a:lstStyle/>
          <a:p>
            <a:fld id="{3B170E6F-D482-4668-B4BA-F3FA24CD5164}" type="slidenum">
              <a:rPr lang="zh-CN" altLang="en-US"/>
              <a:pPr/>
              <a:t>90</a:t>
            </a:fld>
            <a:endParaRPr lang="en-US" altLang="zh-CN"/>
          </a:p>
        </p:txBody>
      </p:sp>
      <p:pic>
        <p:nvPicPr>
          <p:cNvPr id="702467" name="Picture 3" descr="bgsynch"/>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1079500" y="2846164"/>
            <a:ext cx="6985000" cy="29591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2468" name="Rectangle 4"/>
          <p:cNvSpPr>
            <a:spLocks noChangeArrowheads="1"/>
          </p:cNvSpPr>
          <p:nvPr/>
        </p:nvSpPr>
        <p:spPr bwMode="auto">
          <a:xfrm>
            <a:off x="457200" y="1476375"/>
            <a:ext cx="8229600" cy="137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Font typeface="Wingdings" pitchFamily="2" charset="2"/>
              <a:buNone/>
            </a:pPr>
            <a:r>
              <a:rPr lang="zh-CN" altLang="en-US" dirty="0">
                <a:solidFill>
                  <a:schemeClr val="tx1"/>
                </a:solidFill>
                <a:effectLst>
                  <a:outerShdw blurRad="38100" dist="38100" dir="2700000" algn="tl">
                    <a:srgbClr val="C0C0C0"/>
                  </a:outerShdw>
                </a:effectLst>
                <a:ea typeface="宋体" pitchFamily="2" charset="-122"/>
              </a:rPr>
              <a:t>	映射需同时减小</a:t>
            </a:r>
            <a:r>
              <a:rPr lang="en-US" altLang="zh-CN" dirty="0">
                <a:solidFill>
                  <a:schemeClr val="tx1"/>
                </a:solidFill>
                <a:effectLst>
                  <a:outerShdw blurRad="38100" dist="38100" dir="2700000" algn="tl">
                    <a:srgbClr val="C0C0C0"/>
                  </a:outerShdw>
                </a:effectLst>
                <a:ea typeface="宋体" pitchFamily="2" charset="-122"/>
              </a:rPr>
              <a:t>idling</a:t>
            </a:r>
            <a:r>
              <a:rPr lang="zh-CN" altLang="en-US" dirty="0">
                <a:solidFill>
                  <a:schemeClr val="tx1"/>
                </a:solidFill>
                <a:effectLst>
                  <a:outerShdw blurRad="38100" dist="38100" dir="2700000" algn="tl">
                    <a:srgbClr val="C0C0C0"/>
                  </a:outerShdw>
                </a:effectLst>
                <a:ea typeface="宋体" pitchFamily="2" charset="-122"/>
              </a:rPr>
              <a:t>和负载不均衡</a:t>
            </a:r>
            <a:r>
              <a:rPr lang="en-US" altLang="zh-CN" dirty="0">
                <a:solidFill>
                  <a:schemeClr val="tx1"/>
                </a:solidFill>
                <a:effectLst>
                  <a:outerShdw blurRad="38100" dist="38100" dir="2700000" algn="tl">
                    <a:srgbClr val="C0C0C0"/>
                  </a:outerShdw>
                </a:effectLst>
                <a:ea typeface="宋体" pitchFamily="2" charset="-122"/>
              </a:rPr>
              <a:t>. </a:t>
            </a:r>
            <a:r>
              <a:rPr lang="zh-CN" altLang="en-US" dirty="0">
                <a:solidFill>
                  <a:schemeClr val="tx1"/>
                </a:solidFill>
                <a:effectLst>
                  <a:outerShdw blurRad="38100" dist="38100" dir="2700000" algn="tl">
                    <a:srgbClr val="C0C0C0"/>
                  </a:outerShdw>
                </a:effectLst>
                <a:ea typeface="宋体" pitchFamily="2" charset="-122"/>
              </a:rPr>
              <a:t>但均衡负载不一定减小</a:t>
            </a:r>
            <a:r>
              <a:rPr lang="en-US" altLang="zh-CN" dirty="0">
                <a:solidFill>
                  <a:schemeClr val="tx1"/>
                </a:solidFill>
                <a:effectLst>
                  <a:outerShdw blurRad="38100" dist="38100" dir="2700000" algn="tl">
                    <a:srgbClr val="C0C0C0"/>
                  </a:outerShdw>
                </a:effectLst>
                <a:ea typeface="宋体" pitchFamily="2" charset="-122"/>
              </a:rPr>
              <a:t> idling.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467544" y="332656"/>
            <a:ext cx="8208912" cy="1143000"/>
          </a:xfrm>
        </p:spPr>
        <p:txBody>
          <a:bodyPr>
            <a:normAutofit/>
          </a:bodyPr>
          <a:lstStyle/>
          <a:p>
            <a:r>
              <a:rPr lang="en-US" altLang="zh-CN" dirty="0">
                <a:ea typeface="宋体" pitchFamily="2" charset="-122"/>
              </a:rPr>
              <a:t>Mapping Techniques for Minimum Idling</a:t>
            </a:r>
          </a:p>
        </p:txBody>
      </p:sp>
      <p:sp>
        <p:nvSpPr>
          <p:cNvPr id="4" name="灯片编号占位符 4"/>
          <p:cNvSpPr>
            <a:spLocks noGrp="1"/>
          </p:cNvSpPr>
          <p:nvPr>
            <p:ph type="sldNum" sz="quarter" idx="12"/>
          </p:nvPr>
        </p:nvSpPr>
        <p:spPr/>
        <p:txBody>
          <a:bodyPr/>
          <a:lstStyle/>
          <a:p>
            <a:fld id="{F4A73B8C-2F0C-40B6-8435-8769A667CB7A}" type="slidenum">
              <a:rPr lang="zh-CN" altLang="en-US"/>
              <a:pPr/>
              <a:t>91</a:t>
            </a:fld>
            <a:endParaRPr lang="en-US" altLang="zh-CN"/>
          </a:p>
        </p:txBody>
      </p:sp>
      <p:sp>
        <p:nvSpPr>
          <p:cNvPr id="703491" name="Rectangle 3"/>
          <p:cNvSpPr>
            <a:spLocks noGrp="1" noChangeArrowheads="1"/>
          </p:cNvSpPr>
          <p:nvPr>
            <p:ph sz="quarter" idx="1"/>
          </p:nvPr>
        </p:nvSpPr>
        <p:spPr>
          <a:xfrm>
            <a:off x="467544" y="1556792"/>
            <a:ext cx="8136904" cy="4968552"/>
          </a:xfrm>
        </p:spPr>
        <p:txBody>
          <a:bodyPr>
            <a:normAutofit/>
          </a:bodyPr>
          <a:lstStyle/>
          <a:p>
            <a:pPr>
              <a:lnSpc>
                <a:spcPct val="90000"/>
              </a:lnSpc>
              <a:buFont typeface="Wingdings" pitchFamily="2" charset="2"/>
              <a:buNone/>
            </a:pPr>
            <a:r>
              <a:rPr lang="zh-CN" altLang="en-US" dirty="0"/>
              <a:t>	映射技术可以是静态或动态</a:t>
            </a:r>
            <a:r>
              <a:rPr lang="en-US" altLang="zh-CN" sz="2800" dirty="0"/>
              <a:t>. </a:t>
            </a:r>
          </a:p>
          <a:p>
            <a:pPr>
              <a:lnSpc>
                <a:spcPct val="90000"/>
              </a:lnSpc>
            </a:pPr>
            <a:r>
              <a:rPr lang="zh-CN" altLang="en-US" sz="2800" dirty="0"/>
              <a:t>静态映射（</a:t>
            </a:r>
            <a:r>
              <a:rPr lang="en-US" altLang="zh-CN" sz="2800" dirty="0"/>
              <a:t> Static Mapping </a:t>
            </a:r>
            <a:r>
              <a:rPr lang="zh-CN" altLang="en-US" sz="2800" dirty="0"/>
              <a:t>）</a:t>
            </a:r>
            <a:endParaRPr lang="en-US" altLang="zh-CN" sz="2800" dirty="0"/>
          </a:p>
          <a:p>
            <a:pPr lvl="1">
              <a:lnSpc>
                <a:spcPct val="90000"/>
              </a:lnSpc>
            </a:pPr>
            <a:r>
              <a:rPr lang="zh-CN" altLang="en-US" sz="2400" dirty="0"/>
              <a:t>任务事先映射到进程</a:t>
            </a:r>
            <a:endParaRPr lang="en-US" altLang="zh-CN" sz="2400" dirty="0"/>
          </a:p>
          <a:p>
            <a:pPr lvl="1">
              <a:lnSpc>
                <a:spcPct val="90000"/>
              </a:lnSpc>
            </a:pPr>
            <a:r>
              <a:rPr lang="zh-CN" altLang="en-US" sz="2400" dirty="0"/>
              <a:t>基于数据划分的映射 </a:t>
            </a:r>
          </a:p>
          <a:p>
            <a:pPr lvl="1">
              <a:lnSpc>
                <a:spcPct val="90000"/>
              </a:lnSpc>
            </a:pPr>
            <a:r>
              <a:rPr lang="zh-CN" altLang="en-US" sz="2400" dirty="0"/>
              <a:t>基于任务图的映射 </a:t>
            </a:r>
          </a:p>
          <a:p>
            <a:pPr lvl="1">
              <a:lnSpc>
                <a:spcPct val="90000"/>
              </a:lnSpc>
            </a:pPr>
            <a:r>
              <a:rPr lang="zh-CN" altLang="en-US" sz="2400" dirty="0"/>
              <a:t>混合映射 </a:t>
            </a:r>
          </a:p>
          <a:p>
            <a:pPr>
              <a:lnSpc>
                <a:spcPct val="90000"/>
              </a:lnSpc>
            </a:pPr>
            <a:r>
              <a:rPr lang="zh-CN" altLang="en-US" sz="2800" dirty="0"/>
              <a:t>动态映射（</a:t>
            </a:r>
            <a:r>
              <a:rPr lang="en-US" altLang="zh-CN" sz="2800" dirty="0"/>
              <a:t> Dynamic Mapping </a:t>
            </a:r>
            <a:r>
              <a:rPr lang="zh-CN" altLang="en-US" sz="2800" dirty="0"/>
              <a:t>）</a:t>
            </a:r>
            <a:endParaRPr lang="en-US" altLang="zh-CN" sz="2800" dirty="0"/>
          </a:p>
          <a:p>
            <a:pPr lvl="1">
              <a:lnSpc>
                <a:spcPct val="90000"/>
              </a:lnSpc>
            </a:pPr>
            <a:r>
              <a:rPr lang="zh-CN" altLang="en-US" sz="2400" dirty="0"/>
              <a:t>运行期间，任务映射到进程</a:t>
            </a:r>
            <a:endParaRPr lang="en-US" altLang="zh-CN" sz="2400" dirty="0"/>
          </a:p>
          <a:p>
            <a:pPr>
              <a:lnSpc>
                <a:spcPct val="90000"/>
              </a:lnSpc>
              <a:buFont typeface="Wingdings" pitchFamily="2" charset="2"/>
              <a:buNone/>
            </a:pPr>
            <a:r>
              <a:rPr lang="en-US" altLang="zh-CN" dirty="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67544" y="116632"/>
            <a:ext cx="8208912" cy="1031208"/>
          </a:xfrm>
        </p:spPr>
        <p:txBody>
          <a:bodyPr>
            <a:normAutofit/>
          </a:bodyPr>
          <a:lstStyle/>
          <a:p>
            <a:r>
              <a:rPr lang="zh-CN" altLang="en-US" dirty="0">
                <a:ea typeface="宋体" pitchFamily="2" charset="-122"/>
              </a:rPr>
              <a:t>基于数据划分的映射</a:t>
            </a:r>
            <a:endParaRPr lang="en-US" altLang="zh-CN" dirty="0">
              <a:ea typeface="宋体" pitchFamily="2" charset="-122"/>
            </a:endParaRPr>
          </a:p>
        </p:txBody>
      </p:sp>
      <p:sp>
        <p:nvSpPr>
          <p:cNvPr id="5" name="灯片编号占位符 4"/>
          <p:cNvSpPr>
            <a:spLocks noGrp="1"/>
          </p:cNvSpPr>
          <p:nvPr>
            <p:ph type="sldNum" sz="quarter" idx="12"/>
          </p:nvPr>
        </p:nvSpPr>
        <p:spPr/>
        <p:txBody>
          <a:bodyPr/>
          <a:lstStyle/>
          <a:p>
            <a:fld id="{B1CC72E6-D13B-49B4-AD90-A80837883BBF}" type="slidenum">
              <a:rPr lang="zh-CN" altLang="en-US"/>
              <a:pPr/>
              <a:t>92</a:t>
            </a:fld>
            <a:endParaRPr lang="en-US" altLang="zh-CN"/>
          </a:p>
        </p:txBody>
      </p:sp>
      <p:pic>
        <p:nvPicPr>
          <p:cNvPr id="705539" name="Picture 3" descr="img5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2348880"/>
            <a:ext cx="8229600" cy="367535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5540" name="Rectangle 4"/>
          <p:cNvSpPr>
            <a:spLocks noChangeArrowheads="1"/>
          </p:cNvSpPr>
          <p:nvPr/>
        </p:nvSpPr>
        <p:spPr bwMode="auto">
          <a:xfrm>
            <a:off x="250825" y="1341438"/>
            <a:ext cx="8569325"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Font typeface="Wingdings" pitchFamily="2" charset="2"/>
              <a:buNone/>
            </a:pPr>
            <a:r>
              <a:rPr lang="en-US" altLang="zh-CN" dirty="0">
                <a:solidFill>
                  <a:schemeClr val="tx1"/>
                </a:solidFill>
                <a:effectLst>
                  <a:outerShdw blurRad="38100" dist="38100" dir="2700000" algn="tl">
                    <a:srgbClr val="C0C0C0"/>
                  </a:outerShdw>
                </a:effectLst>
                <a:ea typeface="宋体" pitchFamily="2" charset="-122"/>
              </a:rPr>
              <a:t>1-D block distribution schemes.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467544" y="332656"/>
            <a:ext cx="7848600" cy="762000"/>
          </a:xfrm>
        </p:spPr>
        <p:txBody>
          <a:bodyPr>
            <a:normAutofit fontScale="90000"/>
          </a:bodyPr>
          <a:lstStyle/>
          <a:p>
            <a:r>
              <a:rPr lang="zh-CN" altLang="en-US" dirty="0">
                <a:ea typeface="宋体" pitchFamily="2" charset="-122"/>
              </a:rPr>
              <a:t>数组块分发</a:t>
            </a:r>
            <a:r>
              <a:rPr lang="en-US" altLang="zh-CN" dirty="0">
                <a:ea typeface="宋体" pitchFamily="2" charset="-122"/>
              </a:rPr>
              <a:t>Block Array Distribution Schemes </a:t>
            </a:r>
          </a:p>
        </p:txBody>
      </p:sp>
      <p:sp>
        <p:nvSpPr>
          <p:cNvPr id="706563" name="Rectangle 3"/>
          <p:cNvSpPr>
            <a:spLocks noGrp="1" noChangeArrowheads="1"/>
          </p:cNvSpPr>
          <p:nvPr>
            <p:ph type="body" sz="half" idx="1"/>
          </p:nvPr>
        </p:nvSpPr>
        <p:spPr>
          <a:xfrm>
            <a:off x="869805" y="1628800"/>
            <a:ext cx="7702550" cy="720080"/>
          </a:xfrm>
        </p:spPr>
        <p:txBody>
          <a:bodyPr>
            <a:normAutofit/>
          </a:bodyPr>
          <a:lstStyle/>
          <a:p>
            <a:pPr>
              <a:buFont typeface="Wingdings" pitchFamily="2" charset="2"/>
              <a:buNone/>
            </a:pPr>
            <a:r>
              <a:rPr lang="zh-CN" altLang="en-US" dirty="0"/>
              <a:t>		块分发可以扩展到更高维</a:t>
            </a:r>
            <a:endParaRPr lang="en-US" altLang="zh-CN" dirty="0"/>
          </a:p>
        </p:txBody>
      </p:sp>
      <p:pic>
        <p:nvPicPr>
          <p:cNvPr id="706564" name="Picture 4" descr="img5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3568" y="2852936"/>
            <a:ext cx="7893969" cy="3528392"/>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5"/>
          <p:cNvSpPr>
            <a:spLocks noGrp="1"/>
          </p:cNvSpPr>
          <p:nvPr>
            <p:ph type="sldNum" sz="quarter" idx="11"/>
          </p:nvPr>
        </p:nvSpPr>
        <p:spPr/>
        <p:txBody>
          <a:bodyPr/>
          <a:lstStyle/>
          <a:p>
            <a:fld id="{EDF17513-90ED-4F0D-B488-F63CBB8AA757}" type="slidenum">
              <a:rPr lang="zh-CN" altLang="en-US"/>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normAutofit fontScale="90000"/>
          </a:bodyPr>
          <a:lstStyle/>
          <a:p>
            <a:r>
              <a:rPr lang="en-US" altLang="zh-CN" dirty="0">
                <a:ea typeface="宋体" pitchFamily="2" charset="-122"/>
              </a:rPr>
              <a:t>Block Array Distribution Schemes: Examples </a:t>
            </a:r>
          </a:p>
        </p:txBody>
      </p:sp>
      <p:sp>
        <p:nvSpPr>
          <p:cNvPr id="4" name="灯片编号占位符 4"/>
          <p:cNvSpPr>
            <a:spLocks noGrp="1"/>
          </p:cNvSpPr>
          <p:nvPr>
            <p:ph type="sldNum" sz="quarter" idx="12"/>
          </p:nvPr>
        </p:nvSpPr>
        <p:spPr/>
        <p:txBody>
          <a:bodyPr/>
          <a:lstStyle/>
          <a:p>
            <a:fld id="{BEF35D87-7721-46AD-9F15-A05CFA3EB51E}" type="slidenum">
              <a:rPr lang="zh-CN" altLang="en-US"/>
              <a:pPr/>
              <a:t>94</a:t>
            </a:fld>
            <a:endParaRPr lang="en-US" altLang="zh-CN"/>
          </a:p>
        </p:txBody>
      </p:sp>
      <p:sp>
        <p:nvSpPr>
          <p:cNvPr id="707587" name="Rectangle 3"/>
          <p:cNvSpPr>
            <a:spLocks noGrp="1" noChangeArrowheads="1"/>
          </p:cNvSpPr>
          <p:nvPr>
            <p:ph sz="quarter" idx="1"/>
          </p:nvPr>
        </p:nvSpPr>
        <p:spPr/>
        <p:txBody>
          <a:bodyPr>
            <a:normAutofit/>
          </a:bodyPr>
          <a:lstStyle/>
          <a:p>
            <a:r>
              <a:rPr lang="zh-CN" altLang="en-US" sz="3200" dirty="0"/>
              <a:t>对于矩阵</a:t>
            </a:r>
            <a:r>
              <a:rPr lang="en-US" altLang="zh-CN" sz="3200" b="1" i="1" dirty="0"/>
              <a:t>A</a:t>
            </a:r>
            <a:r>
              <a:rPr lang="en-US" altLang="zh-CN" sz="3200" dirty="0"/>
              <a:t> </a:t>
            </a:r>
            <a:r>
              <a:rPr lang="zh-CN" altLang="en-US" sz="3200" dirty="0"/>
              <a:t>和</a:t>
            </a:r>
            <a:r>
              <a:rPr lang="en-US" altLang="zh-CN" sz="3200" b="1" i="1" dirty="0"/>
              <a:t>B</a:t>
            </a:r>
            <a:r>
              <a:rPr lang="zh-CN" altLang="en-US" sz="3200" dirty="0"/>
              <a:t>相乘，可用块分解法划分输出矩阵</a:t>
            </a:r>
            <a:r>
              <a:rPr lang="en-US" altLang="zh-CN" sz="3200" b="1" i="1" dirty="0"/>
              <a:t>C</a:t>
            </a:r>
            <a:r>
              <a:rPr lang="en-US" altLang="zh-CN" sz="3200" dirty="0"/>
              <a:t>. </a:t>
            </a:r>
          </a:p>
          <a:p>
            <a:r>
              <a:rPr lang="zh-CN" altLang="en-US" sz="3200" dirty="0"/>
              <a:t>对于负载平衡，每一任务处理同样数量的</a:t>
            </a:r>
            <a:r>
              <a:rPr lang="en-US" altLang="zh-CN" sz="3200" b="1" i="1" dirty="0"/>
              <a:t>C</a:t>
            </a:r>
            <a:r>
              <a:rPr lang="zh-CN" altLang="en-US" sz="3200" dirty="0"/>
              <a:t>中元素</a:t>
            </a:r>
            <a:endParaRPr lang="en-US" altLang="zh-CN" sz="3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467544" y="341784"/>
            <a:ext cx="8208912" cy="854968"/>
          </a:xfrm>
        </p:spPr>
        <p:txBody>
          <a:bodyPr>
            <a:normAutofit/>
          </a:bodyPr>
          <a:lstStyle/>
          <a:p>
            <a:r>
              <a:rPr lang="zh-CN" altLang="en-US" dirty="0">
                <a:ea typeface="宋体" pitchFamily="2" charset="-122"/>
              </a:rPr>
              <a:t>循环和块循环分布</a:t>
            </a:r>
            <a:r>
              <a:rPr lang="en-US" altLang="zh-CN" dirty="0">
                <a:ea typeface="宋体" pitchFamily="2" charset="-122"/>
              </a:rPr>
              <a:t> </a:t>
            </a:r>
          </a:p>
        </p:txBody>
      </p:sp>
      <p:sp>
        <p:nvSpPr>
          <p:cNvPr id="4" name="灯片编号占位符 4"/>
          <p:cNvSpPr>
            <a:spLocks noGrp="1"/>
          </p:cNvSpPr>
          <p:nvPr>
            <p:ph type="sldNum" sz="quarter" idx="12"/>
          </p:nvPr>
        </p:nvSpPr>
        <p:spPr/>
        <p:txBody>
          <a:bodyPr/>
          <a:lstStyle/>
          <a:p>
            <a:fld id="{7C467DE6-A10F-4105-892C-02B927E93047}" type="slidenum">
              <a:rPr lang="zh-CN" altLang="en-US"/>
              <a:pPr/>
              <a:t>95</a:t>
            </a:fld>
            <a:endParaRPr lang="en-US" altLang="zh-CN"/>
          </a:p>
        </p:txBody>
      </p:sp>
      <p:sp>
        <p:nvSpPr>
          <p:cNvPr id="709635" name="Rectangle 3"/>
          <p:cNvSpPr>
            <a:spLocks noGrp="1" noChangeArrowheads="1"/>
          </p:cNvSpPr>
          <p:nvPr>
            <p:ph sz="quarter" idx="1"/>
          </p:nvPr>
        </p:nvSpPr>
        <p:spPr>
          <a:xfrm>
            <a:off x="539552" y="1412776"/>
            <a:ext cx="7776864" cy="5040560"/>
          </a:xfrm>
        </p:spPr>
        <p:txBody>
          <a:bodyPr>
            <a:normAutofit/>
          </a:bodyPr>
          <a:lstStyle/>
          <a:p>
            <a:r>
              <a:rPr lang="zh-CN" altLang="en-US" sz="2800" dirty="0"/>
              <a:t>当计算所处理的数据量变化时，会导致严重的负载不平衡</a:t>
            </a:r>
            <a:endParaRPr lang="en-US" altLang="zh-CN" sz="2800" dirty="0"/>
          </a:p>
          <a:p>
            <a:r>
              <a:rPr lang="zh-CN" altLang="en-US" sz="2800" dirty="0"/>
              <a:t>例如</a:t>
            </a:r>
            <a:r>
              <a:rPr lang="en-US" altLang="zh-CN" sz="2800" dirty="0"/>
              <a:t> LU decomposition (Gaussian Elimination)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0658" name="Rectangle 2"/>
          <p:cNvSpPr>
            <a:spLocks noGrp="1" noChangeArrowheads="1"/>
          </p:cNvSpPr>
          <p:nvPr>
            <p:ph type="title" sz="quarter"/>
          </p:nvPr>
        </p:nvSpPr>
        <p:spPr>
          <a:xfrm>
            <a:off x="431006" y="332656"/>
            <a:ext cx="8255794" cy="762000"/>
          </a:xfrm>
        </p:spPr>
        <p:txBody>
          <a:bodyPr>
            <a:normAutofit/>
          </a:bodyPr>
          <a:lstStyle/>
          <a:p>
            <a:r>
              <a:rPr lang="zh-CN" altLang="en-US" dirty="0">
                <a:ea typeface="宋体" pitchFamily="2" charset="-122"/>
              </a:rPr>
              <a:t>稠密矩阵的</a:t>
            </a:r>
            <a:r>
              <a:rPr lang="en-US" altLang="zh-CN" dirty="0">
                <a:ea typeface="宋体" pitchFamily="2" charset="-122"/>
              </a:rPr>
              <a:t>LU Factorization</a:t>
            </a:r>
          </a:p>
        </p:txBody>
      </p:sp>
      <p:pic>
        <p:nvPicPr>
          <p:cNvPr id="710674" name="Picture 18" descr="img54"/>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09600" y="2588133"/>
            <a:ext cx="3848100" cy="538734"/>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10660" name="Group 4"/>
          <p:cNvGraphicFramePr>
            <a:graphicFrameLocks noGrp="1"/>
          </p:cNvGraphicFramePr>
          <p:nvPr>
            <p:ph sz="quarter" idx="2"/>
          </p:nvPr>
        </p:nvGraphicFramePr>
        <p:xfrm>
          <a:off x="381000" y="3308350"/>
          <a:ext cx="8382000" cy="2654554"/>
        </p:xfrm>
        <a:graphic>
          <a:graphicData uri="http://schemas.openxmlformats.org/drawingml/2006/table">
            <a:tbl>
              <a:tblPr/>
              <a:tblGrid>
                <a:gridCol w="26924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1905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a:t>
                      </a:r>
                    </a:p>
                    <a:p>
                      <a:pPr marL="0" marR="0" lvl="0" indent="0" algn="l" defTabSz="914400" rtl="0" eaLnBrk="1" fontAlgn="base" latinLnBrk="0" hangingPunct="1">
                        <a:lnSpc>
                          <a:spcPct val="17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a:t>
                      </a:r>
                    </a:p>
                    <a:p>
                      <a:pPr marL="0" marR="0" lvl="0" indent="0" algn="l" defTabSz="914400" rtl="0" eaLnBrk="1" fontAlgn="base" latinLnBrk="0" hangingPunct="1">
                        <a:lnSpc>
                          <a:spcPct val="17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3:</a:t>
                      </a:r>
                    </a:p>
                    <a:p>
                      <a:pPr marL="0" marR="0" lvl="0" indent="0" algn="l" defTabSz="914400" rtl="0" eaLnBrk="1" fontAlgn="base" latinLnBrk="0" hangingPunct="1">
                        <a:lnSpc>
                          <a:spcPct val="17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4:</a:t>
                      </a:r>
                    </a:p>
                    <a:p>
                      <a:pPr marL="0" marR="0" lvl="0" indent="0" algn="l" defTabSz="914400" rtl="0" eaLnBrk="1" fontAlgn="base" latinLnBrk="0" hangingPunct="1">
                        <a:lnSpc>
                          <a:spcPct val="17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5:</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6:</a:t>
                      </a:r>
                    </a:p>
                    <a:p>
                      <a:pPr marL="0" marR="0" lvl="0" indent="0" algn="l" defTabSz="914400" rtl="0" eaLnBrk="1" fontAlgn="base" latinLnBrk="0" hangingPunct="1">
                        <a:lnSpc>
                          <a:spcPct val="16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7:</a:t>
                      </a:r>
                    </a:p>
                    <a:p>
                      <a:pPr marL="0" marR="0" lvl="0" indent="0" algn="l" defTabSz="914400" rtl="0" eaLnBrk="1" fontAlgn="base" latinLnBrk="0" hangingPunct="1">
                        <a:lnSpc>
                          <a:spcPct val="17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8:</a:t>
                      </a:r>
                    </a:p>
                    <a:p>
                      <a:pPr marL="0" marR="0" lvl="0" indent="0" algn="l" defTabSz="914400" rtl="0" eaLnBrk="1" fontAlgn="base" latinLnBrk="0" hangingPunct="1">
                        <a:lnSpc>
                          <a:spcPct val="19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9:</a:t>
                      </a:r>
                    </a:p>
                    <a:p>
                      <a:pPr marL="0" marR="0" lvl="0" indent="0" algn="l" defTabSz="914400" rtl="0" eaLnBrk="1" fontAlgn="base" latinLnBrk="0" hangingPunct="1">
                        <a:lnSpc>
                          <a:spcPct val="16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11:</a:t>
                      </a:r>
                    </a:p>
                    <a:p>
                      <a:pPr marL="0" marR="0" lvl="0" indent="0" algn="l" defTabSz="914400" rtl="0" eaLnBrk="1" fontAlgn="base" latinLnBrk="0" hangingPunct="1">
                        <a:lnSpc>
                          <a:spcPct val="18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12:</a:t>
                      </a:r>
                    </a:p>
                    <a:p>
                      <a:pPr marL="0" marR="0" lvl="0" indent="0" algn="l" defTabSz="914400" rtl="0" eaLnBrk="1" fontAlgn="base" latinLnBrk="0" hangingPunct="1">
                        <a:lnSpc>
                          <a:spcPct val="17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13:</a:t>
                      </a:r>
                    </a:p>
                    <a:p>
                      <a:pPr marL="0" marR="0" lvl="0" indent="0" algn="l" defTabSz="914400" rtl="0" eaLnBrk="1" fontAlgn="base" latinLnBrk="0" hangingPunct="1">
                        <a:lnSpc>
                          <a:spcPct val="18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14:</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710685" name="Picture 29" descr="img5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900113" y="3500438"/>
            <a:ext cx="1543050" cy="427037"/>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0691" name="Picture 35" descr="img56"/>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3513138" y="3933825"/>
            <a:ext cx="2146300" cy="42862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 name="灯片编号占位符 7"/>
          <p:cNvSpPr>
            <a:spLocks noGrp="1"/>
          </p:cNvSpPr>
          <p:nvPr>
            <p:ph type="sldNum" sz="quarter" idx="11"/>
          </p:nvPr>
        </p:nvSpPr>
        <p:spPr/>
        <p:txBody>
          <a:bodyPr/>
          <a:lstStyle/>
          <a:p>
            <a:fld id="{94C8C6D2-4506-40CF-BFEB-2729A3CE7F19}" type="slidenum">
              <a:rPr lang="zh-CN" altLang="en-US"/>
              <a:pPr/>
              <a:t>96</a:t>
            </a:fld>
            <a:endParaRPr lang="en-US" altLang="zh-CN"/>
          </a:p>
        </p:txBody>
      </p:sp>
      <p:sp>
        <p:nvSpPr>
          <p:cNvPr id="710659" name="Rectangle 3"/>
          <p:cNvSpPr>
            <a:spLocks noChangeArrowheads="1"/>
          </p:cNvSpPr>
          <p:nvPr/>
        </p:nvSpPr>
        <p:spPr bwMode="auto">
          <a:xfrm>
            <a:off x="457200" y="141287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buFont typeface="Wingdings" pitchFamily="2" charset="2"/>
              <a:buNone/>
            </a:pPr>
            <a:r>
              <a:rPr lang="zh-CN" altLang="en-US" dirty="0">
                <a:solidFill>
                  <a:schemeClr val="tx1"/>
                </a:solidFill>
                <a:effectLst>
                  <a:outerShdw blurRad="38100" dist="38100" dir="2700000" algn="tl">
                    <a:srgbClr val="C0C0C0"/>
                  </a:outerShdw>
                </a:effectLst>
                <a:ea typeface="宋体" pitchFamily="2" charset="-122"/>
              </a:rPr>
              <a:t>	将</a:t>
            </a:r>
            <a:r>
              <a:rPr lang="en-US" altLang="zh-CN" dirty="0">
                <a:solidFill>
                  <a:schemeClr val="tx1"/>
                </a:solidFill>
                <a:effectLst>
                  <a:outerShdw blurRad="38100" dist="38100" dir="2700000" algn="tl">
                    <a:srgbClr val="C0C0C0"/>
                  </a:outerShdw>
                </a:effectLst>
                <a:ea typeface="宋体" pitchFamily="2" charset="-122"/>
              </a:rPr>
              <a:t>LU</a:t>
            </a:r>
            <a:r>
              <a:rPr lang="zh-CN" altLang="en-US" dirty="0">
                <a:solidFill>
                  <a:schemeClr val="tx1"/>
                </a:solidFill>
                <a:effectLst>
                  <a:outerShdw blurRad="38100" dist="38100" dir="2700000" algn="tl">
                    <a:srgbClr val="C0C0C0"/>
                  </a:outerShdw>
                </a:effectLst>
                <a:ea typeface="宋体" pitchFamily="2" charset="-122"/>
              </a:rPr>
              <a:t>分解问题分解成</a:t>
            </a:r>
            <a:r>
              <a:rPr lang="en-US" altLang="zh-CN" dirty="0">
                <a:solidFill>
                  <a:schemeClr val="tx1"/>
                </a:solidFill>
                <a:effectLst>
                  <a:outerShdw blurRad="38100" dist="38100" dir="2700000" algn="tl">
                    <a:srgbClr val="C0C0C0"/>
                  </a:outerShdw>
                </a:effectLst>
                <a:ea typeface="宋体" pitchFamily="2" charset="-122"/>
              </a:rPr>
              <a:t>14</a:t>
            </a:r>
            <a:r>
              <a:rPr lang="zh-CN" altLang="en-US" dirty="0">
                <a:solidFill>
                  <a:schemeClr val="tx1"/>
                </a:solidFill>
                <a:effectLst>
                  <a:outerShdw blurRad="38100" dist="38100" dir="2700000" algn="tl">
                    <a:srgbClr val="C0C0C0"/>
                  </a:outerShdw>
                </a:effectLst>
                <a:ea typeface="宋体" pitchFamily="2" charset="-122"/>
              </a:rPr>
              <a:t>个任务：任务之间存在严重的负载不平衡</a:t>
            </a:r>
            <a:endParaRPr lang="en-US" altLang="zh-CN" dirty="0">
              <a:solidFill>
                <a:schemeClr val="tx1"/>
              </a:solidFill>
              <a:effectLst>
                <a:outerShdw blurRad="38100" dist="38100" dir="2700000" algn="tl">
                  <a:srgbClr val="C0C0C0"/>
                </a:outerShdw>
              </a:effectLst>
              <a:ea typeface="宋体" pitchFamily="2" charset="-122"/>
            </a:endParaRPr>
          </a:p>
        </p:txBody>
      </p:sp>
      <p:pic>
        <p:nvPicPr>
          <p:cNvPr id="710676" name="Picture 20" descr="img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713" y="5097463"/>
            <a:ext cx="2249487"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710678" name="Group 22"/>
          <p:cNvGrpSpPr>
            <a:grpSpLocks/>
          </p:cNvGrpSpPr>
          <p:nvPr/>
        </p:nvGrpSpPr>
        <p:grpSpPr bwMode="auto">
          <a:xfrm>
            <a:off x="6437313" y="3573463"/>
            <a:ext cx="2249487" cy="2058987"/>
            <a:chOff x="3648" y="2496"/>
            <a:chExt cx="1417" cy="1297"/>
          </a:xfrm>
        </p:grpSpPr>
        <p:pic>
          <p:nvPicPr>
            <p:cNvPr id="710679" name="Picture 23" descr="img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496"/>
              <a:ext cx="939" cy="289"/>
            </a:xfrm>
            <a:prstGeom prst="rect">
              <a:avLst/>
            </a:prstGeom>
            <a:noFill/>
            <a:extLst>
              <a:ext uri="{909E8E84-426E-40DD-AFC4-6F175D3DCCD1}">
                <a14:hiddenFill xmlns:a14="http://schemas.microsoft.com/office/drawing/2010/main">
                  <a:solidFill>
                    <a:srgbClr val="FFFFFF"/>
                  </a:solidFill>
                </a14:hiddenFill>
              </a:ext>
            </a:extLst>
          </p:spPr>
        </p:pic>
        <p:pic>
          <p:nvPicPr>
            <p:cNvPr id="710680" name="Picture 24" descr="img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2832"/>
              <a:ext cx="927" cy="288"/>
            </a:xfrm>
            <a:prstGeom prst="rect">
              <a:avLst/>
            </a:prstGeom>
            <a:noFill/>
            <a:extLst>
              <a:ext uri="{909E8E84-426E-40DD-AFC4-6F175D3DCCD1}">
                <a14:hiddenFill xmlns:a14="http://schemas.microsoft.com/office/drawing/2010/main">
                  <a:solidFill>
                    <a:srgbClr val="FFFFFF"/>
                  </a:solidFill>
                </a14:hiddenFill>
              </a:ext>
            </a:extLst>
          </p:spPr>
        </p:pic>
        <p:pic>
          <p:nvPicPr>
            <p:cNvPr id="710681" name="Picture 25" descr="img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3168"/>
              <a:ext cx="1417" cy="288"/>
            </a:xfrm>
            <a:prstGeom prst="rect">
              <a:avLst/>
            </a:prstGeom>
            <a:noFill/>
            <a:extLst>
              <a:ext uri="{909E8E84-426E-40DD-AFC4-6F175D3DCCD1}">
                <a14:hiddenFill xmlns:a14="http://schemas.microsoft.com/office/drawing/2010/main">
                  <a:solidFill>
                    <a:srgbClr val="FFFFFF"/>
                  </a:solidFill>
                </a14:hiddenFill>
              </a:ext>
            </a:extLst>
          </p:spPr>
        </p:pic>
        <p:pic>
          <p:nvPicPr>
            <p:cNvPr id="710682" name="Picture 26" descr="img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3504"/>
              <a:ext cx="1019" cy="289"/>
            </a:xfrm>
            <a:prstGeom prst="rect">
              <a:avLst/>
            </a:prstGeom>
            <a:noFill/>
            <a:extLst>
              <a:ext uri="{909E8E84-426E-40DD-AFC4-6F175D3DCCD1}">
                <a14:hiddenFill xmlns:a14="http://schemas.microsoft.com/office/drawing/2010/main">
                  <a:solidFill>
                    <a:srgbClr val="FFFFFF"/>
                  </a:solidFill>
                </a14:hiddenFill>
              </a:ext>
            </a:extLst>
          </p:spPr>
        </p:pic>
      </p:grpSp>
      <p:pic>
        <p:nvPicPr>
          <p:cNvPr id="710686" name="Picture 30" descr="img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908425"/>
            <a:ext cx="1490662" cy="457200"/>
          </a:xfrm>
          <a:prstGeom prst="rect">
            <a:avLst/>
          </a:prstGeom>
          <a:noFill/>
          <a:extLst>
            <a:ext uri="{909E8E84-426E-40DD-AFC4-6F175D3DCCD1}">
              <a14:hiddenFill xmlns:a14="http://schemas.microsoft.com/office/drawing/2010/main">
                <a:solidFill>
                  <a:srgbClr val="FFFFFF"/>
                </a:solidFill>
              </a14:hiddenFill>
            </a:ext>
          </a:extLst>
        </p:spPr>
      </p:pic>
      <p:pic>
        <p:nvPicPr>
          <p:cNvPr id="710687" name="Picture 31" descr="img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5338" y="4564063"/>
            <a:ext cx="1490662" cy="457200"/>
          </a:xfrm>
          <a:prstGeom prst="rect">
            <a:avLst/>
          </a:prstGeom>
          <a:noFill/>
          <a:extLst>
            <a:ext uri="{909E8E84-426E-40DD-AFC4-6F175D3DCCD1}">
              <a14:hiddenFill xmlns:a14="http://schemas.microsoft.com/office/drawing/2010/main">
                <a:solidFill>
                  <a:srgbClr val="FFFFFF"/>
                </a:solidFill>
              </a14:hiddenFill>
            </a:ext>
          </a:extLst>
        </p:spPr>
      </p:pic>
      <p:pic>
        <p:nvPicPr>
          <p:cNvPr id="710688" name="Picture 32" descr="img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4388" y="5097463"/>
            <a:ext cx="1471612" cy="457200"/>
          </a:xfrm>
          <a:prstGeom prst="rect">
            <a:avLst/>
          </a:prstGeom>
          <a:noFill/>
          <a:extLst>
            <a:ext uri="{909E8E84-426E-40DD-AFC4-6F175D3DCCD1}">
              <a14:hiddenFill xmlns:a14="http://schemas.microsoft.com/office/drawing/2010/main">
                <a:solidFill>
                  <a:srgbClr val="FFFFFF"/>
                </a:solidFill>
              </a14:hiddenFill>
            </a:ext>
          </a:extLst>
        </p:spPr>
      </p:pic>
      <p:pic>
        <p:nvPicPr>
          <p:cNvPr id="710689" name="Picture 33" descr="img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5632450"/>
            <a:ext cx="147161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10692" name="Picture 36" descr="img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2025" y="3476625"/>
            <a:ext cx="22494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710693" name="Picture 37" descr="img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2025" y="4565650"/>
            <a:ext cx="22494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710694" name="Picture 38" descr="img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6475" y="5630863"/>
            <a:ext cx="1617663" cy="458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en-US" altLang="zh-CN" dirty="0">
                <a:ea typeface="宋体" pitchFamily="2" charset="-122"/>
              </a:rPr>
              <a:t>Hierarchical Mappings </a:t>
            </a:r>
          </a:p>
        </p:txBody>
      </p:sp>
      <p:sp>
        <p:nvSpPr>
          <p:cNvPr id="4" name="灯片编号占位符 4"/>
          <p:cNvSpPr>
            <a:spLocks noGrp="1"/>
          </p:cNvSpPr>
          <p:nvPr>
            <p:ph type="sldNum" sz="quarter" idx="12"/>
          </p:nvPr>
        </p:nvSpPr>
        <p:spPr/>
        <p:txBody>
          <a:bodyPr/>
          <a:lstStyle/>
          <a:p>
            <a:fld id="{DAFEBB02-0994-4773-B3D2-40D127D9EACE}" type="slidenum">
              <a:rPr lang="zh-CN" altLang="en-US"/>
              <a:pPr/>
              <a:t>97</a:t>
            </a:fld>
            <a:endParaRPr lang="en-US" altLang="zh-CN"/>
          </a:p>
        </p:txBody>
      </p:sp>
      <p:sp>
        <p:nvSpPr>
          <p:cNvPr id="720899" name="Rectangle 3"/>
          <p:cNvSpPr>
            <a:spLocks noGrp="1" noChangeArrowheads="1"/>
          </p:cNvSpPr>
          <p:nvPr>
            <p:ph sz="quarter" idx="1"/>
          </p:nvPr>
        </p:nvSpPr>
        <p:spPr/>
        <p:txBody>
          <a:bodyPr/>
          <a:lstStyle/>
          <a:p>
            <a:r>
              <a:rPr lang="zh-CN" altLang="en-US" sz="2800" dirty="0"/>
              <a:t>多种映射方法的组合</a:t>
            </a:r>
            <a:endParaRPr lang="en-US" altLang="zh-CN" sz="2800" dirty="0"/>
          </a:p>
          <a:p>
            <a:r>
              <a:rPr lang="zh-CN" altLang="en-US" sz="2800" dirty="0"/>
              <a:t>例如，</a:t>
            </a:r>
            <a:r>
              <a:rPr lang="en-US" altLang="zh-CN" sz="2800" dirty="0"/>
              <a:t>quicksort</a:t>
            </a:r>
            <a:r>
              <a:rPr lang="zh-CN" altLang="en-US" sz="2800" dirty="0"/>
              <a:t>不能使用大量处理器</a:t>
            </a:r>
            <a:r>
              <a:rPr lang="en-US" altLang="zh-CN" sz="2800" dirty="0"/>
              <a:t>. </a:t>
            </a:r>
            <a:r>
              <a:rPr lang="zh-CN" altLang="en-US" sz="2800" dirty="0"/>
              <a:t>可在顶层采用任务划分，同时在其它层应用数据划分</a:t>
            </a:r>
            <a:endParaRPr lang="en-US" altLang="zh-CN" dirty="0"/>
          </a:p>
        </p:txBody>
      </p:sp>
      <p:pic>
        <p:nvPicPr>
          <p:cNvPr id="5" name="Picture 3" descr="subtree-subcub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004048" y="3068960"/>
            <a:ext cx="4134351" cy="2264544"/>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qs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3346588"/>
            <a:ext cx="4493098" cy="1976512"/>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右箭头 1"/>
          <p:cNvSpPr/>
          <p:nvPr/>
        </p:nvSpPr>
        <p:spPr>
          <a:xfrm>
            <a:off x="4298820" y="3860616"/>
            <a:ext cx="978408" cy="34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normAutofit/>
          </a:bodyPr>
          <a:lstStyle/>
          <a:p>
            <a:r>
              <a:rPr lang="en-US" altLang="zh-CN" dirty="0">
                <a:ea typeface="宋体" pitchFamily="2" charset="-122"/>
              </a:rPr>
              <a:t>Schemes for Dynamic Mapping </a:t>
            </a:r>
          </a:p>
        </p:txBody>
      </p:sp>
      <p:sp>
        <p:nvSpPr>
          <p:cNvPr id="4" name="灯片编号占位符 4"/>
          <p:cNvSpPr>
            <a:spLocks noGrp="1"/>
          </p:cNvSpPr>
          <p:nvPr>
            <p:ph type="sldNum" sz="quarter" idx="12"/>
          </p:nvPr>
        </p:nvSpPr>
        <p:spPr/>
        <p:txBody>
          <a:bodyPr/>
          <a:lstStyle/>
          <a:p>
            <a:fld id="{EEAC7A5F-4908-46E0-876B-3CAC2AC4DF62}" type="slidenum">
              <a:rPr lang="zh-CN" altLang="en-US"/>
              <a:pPr/>
              <a:t>98</a:t>
            </a:fld>
            <a:endParaRPr lang="en-US" altLang="zh-CN"/>
          </a:p>
        </p:txBody>
      </p:sp>
      <p:sp>
        <p:nvSpPr>
          <p:cNvPr id="722947" name="Rectangle 3"/>
          <p:cNvSpPr>
            <a:spLocks noGrp="1" noChangeArrowheads="1"/>
          </p:cNvSpPr>
          <p:nvPr>
            <p:ph sz="quarter" idx="1"/>
          </p:nvPr>
        </p:nvSpPr>
        <p:spPr/>
        <p:txBody>
          <a:bodyPr>
            <a:normAutofit/>
          </a:bodyPr>
          <a:lstStyle/>
          <a:p>
            <a:r>
              <a:rPr lang="zh-CN" altLang="en-US" sz="2800" dirty="0"/>
              <a:t>动态映射也可称为动态负载平衡</a:t>
            </a:r>
            <a:r>
              <a:rPr lang="en-US" altLang="zh-CN" sz="2800" dirty="0"/>
              <a:t>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9632" y="1916832"/>
            <a:ext cx="7218362" cy="3971925"/>
          </a:xfrm>
          <a:prstGeom prst="rect">
            <a:avLst/>
          </a:prstGeom>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67544" y="-27384"/>
            <a:ext cx="8208912" cy="1143000"/>
          </a:xfrm>
        </p:spPr>
        <p:txBody>
          <a:bodyPr>
            <a:normAutofit/>
          </a:bodyPr>
          <a:lstStyle/>
          <a:p>
            <a:r>
              <a:rPr lang="en-US" altLang="zh-CN" dirty="0">
                <a:ea typeface="宋体" pitchFamily="2" charset="-122"/>
              </a:rPr>
              <a:t>Schemes for Dynamic Mapping </a:t>
            </a:r>
          </a:p>
        </p:txBody>
      </p:sp>
      <p:sp>
        <p:nvSpPr>
          <p:cNvPr id="4" name="灯片编号占位符 4"/>
          <p:cNvSpPr>
            <a:spLocks noGrp="1"/>
          </p:cNvSpPr>
          <p:nvPr>
            <p:ph type="sldNum" sz="quarter" idx="12"/>
          </p:nvPr>
        </p:nvSpPr>
        <p:spPr/>
        <p:txBody>
          <a:bodyPr/>
          <a:lstStyle/>
          <a:p>
            <a:fld id="{EEAC7A5F-4908-46E0-876B-3CAC2AC4DF62}" type="slidenum">
              <a:rPr lang="zh-CN" altLang="en-US"/>
              <a:pPr/>
              <a:t>99</a:t>
            </a:fld>
            <a:endParaRPr lang="en-US" altLang="zh-CN"/>
          </a:p>
        </p:txBody>
      </p:sp>
      <p:sp>
        <p:nvSpPr>
          <p:cNvPr id="722947" name="Rectangle 3"/>
          <p:cNvSpPr>
            <a:spLocks noGrp="1" noChangeArrowheads="1"/>
          </p:cNvSpPr>
          <p:nvPr>
            <p:ph sz="quarter" idx="1"/>
          </p:nvPr>
        </p:nvSpPr>
        <p:spPr>
          <a:xfrm>
            <a:off x="539552" y="1251706"/>
            <a:ext cx="8136904" cy="5417653"/>
          </a:xfrm>
        </p:spPr>
        <p:txBody>
          <a:bodyPr>
            <a:normAutofit lnSpcReduction="10000"/>
          </a:bodyPr>
          <a:lstStyle/>
          <a:p>
            <a:r>
              <a:rPr lang="zh-CN" altLang="en-US" sz="3200" dirty="0"/>
              <a:t>包括集中式和分布式</a:t>
            </a:r>
            <a:endParaRPr lang="en-US" altLang="zh-CN" sz="3200" dirty="0"/>
          </a:p>
          <a:p>
            <a:pPr lvl="1"/>
            <a:r>
              <a:rPr lang="zh-CN" altLang="en-US" sz="2800" dirty="0"/>
              <a:t>集中式</a:t>
            </a:r>
            <a:endParaRPr lang="en-US" altLang="zh-CN" sz="2800" dirty="0"/>
          </a:p>
          <a:p>
            <a:pPr lvl="2"/>
            <a:r>
              <a:rPr lang="zh-CN" altLang="en-US" sz="2400" dirty="0"/>
              <a:t>包含</a:t>
            </a:r>
            <a:r>
              <a:rPr lang="en-US" altLang="zh-CN" sz="2400" dirty="0"/>
              <a:t>master</a:t>
            </a:r>
            <a:r>
              <a:rPr lang="zh-CN" altLang="en-US" sz="2400" dirty="0"/>
              <a:t>和</a:t>
            </a:r>
            <a:r>
              <a:rPr lang="en-US" altLang="zh-CN" sz="2400" dirty="0"/>
              <a:t>slave</a:t>
            </a:r>
            <a:r>
              <a:rPr lang="zh-CN" altLang="en-US" sz="2400" dirty="0"/>
              <a:t>。当一进程或线程运行完任务，可向</a:t>
            </a:r>
            <a:r>
              <a:rPr lang="en-US" altLang="zh-CN" sz="2400" dirty="0"/>
              <a:t>master</a:t>
            </a:r>
            <a:r>
              <a:rPr lang="zh-CN" altLang="en-US" sz="2400" dirty="0"/>
              <a:t>要求任务</a:t>
            </a:r>
            <a:r>
              <a:rPr lang="en-US" altLang="zh-CN" sz="2400" dirty="0"/>
              <a:t>. </a:t>
            </a:r>
          </a:p>
          <a:p>
            <a:pPr lvl="2"/>
            <a:endParaRPr lang="en-US" altLang="zh-CN" sz="2400" dirty="0"/>
          </a:p>
          <a:p>
            <a:pPr lvl="2"/>
            <a:endParaRPr lang="en-US" altLang="zh-CN" sz="2400" dirty="0"/>
          </a:p>
          <a:p>
            <a:pPr lvl="2"/>
            <a:endParaRPr lang="en-US" altLang="zh-CN" sz="2400" dirty="0"/>
          </a:p>
          <a:p>
            <a:pPr lvl="2"/>
            <a:endParaRPr lang="en-US" altLang="zh-CN" sz="2400" dirty="0"/>
          </a:p>
          <a:p>
            <a:pPr lvl="2"/>
            <a:endParaRPr lang="en-US" altLang="zh-CN" sz="2400" dirty="0"/>
          </a:p>
          <a:p>
            <a:pPr lvl="2"/>
            <a:endParaRPr lang="en-US" altLang="zh-CN" sz="2400" dirty="0"/>
          </a:p>
          <a:p>
            <a:pPr lvl="2"/>
            <a:endParaRPr lang="en-US" altLang="zh-CN" sz="2400" dirty="0"/>
          </a:p>
          <a:p>
            <a:pPr lvl="2"/>
            <a:r>
              <a:rPr lang="en-US" altLang="zh-CN" sz="2400" dirty="0"/>
              <a:t>Master</a:t>
            </a:r>
            <a:r>
              <a:rPr lang="zh-CN" altLang="en-US" sz="2400" dirty="0"/>
              <a:t>可能成为瓶颈。为避免此情况，</a:t>
            </a:r>
            <a:r>
              <a:rPr lang="en-US" altLang="zh-CN" sz="2400" dirty="0"/>
              <a:t>master</a:t>
            </a:r>
            <a:r>
              <a:rPr lang="zh-CN" altLang="en-US" sz="2400" dirty="0"/>
              <a:t>可分配一批任务（</a:t>
            </a:r>
            <a:r>
              <a:rPr lang="en-US" altLang="zh-CN" sz="2400" dirty="0"/>
              <a:t>Chunk</a:t>
            </a:r>
            <a:r>
              <a:rPr lang="zh-CN" altLang="en-US" sz="2400" dirty="0"/>
              <a:t>）给进程。这称为</a:t>
            </a:r>
            <a:r>
              <a:rPr lang="en-US" altLang="zh-CN" sz="2400" dirty="0">
                <a:solidFill>
                  <a:srgbClr val="FF0000"/>
                </a:solidFill>
              </a:rPr>
              <a:t>Chunk scheduling</a:t>
            </a:r>
            <a:r>
              <a:rPr lang="en-US" altLang="zh-CN" sz="2400" dirty="0"/>
              <a:t>. </a:t>
            </a:r>
          </a:p>
          <a:p>
            <a:pPr lvl="1"/>
            <a:endParaRPr lang="en-US" altLang="zh-CN" sz="2500"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98855" y="2996952"/>
            <a:ext cx="5418298" cy="2723551"/>
          </a:xfrm>
          <a:prstGeom prst="rect">
            <a:avLst/>
          </a:prstGeom>
          <a:noFill/>
          <a:ln/>
        </p:spPr>
      </p:pic>
    </p:spTree>
    <p:extLst>
      <p:ext uri="{BB962C8B-B14F-4D97-AF65-F5344CB8AC3E}">
        <p14:creationId xmlns:p14="http://schemas.microsoft.com/office/powerpoint/2010/main" val="21957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29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21728</TotalTime>
  <Words>5195</Words>
  <Application>Microsoft Office PowerPoint</Application>
  <PresentationFormat>全屏显示(4:3)</PresentationFormat>
  <Paragraphs>1173</Paragraphs>
  <Slides>117</Slides>
  <Notes>15</Notes>
  <HiddenSlides>8</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2</vt:i4>
      </vt:variant>
      <vt:variant>
        <vt:lpstr>幻灯片标题</vt:lpstr>
      </vt:variant>
      <vt:variant>
        <vt:i4>117</vt:i4>
      </vt:variant>
    </vt:vector>
  </HeadingPairs>
  <TitlesOfParts>
    <vt:vector size="142" baseType="lpstr">
      <vt:lpstr>AvantGarde-Book</vt:lpstr>
      <vt:lpstr>AvantGarde-BookOblique</vt:lpstr>
      <vt:lpstr>AvantGarde-Demi</vt:lpstr>
      <vt:lpstr>CMMI10</vt:lpstr>
      <vt:lpstr>CMR10</vt:lpstr>
      <vt:lpstr>CMSY10</vt:lpstr>
      <vt:lpstr>Gill Sans Light</vt:lpstr>
      <vt:lpstr>Arial</vt:lpstr>
      <vt:lpstr>Bookman Old Style</vt:lpstr>
      <vt:lpstr>Calibri</vt:lpstr>
      <vt:lpstr>Comic Sans MS</vt:lpstr>
      <vt:lpstr>Consolas</vt:lpstr>
      <vt:lpstr>Courier New</vt:lpstr>
      <vt:lpstr>Georgia</vt:lpstr>
      <vt:lpstr>Gill Sans MT</vt:lpstr>
      <vt:lpstr>Helvetica</vt:lpstr>
      <vt:lpstr>Tahoma</vt:lpstr>
      <vt:lpstr>Times</vt:lpstr>
      <vt:lpstr>Times New Roman</vt:lpstr>
      <vt:lpstr>Wingdings</vt:lpstr>
      <vt:lpstr>Wingdings 2</vt:lpstr>
      <vt:lpstr>Wingdings 3</vt:lpstr>
      <vt:lpstr>质朴</vt:lpstr>
      <vt:lpstr>CorelDRAW</vt:lpstr>
      <vt:lpstr>MSDraw.Drawing.8.2</vt:lpstr>
      <vt:lpstr>Introduction to Parallel Algorithms 并行算法概述</vt:lpstr>
      <vt:lpstr>Content</vt:lpstr>
      <vt:lpstr>PowerPoint 演示文稿</vt:lpstr>
      <vt:lpstr>Content</vt:lpstr>
      <vt:lpstr>Von Neumann Model</vt:lpstr>
      <vt:lpstr>指令处理（Instruction Processing）</vt:lpstr>
      <vt:lpstr>并行计算模型 Parallel Computing Model</vt:lpstr>
      <vt:lpstr>并行程序设计模型 Parallel Programming Model</vt:lpstr>
      <vt:lpstr>Aspects of Parallel Processing</vt:lpstr>
      <vt:lpstr>基本概念-RAM (Random Access Machine) model</vt:lpstr>
      <vt:lpstr>基本概念-点对点同步通信</vt:lpstr>
      <vt:lpstr>基本概念-点对点异步通信</vt:lpstr>
      <vt:lpstr>基本概念-阻塞与非阻塞操作</vt:lpstr>
      <vt:lpstr>基本概念-路障Barrier</vt:lpstr>
      <vt:lpstr>基本概念-广播与Reduction</vt:lpstr>
      <vt:lpstr>Parallel Computing Models –并行随机存取机（Parallel Randon Access Machine）</vt:lpstr>
      <vt:lpstr>PRAM示意图</vt:lpstr>
      <vt:lpstr>并行随机存取机Parallel Randon Access Machine</vt:lpstr>
      <vt:lpstr>Problems with PRAM</vt:lpstr>
      <vt:lpstr>并行随机存取机Parallel Randon Access Machine</vt:lpstr>
      <vt:lpstr>并行随机存取机Parallel Randon Access Machine</vt:lpstr>
      <vt:lpstr>例子: 在PRAM模型上求和</vt:lpstr>
      <vt:lpstr>例子: 在PRAM模型上求和</vt:lpstr>
      <vt:lpstr>例子: 在PRAM模型上求和</vt:lpstr>
      <vt:lpstr>其它分布式模型</vt:lpstr>
      <vt:lpstr>Network Models</vt:lpstr>
      <vt:lpstr>LogP</vt:lpstr>
      <vt:lpstr>模型参数Model Parameters</vt:lpstr>
      <vt:lpstr>LogP Model</vt:lpstr>
      <vt:lpstr>基于LogP模型的广播算法</vt:lpstr>
      <vt:lpstr>Bulk Synchronous Parallel</vt:lpstr>
      <vt:lpstr>BSP Computer</vt:lpstr>
      <vt:lpstr>Illustration of BSP</vt:lpstr>
      <vt:lpstr>BSP程序</vt:lpstr>
      <vt:lpstr>BSP程序</vt:lpstr>
      <vt:lpstr>Example: Pregel</vt:lpstr>
      <vt:lpstr>Bulk Synchronous Parallel Model</vt:lpstr>
      <vt:lpstr>Pregel处理图</vt:lpstr>
      <vt:lpstr>Pregel处理图（cont.）</vt:lpstr>
      <vt:lpstr>The Pregel API in C++</vt:lpstr>
      <vt:lpstr>Pregel Code for Finding the Max Value</vt:lpstr>
      <vt:lpstr>Finding the Max Value in a Graph </vt:lpstr>
      <vt:lpstr>模型总结</vt:lpstr>
      <vt:lpstr>计算并行（Computational Parallelism）</vt:lpstr>
      <vt:lpstr>延迟Latency</vt:lpstr>
      <vt:lpstr>带宽</vt:lpstr>
      <vt:lpstr>同步Synchronization</vt:lpstr>
      <vt:lpstr>统一模型?</vt:lpstr>
      <vt:lpstr>Content</vt:lpstr>
      <vt:lpstr>分解、任务及依赖图</vt:lpstr>
      <vt:lpstr>Example: 矩阵相乘</vt:lpstr>
      <vt:lpstr>Example: Database Query Processing </vt:lpstr>
      <vt:lpstr>Example: Database Query Processing</vt:lpstr>
      <vt:lpstr>Example: Database Query Processing </vt:lpstr>
      <vt:lpstr>任务粒度</vt:lpstr>
      <vt:lpstr>并行度Degree of Concurrency </vt:lpstr>
      <vt:lpstr>任务交互图Task Interaction Graphs </vt:lpstr>
      <vt:lpstr>Task Interaction Graphs: An Example </vt:lpstr>
      <vt:lpstr>分解技术Decomposition Techniques </vt:lpstr>
      <vt:lpstr>递归分解（Recursive Decomposition） </vt:lpstr>
      <vt:lpstr>PowerPoint 演示文稿</vt:lpstr>
      <vt:lpstr>Dividing a list into parts</vt:lpstr>
      <vt:lpstr>Recursive Decomposition: Example </vt:lpstr>
      <vt:lpstr>Recursive Decomposition: Example </vt:lpstr>
      <vt:lpstr>Recursive Decomposition: Example</vt:lpstr>
      <vt:lpstr>Recursive Decomposition: Example</vt:lpstr>
      <vt:lpstr>数据分解（Data Decomposition ）</vt:lpstr>
      <vt:lpstr>输出分解例子</vt:lpstr>
      <vt:lpstr>输出分解例子</vt:lpstr>
      <vt:lpstr>Input Data Partitioning </vt:lpstr>
      <vt:lpstr>Input Data Partitioning: Example </vt:lpstr>
      <vt:lpstr>划分输入和输出数据</vt:lpstr>
      <vt:lpstr>中间数据划分（Intermediate Data Partitioning ）</vt:lpstr>
      <vt:lpstr>Intermediate Data Partitioning: Example </vt:lpstr>
      <vt:lpstr>Intermediate Data Partitioning: Example </vt:lpstr>
      <vt:lpstr>Intermediate Data Partitioning: Example </vt:lpstr>
      <vt:lpstr>探索分解 (Exploratory Decomposition) </vt:lpstr>
      <vt:lpstr>Exploratory Decomposition: 国际象棋</vt:lpstr>
      <vt:lpstr>Exploratory Decomposition: 15 puzzle </vt:lpstr>
      <vt:lpstr>Speculative Decomposition </vt:lpstr>
      <vt:lpstr>Speculative Decomposition: Example </vt:lpstr>
      <vt:lpstr>混合分解（Hybrid Decompositions） </vt:lpstr>
      <vt:lpstr>映射Mapping</vt:lpstr>
      <vt:lpstr>Characteristics of Task Interactions </vt:lpstr>
      <vt:lpstr>Characteristics of Task Interactions: Example </vt:lpstr>
      <vt:lpstr>Characteristics of Task Interactions: Example </vt:lpstr>
      <vt:lpstr>Characteristics of Task Interactions </vt:lpstr>
      <vt:lpstr>进程和映射（Processes and Mapping） </vt:lpstr>
      <vt:lpstr>Mapping Techniques </vt:lpstr>
      <vt:lpstr>Mapping Techniques for Minimum Idling </vt:lpstr>
      <vt:lpstr>Mapping Techniques for Minimum Idling</vt:lpstr>
      <vt:lpstr>基于数据划分的映射</vt:lpstr>
      <vt:lpstr>数组块分发Block Array Distribution Schemes </vt:lpstr>
      <vt:lpstr>Block Array Distribution Schemes: Examples </vt:lpstr>
      <vt:lpstr>循环和块循环分布 </vt:lpstr>
      <vt:lpstr>稠密矩阵的LU Factorization</vt:lpstr>
      <vt:lpstr>Hierarchical Mappings </vt:lpstr>
      <vt:lpstr>Schemes for Dynamic Mapping </vt:lpstr>
      <vt:lpstr>Schemes for Dynamic Mapping </vt:lpstr>
      <vt:lpstr>集中式映射-Hadoop</vt:lpstr>
      <vt:lpstr>Distributed Dynamic Mapping </vt:lpstr>
      <vt:lpstr>KaZaA</vt:lpstr>
      <vt:lpstr>Minimizing Interaction Overheads </vt:lpstr>
      <vt:lpstr>Content</vt:lpstr>
      <vt:lpstr>Parallel Algorithm Models </vt:lpstr>
      <vt:lpstr>Parallel Algorithm Models (cont.) </vt:lpstr>
      <vt:lpstr>Parallel Algorithm Models (cont.) </vt:lpstr>
      <vt:lpstr>Parallel Algorithm Models (cont.) </vt:lpstr>
      <vt:lpstr>Content</vt:lpstr>
      <vt:lpstr>Bucket sort</vt:lpstr>
      <vt:lpstr>Bucket sort</vt:lpstr>
      <vt:lpstr>Bucket sort: second pass</vt:lpstr>
      <vt:lpstr>并行bucket sort - 简单方法</vt:lpstr>
      <vt:lpstr>进一步优化</vt:lpstr>
      <vt:lpstr>bucket sort的另一并行版本</vt:lpstr>
      <vt:lpstr>数据传递</vt:lpstr>
      <vt:lpstr>思考</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 行 计 算</dc:title>
  <dc:creator>xuyun</dc:creator>
  <cp:lastModifiedBy>楷文 袁</cp:lastModifiedBy>
  <cp:revision>390</cp:revision>
  <cp:lastPrinted>1601-01-01T00:00:00Z</cp:lastPrinted>
  <dcterms:created xsi:type="dcterms:W3CDTF">2003-07-17T01:26:01Z</dcterms:created>
  <dcterms:modified xsi:type="dcterms:W3CDTF">2019-12-30T12:08:23Z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