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82"/>
  </p:notesMasterIdLst>
  <p:handoutMasterIdLst>
    <p:handoutMasterId r:id="rId83"/>
  </p:handoutMasterIdLst>
  <p:sldIdLst>
    <p:sldId id="359" r:id="rId2"/>
    <p:sldId id="322" r:id="rId3"/>
    <p:sldId id="444" r:id="rId4"/>
    <p:sldId id="445" r:id="rId5"/>
    <p:sldId id="607" r:id="rId6"/>
    <p:sldId id="526" r:id="rId7"/>
    <p:sldId id="580" r:id="rId8"/>
    <p:sldId id="588" r:id="rId9"/>
    <p:sldId id="394" r:id="rId10"/>
    <p:sldId id="452" r:id="rId11"/>
    <p:sldId id="557" r:id="rId12"/>
    <p:sldId id="406" r:id="rId13"/>
    <p:sldId id="407" r:id="rId14"/>
    <p:sldId id="408" r:id="rId15"/>
    <p:sldId id="531" r:id="rId16"/>
    <p:sldId id="532" r:id="rId17"/>
    <p:sldId id="409" r:id="rId18"/>
    <p:sldId id="411" r:id="rId19"/>
    <p:sldId id="525" r:id="rId20"/>
    <p:sldId id="533" r:id="rId21"/>
    <p:sldId id="428" r:id="rId22"/>
    <p:sldId id="413" r:id="rId23"/>
    <p:sldId id="558" r:id="rId24"/>
    <p:sldId id="559" r:id="rId25"/>
    <p:sldId id="560" r:id="rId26"/>
    <p:sldId id="561" r:id="rId27"/>
    <p:sldId id="562" r:id="rId28"/>
    <p:sldId id="563" r:id="rId29"/>
    <p:sldId id="577" r:id="rId30"/>
    <p:sldId id="578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460" r:id="rId40"/>
    <p:sldId id="480" r:id="rId41"/>
    <p:sldId id="485" r:id="rId42"/>
    <p:sldId id="473" r:id="rId43"/>
    <p:sldId id="573" r:id="rId44"/>
    <p:sldId id="568" r:id="rId45"/>
    <p:sldId id="569" r:id="rId46"/>
    <p:sldId id="570" r:id="rId47"/>
    <p:sldId id="571" r:id="rId48"/>
    <p:sldId id="572" r:id="rId49"/>
    <p:sldId id="471" r:id="rId50"/>
    <p:sldId id="530" r:id="rId51"/>
    <p:sldId id="449" r:id="rId52"/>
    <p:sldId id="450" r:id="rId53"/>
    <p:sldId id="574" r:id="rId54"/>
    <p:sldId id="575" r:id="rId55"/>
    <p:sldId id="534" r:id="rId56"/>
    <p:sldId id="536" r:id="rId57"/>
    <p:sldId id="538" r:id="rId58"/>
    <p:sldId id="539" r:id="rId59"/>
    <p:sldId id="606" r:id="rId60"/>
    <p:sldId id="540" r:id="rId61"/>
    <p:sldId id="543" r:id="rId62"/>
    <p:sldId id="542" r:id="rId63"/>
    <p:sldId id="544" r:id="rId64"/>
    <p:sldId id="545" r:id="rId65"/>
    <p:sldId id="576" r:id="rId66"/>
    <p:sldId id="546" r:id="rId67"/>
    <p:sldId id="547" r:id="rId68"/>
    <p:sldId id="548" r:id="rId69"/>
    <p:sldId id="550" r:id="rId70"/>
    <p:sldId id="551" r:id="rId71"/>
    <p:sldId id="553" r:id="rId72"/>
    <p:sldId id="554" r:id="rId73"/>
    <p:sldId id="597" r:id="rId74"/>
    <p:sldId id="589" r:id="rId75"/>
    <p:sldId id="590" r:id="rId76"/>
    <p:sldId id="591" r:id="rId77"/>
    <p:sldId id="592" r:id="rId78"/>
    <p:sldId id="593" r:id="rId79"/>
    <p:sldId id="594" r:id="rId80"/>
    <p:sldId id="596" r:id="rId81"/>
  </p:sldIdLst>
  <p:sldSz cx="9144000" cy="6858000" type="screen4x3"/>
  <p:notesSz cx="6888163" cy="9623425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BB1"/>
    <a:srgbClr val="2606C6"/>
    <a:srgbClr val="DC5F20"/>
    <a:srgbClr val="ABD7CB"/>
    <a:srgbClr val="87C5B5"/>
    <a:srgbClr val="76BCAA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64" autoAdjust="0"/>
    <p:restoredTop sz="93508" autoAdjust="0"/>
  </p:normalViewPr>
  <p:slideViewPr>
    <p:cSldViewPr>
      <p:cViewPr varScale="1">
        <p:scale>
          <a:sx n="74" d="100"/>
          <a:sy n="74" d="100"/>
        </p:scale>
        <p:origin x="91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04" y="-90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BDB7BA1-83EF-452B-B223-8A6B14D40046}" type="datetime1">
              <a:rPr lang="zh-CN" altLang="en-US"/>
              <a:pPr>
                <a:defRPr/>
              </a:pPr>
              <a:t>2019/12/30</a:t>
            </a:fld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7CBD8E3-F770-4BB2-A155-860D6F201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4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2934377-E3B6-4A7E-80FA-42CD4BC383E0}" type="datetime1">
              <a:rPr lang="zh-CN" altLang="en-US"/>
              <a:pPr>
                <a:defRPr/>
              </a:pPr>
              <a:t>2019/12/30</a:t>
            </a:fld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kumimoji="1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FC47630-19D0-4D37-ADDC-2640E72CC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A380265F-F170-487B-8128-5D98D6AB2EA4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22313"/>
            <a:ext cx="4811713" cy="36083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573588"/>
            <a:ext cx="5046663" cy="4327525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D13DFC2-0393-4A2A-A67F-618CCE8F38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1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1DC8D8-46B9-4A20-9408-7FB6CBD612A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5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F34D07-E6E3-48F3-94F7-5E165F5CEAB9}" type="slidenum">
              <a:rPr lang="en-US" altLang="zh-CN" sz="9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zh-CN" sz="9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Thread 0 owns all shared scalar variables.  Performance implications are clear, but if you don’t understand this, it’s easy to write slow UPC programs.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Why not allow shared scalar variables as automatic (non-static) variables within a function?  Imagine what could happen if a shared variable were declared in a function.  All threads calling that function could access the variable, but it might not exist at a given point in time.  </a:t>
            </a:r>
          </a:p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5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66576" indent="-294837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79347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51086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22825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94564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66303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38042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009781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FE086D6-3AE5-46EE-B824-77E8280BBA3B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8027" y="721757"/>
            <a:ext cx="4592109" cy="36087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344" tIns="47172" rIns="94344" bIns="471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ea typeface="DejaVu Sans" charset="0"/>
              <a:cs typeface="DejaVu Sans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8817" y="4571127"/>
            <a:ext cx="5505747" cy="4330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344" tIns="47172" rIns="94344" bIns="47172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9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E5D475-7260-4C2C-BCA6-15079131EBF3}" type="slidenum">
              <a:rPr lang="en-GB" altLang="zh-CN"/>
              <a:pPr/>
              <a:t>32</a:t>
            </a:fld>
            <a:endParaRPr lang="en-GB" altLang="zh-CN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>
              <a:cs typeface="DejaVu Sans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945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CA01C0B-E991-4FA1-BF66-88DC8DEF0904}" type="slidenum">
              <a:rPr lang="en-GB" altLang="zh-CN"/>
              <a:pPr/>
              <a:t>33</a:t>
            </a:fld>
            <a:endParaRPr lang="en-GB" altLang="zh-CN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>
              <a:cs typeface="DejaVu Sans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53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C7C7CD-EE9C-48C8-AE12-9A8DB2B00960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2 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3 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4 #include &lt;sys/</a:t>
            </a:r>
            <a:r>
              <a:rPr lang="en-US" altLang="zh-CN" dirty="0" err="1"/>
              <a:t>time.h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5 #include "</a:t>
            </a:r>
            <a:r>
              <a:rPr lang="en-US" altLang="zh-CN" dirty="0" err="1"/>
              <a:t>fatals.h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6 #include "</a:t>
            </a:r>
            <a:r>
              <a:rPr lang="en-US" altLang="zh-CN" dirty="0" err="1"/>
              <a:t>MapReduceScheduler.h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7 </a:t>
            </a:r>
          </a:p>
          <a:p>
            <a:r>
              <a:rPr lang="en-US" altLang="zh-CN" dirty="0"/>
              <a:t>  8 #</a:t>
            </a:r>
            <a:r>
              <a:rPr lang="en-US" altLang="zh-CN" dirty="0" err="1"/>
              <a:t>ifndef</a:t>
            </a:r>
            <a:r>
              <a:rPr lang="en-US" altLang="zh-CN" dirty="0"/>
              <a:t> </a:t>
            </a:r>
            <a:r>
              <a:rPr lang="en-US" altLang="zh-CN" dirty="0" err="1"/>
              <a:t>sparc</a:t>
            </a:r>
            <a:endParaRPr lang="en-US" altLang="zh-CN" dirty="0"/>
          </a:p>
          <a:p>
            <a:r>
              <a:rPr lang="en-US" altLang="zh-CN" dirty="0"/>
              <a:t>  9 /* The only SPARC/Solaris-specific code is the </a:t>
            </a:r>
            <a:r>
              <a:rPr lang="en-US" altLang="zh-CN" dirty="0" err="1"/>
              <a:t>gethrtime</a:t>
            </a:r>
            <a:r>
              <a:rPr lang="en-US" altLang="zh-CN" dirty="0"/>
              <a:t>() call */</a:t>
            </a:r>
          </a:p>
          <a:p>
            <a:r>
              <a:rPr lang="en-US" altLang="zh-CN" dirty="0"/>
              <a:t> 10 #error "Only SPARC architectures are supported."</a:t>
            </a:r>
          </a:p>
          <a:p>
            <a:r>
              <a:rPr lang="en-US" altLang="zh-CN" dirty="0"/>
              <a:t> 11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en-US" altLang="zh-CN" dirty="0"/>
              <a:t> 12 </a:t>
            </a:r>
          </a:p>
          <a:p>
            <a:r>
              <a:rPr lang="en-US" altLang="zh-CN" dirty="0"/>
              <a:t> 13 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14 </a:t>
            </a:r>
          </a:p>
          <a:p>
            <a:r>
              <a:rPr lang="en-US" altLang="zh-CN" dirty="0"/>
              <a:t> 15 /* Key Comparison Function -- Keys are </a:t>
            </a:r>
            <a:r>
              <a:rPr lang="en-US" altLang="zh-CN" dirty="0" err="1"/>
              <a:t>int</a:t>
            </a:r>
            <a:r>
              <a:rPr lang="en-US" altLang="zh-CN" dirty="0"/>
              <a:t>* */</a:t>
            </a:r>
          </a:p>
          <a:p>
            <a:r>
              <a:rPr lang="en-US" altLang="zh-CN" dirty="0"/>
              <a:t> 16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intcmp</a:t>
            </a:r>
            <a:r>
              <a:rPr lang="en-US" altLang="zh-CN" dirty="0"/>
              <a:t>( </a:t>
            </a:r>
            <a:r>
              <a:rPr lang="en-US" altLang="zh-CN" dirty="0" err="1"/>
              <a:t>const</a:t>
            </a:r>
            <a:r>
              <a:rPr lang="en-US" altLang="zh-CN" dirty="0"/>
              <a:t> void *v1, </a:t>
            </a:r>
            <a:r>
              <a:rPr lang="en-US" altLang="zh-CN" dirty="0" err="1"/>
              <a:t>const</a:t>
            </a:r>
            <a:r>
              <a:rPr lang="en-US" altLang="zh-CN" dirty="0"/>
              <a:t> void * v2 ) {</a:t>
            </a:r>
          </a:p>
          <a:p>
            <a:r>
              <a:rPr lang="en-US" altLang="zh-CN" dirty="0"/>
              <a:t> 17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 i1 =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*) v1;</a:t>
            </a:r>
          </a:p>
          <a:p>
            <a:r>
              <a:rPr lang="en-US" altLang="zh-CN" dirty="0"/>
              <a:t> 18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 i2 =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*) v2;</a:t>
            </a:r>
          </a:p>
          <a:p>
            <a:r>
              <a:rPr lang="en-US" altLang="zh-CN" dirty="0"/>
              <a:t> 19 </a:t>
            </a:r>
          </a:p>
          <a:p>
            <a:r>
              <a:rPr lang="en-US" altLang="zh-CN" dirty="0"/>
              <a:t> 20   if( *i1 &lt; *i2 )      return -1;</a:t>
            </a:r>
          </a:p>
          <a:p>
            <a:r>
              <a:rPr lang="en-US" altLang="zh-CN" dirty="0"/>
              <a:t> 21   else if( *i1 &gt; *i2 ) return  1;</a:t>
            </a:r>
          </a:p>
          <a:p>
            <a:r>
              <a:rPr lang="en-US" altLang="zh-CN" dirty="0"/>
              <a:t> 22   else                 return  0;</a:t>
            </a:r>
          </a:p>
          <a:p>
            <a:r>
              <a:rPr lang="en-US" altLang="zh-CN" dirty="0"/>
              <a:t> 23 }</a:t>
            </a:r>
          </a:p>
          <a:p>
            <a:r>
              <a:rPr lang="en-US" altLang="zh-CN" dirty="0"/>
              <a:t> 24 </a:t>
            </a:r>
          </a:p>
          <a:p>
            <a:r>
              <a:rPr lang="en-US" altLang="zh-CN" dirty="0"/>
              <a:t> 25 /* Map function */</a:t>
            </a:r>
          </a:p>
          <a:p>
            <a:r>
              <a:rPr lang="en-US" altLang="zh-CN" dirty="0"/>
              <a:t> 26 void </a:t>
            </a:r>
            <a:r>
              <a:rPr lang="en-US" altLang="zh-CN" dirty="0" err="1"/>
              <a:t>sumarray_map</a:t>
            </a:r>
            <a:r>
              <a:rPr lang="en-US" altLang="zh-CN" dirty="0"/>
              <a:t>( </a:t>
            </a:r>
            <a:r>
              <a:rPr lang="en-US" altLang="zh-CN" dirty="0" err="1"/>
              <a:t>map_args_t</a:t>
            </a:r>
            <a:r>
              <a:rPr lang="en-US" altLang="zh-CN" dirty="0"/>
              <a:t> * </a:t>
            </a:r>
            <a:r>
              <a:rPr lang="en-US" altLang="zh-CN" dirty="0" err="1"/>
              <a:t>args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27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nChunkSize</a:t>
            </a:r>
            <a:r>
              <a:rPr lang="en-US" altLang="zh-CN" dirty="0"/>
              <a:t>  = </a:t>
            </a:r>
            <a:r>
              <a:rPr lang="en-US" altLang="zh-CN" dirty="0" err="1"/>
              <a:t>args</a:t>
            </a:r>
            <a:r>
              <a:rPr lang="en-US" altLang="zh-CN" dirty="0"/>
              <a:t>-&gt;length;</a:t>
            </a:r>
          </a:p>
          <a:p>
            <a:r>
              <a:rPr lang="en-US" altLang="zh-CN" dirty="0"/>
              <a:t> 28   // </a:t>
            </a:r>
            <a:r>
              <a:rPr lang="en-US" altLang="zh-CN" dirty="0" err="1"/>
              <a:t>cout</a:t>
            </a:r>
            <a:r>
              <a:rPr lang="en-US" altLang="zh-CN" dirty="0"/>
              <a:t> &lt;&lt; "Map chunk size is " &lt;&lt; </a:t>
            </a:r>
            <a:r>
              <a:rPr lang="en-US" altLang="zh-CN" dirty="0" err="1"/>
              <a:t>nChunkSize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29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miniArray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args</a:t>
            </a:r>
            <a:r>
              <a:rPr lang="en-US" altLang="zh-CN" dirty="0"/>
              <a:t>-&gt;data;</a:t>
            </a:r>
          </a:p>
          <a:p>
            <a:r>
              <a:rPr lang="en-US" altLang="zh-CN" dirty="0"/>
              <a:t> 30 </a:t>
            </a:r>
          </a:p>
          <a:p>
            <a:r>
              <a:rPr lang="en-US" altLang="zh-CN" dirty="0"/>
              <a:t> 31   // </a:t>
            </a:r>
            <a:r>
              <a:rPr lang="en-US" altLang="zh-CN" dirty="0" err="1"/>
              <a:t>cout</a:t>
            </a:r>
            <a:r>
              <a:rPr lang="en-US" altLang="zh-CN" dirty="0"/>
              <a:t> &lt;&lt; "Calculating intermediate sum over " &lt;&lt; </a:t>
            </a:r>
            <a:r>
              <a:rPr lang="en-US" altLang="zh-CN" dirty="0" err="1"/>
              <a:t>nChunkSize</a:t>
            </a:r>
            <a:r>
              <a:rPr lang="en-US" altLang="zh-CN" dirty="0"/>
              <a:t> &lt;&lt; " elements: " ;</a:t>
            </a:r>
          </a:p>
          <a:p>
            <a:r>
              <a:rPr lang="en-US" altLang="zh-CN" dirty="0"/>
              <a:t> 32 </a:t>
            </a:r>
          </a:p>
          <a:p>
            <a:r>
              <a:rPr lang="en-US" altLang="zh-CN" dirty="0"/>
              <a:t> 33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intermediate_sum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34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nChunkSize;i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35     </a:t>
            </a:r>
            <a:r>
              <a:rPr lang="en-US" altLang="zh-CN" dirty="0" err="1"/>
              <a:t>intermediate_sum</a:t>
            </a:r>
            <a:r>
              <a:rPr lang="en-US" altLang="zh-CN" dirty="0"/>
              <a:t> += </a:t>
            </a:r>
            <a:r>
              <a:rPr lang="en-US" altLang="zh-CN" dirty="0" err="1"/>
              <a:t>miniArray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36   }</a:t>
            </a:r>
          </a:p>
          <a:p>
            <a:r>
              <a:rPr lang="en-US" altLang="zh-CN" dirty="0"/>
              <a:t> 37 </a:t>
            </a:r>
          </a:p>
          <a:p>
            <a:r>
              <a:rPr lang="en-US" altLang="zh-CN" dirty="0"/>
              <a:t> 38   //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intermediate_sum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39 </a:t>
            </a:r>
          </a:p>
          <a:p>
            <a:r>
              <a:rPr lang="en-US" altLang="zh-CN" dirty="0"/>
              <a:t> 40   </a:t>
            </a:r>
            <a:r>
              <a:rPr lang="en-US" altLang="zh-CN" dirty="0" err="1"/>
              <a:t>int</a:t>
            </a:r>
            <a:r>
              <a:rPr lang="en-US" altLang="zh-CN" dirty="0"/>
              <a:t> * key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41   *key = 1;</a:t>
            </a:r>
          </a:p>
          <a:p>
            <a:r>
              <a:rPr lang="en-US" altLang="zh-CN" dirty="0"/>
              <a:t> 42 </a:t>
            </a:r>
          </a:p>
          <a:p>
            <a:r>
              <a:rPr lang="en-US" altLang="zh-CN" dirty="0"/>
              <a:t> 43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val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44   *</a:t>
            </a:r>
            <a:r>
              <a:rPr lang="en-US" altLang="zh-CN" dirty="0" err="1"/>
              <a:t>val</a:t>
            </a:r>
            <a:r>
              <a:rPr lang="en-US" altLang="zh-CN" dirty="0"/>
              <a:t> = </a:t>
            </a:r>
            <a:r>
              <a:rPr lang="en-US" altLang="zh-CN" dirty="0" err="1"/>
              <a:t>intermediate_sum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45 </a:t>
            </a:r>
          </a:p>
          <a:p>
            <a:r>
              <a:rPr lang="en-US" altLang="zh-CN" dirty="0"/>
              <a:t> 46   // </a:t>
            </a:r>
            <a:r>
              <a:rPr lang="en-US" altLang="zh-CN" dirty="0" err="1"/>
              <a:t>cout</a:t>
            </a:r>
            <a:r>
              <a:rPr lang="en-US" altLang="zh-CN" dirty="0"/>
              <a:t> &lt;&lt; "Emitting intermediate &lt;" &lt;&lt; *key &lt;&lt; "," &lt;&lt; *</a:t>
            </a:r>
            <a:r>
              <a:rPr lang="en-US" altLang="zh-CN" dirty="0" err="1"/>
              <a:t>val</a:t>
            </a:r>
            <a:r>
              <a:rPr lang="en-US" altLang="zh-CN" dirty="0"/>
              <a:t> &lt;&lt; "&gt;"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47   </a:t>
            </a:r>
            <a:r>
              <a:rPr lang="en-US" altLang="zh-CN" dirty="0" err="1"/>
              <a:t>emit_intermediate</a:t>
            </a:r>
            <a:r>
              <a:rPr lang="en-US" altLang="zh-CN" dirty="0"/>
              <a:t>( key, </a:t>
            </a:r>
            <a:r>
              <a:rPr lang="en-US" altLang="zh-CN" dirty="0" err="1"/>
              <a:t>val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* ) );</a:t>
            </a:r>
          </a:p>
          <a:p>
            <a:r>
              <a:rPr lang="en-US" altLang="zh-CN" dirty="0"/>
              <a:t> 48 }</a:t>
            </a:r>
          </a:p>
          <a:p>
            <a:r>
              <a:rPr lang="en-US" altLang="zh-CN" dirty="0"/>
              <a:t> 49 </a:t>
            </a:r>
          </a:p>
          <a:p>
            <a:r>
              <a:rPr lang="en-US" altLang="zh-CN" dirty="0"/>
              <a:t> 50 /* Reduce Function */</a:t>
            </a:r>
          </a:p>
          <a:p>
            <a:r>
              <a:rPr lang="en-US" altLang="zh-CN" dirty="0"/>
              <a:t> 51 void </a:t>
            </a:r>
            <a:r>
              <a:rPr lang="en-US" altLang="zh-CN" dirty="0" err="1"/>
              <a:t>sumarray_reduce</a:t>
            </a:r>
            <a:r>
              <a:rPr lang="en-US" altLang="zh-CN" dirty="0"/>
              <a:t>( void * </a:t>
            </a:r>
            <a:r>
              <a:rPr lang="en-US" altLang="zh-CN" dirty="0" err="1"/>
              <a:t>key_in</a:t>
            </a:r>
            <a:r>
              <a:rPr lang="en-US" altLang="zh-CN" dirty="0"/>
              <a:t>, void ** </a:t>
            </a:r>
            <a:r>
              <a:rPr lang="en-US" altLang="zh-CN" dirty="0" err="1"/>
              <a:t>vals_in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vals_len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52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nElements</a:t>
            </a:r>
            <a:r>
              <a:rPr lang="en-US" altLang="zh-CN" dirty="0"/>
              <a:t> = </a:t>
            </a:r>
            <a:r>
              <a:rPr lang="en-US" altLang="zh-CN" dirty="0" err="1"/>
              <a:t>vals_len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53   </a:t>
            </a:r>
            <a:r>
              <a:rPr lang="en-US" altLang="zh-CN" dirty="0" err="1"/>
              <a:t>int</a:t>
            </a:r>
            <a:r>
              <a:rPr lang="en-US" altLang="zh-CN" dirty="0"/>
              <a:t> ** </a:t>
            </a:r>
            <a:r>
              <a:rPr lang="en-US" altLang="zh-CN" dirty="0" err="1"/>
              <a:t>p_array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**) </a:t>
            </a:r>
            <a:r>
              <a:rPr lang="en-US" altLang="zh-CN" dirty="0" err="1"/>
              <a:t>vals_in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54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p_key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key_in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55 </a:t>
            </a:r>
          </a:p>
          <a:p>
            <a:r>
              <a:rPr lang="en-US" altLang="zh-CN" dirty="0"/>
              <a:t> 56   delete </a:t>
            </a:r>
            <a:r>
              <a:rPr lang="en-US" altLang="zh-CN" dirty="0" err="1"/>
              <a:t>p_key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57 </a:t>
            </a:r>
          </a:p>
          <a:p>
            <a:r>
              <a:rPr lang="en-US" altLang="zh-CN" dirty="0"/>
              <a:t> 58   </a:t>
            </a:r>
            <a:r>
              <a:rPr lang="en-US" altLang="zh-CN" dirty="0" err="1"/>
              <a:t>int</a:t>
            </a:r>
            <a:r>
              <a:rPr lang="en-US" altLang="zh-CN" dirty="0"/>
              <a:t> sum = 0;</a:t>
            </a:r>
          </a:p>
          <a:p>
            <a:r>
              <a:rPr lang="en-US" altLang="zh-CN" dirty="0"/>
              <a:t> 59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nElements;i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60     sum += </a:t>
            </a:r>
            <a:r>
              <a:rPr lang="en-US" altLang="zh-CN" dirty="0" err="1"/>
              <a:t>p_array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 61     delete </a:t>
            </a:r>
            <a:r>
              <a:rPr lang="en-US" altLang="zh-CN" dirty="0" err="1"/>
              <a:t>p_array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62   }</a:t>
            </a:r>
          </a:p>
          <a:p>
            <a:r>
              <a:rPr lang="en-US" altLang="zh-CN" dirty="0"/>
              <a:t> 63 </a:t>
            </a:r>
          </a:p>
          <a:p>
            <a:r>
              <a:rPr lang="en-US" altLang="zh-CN" dirty="0"/>
              <a:t> 64   </a:t>
            </a:r>
            <a:r>
              <a:rPr lang="en-US" altLang="zh-CN" dirty="0" err="1"/>
              <a:t>int</a:t>
            </a:r>
            <a:r>
              <a:rPr lang="en-US" altLang="zh-CN" dirty="0"/>
              <a:t> * key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65   *key = 0;</a:t>
            </a:r>
          </a:p>
          <a:p>
            <a:r>
              <a:rPr lang="en-US" altLang="zh-CN" dirty="0"/>
              <a:t> 66 </a:t>
            </a:r>
          </a:p>
          <a:p>
            <a:r>
              <a:rPr lang="en-US" altLang="zh-CN" dirty="0"/>
              <a:t> 67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val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68   *</a:t>
            </a:r>
            <a:r>
              <a:rPr lang="en-US" altLang="zh-CN" dirty="0" err="1"/>
              <a:t>val</a:t>
            </a:r>
            <a:r>
              <a:rPr lang="en-US" altLang="zh-CN" dirty="0"/>
              <a:t> = sum;</a:t>
            </a:r>
          </a:p>
          <a:p>
            <a:r>
              <a:rPr lang="en-US" altLang="zh-CN" dirty="0"/>
              <a:t> 69 </a:t>
            </a:r>
          </a:p>
          <a:p>
            <a:r>
              <a:rPr lang="en-US" altLang="zh-CN" dirty="0"/>
              <a:t> 70   emit( key, </a:t>
            </a:r>
            <a:r>
              <a:rPr lang="en-US" altLang="zh-CN" dirty="0" err="1"/>
              <a:t>val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71 }</a:t>
            </a:r>
          </a:p>
          <a:p>
            <a:r>
              <a:rPr lang="en-US" altLang="zh-CN" dirty="0"/>
              <a:t> 72 </a:t>
            </a:r>
          </a:p>
          <a:p>
            <a:r>
              <a:rPr lang="en-US" altLang="zh-CN" dirty="0"/>
              <a:t> 73 </a:t>
            </a:r>
            <a:r>
              <a:rPr lang="en-US" altLang="zh-CN" dirty="0" err="1"/>
              <a:t>int</a:t>
            </a:r>
            <a:r>
              <a:rPr lang="en-US" altLang="zh-CN" dirty="0"/>
              <a:t> main(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 </a:t>
            </a:r>
            <a:r>
              <a:rPr lang="en-US" altLang="zh-CN" dirty="0" err="1"/>
              <a:t>argv</a:t>
            </a:r>
            <a:r>
              <a:rPr lang="en-US" altLang="zh-CN" dirty="0"/>
              <a:t>[] ) {</a:t>
            </a:r>
          </a:p>
          <a:p>
            <a:r>
              <a:rPr lang="en-US" altLang="zh-CN" dirty="0"/>
              <a:t> 74 </a:t>
            </a:r>
          </a:p>
          <a:p>
            <a:r>
              <a:rPr lang="en-US" altLang="zh-CN" dirty="0"/>
              <a:t> 75   </a:t>
            </a:r>
            <a:r>
              <a:rPr lang="en-US" altLang="zh-CN" dirty="0" err="1"/>
              <a:t>scheduler_args_t</a:t>
            </a:r>
            <a:r>
              <a:rPr lang="en-US" altLang="zh-CN" dirty="0"/>
              <a:t> </a:t>
            </a:r>
            <a:r>
              <a:rPr lang="en-US" altLang="zh-CN" dirty="0" err="1"/>
              <a:t>sched_args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76   </a:t>
            </a:r>
            <a:r>
              <a:rPr lang="en-US" altLang="zh-CN" dirty="0" err="1"/>
              <a:t>final_data_t</a:t>
            </a:r>
            <a:r>
              <a:rPr lang="en-US" altLang="zh-CN" dirty="0"/>
              <a:t> result;</a:t>
            </a:r>
          </a:p>
          <a:p>
            <a:r>
              <a:rPr lang="en-US" altLang="zh-CN" dirty="0"/>
              <a:t> 77   </a:t>
            </a:r>
            <a:r>
              <a:rPr lang="en-US" altLang="zh-CN" dirty="0" err="1"/>
              <a:t>int</a:t>
            </a:r>
            <a:r>
              <a:rPr lang="en-US" altLang="zh-CN" dirty="0"/>
              <a:t> * array;</a:t>
            </a:r>
          </a:p>
          <a:p>
            <a:r>
              <a:rPr lang="en-US" altLang="zh-CN" dirty="0"/>
              <a:t> 78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nElements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79   </a:t>
            </a:r>
            <a:r>
              <a:rPr lang="en-US" altLang="zh-CN" dirty="0" err="1"/>
              <a:t>hrtime_t</a:t>
            </a:r>
            <a:r>
              <a:rPr lang="en-US" altLang="zh-CN" dirty="0"/>
              <a:t> </a:t>
            </a:r>
            <a:r>
              <a:rPr lang="en-US" altLang="zh-CN" dirty="0" err="1"/>
              <a:t>starttime</a:t>
            </a:r>
            <a:r>
              <a:rPr lang="en-US" altLang="zh-CN" dirty="0"/>
              <a:t>, </a:t>
            </a:r>
            <a:r>
              <a:rPr lang="en-US" altLang="zh-CN" dirty="0" err="1"/>
              <a:t>endtime</a:t>
            </a:r>
            <a:r>
              <a:rPr lang="en-US" altLang="zh-CN" dirty="0"/>
              <a:t>, </a:t>
            </a:r>
            <a:r>
              <a:rPr lang="en-US" altLang="zh-CN" dirty="0" err="1"/>
              <a:t>linearsumtime</a:t>
            </a:r>
            <a:r>
              <a:rPr lang="en-US" altLang="zh-CN" dirty="0"/>
              <a:t>, </a:t>
            </a:r>
            <a:r>
              <a:rPr lang="en-US" altLang="zh-CN" dirty="0" err="1"/>
              <a:t>mr_sumtime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80 </a:t>
            </a:r>
          </a:p>
          <a:p>
            <a:r>
              <a:rPr lang="en-US" altLang="zh-CN" dirty="0"/>
              <a:t> 81   /* Parameter parsing and checking */</a:t>
            </a:r>
          </a:p>
          <a:p>
            <a:r>
              <a:rPr lang="en-US" altLang="zh-CN" dirty="0"/>
              <a:t> 82   if( </a:t>
            </a:r>
            <a:r>
              <a:rPr lang="en-US" altLang="zh-CN" dirty="0" err="1"/>
              <a:t>argc</a:t>
            </a:r>
            <a:r>
              <a:rPr lang="en-US" altLang="zh-CN" dirty="0"/>
              <a:t> != 2 ) {</a:t>
            </a:r>
          </a:p>
          <a:p>
            <a:r>
              <a:rPr lang="en-US" altLang="zh-CN" dirty="0"/>
              <a:t> 83     fatal("Usage:\</a:t>
            </a:r>
            <a:r>
              <a:rPr lang="en-US" altLang="zh-CN" dirty="0" err="1"/>
              <a:t>n%s</a:t>
            </a:r>
            <a:r>
              <a:rPr lang="en-US" altLang="zh-CN" dirty="0"/>
              <a:t> &lt;</a:t>
            </a:r>
            <a:r>
              <a:rPr lang="en-US" altLang="zh-CN" dirty="0" err="1"/>
              <a:t>arraySize</a:t>
            </a:r>
            <a:r>
              <a:rPr lang="en-US" altLang="zh-CN" dirty="0"/>
              <a:t>&gt;\n", </a:t>
            </a:r>
            <a:r>
              <a:rPr lang="en-US" altLang="zh-CN" dirty="0" err="1"/>
              <a:t>argv</a:t>
            </a:r>
            <a:r>
              <a:rPr lang="en-US" altLang="zh-CN" dirty="0"/>
              <a:t>[0]);</a:t>
            </a:r>
          </a:p>
          <a:p>
            <a:r>
              <a:rPr lang="en-US" altLang="zh-CN" dirty="0"/>
              <a:t> 84   }</a:t>
            </a:r>
          </a:p>
          <a:p>
            <a:r>
              <a:rPr lang="en-US" altLang="zh-CN" dirty="0"/>
              <a:t> 85 </a:t>
            </a:r>
          </a:p>
          <a:p>
            <a:r>
              <a:rPr lang="en-US" altLang="zh-CN" dirty="0"/>
              <a:t> 86   </a:t>
            </a:r>
            <a:r>
              <a:rPr lang="en-US" altLang="zh-CN" dirty="0" err="1"/>
              <a:t>nElements</a:t>
            </a:r>
            <a:r>
              <a:rPr lang="en-US" altLang="zh-CN" dirty="0"/>
              <a:t> = </a:t>
            </a:r>
            <a:r>
              <a:rPr lang="en-US" altLang="zh-CN" dirty="0" err="1"/>
              <a:t>atoi</a:t>
            </a:r>
            <a:r>
              <a:rPr lang="en-US" altLang="zh-CN" dirty="0"/>
              <a:t>( </a:t>
            </a:r>
            <a:r>
              <a:rPr lang="en-US" altLang="zh-CN" dirty="0" err="1"/>
              <a:t>argv</a:t>
            </a:r>
            <a:r>
              <a:rPr lang="en-US" altLang="zh-CN" dirty="0"/>
              <a:t>[1] );</a:t>
            </a:r>
          </a:p>
          <a:p>
            <a:r>
              <a:rPr lang="en-US" altLang="zh-CN" dirty="0"/>
              <a:t> 87   if( </a:t>
            </a:r>
            <a:r>
              <a:rPr lang="en-US" altLang="zh-CN" dirty="0" err="1"/>
              <a:t>nElements</a:t>
            </a:r>
            <a:r>
              <a:rPr lang="en-US" altLang="zh-CN" dirty="0"/>
              <a:t> &lt;= 0 ) {</a:t>
            </a:r>
          </a:p>
          <a:p>
            <a:r>
              <a:rPr lang="en-US" altLang="zh-CN" dirty="0"/>
              <a:t> 88     fatal("%s is not a valid array size.\n", </a:t>
            </a:r>
            <a:r>
              <a:rPr lang="en-US" altLang="zh-CN" dirty="0" err="1"/>
              <a:t>argv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 89   }</a:t>
            </a:r>
          </a:p>
          <a:p>
            <a:r>
              <a:rPr lang="en-US" altLang="zh-CN" dirty="0"/>
              <a:t> 90 </a:t>
            </a:r>
          </a:p>
          <a:p>
            <a:r>
              <a:rPr lang="en-US" altLang="zh-CN" dirty="0"/>
              <a:t> 91   array = 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nElements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92 </a:t>
            </a:r>
          </a:p>
          <a:p>
            <a:r>
              <a:rPr lang="en-US" altLang="zh-CN" dirty="0"/>
              <a:t> 93   /* Initialize the array */</a:t>
            </a:r>
          </a:p>
          <a:p>
            <a:r>
              <a:rPr lang="en-US" altLang="zh-CN" dirty="0"/>
              <a:t> 94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nElements;i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95     array[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96   }</a:t>
            </a:r>
          </a:p>
          <a:p>
            <a:r>
              <a:rPr lang="en-US" altLang="zh-CN" dirty="0"/>
              <a:t> 97 </a:t>
            </a:r>
          </a:p>
          <a:p>
            <a:r>
              <a:rPr lang="en-US" altLang="zh-CN" dirty="0"/>
              <a:t> 98   </a:t>
            </a:r>
            <a:r>
              <a:rPr lang="en-US" altLang="zh-CN" dirty="0" err="1"/>
              <a:t>starttime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99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true_sum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100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nElements;i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101     </a:t>
            </a:r>
            <a:r>
              <a:rPr lang="en-US" altLang="zh-CN" dirty="0" err="1"/>
              <a:t>true_sum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102   }</a:t>
            </a:r>
          </a:p>
          <a:p>
            <a:r>
              <a:rPr lang="en-US" altLang="zh-CN" dirty="0"/>
              <a:t>103   </a:t>
            </a:r>
            <a:r>
              <a:rPr lang="en-US" altLang="zh-CN" dirty="0" err="1"/>
              <a:t>endtime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104   </a:t>
            </a:r>
            <a:r>
              <a:rPr lang="en-US" altLang="zh-CN" dirty="0" err="1"/>
              <a:t>linearsumtime</a:t>
            </a:r>
            <a:r>
              <a:rPr lang="en-US" altLang="zh-CN" dirty="0"/>
              <a:t> = </a:t>
            </a:r>
            <a:r>
              <a:rPr lang="en-US" altLang="zh-CN" dirty="0" err="1"/>
              <a:t>endtime-starttime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105 </a:t>
            </a:r>
          </a:p>
          <a:p>
            <a:r>
              <a:rPr lang="en-US" altLang="zh-CN" dirty="0"/>
              <a:t>106   /*---------------------------------------------------------+</a:t>
            </a:r>
          </a:p>
          <a:p>
            <a:r>
              <a:rPr lang="en-US" altLang="zh-CN" dirty="0"/>
              <a:t>107    | Set up the arguments to the scheduler                   |</a:t>
            </a:r>
          </a:p>
          <a:p>
            <a:r>
              <a:rPr lang="en-US" altLang="zh-CN" dirty="0"/>
              <a:t>108    +---------------------------------------------------------*/</a:t>
            </a:r>
          </a:p>
          <a:p>
            <a:r>
              <a:rPr lang="en-US" altLang="zh-CN" dirty="0"/>
              <a:t>109 </a:t>
            </a:r>
          </a:p>
          <a:p>
            <a:r>
              <a:rPr lang="en-US" altLang="zh-CN" dirty="0"/>
              <a:t>110   /* A pointer to whatever the splitter will split */</a:t>
            </a:r>
          </a:p>
          <a:p>
            <a:r>
              <a:rPr lang="en-US" altLang="zh-CN" dirty="0"/>
              <a:t>111   </a:t>
            </a:r>
            <a:r>
              <a:rPr lang="en-US" altLang="zh-CN" dirty="0" err="1"/>
              <a:t>sched_args.task_data</a:t>
            </a:r>
            <a:r>
              <a:rPr lang="en-US" altLang="zh-CN" dirty="0"/>
              <a:t> = array;</a:t>
            </a:r>
          </a:p>
          <a:p>
            <a:r>
              <a:rPr lang="en-US" altLang="zh-CN" dirty="0"/>
              <a:t>112 </a:t>
            </a:r>
          </a:p>
          <a:p>
            <a:r>
              <a:rPr lang="en-US" altLang="zh-CN" dirty="0"/>
              <a:t>113   /* Total number of bytes of data */</a:t>
            </a:r>
          </a:p>
          <a:p>
            <a:r>
              <a:rPr lang="en-US" altLang="zh-CN" dirty="0"/>
              <a:t>114   </a:t>
            </a:r>
            <a:r>
              <a:rPr lang="en-US" altLang="zh-CN" dirty="0" err="1"/>
              <a:t>sched_args.data_size</a:t>
            </a:r>
            <a:r>
              <a:rPr lang="en-US" altLang="zh-CN" dirty="0"/>
              <a:t> = </a:t>
            </a:r>
            <a:r>
              <a:rPr lang="en-US" altLang="zh-CN" dirty="0" err="1"/>
              <a:t>nElements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115 </a:t>
            </a:r>
          </a:p>
          <a:p>
            <a:r>
              <a:rPr lang="en-US" altLang="zh-CN" dirty="0"/>
              <a:t>116   /* Pointer to the map function (REQUIRED) */</a:t>
            </a:r>
          </a:p>
          <a:p>
            <a:r>
              <a:rPr lang="en-US" altLang="zh-CN" dirty="0"/>
              <a:t>117   </a:t>
            </a:r>
            <a:r>
              <a:rPr lang="en-US" altLang="zh-CN" dirty="0" err="1"/>
              <a:t>sched_args.map</a:t>
            </a:r>
            <a:r>
              <a:rPr lang="en-US" altLang="zh-CN" dirty="0"/>
              <a:t> = </a:t>
            </a:r>
            <a:r>
              <a:rPr lang="en-US" altLang="zh-CN" dirty="0" err="1"/>
              <a:t>sumarray_map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118 </a:t>
            </a:r>
          </a:p>
          <a:p>
            <a:r>
              <a:rPr lang="en-US" altLang="zh-CN" dirty="0"/>
              <a:t>119   /* Pointer to the reduce function ( NULL =&gt; Identity function ) */</a:t>
            </a:r>
          </a:p>
          <a:p>
            <a:r>
              <a:rPr lang="en-US" altLang="zh-CN" dirty="0"/>
              <a:t>120   </a:t>
            </a:r>
            <a:r>
              <a:rPr lang="en-US" altLang="zh-CN" dirty="0" err="1"/>
              <a:t>sched_args.reduce</a:t>
            </a:r>
            <a:r>
              <a:rPr lang="en-US" altLang="zh-CN" dirty="0"/>
              <a:t> = </a:t>
            </a:r>
            <a:r>
              <a:rPr lang="en-US" altLang="zh-CN" dirty="0" err="1"/>
              <a:t>sumarray_reduce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121 </a:t>
            </a:r>
          </a:p>
          <a:p>
            <a:r>
              <a:rPr lang="en-US" altLang="zh-CN" dirty="0"/>
              <a:t>122   /* Pointer to the splitter function ( NULL =&gt; Array Splitter ) */</a:t>
            </a:r>
          </a:p>
          <a:p>
            <a:r>
              <a:rPr lang="en-US" altLang="zh-CN" dirty="0"/>
              <a:t>123   </a:t>
            </a:r>
            <a:r>
              <a:rPr lang="en-US" altLang="zh-CN" dirty="0" err="1"/>
              <a:t>sched_args.splitter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124 </a:t>
            </a:r>
          </a:p>
          <a:p>
            <a:r>
              <a:rPr lang="en-US" altLang="zh-CN" dirty="0"/>
              <a:t>125   /* Pointer to the Key Comparison function (REQUIRED) */</a:t>
            </a:r>
          </a:p>
          <a:p>
            <a:r>
              <a:rPr lang="en-US" altLang="zh-CN" dirty="0"/>
              <a:t>126   </a:t>
            </a:r>
            <a:r>
              <a:rPr lang="en-US" altLang="zh-CN" dirty="0" err="1"/>
              <a:t>sched_args.key_cmp</a:t>
            </a:r>
            <a:r>
              <a:rPr lang="en-US" altLang="zh-CN" dirty="0"/>
              <a:t> = </a:t>
            </a:r>
            <a:r>
              <a:rPr lang="en-US" altLang="zh-CN" dirty="0" err="1"/>
              <a:t>intcmp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127 </a:t>
            </a:r>
          </a:p>
          <a:p>
            <a:r>
              <a:rPr lang="en-US" altLang="zh-CN" dirty="0"/>
              <a:t>128   /* Pointer to the final output data (allocated by USER, NOT by runtime) */</a:t>
            </a:r>
          </a:p>
          <a:p>
            <a:r>
              <a:rPr lang="en-US" altLang="zh-CN" dirty="0"/>
              <a:t>129   </a:t>
            </a:r>
            <a:r>
              <a:rPr lang="en-US" altLang="zh-CN" dirty="0" err="1"/>
              <a:t>sched_args.result</a:t>
            </a:r>
            <a:r>
              <a:rPr lang="en-US" altLang="zh-CN" dirty="0"/>
              <a:t> = &amp;result;</a:t>
            </a:r>
          </a:p>
          <a:p>
            <a:r>
              <a:rPr lang="en-US" altLang="zh-CN" dirty="0"/>
              <a:t>130 </a:t>
            </a:r>
          </a:p>
          <a:p>
            <a:r>
              <a:rPr lang="en-US" altLang="zh-CN" dirty="0"/>
              <a:t>131   /* Pointer to the partition function ( default is a hash ) */</a:t>
            </a:r>
          </a:p>
          <a:p>
            <a:r>
              <a:rPr lang="en-US" altLang="zh-CN" dirty="0"/>
              <a:t>132   </a:t>
            </a:r>
            <a:r>
              <a:rPr lang="en-US" altLang="zh-CN" dirty="0" err="1"/>
              <a:t>sched_args.partition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133 </a:t>
            </a:r>
          </a:p>
          <a:p>
            <a:r>
              <a:rPr lang="en-US" altLang="zh-CN" dirty="0"/>
              <a:t>134   /*-----------------------------------------------------------+</a:t>
            </a:r>
          </a:p>
          <a:p>
            <a:r>
              <a:rPr lang="en-US" altLang="zh-CN" dirty="0"/>
              <a:t>135    | Stuff below this point is SUPPOSEDLY only for performance |</a:t>
            </a:r>
          </a:p>
          <a:p>
            <a:r>
              <a:rPr lang="en-US" altLang="zh-CN" dirty="0"/>
              <a:t>136    | tuning... in my experience, these can screw things up, so |</a:t>
            </a:r>
          </a:p>
          <a:p>
            <a:r>
              <a:rPr lang="en-US" altLang="zh-CN" dirty="0"/>
              <a:t>137    | be wary.                                                  |</a:t>
            </a:r>
          </a:p>
          <a:p>
            <a:r>
              <a:rPr lang="en-US" altLang="zh-CN" dirty="0"/>
              <a:t>138    +-----------------------------------------------------------*/</a:t>
            </a:r>
          </a:p>
          <a:p>
            <a:r>
              <a:rPr lang="en-US" altLang="zh-CN" dirty="0"/>
              <a:t>139 </a:t>
            </a:r>
          </a:p>
          <a:p>
            <a:r>
              <a:rPr lang="en-US" altLang="zh-CN" dirty="0"/>
              <a:t>140   /* Number of bytes per element (on average, if necessary) */</a:t>
            </a:r>
          </a:p>
          <a:p>
            <a:r>
              <a:rPr lang="en-US" altLang="zh-CN" dirty="0"/>
              <a:t>141   </a:t>
            </a:r>
            <a:r>
              <a:rPr lang="en-US" altLang="zh-CN" dirty="0" err="1"/>
              <a:t>sched_args.unit_size</a:t>
            </a:r>
            <a:r>
              <a:rPr lang="en-US" altLang="zh-CN" dirty="0"/>
              <a:t> =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142 </a:t>
            </a:r>
          </a:p>
          <a:p>
            <a:r>
              <a:rPr lang="en-US" altLang="zh-CN" dirty="0"/>
              <a:t>143   /* </a:t>
            </a:r>
            <a:r>
              <a:rPr lang="en-US" altLang="zh-CN" dirty="0" err="1"/>
              <a:t>Iff</a:t>
            </a:r>
            <a:r>
              <a:rPr lang="en-US" altLang="zh-CN" dirty="0"/>
              <a:t> nonzero, Creates one emit queue for each reduce task,</a:t>
            </a:r>
          </a:p>
          <a:p>
            <a:r>
              <a:rPr lang="en-US" altLang="zh-CN" dirty="0"/>
              <a:t>144    * instead of per reduce thread. This improves time to emit </a:t>
            </a:r>
          </a:p>
          <a:p>
            <a:r>
              <a:rPr lang="en-US" altLang="zh-CN" dirty="0"/>
              <a:t>145    * if data is emitted in order, but can increase merge time. */</a:t>
            </a:r>
          </a:p>
          <a:p>
            <a:r>
              <a:rPr lang="en-US" altLang="zh-CN" dirty="0"/>
              <a:t>146   </a:t>
            </a:r>
            <a:r>
              <a:rPr lang="en-US" altLang="zh-CN" dirty="0" err="1"/>
              <a:t>sched_args.use_one_queue_per_task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147 </a:t>
            </a:r>
          </a:p>
          <a:p>
            <a:r>
              <a:rPr lang="en-US" altLang="zh-CN" dirty="0"/>
              <a:t>148   /* L1D cache size, in bytes */</a:t>
            </a:r>
          </a:p>
          <a:p>
            <a:r>
              <a:rPr lang="en-US" altLang="zh-CN" dirty="0"/>
              <a:t>149   sched_args.L1_cache_size = 8192;</a:t>
            </a:r>
          </a:p>
          <a:p>
            <a:r>
              <a:rPr lang="en-US" altLang="zh-CN" dirty="0"/>
              <a:t>150 </a:t>
            </a:r>
          </a:p>
          <a:p>
            <a:r>
              <a:rPr lang="en-US" altLang="zh-CN" dirty="0"/>
              <a:t>151   /* Number of threads on which to execute map tasks (Default = 1 per processor) */</a:t>
            </a:r>
          </a:p>
          <a:p>
            <a:r>
              <a:rPr lang="en-US" altLang="zh-CN" dirty="0"/>
              <a:t>152   </a:t>
            </a:r>
            <a:r>
              <a:rPr lang="en-US" altLang="zh-CN" dirty="0" err="1"/>
              <a:t>sched_args.num_map_threads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153 </a:t>
            </a:r>
          </a:p>
          <a:p>
            <a:r>
              <a:rPr lang="en-US" altLang="zh-CN" dirty="0"/>
              <a:t>154   /* Number of threads on which to execute reduce tasks ((Default = 1 per processor) */</a:t>
            </a:r>
          </a:p>
          <a:p>
            <a:r>
              <a:rPr lang="en-US" altLang="zh-CN" dirty="0"/>
              <a:t>155   </a:t>
            </a:r>
            <a:r>
              <a:rPr lang="en-US" altLang="zh-CN" dirty="0" err="1"/>
              <a:t>sched_args.num_reduce_threads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156 </a:t>
            </a:r>
          </a:p>
          <a:p>
            <a:r>
              <a:rPr lang="en-US" altLang="zh-CN" dirty="0"/>
              <a:t>157   /* Number of threads on which to execute merge tasks ((Default = 1 per processor) */</a:t>
            </a:r>
          </a:p>
          <a:p>
            <a:r>
              <a:rPr lang="en-US" altLang="zh-CN" dirty="0"/>
              <a:t>158   </a:t>
            </a:r>
            <a:r>
              <a:rPr lang="en-US" altLang="zh-CN" dirty="0" err="1"/>
              <a:t>sched_args.num_merge_threads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159 </a:t>
            </a:r>
          </a:p>
          <a:p>
            <a:r>
              <a:rPr lang="en-US" altLang="zh-CN" dirty="0"/>
              <a:t>160   /* Maximum number of processors to use */</a:t>
            </a:r>
          </a:p>
          <a:p>
            <a:r>
              <a:rPr lang="en-US" altLang="zh-CN" dirty="0"/>
              <a:t>161   </a:t>
            </a:r>
            <a:r>
              <a:rPr lang="en-US" altLang="zh-CN" dirty="0" err="1"/>
              <a:t>sched_args.num_procs</a:t>
            </a:r>
            <a:r>
              <a:rPr lang="en-US" altLang="zh-CN" dirty="0"/>
              <a:t> = 32;</a:t>
            </a:r>
          </a:p>
          <a:p>
            <a:r>
              <a:rPr lang="en-US" altLang="zh-CN" dirty="0"/>
              <a:t>162 </a:t>
            </a:r>
          </a:p>
          <a:p>
            <a:r>
              <a:rPr lang="en-US" altLang="zh-CN" dirty="0"/>
              <a:t>163   /* Ratio of input data size to output data size */</a:t>
            </a:r>
          </a:p>
          <a:p>
            <a:r>
              <a:rPr lang="en-US" altLang="zh-CN" dirty="0"/>
              <a:t>164   </a:t>
            </a:r>
            <a:r>
              <a:rPr lang="en-US" altLang="zh-CN" dirty="0" err="1"/>
              <a:t>sched_args.key_match_factor</a:t>
            </a:r>
            <a:r>
              <a:rPr lang="en-US" altLang="zh-CN" dirty="0"/>
              <a:t> = (float) (</a:t>
            </a:r>
            <a:r>
              <a:rPr lang="en-US" altLang="zh-CN" dirty="0" err="1"/>
              <a:t>nElements</a:t>
            </a:r>
            <a:r>
              <a:rPr lang="en-US" altLang="zh-CN" dirty="0"/>
              <a:t>); // reducing an array to a sum</a:t>
            </a:r>
          </a:p>
          <a:p>
            <a:r>
              <a:rPr lang="en-US" altLang="zh-CN" dirty="0"/>
              <a:t>165 </a:t>
            </a:r>
          </a:p>
          <a:p>
            <a:r>
              <a:rPr lang="en-US" altLang="zh-CN" dirty="0"/>
              <a:t>166   /*</a:t>
            </a:r>
          </a:p>
          <a:p>
            <a:r>
              <a:rPr lang="en-US" altLang="zh-CN" dirty="0"/>
              <a:t>167    * RUN THE ALGORITHM</a:t>
            </a:r>
          </a:p>
          <a:p>
            <a:r>
              <a:rPr lang="en-US" altLang="zh-CN" dirty="0"/>
              <a:t>168    */</a:t>
            </a:r>
          </a:p>
          <a:p>
            <a:r>
              <a:rPr lang="en-US" altLang="zh-CN" dirty="0"/>
              <a:t>169   </a:t>
            </a:r>
            <a:r>
              <a:rPr lang="en-US" altLang="zh-CN" dirty="0" err="1"/>
              <a:t>starttime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170   if( </a:t>
            </a:r>
            <a:r>
              <a:rPr lang="en-US" altLang="zh-CN" dirty="0" err="1"/>
              <a:t>map_reduce_scheduler</a:t>
            </a:r>
            <a:r>
              <a:rPr lang="en-US" altLang="zh-CN" dirty="0"/>
              <a:t>( &amp;</a:t>
            </a:r>
            <a:r>
              <a:rPr lang="en-US" altLang="zh-CN" dirty="0" err="1"/>
              <a:t>sched_args</a:t>
            </a:r>
            <a:r>
              <a:rPr lang="en-US" altLang="zh-CN" dirty="0"/>
              <a:t> ) &lt; 0 ) {</a:t>
            </a:r>
          </a:p>
          <a:p>
            <a:r>
              <a:rPr lang="en-US" altLang="zh-CN" dirty="0"/>
              <a:t>171     fatal("Scheduler had an error. Bailing out.\n");</a:t>
            </a:r>
          </a:p>
          <a:p>
            <a:r>
              <a:rPr lang="en-US" altLang="zh-CN" dirty="0"/>
              <a:t>172   }</a:t>
            </a:r>
          </a:p>
          <a:p>
            <a:r>
              <a:rPr lang="en-US" altLang="zh-CN" dirty="0"/>
              <a:t>173   </a:t>
            </a:r>
            <a:r>
              <a:rPr lang="en-US" altLang="zh-CN" dirty="0" err="1"/>
              <a:t>endtime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174 </a:t>
            </a:r>
          </a:p>
          <a:p>
            <a:r>
              <a:rPr lang="en-US" altLang="zh-CN" dirty="0"/>
              <a:t>175   </a:t>
            </a:r>
            <a:r>
              <a:rPr lang="en-US" altLang="zh-CN" dirty="0" err="1"/>
              <a:t>mr_sumtime</a:t>
            </a:r>
            <a:r>
              <a:rPr lang="en-US" altLang="zh-CN" dirty="0"/>
              <a:t> = </a:t>
            </a:r>
            <a:r>
              <a:rPr lang="en-US" altLang="zh-CN" dirty="0" err="1"/>
              <a:t>endtime-starttime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176 </a:t>
            </a:r>
          </a:p>
          <a:p>
            <a:r>
              <a:rPr lang="en-US" altLang="zh-CN" dirty="0"/>
              <a:t>177   </a:t>
            </a:r>
            <a:r>
              <a:rPr lang="en-US" altLang="zh-CN" dirty="0" err="1"/>
              <a:t>keyval_t</a:t>
            </a:r>
            <a:r>
              <a:rPr lang="en-US" altLang="zh-CN" dirty="0"/>
              <a:t> * </a:t>
            </a:r>
            <a:r>
              <a:rPr lang="en-US" altLang="zh-CN" dirty="0" err="1"/>
              <a:t>p_pair</a:t>
            </a:r>
            <a:r>
              <a:rPr lang="en-US" altLang="zh-CN" dirty="0"/>
              <a:t> = </a:t>
            </a:r>
            <a:r>
              <a:rPr lang="en-US" altLang="zh-CN" dirty="0" err="1"/>
              <a:t>result.data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178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p_mr_key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p_pair</a:t>
            </a:r>
            <a:r>
              <a:rPr lang="en-US" altLang="zh-CN" dirty="0"/>
              <a:t>[0].key;</a:t>
            </a:r>
          </a:p>
          <a:p>
            <a:r>
              <a:rPr lang="en-US" altLang="zh-CN" dirty="0"/>
              <a:t>179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p_mr_sum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p_pair</a:t>
            </a:r>
            <a:r>
              <a:rPr lang="en-US" altLang="zh-CN" dirty="0"/>
              <a:t>[0].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180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mrsum</a:t>
            </a:r>
            <a:r>
              <a:rPr lang="en-US" altLang="zh-CN" dirty="0"/>
              <a:t> = *</a:t>
            </a:r>
            <a:r>
              <a:rPr lang="en-US" altLang="zh-CN" dirty="0" err="1"/>
              <a:t>p_mr_sum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181 </a:t>
            </a:r>
          </a:p>
          <a:p>
            <a:r>
              <a:rPr lang="en-US" altLang="zh-CN" dirty="0"/>
              <a:t>182   delete </a:t>
            </a:r>
            <a:r>
              <a:rPr lang="en-US" altLang="zh-CN" dirty="0" err="1"/>
              <a:t>p_mr_key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183   delete </a:t>
            </a:r>
            <a:r>
              <a:rPr lang="en-US" altLang="zh-CN" dirty="0" err="1"/>
              <a:t>p_mr_sum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184 </a:t>
            </a:r>
          </a:p>
          <a:p>
            <a:r>
              <a:rPr lang="en-US" altLang="zh-CN" dirty="0"/>
              <a:t>185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MapReduce</a:t>
            </a:r>
            <a:r>
              <a:rPr lang="en-US" altLang="zh-CN" dirty="0"/>
              <a:t> Sum: " &lt;&lt; </a:t>
            </a:r>
            <a:r>
              <a:rPr lang="en-US" altLang="zh-CN" dirty="0" err="1"/>
              <a:t>mrsum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186   </a:t>
            </a:r>
            <a:r>
              <a:rPr lang="en-US" altLang="zh-CN" dirty="0" err="1"/>
              <a:t>cout</a:t>
            </a:r>
            <a:r>
              <a:rPr lang="en-US" altLang="zh-CN" dirty="0"/>
              <a:t> &lt;&lt; "True Sum:      " &lt;&lt; </a:t>
            </a:r>
            <a:r>
              <a:rPr lang="en-US" altLang="zh-CN" dirty="0" err="1"/>
              <a:t>true_sum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187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MapReduce</a:t>
            </a:r>
            <a:r>
              <a:rPr lang="en-US" altLang="zh-CN" dirty="0"/>
              <a:t> Time:   " &lt;&lt; </a:t>
            </a:r>
            <a:r>
              <a:rPr lang="en-US" altLang="zh-CN" dirty="0" err="1"/>
              <a:t>mr_sumtime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188   </a:t>
            </a:r>
            <a:r>
              <a:rPr lang="en-US" altLang="zh-CN" dirty="0" err="1"/>
              <a:t>cout</a:t>
            </a:r>
            <a:r>
              <a:rPr lang="en-US" altLang="zh-CN" dirty="0"/>
              <a:t> &lt;&lt; "Linear Scan Time: " &lt;&lt; </a:t>
            </a:r>
            <a:r>
              <a:rPr lang="en-US" altLang="zh-CN" dirty="0" err="1"/>
              <a:t>linearsumtime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189   </a:t>
            </a:r>
            <a:r>
              <a:rPr lang="en-US" altLang="zh-CN" dirty="0" err="1"/>
              <a:t>cout</a:t>
            </a:r>
            <a:r>
              <a:rPr lang="en-US" altLang="zh-CN" dirty="0"/>
              <a:t> &lt;&lt; "Speedup: " &lt;&lt; ((double) </a:t>
            </a:r>
            <a:r>
              <a:rPr lang="en-US" altLang="zh-CN" dirty="0" err="1"/>
              <a:t>linearsumtime</a:t>
            </a:r>
            <a:r>
              <a:rPr lang="en-US" altLang="zh-CN" dirty="0"/>
              <a:t>) / ((double) </a:t>
            </a:r>
            <a:r>
              <a:rPr lang="en-US" altLang="zh-CN" dirty="0" err="1"/>
              <a:t>mr_sumtime</a:t>
            </a:r>
            <a:r>
              <a:rPr lang="en-US" altLang="zh-CN" dirty="0"/>
              <a:t>) &lt;&lt; "x"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190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191 </a:t>
            </a:r>
          </a:p>
          <a:p>
            <a:r>
              <a:rPr lang="en-US" altLang="zh-CN" dirty="0"/>
              <a:t>192   if( </a:t>
            </a:r>
            <a:r>
              <a:rPr lang="en-US" altLang="zh-CN" dirty="0" err="1"/>
              <a:t>mrsum</a:t>
            </a:r>
            <a:r>
              <a:rPr lang="en-US" altLang="zh-CN" dirty="0"/>
              <a:t> == </a:t>
            </a:r>
            <a:r>
              <a:rPr lang="en-US" altLang="zh-CN" dirty="0" err="1"/>
              <a:t>true_sum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193     </a:t>
            </a:r>
            <a:r>
              <a:rPr lang="en-US" altLang="zh-CN" dirty="0" err="1"/>
              <a:t>cout</a:t>
            </a:r>
            <a:r>
              <a:rPr lang="en-US" altLang="zh-CN" dirty="0"/>
              <a:t> &lt;&lt; "Correct Result."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194   } else {</a:t>
            </a:r>
          </a:p>
          <a:p>
            <a:r>
              <a:rPr lang="en-US" altLang="zh-CN" dirty="0"/>
              <a:t>195     </a:t>
            </a:r>
            <a:r>
              <a:rPr lang="en-US" altLang="zh-CN" dirty="0" err="1"/>
              <a:t>cout</a:t>
            </a:r>
            <a:r>
              <a:rPr lang="en-US" altLang="zh-CN" dirty="0"/>
              <a:t> &lt;&lt; "+--------------------------------------+"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196     </a:t>
            </a:r>
            <a:r>
              <a:rPr lang="en-US" altLang="zh-CN" dirty="0" err="1"/>
              <a:t>cout</a:t>
            </a:r>
            <a:r>
              <a:rPr lang="en-US" altLang="zh-CN" dirty="0"/>
              <a:t> &lt;&lt; "| INCORRECT RESULT THE WORLD IS ENDING |"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197     </a:t>
            </a:r>
            <a:r>
              <a:rPr lang="en-US" altLang="zh-CN" dirty="0" err="1"/>
              <a:t>cout</a:t>
            </a:r>
            <a:r>
              <a:rPr lang="en-US" altLang="zh-CN" dirty="0"/>
              <a:t> &lt;&lt; "+--------------------------------------+"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198   }</a:t>
            </a:r>
          </a:p>
          <a:p>
            <a:r>
              <a:rPr lang="en-US" altLang="zh-CN" dirty="0"/>
              <a:t>199 </a:t>
            </a:r>
          </a:p>
          <a:p>
            <a:r>
              <a:rPr lang="en-US" altLang="zh-CN" dirty="0"/>
              <a:t>200   delete [] array;</a:t>
            </a:r>
          </a:p>
          <a:p>
            <a:r>
              <a:rPr lang="en-US" altLang="zh-CN" dirty="0"/>
              <a:t>201   array = NULL;</a:t>
            </a:r>
          </a:p>
          <a:p>
            <a:r>
              <a:rPr lang="en-US" altLang="zh-CN" dirty="0"/>
              <a:t>202 </a:t>
            </a:r>
          </a:p>
          <a:p>
            <a:r>
              <a:rPr lang="en-US" altLang="zh-CN" dirty="0"/>
              <a:t>203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47630-19D0-4D37-ADDC-2640E72CCBD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933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Mesos</a:t>
            </a:r>
            <a:r>
              <a:rPr lang="en-US" altLang="zh-CN" dirty="0"/>
              <a:t> </a:t>
            </a:r>
            <a:r>
              <a:rPr lang="zh-CN" altLang="en-US" dirty="0"/>
              <a:t>分布式资源统一管理平台，现在有很多的分布式计算框架用于特定的计算，如</a:t>
            </a:r>
            <a:r>
              <a:rPr lang="en-US" altLang="zh-CN" dirty="0"/>
              <a:t>Storm</a:t>
            </a:r>
            <a:r>
              <a:rPr lang="zh-CN" altLang="en-US" dirty="0"/>
              <a:t>，</a:t>
            </a:r>
            <a:r>
              <a:rPr lang="en-US" altLang="zh-CN" dirty="0" err="1"/>
              <a:t>Pregel</a:t>
            </a:r>
            <a:r>
              <a:rPr lang="zh-CN" altLang="en-US" dirty="0"/>
              <a:t>，</a:t>
            </a:r>
            <a:r>
              <a:rPr lang="en-US" altLang="zh-CN" dirty="0"/>
              <a:t>MR</a:t>
            </a:r>
            <a:r>
              <a:rPr lang="zh-CN" altLang="en-US" dirty="0"/>
              <a:t>在线，</a:t>
            </a:r>
            <a:r>
              <a:rPr lang="en-US" altLang="zh-CN" dirty="0"/>
              <a:t>MR</a:t>
            </a:r>
            <a:r>
              <a:rPr lang="zh-CN" altLang="en-US" dirty="0"/>
              <a:t>离线等等，他们需要一个统一的资源管理平台来进行资源之间的合理调度，来提高资源利用率和程序的运行效率。</a:t>
            </a:r>
            <a:endParaRPr lang="en-US" altLang="zh-CN" dirty="0"/>
          </a:p>
          <a:p>
            <a:r>
              <a:rPr lang="zh-CN" altLang="en-US" dirty="0"/>
              <a:t>目前主流的这类平台还有</a:t>
            </a:r>
            <a:r>
              <a:rPr lang="en-US" altLang="zh-CN" dirty="0"/>
              <a:t>MRv2,</a:t>
            </a:r>
            <a:r>
              <a:rPr lang="zh-CN" altLang="en-US" dirty="0"/>
              <a:t>即</a:t>
            </a:r>
            <a:r>
              <a:rPr lang="en-US" altLang="zh-CN" dirty="0"/>
              <a:t>YARN</a:t>
            </a:r>
            <a:r>
              <a:rPr lang="zh-CN" altLang="en-US" dirty="0"/>
              <a:t>。</a:t>
            </a:r>
            <a:r>
              <a:rPr lang="en-US" altLang="zh-CN" dirty="0"/>
              <a:t>Facebook</a:t>
            </a:r>
            <a:r>
              <a:rPr lang="zh-CN" altLang="en-US" dirty="0"/>
              <a:t>自主研发了一个开源计算框架，类似于</a:t>
            </a:r>
            <a:r>
              <a:rPr lang="en-US" altLang="zh-CN" dirty="0"/>
              <a:t>YARN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4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66576" indent="-294837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79347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51086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22825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94564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66303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38042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009781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2ADCEF8-BD3F-4B99-A8D8-D1FBBD40156D}" type="slidenum">
              <a:rPr lang="en-GB" altLang="en-US"/>
              <a:pPr/>
              <a:t>38</a:t>
            </a:fld>
            <a:endParaRPr lang="en-GB" altLang="en-US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8027" y="721757"/>
            <a:ext cx="4592109" cy="36087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344" tIns="47172" rIns="94344" bIns="471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ea typeface="DejaVu Sans" charset="0"/>
              <a:cs typeface="DejaVu Sans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8817" y="4571127"/>
            <a:ext cx="5505747" cy="4330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344" tIns="47172" rIns="94344" bIns="47172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6FE4DA25-8169-4CE0-89BC-A508CE6B87E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22313"/>
            <a:ext cx="4811713" cy="36083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573588"/>
            <a:ext cx="5046663" cy="4327525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6576" indent="-294837" eaLnBrk="0" hangingPunct="0"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79347" indent="-235869" eaLnBrk="0" hangingPunct="0"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51086" indent="-235869" eaLnBrk="0" hangingPunct="0"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22825" indent="-235869" eaLnBrk="0" hangingPunct="0"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94564" indent="-2358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66303" indent="-2358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38042" indent="-2358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9781" indent="-2358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EBFF52B-C5F4-4FE3-B667-EB0A0F9EA32B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8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7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51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46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1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7660" indent="-272177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8708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24191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59674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95157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30640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66123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01606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D09640-156A-4E16-9AB6-A619060D95D1}" type="slidenum">
              <a:rPr lang="it-IT" altLang="it-IT" sz="1200"/>
              <a:pPr eaLnBrk="1" hangingPunct="1">
                <a:spcBef>
                  <a:spcPct val="0"/>
                </a:spcBef>
              </a:pPr>
              <a:t>50</a:t>
            </a:fld>
            <a:endParaRPr lang="it-IT" altLang="it-IT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2313"/>
            <a:ext cx="4811713" cy="3608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551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7660" indent="-272177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8708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24191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59674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95157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30640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66123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01606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E7CE7-0C61-4567-8FF9-D9E987288722}" type="slidenum">
              <a:rPr lang="it-IT" altLang="it-IT" sz="1200"/>
              <a:pPr eaLnBrk="1" hangingPunct="1">
                <a:spcBef>
                  <a:spcPct val="0"/>
                </a:spcBef>
              </a:pPr>
              <a:t>51</a:t>
            </a:fld>
            <a:endParaRPr lang="it-IT" altLang="it-IT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2313"/>
            <a:ext cx="4811713" cy="3608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7660" indent="-272177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8708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24191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59674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95157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30640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66123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01606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ED736E-437C-4CA2-B475-F1E94244E878}" type="slidenum">
              <a:rPr lang="it-IT" altLang="it-IT" sz="1200"/>
              <a:pPr eaLnBrk="1" hangingPunct="1">
                <a:spcBef>
                  <a:spcPct val="0"/>
                </a:spcBef>
              </a:pPr>
              <a:t>52</a:t>
            </a:fld>
            <a:endParaRPr lang="it-IT" altLang="it-IT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2313"/>
            <a:ext cx="4811713" cy="36083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" pitchFamily="48" charset="0"/>
              </a:rPr>
              <a:t>Architecting Parallel Software</a:t>
            </a:r>
          </a:p>
          <a:p>
            <a:r>
              <a:rPr lang="en-US">
                <a:latin typeface="Times" pitchFamily="48" charset="0"/>
              </a:rPr>
              <a:t>Keutzer and Mattson</a:t>
            </a: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23331-1671-4CEF-9C4C-D893BB78B6A7}" type="slidenum">
              <a:rPr lang="en-US">
                <a:latin typeface="Times" pitchFamily="48" charset="0"/>
              </a:rPr>
              <a:pPr/>
              <a:t>62</a:t>
            </a:fld>
            <a:endParaRPr lang="en-US">
              <a:latin typeface="Times" pitchFamily="48" charset="0"/>
            </a:endParaRPr>
          </a:p>
        </p:txBody>
      </p:sp>
      <p:sp>
        <p:nvSpPr>
          <p:cNvPr id="194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3988" y="846138"/>
            <a:ext cx="4465637" cy="3349625"/>
          </a:xfrm>
          <a:ln w="12700" cap="flat">
            <a:solidFill>
              <a:schemeClr val="tx1"/>
            </a:solidFill>
          </a:ln>
        </p:spPr>
      </p:sp>
      <p:sp>
        <p:nvSpPr>
          <p:cNvPr id="194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60889"/>
            <a:ext cx="5362575" cy="4319587"/>
          </a:xfrm>
          <a:noFill/>
          <a:ln/>
        </p:spPr>
        <p:txBody>
          <a:bodyPr lIns="96507" tIns="47407" rIns="96507" bIns="47407"/>
          <a:lstStyle/>
          <a:p>
            <a:pPr eaLnBrk="1" hangingPunct="1"/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0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DB52D582-882D-47B9-BC53-0A4F9D1BA997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22313"/>
            <a:ext cx="4811713" cy="3608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573588"/>
            <a:ext cx="5046663" cy="4327525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3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" pitchFamily="48" charset="0"/>
              </a:rPr>
              <a:t>Architecting Parallel Software</a:t>
            </a:r>
          </a:p>
          <a:p>
            <a:r>
              <a:rPr lang="en-US">
                <a:latin typeface="Times" pitchFamily="48" charset="0"/>
              </a:rPr>
              <a:t>Keutzer and Mattson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9120E-CDB4-4E80-A0C5-D6F0D5D7E167}" type="slidenum">
              <a:rPr lang="en-US">
                <a:latin typeface="Times" pitchFamily="48" charset="0"/>
              </a:rPr>
              <a:pPr/>
              <a:t>63</a:t>
            </a:fld>
            <a:endParaRPr lang="en-US">
              <a:latin typeface="Times" pitchFamily="48" charset="0"/>
            </a:endParaRPr>
          </a:p>
        </p:txBody>
      </p:sp>
      <p:sp>
        <p:nvSpPr>
          <p:cNvPr id="19558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482557" eaLnBrk="1" hangingPunct="1"/>
            <a:fld id="{EE522880-22A8-45FC-945E-11A678E5B919}" type="slidenum">
              <a:rPr lang="en-US" sz="1300" b="0">
                <a:latin typeface="Calibri" pitchFamily="34" charset="0"/>
              </a:rPr>
              <a:pPr algn="r" defTabSz="482557" eaLnBrk="1" hangingPunct="1"/>
              <a:t>63</a:t>
            </a:fld>
            <a:endParaRPr lang="en-US" sz="1300" b="0" dirty="0">
              <a:latin typeface="Calibri" pitchFamily="34" charset="0"/>
            </a:endParaRPr>
          </a:p>
        </p:txBody>
      </p:sp>
      <p:sp>
        <p:nvSpPr>
          <p:cNvPr id="195589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21" tIns="46211" rIns="92421" bIns="46211" anchor="b"/>
          <a:lstStyle/>
          <a:p>
            <a:pPr algn="r" defTabSz="923843" eaLnBrk="1" hangingPunct="1"/>
            <a:fld id="{E68E1CCE-CC62-4164-9649-FD7E39CF4183}" type="slidenum">
              <a:rPr lang="en-US" sz="1200" b="0"/>
              <a:pPr algn="r" defTabSz="923843" eaLnBrk="1" hangingPunct="1"/>
              <a:t>63</a:t>
            </a:fld>
            <a:endParaRPr lang="en-US" sz="1200" b="0" dirty="0"/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421" tIns="46211" rIns="92421" bIns="46211"/>
          <a:lstStyle/>
          <a:p>
            <a:pPr defTabSz="457159" eaLnBrk="1" hangingPunct="1"/>
            <a:endParaRPr lang="en-US" dirty="0">
              <a:latin typeface="Times" pitchFamily="48" charset="0"/>
            </a:endParaRPr>
          </a:p>
          <a:p>
            <a:pPr defTabSz="457159" eaLnBrk="1" hangingPunct="1"/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24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" pitchFamily="48" charset="0"/>
              </a:rPr>
              <a:t>Architecting Parallel Software</a:t>
            </a:r>
          </a:p>
          <a:p>
            <a:r>
              <a:rPr lang="en-US">
                <a:latin typeface="Times" pitchFamily="48" charset="0"/>
              </a:rPr>
              <a:t>Keutzer and Mattson</a:t>
            </a: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5648E-635D-4DC9-81BD-BBD10B19B75B}" type="slidenum">
              <a:rPr lang="en-US">
                <a:latin typeface="Times" pitchFamily="48" charset="0"/>
              </a:rPr>
              <a:pPr/>
              <a:t>68</a:t>
            </a:fld>
            <a:endParaRPr lang="en-US">
              <a:latin typeface="Times" pitchFamily="48" charset="0"/>
            </a:endParaRPr>
          </a:p>
        </p:txBody>
      </p:sp>
      <p:sp>
        <p:nvSpPr>
          <p:cNvPr id="19661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482557" eaLnBrk="1" hangingPunct="1"/>
            <a:fld id="{13AF703F-4F46-4D7D-9C25-FF590111C10C}" type="slidenum">
              <a:rPr lang="en-US" sz="1300" b="0">
                <a:latin typeface="Calibri" pitchFamily="34" charset="0"/>
                <a:ea typeface="MS PGothic" pitchFamily="34" charset="-128"/>
              </a:rPr>
              <a:pPr algn="r" defTabSz="482557" eaLnBrk="1" hangingPunct="1"/>
              <a:t>68</a:t>
            </a:fld>
            <a:endParaRPr lang="en-US" sz="1300" b="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96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96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 lIns="96653" tIns="48326" rIns="96653" bIns="48326"/>
          <a:lstStyle/>
          <a:p>
            <a:pPr defTabSz="457159" eaLnBrk="1" hangingPunct="1">
              <a:spcBef>
                <a:spcPct val="0"/>
              </a:spcBef>
            </a:pPr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27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359A35AF-B283-477D-B0FE-2C94C6B0F30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9813" y="722313"/>
            <a:ext cx="4811712" cy="36083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70413"/>
            <a:ext cx="5510213" cy="4330700"/>
          </a:xfrm>
          <a:noFill/>
        </p:spPr>
        <p:txBody>
          <a:bodyPr/>
          <a:lstStyle/>
          <a:p>
            <a:pPr eaLnBrk="1" hangingPunct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010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7E7A80E6-BF71-4F3E-82D7-045DF5B25E0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103" tIns="43769" rIns="89103" bIns="43769" anchor="b"/>
          <a:lstStyle/>
          <a:p>
            <a:pPr algn="r" defTabSz="900113" eaLnBrk="0" hangingPunct="0"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14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27075"/>
            <a:ext cx="4794250" cy="3595688"/>
          </a:xfrm>
          <a:ln w="12700" cap="flat">
            <a:solidFill>
              <a:schemeClr val="tx1"/>
            </a:solidFill>
          </a:ln>
        </p:spPr>
      </p:sp>
      <p:sp>
        <p:nvSpPr>
          <p:cNvPr id="819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5" y="4572000"/>
            <a:ext cx="5053013" cy="43291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103" tIns="43769" rIns="89103" bIns="43769"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D246CBBC-74BB-491F-9BB2-D71DE0AD1D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B431B-8D14-4460-9E2D-AE86CFB3831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93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7312396-CEBD-4858-A965-D6050EDD75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0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707660" indent="-272177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1088708" indent="-217742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524191" indent="-217742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1959674" indent="-217742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2395157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830640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3266123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3701606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fld id="{496B7EFD-4086-4A08-ABB5-42C1295056B4}" type="slidenum">
              <a:rPr lang="es-ES" altLang="en-US" sz="1300">
                <a:solidFill>
                  <a:schemeClr val="tx1"/>
                </a:solidFill>
                <a:latin typeface="Gill Sans" charset="0"/>
              </a:rPr>
              <a:pPr eaLnBrk="1" hangingPunct="1"/>
              <a:t>25</a:t>
            </a:fld>
            <a:endParaRPr lang="es-ES" altLang="en-US" sz="1300">
              <a:solidFill>
                <a:schemeClr val="tx1"/>
              </a:solidFill>
              <a:latin typeface="Gill Sans" charset="0"/>
            </a:endParaRPr>
          </a:p>
        </p:txBody>
      </p:sp>
      <p:sp>
        <p:nvSpPr>
          <p:cNvPr id="156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6638" y="722313"/>
            <a:ext cx="4814887" cy="36099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62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BBC20B7-E129-4FAF-BFDE-595D7E47053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8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3B76B85-84CD-417B-8F37-9C9E30EE5871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1619C2BF-6300-4011-9A6A-3CA01B6523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C8E18-DB95-4649-905E-91DA5A1114E1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E6687-F85A-4938-A161-FAB6963094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43E79-B915-4171-9B5C-C84E7D32C948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0781F-3CA1-4767-A126-79350794CA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5167"/>
            <a:ext cx="8380047" cy="643820"/>
          </a:xfrm>
        </p:spPr>
        <p:txBody>
          <a:bodyPr/>
          <a:lstStyle>
            <a:lvl1pPr algn="l">
              <a:defRPr b="1">
                <a:latin typeface="+mj-lt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0" y="1274618"/>
            <a:ext cx="8368771" cy="5050688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lang="en-US" sz="2000" b="1" smtClean="0">
                <a:solidFill>
                  <a:srgbClr val="73B900"/>
                </a:solidFill>
                <a:latin typeface="+mj-lt"/>
                <a:ea typeface="微软雅黑" pitchFamily="34" charset="-122"/>
                <a:cs typeface="+mj-cs"/>
              </a:defRPr>
            </a:lvl1pPr>
            <a:lvl2pPr>
              <a:buSzPct val="100000"/>
              <a:buFont typeface="Wingdings" pitchFamily="2" charset="2"/>
              <a:buChar char="n"/>
              <a:defRPr>
                <a:latin typeface="+mj-lt"/>
                <a:ea typeface="微软雅黑" pitchFamily="34" charset="-122"/>
              </a:defRPr>
            </a:lvl2pPr>
            <a:lvl3pPr>
              <a:buSzPct val="100000"/>
              <a:buFont typeface="Wingdings" pitchFamily="2" charset="2"/>
              <a:buChar char="n"/>
              <a:defRPr sz="1500">
                <a:latin typeface="+mj-lt"/>
                <a:ea typeface="微软雅黑" pitchFamily="34" charset="-122"/>
              </a:defRPr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8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37C90-50C0-465F-8EEC-E3396270AC1D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5235C76A-EEB7-4136-8543-2B9FF3760C1D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242DEF53-6046-4E37-98DF-68E11992AE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78AAA3-A5B3-4657-9F4E-CF74B3D60038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B80B-D8AC-45F6-B4A6-E0D44E7D82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13EE7-9EC5-493C-ABEA-A05762A5A2A2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517BA-0F09-4261-828D-4A97A7207E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549F1-15DB-426A-A7EE-0F52F2BE72B2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9F47C-AB69-4BFB-AC7E-C5E6ECE5D4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D1CDD-EF79-41CF-8F72-9F0483C22088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584A4-8C3B-453B-8049-254246CF69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C1C68D-2A5A-42D4-B000-3C0C55F42993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97F87-4DBB-4378-830F-495FF1233B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354F47-12E3-4F15-8BBD-0FC010633024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2E0F3-3A05-413E-89C9-3B91740346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900AEB-2451-40BB-A0D4-20901F7DB8B1}" type="datetime1">
              <a:rPr lang="zh-CN" altLang="en-US" smtClean="0"/>
              <a:t>2019/12/30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EAEAA89-8177-4B74-9100-9C3D3138E7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3501008"/>
            <a:ext cx="6858000" cy="1375792"/>
          </a:xfrm>
        </p:spPr>
        <p:txBody>
          <a:bodyPr lIns="0" rIns="0">
            <a:noAutofit/>
          </a:bodyPr>
          <a:lstStyle/>
          <a:p>
            <a:r>
              <a:rPr lang="en-US" altLang="zh-CN" sz="3000" dirty="0"/>
              <a:t>Foundation to Parallel Programming</a:t>
            </a:r>
            <a:br>
              <a:rPr lang="en-US" altLang="zh-CN" dirty="0"/>
            </a:br>
            <a:r>
              <a:rPr lang="zh-CN" altLang="en-US" sz="5400" dirty="0"/>
              <a:t>并行程序设计基础</a:t>
            </a:r>
            <a:endParaRPr lang="en-US" altLang="zh-CN" sz="5400" dirty="0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Pingpeng</a:t>
            </a:r>
            <a:r>
              <a:rPr lang="en-US" altLang="zh-CN" dirty="0"/>
              <a:t> Yuan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并行程序设计模型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1000" indent="-381000">
              <a:buFontTx/>
              <a:buChar char="•"/>
            </a:pPr>
            <a:r>
              <a:rPr lang="en-US" altLang="en-US" sz="2800" dirty="0"/>
              <a:t>Partitioned Global Address Space Programming (PGAS) Languages</a:t>
            </a:r>
          </a:p>
          <a:p>
            <a:pPr marL="1104900" lvl="1" indent="-533400"/>
            <a:r>
              <a:rPr lang="en-US" altLang="en-US" sz="2400" dirty="0"/>
              <a:t>UPC, </a:t>
            </a:r>
            <a:r>
              <a:rPr lang="en-US" altLang="en-US" sz="2400" dirty="0" err="1"/>
              <a:t>Coarray</a:t>
            </a:r>
            <a:r>
              <a:rPr lang="en-US" altLang="en-US" sz="2400" dirty="0"/>
              <a:t> Fortran, Titanium</a:t>
            </a:r>
          </a:p>
          <a:p>
            <a:r>
              <a:rPr lang="zh-CN" altLang="en-US" sz="2800" dirty="0">
                <a:ea typeface="宋体" pitchFamily="2" charset="-122"/>
              </a:rPr>
              <a:t>函数程序设计</a:t>
            </a:r>
            <a:r>
              <a:rPr lang="en-US" altLang="zh-CN" sz="2800" dirty="0">
                <a:ea typeface="宋体" pitchFamily="2" charset="-122"/>
              </a:rPr>
              <a:t>Functional Programming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MapReduce</a:t>
            </a:r>
            <a:endParaRPr lang="en-US" altLang="zh-CN" dirty="0">
              <a:ea typeface="宋体" pitchFamily="2" charset="-122"/>
            </a:endParaRPr>
          </a:p>
          <a:p>
            <a:pPr marL="381000" indent="-381000">
              <a:buFontTx/>
              <a:buChar char="•"/>
            </a:pPr>
            <a:r>
              <a:rPr lang="en-US" altLang="en-US" sz="2800" dirty="0"/>
              <a:t>Languages and Paradigm for Hardware Accelerators</a:t>
            </a:r>
          </a:p>
          <a:p>
            <a:pPr marL="381000" indent="-381000">
              <a:buFontTx/>
              <a:buChar char="•"/>
            </a:pPr>
            <a:r>
              <a:rPr lang="zh-CN" altLang="en-US" sz="2400" dirty="0"/>
              <a:t>硬件加速器的语言和范例</a:t>
            </a:r>
            <a:endParaRPr lang="en-US" altLang="en-US" sz="2400" dirty="0"/>
          </a:p>
          <a:p>
            <a:pPr marL="1104900" lvl="1" indent="-533400"/>
            <a:r>
              <a:rPr lang="en-US" altLang="en-US" sz="2400" dirty="0"/>
              <a:t>CUDA, </a:t>
            </a:r>
            <a:r>
              <a:rPr lang="en-US" altLang="en-US" sz="2400" dirty="0" err="1"/>
              <a:t>OpenCL</a:t>
            </a:r>
            <a:endParaRPr lang="en-US" altLang="en-US" sz="2400" dirty="0"/>
          </a:p>
          <a:p>
            <a:r>
              <a:rPr lang="en-US" altLang="en-US" sz="2800" dirty="0"/>
              <a:t>  Hybrid: MPI + </a:t>
            </a:r>
            <a:r>
              <a:rPr lang="en-US" altLang="en-US" sz="2800" dirty="0" err="1"/>
              <a:t>OpenMP</a:t>
            </a:r>
            <a:r>
              <a:rPr lang="en-US" altLang="en-US" sz="2800" dirty="0"/>
              <a:t> + CUDA/</a:t>
            </a:r>
            <a:r>
              <a:rPr lang="en-US" altLang="en-US" sz="2800" dirty="0" err="1"/>
              <a:t>OpenCL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Programming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7709E-2D89-4644-BB1A-01F1B79FACE5}" type="slidenum">
              <a:rPr lang="en-US" altLang="zh-CN">
                <a:solidFill>
                  <a:schemeClr val="bg2"/>
                </a:solidFill>
              </a:rPr>
              <a:pPr eaLnBrk="1" hangingPunct="1"/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2171700" y="58039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505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2305050" y="5078413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5050" y="2505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5050" y="3022600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5050" y="3524250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05050" y="40417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05050" y="4559300"/>
            <a:ext cx="381000" cy="5191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669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35"/>
          <p:cNvSpPr txBox="1">
            <a:spLocks noChangeArrowheads="1"/>
          </p:cNvSpPr>
          <p:nvPr/>
        </p:nvSpPr>
        <p:spPr bwMode="auto">
          <a:xfrm rot="-5400000">
            <a:off x="1665287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0495" name="TextBox 36"/>
          <p:cNvSpPr txBox="1">
            <a:spLocks noChangeArrowheads="1"/>
          </p:cNvSpPr>
          <p:nvPr/>
        </p:nvSpPr>
        <p:spPr bwMode="auto">
          <a:xfrm>
            <a:off x="1981200" y="15240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Single Thread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92300"/>
            <a:ext cx="1111250" cy="38227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4860032" y="2438401"/>
            <a:ext cx="2880320" cy="2117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53" name="TextBox 32"/>
          <p:cNvSpPr txBox="1">
            <a:spLocks noChangeArrowheads="1"/>
          </p:cNvSpPr>
          <p:nvPr/>
        </p:nvSpPr>
        <p:spPr bwMode="auto">
          <a:xfrm>
            <a:off x="228600" y="1524000"/>
            <a:ext cx="1133475" cy="6159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S</a:t>
            </a:r>
            <a:r>
              <a:rPr lang="en-US" altLang="zh-CN" sz="1400" i="1" baseline="-25000">
                <a:ea typeface="宋体" panose="02010600030101010101" pitchFamily="2" charset="-122"/>
              </a:rPr>
              <a:t>i</a:t>
            </a:r>
            <a:r>
              <a:rPr lang="en-US" altLang="zh-CN" sz="1400" i="1">
                <a:ea typeface="宋体" panose="02010600030101010101" pitchFamily="2" charset="-122"/>
              </a:rPr>
              <a:t> = Serial</a:t>
            </a:r>
          </a:p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P</a:t>
            </a:r>
            <a:r>
              <a:rPr lang="en-US" altLang="zh-CN" sz="1400" i="1" baseline="-25000">
                <a:ea typeface="宋体" panose="02010600030101010101" pitchFamily="2" charset="-122"/>
              </a:rPr>
              <a:t>j</a:t>
            </a:r>
            <a:r>
              <a:rPr lang="en-US" altLang="zh-CN" sz="1400" i="1">
                <a:ea typeface="宋体" panose="02010600030101010101" pitchFamily="2" charset="-122"/>
              </a:rPr>
              <a:t> = Parallel</a:t>
            </a:r>
          </a:p>
        </p:txBody>
      </p:sp>
    </p:spTree>
    <p:extLst>
      <p:ext uri="{BB962C8B-B14F-4D97-AF65-F5344CB8AC3E}">
        <p14:creationId xmlns:p14="http://schemas.microsoft.com/office/powerpoint/2010/main" val="54308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136904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Sequential Programming Model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7E8FA-8455-4BA8-95E3-EBC842C01314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84784"/>
            <a:ext cx="7704856" cy="4347845"/>
          </a:xfrm>
        </p:spPr>
        <p:txBody>
          <a:bodyPr/>
          <a:lstStyle/>
          <a:p>
            <a:pPr eaLnBrk="1" hangingPunct="1"/>
            <a:r>
              <a:rPr lang="en-US" altLang="ko-KR" sz="3200" dirty="0"/>
              <a:t>Functional</a:t>
            </a:r>
          </a:p>
          <a:p>
            <a:pPr lvl="1" eaLnBrk="1" hangingPunct="1"/>
            <a:r>
              <a:rPr lang="zh-CN" altLang="en-US" sz="2800" dirty="0"/>
              <a:t>命名（</a:t>
            </a:r>
            <a:r>
              <a:rPr lang="en-US" altLang="ko-KR" sz="2800" dirty="0"/>
              <a:t>Naming</a:t>
            </a:r>
            <a:r>
              <a:rPr lang="zh-CN" altLang="en-US" sz="2800" dirty="0"/>
              <a:t>）</a:t>
            </a:r>
            <a:r>
              <a:rPr lang="en-US" altLang="ko-KR" sz="2800" dirty="0"/>
              <a:t>:  </a:t>
            </a:r>
            <a:r>
              <a:rPr lang="zh-CN" altLang="en-US" sz="2800" dirty="0"/>
              <a:t>能够在虚地址空间里命名任何变量</a:t>
            </a:r>
            <a:endParaRPr lang="en-US" altLang="ko-KR" sz="2800" dirty="0"/>
          </a:p>
          <a:p>
            <a:pPr lvl="2" eaLnBrk="1" hangingPunct="1"/>
            <a:r>
              <a:rPr lang="zh-CN" altLang="en-US" sz="2400" dirty="0"/>
              <a:t>硬件（或者编译器）将虚地址空间的地址映射到物理地址</a:t>
            </a:r>
            <a:endParaRPr lang="en-US" altLang="ko-KR" sz="2400" dirty="0"/>
          </a:p>
          <a:p>
            <a:pPr lvl="1" eaLnBrk="1" hangingPunct="1"/>
            <a:r>
              <a:rPr lang="zh-CN" altLang="en-US" sz="2800" dirty="0"/>
              <a:t>操作（</a:t>
            </a:r>
            <a:r>
              <a:rPr lang="en-US" altLang="ko-KR" sz="2800" dirty="0"/>
              <a:t>Operations): Loads and Stores</a:t>
            </a:r>
          </a:p>
          <a:p>
            <a:pPr lvl="1" eaLnBrk="1" hangingPunct="1"/>
            <a:r>
              <a:rPr lang="zh-CN" altLang="en-US" sz="2800" dirty="0"/>
              <a:t>顺序（</a:t>
            </a:r>
            <a:r>
              <a:rPr lang="en-US" altLang="ko-KR" sz="2800" dirty="0"/>
              <a:t>Ordering</a:t>
            </a:r>
            <a:r>
              <a:rPr lang="zh-CN" altLang="en-US" sz="2800" dirty="0"/>
              <a:t>）</a:t>
            </a:r>
            <a:r>
              <a:rPr lang="en-US" altLang="ko-KR" sz="2800" dirty="0"/>
              <a:t>:  Sequential program order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7384"/>
            <a:ext cx="813690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Sequential Programming Model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9E69D-13D2-47C1-8F81-7CD27ACC5D2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628800"/>
            <a:ext cx="7632848" cy="4464496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性能</a:t>
            </a:r>
            <a:endParaRPr lang="en-US" altLang="ko-KR" sz="3600" dirty="0"/>
          </a:p>
          <a:p>
            <a:pPr lvl="1" eaLnBrk="1" hangingPunct="1"/>
            <a:r>
              <a:rPr lang="zh-CN" altLang="en-US" sz="2800" dirty="0"/>
              <a:t>决定于单一位置依赖</a:t>
            </a:r>
            <a:r>
              <a:rPr lang="en-US" altLang="ko-KR" sz="2800" dirty="0"/>
              <a:t>: </a:t>
            </a:r>
            <a:r>
              <a:rPr lang="zh-CN" altLang="en-US" sz="2800" dirty="0"/>
              <a:t>依赖顺序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编译器</a:t>
            </a:r>
            <a:r>
              <a:rPr lang="en-US" altLang="ko-KR" sz="2800" dirty="0"/>
              <a:t>: </a:t>
            </a:r>
            <a:r>
              <a:rPr lang="zh-CN" altLang="en-US" sz="2800" dirty="0"/>
              <a:t>重组代码以及寄存器分配</a:t>
            </a:r>
            <a:endParaRPr lang="en-US" altLang="ko-KR" sz="2800" dirty="0"/>
          </a:p>
          <a:p>
            <a:pPr lvl="1" eaLnBrk="1" hangingPunct="1"/>
            <a:r>
              <a:rPr lang="zh-CN" altLang="en-US" sz="2800" dirty="0"/>
              <a:t>硬件</a:t>
            </a:r>
            <a:r>
              <a:rPr lang="en-US" altLang="ko-KR" sz="2800" dirty="0"/>
              <a:t>: </a:t>
            </a:r>
            <a:r>
              <a:rPr lang="zh-CN" altLang="en-US" sz="2800" dirty="0"/>
              <a:t>乱序执行</a:t>
            </a:r>
            <a:r>
              <a:rPr lang="en-US" altLang="ko-KR" sz="2800" dirty="0"/>
              <a:t>, pipeline bypassing, write buffers</a:t>
            </a:r>
          </a:p>
          <a:p>
            <a:pPr lvl="1" eaLnBrk="1" hangingPunct="1"/>
            <a:r>
              <a:rPr lang="zh-CN" altLang="en-US" sz="2800" dirty="0"/>
              <a:t>透明：</a:t>
            </a:r>
            <a:r>
              <a:rPr lang="en-US" altLang="ko-KR" sz="2800" dirty="0"/>
              <a:t> replication in caches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96136" y="4107320"/>
            <a:ext cx="2880320" cy="2117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040" y="44624"/>
            <a:ext cx="8103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SAS (</a:t>
            </a:r>
            <a:r>
              <a:rPr lang="en-US" altLang="zh-CN" dirty="0"/>
              <a:t>Shared Address Space</a:t>
            </a:r>
            <a:r>
              <a:rPr lang="en-US" altLang="ko-KR" dirty="0"/>
              <a:t>) Programming Model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76CD0-802A-4EB4-9518-B610D90458AE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3568" y="2346262"/>
            <a:ext cx="7632848" cy="367353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1198142" y="2571606"/>
            <a:ext cx="1886771" cy="1326556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effectLst/>
                <a:latin typeface="Georgia" pitchFamily="18" charset="0"/>
                <a:ea typeface="Gulim" pitchFamily="34" charset="-127"/>
              </a:rPr>
              <a:t>Thread</a:t>
            </a:r>
          </a:p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effectLst/>
                <a:latin typeface="Georgia" pitchFamily="18" charset="0"/>
                <a:ea typeface="Gulim" pitchFamily="34" charset="-127"/>
              </a:rPr>
              <a:t>(Process)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940855" y="4387117"/>
            <a:ext cx="7118274" cy="13265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prstShdw prst="shdw17" dist="17961" dir="2700000">
              <a:srgbClr val="99993D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1" lang="en-US" sz="2000" b="1">
              <a:effectLst/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5829308" y="2571606"/>
            <a:ext cx="1886771" cy="1326556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effectLst/>
                <a:latin typeface="Georgia" pitchFamily="18" charset="0"/>
                <a:ea typeface="Gulim" pitchFamily="34" charset="-127"/>
              </a:rPr>
              <a:t>Thread</a:t>
            </a:r>
          </a:p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effectLst/>
                <a:latin typeface="Georgia" pitchFamily="18" charset="0"/>
                <a:ea typeface="Gulim" pitchFamily="34" charset="-127"/>
              </a:rPr>
              <a:t>(Process)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2141528" y="3898162"/>
            <a:ext cx="0" cy="5102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>
            <a:off x="6772694" y="3898162"/>
            <a:ext cx="0" cy="5102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913949" y="1916832"/>
            <a:ext cx="1120271" cy="531473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solidFill>
                  <a:schemeClr val="tx1"/>
                </a:solidFill>
                <a:effectLst/>
                <a:latin typeface="Georgia" pitchFamily="18" charset="0"/>
                <a:ea typeface="Gulim" pitchFamily="34" charset="-127"/>
              </a:rPr>
              <a:t>System</a:t>
            </a:r>
          </a:p>
        </p:txBody>
      </p:sp>
      <p:sp>
        <p:nvSpPr>
          <p:cNvPr id="37899" name="AutoShape 10"/>
          <p:cNvSpPr>
            <a:spLocks noChangeArrowheads="1"/>
          </p:cNvSpPr>
          <p:nvPr/>
        </p:nvSpPr>
        <p:spPr bwMode="auto">
          <a:xfrm>
            <a:off x="3771012" y="4693245"/>
            <a:ext cx="1457960" cy="510214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effectLst/>
                <a:latin typeface="Georgia" pitchFamily="18" charset="0"/>
                <a:ea typeface="Gulim" pitchFamily="34" charset="-127"/>
              </a:rPr>
              <a:t>X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2141528" y="3876903"/>
            <a:ext cx="1361477" cy="53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folHlink"/>
                </a:solidFill>
                <a:effectLst/>
                <a:latin typeface="Georgia" pitchFamily="18" charset="0"/>
                <a:ea typeface="Gulim" pitchFamily="34" charset="-127"/>
              </a:rPr>
              <a:t>read(X)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6799495" y="3876903"/>
            <a:ext cx="1465107" cy="53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folHlink"/>
                </a:solidFill>
                <a:effectLst/>
                <a:latin typeface="Georgia" pitchFamily="18" charset="0"/>
                <a:ea typeface="Gulim" pitchFamily="34" charset="-127"/>
              </a:rPr>
              <a:t>write(X)</a:t>
            </a:r>
          </a:p>
        </p:txBody>
      </p:sp>
      <p:sp>
        <p:nvSpPr>
          <p:cNvPr id="226317" name="Line 13"/>
          <p:cNvSpPr>
            <a:spLocks noChangeShapeType="1"/>
          </p:cNvSpPr>
          <p:nvPr/>
        </p:nvSpPr>
        <p:spPr bwMode="auto">
          <a:xfrm>
            <a:off x="1884241" y="3876903"/>
            <a:ext cx="0" cy="112247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18" name="Line 14"/>
          <p:cNvSpPr>
            <a:spLocks noChangeShapeType="1"/>
          </p:cNvSpPr>
          <p:nvPr/>
        </p:nvSpPr>
        <p:spPr bwMode="auto">
          <a:xfrm>
            <a:off x="1884241" y="4999373"/>
            <a:ext cx="1886771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5228972" y="4999373"/>
            <a:ext cx="128643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>
            <a:off x="6515407" y="3876903"/>
            <a:ext cx="0" cy="112247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6" name="Text Box 21"/>
          <p:cNvSpPr txBox="1">
            <a:spLocks noChangeArrowheads="1"/>
          </p:cNvSpPr>
          <p:nvPr/>
        </p:nvSpPr>
        <p:spPr bwMode="auto">
          <a:xfrm>
            <a:off x="3256438" y="5203459"/>
            <a:ext cx="2528203" cy="53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tx1"/>
                </a:solidFill>
                <a:effectLst/>
                <a:latin typeface="Georgia" pitchFamily="18" charset="0"/>
                <a:ea typeface="Gulim" pitchFamily="34" charset="-127"/>
              </a:rPr>
              <a:t>Shared variable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SAS Model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7709E-2D89-4644-BB1A-01F1B79FACE5}" type="slidenum">
              <a:rPr lang="en-US" altLang="zh-CN">
                <a:solidFill>
                  <a:schemeClr val="bg2"/>
                </a:solidFill>
              </a:rPr>
              <a:pPr eaLnBrk="1" hangingPunct="1"/>
              <a:t>15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2171700" y="58039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505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2305050" y="5078413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5050" y="2505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5050" y="3022600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5050" y="3524250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05050" y="40417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05050" y="4559300"/>
            <a:ext cx="381000" cy="5191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20492" name="TextBox 32"/>
          <p:cNvSpPr txBox="1">
            <a:spLocks noChangeArrowheads="1"/>
          </p:cNvSpPr>
          <p:nvPr/>
        </p:nvSpPr>
        <p:spPr bwMode="auto">
          <a:xfrm>
            <a:off x="228600" y="1524000"/>
            <a:ext cx="1133475" cy="6159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S</a:t>
            </a:r>
            <a:r>
              <a:rPr lang="en-US" altLang="zh-CN" sz="1400" i="1" baseline="-25000">
                <a:ea typeface="宋体" panose="02010600030101010101" pitchFamily="2" charset="-122"/>
              </a:rPr>
              <a:t>i</a:t>
            </a:r>
            <a:r>
              <a:rPr lang="en-US" altLang="zh-CN" sz="1400" i="1">
                <a:ea typeface="宋体" panose="02010600030101010101" pitchFamily="2" charset="-122"/>
              </a:rPr>
              <a:t> = Serial</a:t>
            </a:r>
          </a:p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P</a:t>
            </a:r>
            <a:r>
              <a:rPr lang="en-US" altLang="zh-CN" sz="1400" i="1" baseline="-25000">
                <a:ea typeface="宋体" panose="02010600030101010101" pitchFamily="2" charset="-122"/>
              </a:rPr>
              <a:t>j</a:t>
            </a:r>
            <a:r>
              <a:rPr lang="en-US" altLang="zh-CN" sz="1400" i="1">
                <a:ea typeface="宋体" panose="02010600030101010101" pitchFamily="2" charset="-122"/>
              </a:rPr>
              <a:t> = Parallel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669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35"/>
          <p:cNvSpPr txBox="1">
            <a:spLocks noChangeArrowheads="1"/>
          </p:cNvSpPr>
          <p:nvPr/>
        </p:nvSpPr>
        <p:spPr bwMode="auto">
          <a:xfrm rot="-5400000">
            <a:off x="1665287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0495" name="TextBox 36"/>
          <p:cNvSpPr txBox="1">
            <a:spLocks noChangeArrowheads="1"/>
          </p:cNvSpPr>
          <p:nvPr/>
        </p:nvSpPr>
        <p:spPr bwMode="auto">
          <a:xfrm>
            <a:off x="1981200" y="15240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Single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05375" y="1984375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418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-5400000">
            <a:off x="4040187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03788" y="2759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15000" y="2759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08750" y="2757488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200" y="2759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4905375" y="4114800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5375" y="3597275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cxnSp>
        <p:nvCxnSpPr>
          <p:cNvPr id="34" name="Straight Arrow Connector 33"/>
          <p:cNvCxnSpPr>
            <a:stCxn id="38" idx="2"/>
            <a:endCxn id="41" idx="0"/>
          </p:cNvCxnSpPr>
          <p:nvPr/>
        </p:nvCxnSpPr>
        <p:spPr>
          <a:xfrm flipH="1">
            <a:off x="5094288" y="2501900"/>
            <a:ext cx="1587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>
            <a:off x="5095875" y="2501900"/>
            <a:ext cx="809625" cy="255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43" idx="0"/>
          </p:cNvCxnSpPr>
          <p:nvPr/>
        </p:nvCxnSpPr>
        <p:spPr>
          <a:xfrm>
            <a:off x="5095875" y="2501900"/>
            <a:ext cx="1603375" cy="255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2"/>
            <a:endCxn id="44" idx="0"/>
          </p:cNvCxnSpPr>
          <p:nvPr/>
        </p:nvCxnSpPr>
        <p:spPr>
          <a:xfrm>
            <a:off x="5095875" y="2501900"/>
            <a:ext cx="2409825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  <a:endCxn id="46" idx="0"/>
          </p:cNvCxnSpPr>
          <p:nvPr/>
        </p:nvCxnSpPr>
        <p:spPr>
          <a:xfrm>
            <a:off x="5094288" y="3276600"/>
            <a:ext cx="1587" cy="32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2"/>
          </p:cNvCxnSpPr>
          <p:nvPr/>
        </p:nvCxnSpPr>
        <p:spPr>
          <a:xfrm flipH="1">
            <a:off x="5094288" y="3276600"/>
            <a:ext cx="2411412" cy="32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2"/>
          </p:cNvCxnSpPr>
          <p:nvPr/>
        </p:nvCxnSpPr>
        <p:spPr>
          <a:xfrm flipH="1">
            <a:off x="5095875" y="3275013"/>
            <a:ext cx="1603375" cy="322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6" idx="0"/>
          </p:cNvCxnSpPr>
          <p:nvPr/>
        </p:nvCxnSpPr>
        <p:spPr>
          <a:xfrm flipH="1">
            <a:off x="5095875" y="3281363"/>
            <a:ext cx="801688" cy="315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Rectangle 4095"/>
          <p:cNvSpPr/>
          <p:nvPr/>
        </p:nvSpPr>
        <p:spPr>
          <a:xfrm>
            <a:off x="5410200" y="3802063"/>
            <a:ext cx="2667000" cy="239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Shared Address Space</a:t>
            </a:r>
          </a:p>
        </p:txBody>
      </p:sp>
      <p:cxnSp>
        <p:nvCxnSpPr>
          <p:cNvPr id="4111" name="Straight Arrow Connector 4110"/>
          <p:cNvCxnSpPr>
            <a:endCxn id="41" idx="3"/>
          </p:cNvCxnSpPr>
          <p:nvPr/>
        </p:nvCxnSpPr>
        <p:spPr>
          <a:xfrm flipH="1">
            <a:off x="5284788" y="301625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Arrow Connector 4112"/>
          <p:cNvCxnSpPr/>
          <p:nvPr/>
        </p:nvCxnSpPr>
        <p:spPr>
          <a:xfrm>
            <a:off x="5497513" y="3022600"/>
            <a:ext cx="0" cy="77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096000" y="302260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308725" y="3028950"/>
            <a:ext cx="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870700" y="302260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083425" y="3028950"/>
            <a:ext cx="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696200" y="302260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08925" y="3028950"/>
            <a:ext cx="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962400" y="1784350"/>
            <a:ext cx="0" cy="415925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rved Up Arrow 91"/>
          <p:cNvSpPr/>
          <p:nvPr/>
        </p:nvSpPr>
        <p:spPr>
          <a:xfrm>
            <a:off x="3581400" y="5943600"/>
            <a:ext cx="839788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746750" y="1536700"/>
            <a:ext cx="1003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Multi-Thread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943600" y="48895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408613" y="2154238"/>
            <a:ext cx="547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Spawn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503738" y="3479800"/>
            <a:ext cx="328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92300"/>
            <a:ext cx="1111250" cy="38227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21188" y="1892300"/>
            <a:ext cx="3884612" cy="29273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5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096" grpId="0" animBg="1"/>
      <p:bldP spid="92" grpId="0" animBg="1"/>
      <p:bldP spid="94" grpId="0"/>
      <p:bldP spid="95" grpId="0"/>
      <p:bldP spid="107" grpId="0"/>
      <p:bldP spid="108" grpId="0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SAS</a:t>
            </a:r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76967" y="2748823"/>
            <a:ext cx="2590800" cy="2117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52800" y="1340768"/>
            <a:ext cx="5486400" cy="4527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begin parallel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// spawn a child thread</a:t>
            </a:r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private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shared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=4, sum=0;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shared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double sum=0.0, a[], b[], c[];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shared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lock_type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mylock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getid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barrier;</a:t>
            </a:r>
          </a:p>
          <a:p>
            <a:pPr algn="l"/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 &gt; 0) {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lock(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mylock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sum + a[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unlock(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mylock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barrier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;   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// necessary</a:t>
            </a:r>
          </a:p>
          <a:p>
            <a:pPr algn="l"/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end parallel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// kill the child thread</a:t>
            </a:r>
            <a:endParaRPr lang="en-US" altLang="zh-CN" sz="11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1178406" y="4931321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Sequential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07038" y="6165304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Parallel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8813" y="1555750"/>
            <a:ext cx="0" cy="503555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>
            <a:off x="2817813" y="6400800"/>
            <a:ext cx="839787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" name="Curved Up Arrow 11"/>
          <p:cNvSpPr/>
          <p:nvPr/>
        </p:nvSpPr>
        <p:spPr>
          <a:xfrm flipV="1">
            <a:off x="2453169" y="2618234"/>
            <a:ext cx="1714974" cy="522734"/>
          </a:xfrm>
          <a:prstGeom prst="curvedUpArrow">
            <a:avLst>
              <a:gd name="adj1" fmla="val 25000"/>
              <a:gd name="adj2" fmla="val 50000"/>
              <a:gd name="adj3" fmla="val 574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" name="Curved Up Arrow 11"/>
          <p:cNvSpPr/>
          <p:nvPr/>
        </p:nvSpPr>
        <p:spPr>
          <a:xfrm flipV="1">
            <a:off x="2359026" y="3501008"/>
            <a:ext cx="1996950" cy="467802"/>
          </a:xfrm>
          <a:prstGeom prst="curvedUpArrow">
            <a:avLst>
              <a:gd name="adj1" fmla="val 25000"/>
              <a:gd name="adj2" fmla="val 50000"/>
              <a:gd name="adj3" fmla="val 441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1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136904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Shared Address Space Programming Model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D05AF-9638-4849-90C9-77F83E4D0E7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412776"/>
            <a:ext cx="7848872" cy="46805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dirty="0"/>
              <a:t>变量命名</a:t>
            </a:r>
            <a:endParaRPr lang="en-US" altLang="ko-KR" sz="2800" dirty="0"/>
          </a:p>
          <a:p>
            <a:pPr lvl="1" eaLnBrk="1" hangingPunct="1"/>
            <a:r>
              <a:rPr lang="zh-CN" altLang="en-US" sz="2400" dirty="0"/>
              <a:t>任何进程在共享空间里可以命名任何变量</a:t>
            </a:r>
            <a:endParaRPr lang="en-US" altLang="ko-KR" sz="2400" dirty="0"/>
          </a:p>
          <a:p>
            <a:pPr eaLnBrk="1" hangingPunct="1"/>
            <a:r>
              <a:rPr lang="en-US" altLang="ko-KR" sz="2800" dirty="0"/>
              <a:t>Operations</a:t>
            </a:r>
          </a:p>
          <a:p>
            <a:pPr lvl="1" eaLnBrk="1" hangingPunct="1"/>
            <a:r>
              <a:rPr lang="en-US" altLang="ko-KR" sz="2400" dirty="0"/>
              <a:t>Load</a:t>
            </a:r>
            <a:r>
              <a:rPr lang="zh-CN" altLang="en-US" sz="2400" dirty="0"/>
              <a:t>和</a:t>
            </a:r>
            <a:r>
              <a:rPr lang="en-US" altLang="ko-KR" sz="2400" dirty="0"/>
              <a:t>store, plus those needed for ordering</a:t>
            </a:r>
          </a:p>
          <a:p>
            <a:pPr eaLnBrk="1" hangingPunct="1"/>
            <a:r>
              <a:rPr lang="en-US" altLang="ko-KR" sz="2800" dirty="0"/>
              <a:t>Simplest Ordering Model</a:t>
            </a:r>
          </a:p>
          <a:p>
            <a:pPr lvl="1" eaLnBrk="1" hangingPunct="1"/>
            <a:r>
              <a:rPr lang="zh-CN" altLang="en-US" sz="2400" dirty="0"/>
              <a:t>在进程</a:t>
            </a:r>
            <a:r>
              <a:rPr lang="en-US" altLang="ko-KR" sz="2400" dirty="0"/>
              <a:t>/</a:t>
            </a:r>
            <a:r>
              <a:rPr lang="zh-CN" altLang="en-US" sz="2400" dirty="0"/>
              <a:t>线程内</a:t>
            </a:r>
            <a:r>
              <a:rPr lang="en-US" altLang="ko-KR" sz="2400" dirty="0"/>
              <a:t>: sequential program order</a:t>
            </a:r>
          </a:p>
          <a:p>
            <a:pPr lvl="1" eaLnBrk="1" hangingPunct="1"/>
            <a:r>
              <a:rPr lang="zh-CN" altLang="en-US" sz="2400" dirty="0"/>
              <a:t>线程之间</a:t>
            </a:r>
            <a:r>
              <a:rPr lang="en-US" altLang="ko-KR" sz="2400" dirty="0"/>
              <a:t>: </a:t>
            </a:r>
            <a:r>
              <a:rPr lang="zh-CN" altLang="en-US" sz="2400" dirty="0"/>
              <a:t>存在交叉</a:t>
            </a:r>
            <a:r>
              <a:rPr lang="en-US" altLang="ko-KR" sz="2400" dirty="0"/>
              <a:t> (</a:t>
            </a:r>
            <a:r>
              <a:rPr lang="zh-CN" altLang="en-US" sz="2400" dirty="0"/>
              <a:t>类似于分时里面的交叉</a:t>
            </a:r>
            <a:r>
              <a:rPr lang="en-US" altLang="ko-KR" sz="2400" dirty="0"/>
              <a:t>)</a:t>
            </a:r>
          </a:p>
          <a:p>
            <a:pPr lvl="1" eaLnBrk="1" hangingPunct="1"/>
            <a:r>
              <a:rPr lang="en-US" altLang="ko-KR" sz="2400" dirty="0"/>
              <a:t>Additional orders through synchronization </a:t>
            </a:r>
            <a:r>
              <a:rPr lang="en-US" altLang="ko-KR" sz="2400" dirty="0" err="1"/>
              <a:t>etc</a:t>
            </a:r>
            <a:endParaRPr lang="en-US" altLang="ko-KR" sz="2400" dirty="0"/>
          </a:p>
          <a:p>
            <a:pPr lvl="2">
              <a:lnSpc>
                <a:spcPct val="90000"/>
              </a:lnSpc>
            </a:pPr>
            <a:r>
              <a:rPr lang="zh-CN" altLang="en-US" sz="2200" dirty="0"/>
              <a:t>互斥</a:t>
            </a:r>
            <a:r>
              <a:rPr lang="en-US" altLang="ko-KR" sz="2200" dirty="0"/>
              <a:t>Mutual exclusion (locks)</a:t>
            </a:r>
          </a:p>
          <a:p>
            <a:pPr lvl="3">
              <a:lnSpc>
                <a:spcPct val="90000"/>
              </a:lnSpc>
            </a:pPr>
            <a:r>
              <a:rPr lang="zh-CN" altLang="en-US" sz="1900" dirty="0"/>
              <a:t>不保证顺序</a:t>
            </a:r>
            <a:endParaRPr lang="en-US" altLang="ko-KR" sz="1900" dirty="0"/>
          </a:p>
          <a:p>
            <a:pPr lvl="2">
              <a:lnSpc>
                <a:spcPct val="90000"/>
              </a:lnSpc>
            </a:pPr>
            <a:r>
              <a:rPr lang="zh-CN" altLang="en-US" sz="2200" dirty="0"/>
              <a:t>事件同步</a:t>
            </a:r>
            <a:r>
              <a:rPr lang="en-US" altLang="ko-KR" sz="2200" dirty="0"/>
              <a:t>Event synchronization</a:t>
            </a:r>
            <a:r>
              <a:rPr lang="en-US" altLang="ko-KR" sz="1400" dirty="0"/>
              <a:t> </a:t>
            </a:r>
          </a:p>
          <a:p>
            <a:pPr lvl="3">
              <a:lnSpc>
                <a:spcPct val="90000"/>
              </a:lnSpc>
            </a:pPr>
            <a:r>
              <a:rPr lang="zh-CN" altLang="en-US" sz="1900" dirty="0"/>
              <a:t>排序事件确保它们之间的依赖关系</a:t>
            </a:r>
            <a:r>
              <a:rPr lang="en-US" altLang="ko-KR" sz="1900" dirty="0"/>
              <a:t> </a:t>
            </a:r>
          </a:p>
          <a:p>
            <a:pPr lvl="3">
              <a:lnSpc>
                <a:spcPct val="90000"/>
              </a:lnSpc>
            </a:pPr>
            <a:r>
              <a:rPr lang="en-US" altLang="ko-KR" sz="1900" dirty="0"/>
              <a:t>e.g.  producer </a:t>
            </a:r>
            <a:r>
              <a:rPr lang="en-US" altLang="ko-KR" sz="1900" dirty="0">
                <a:latin typeface="Arial" charset="0"/>
              </a:rPr>
              <a:t>—</a:t>
            </a:r>
            <a:r>
              <a:rPr lang="en-US" altLang="ko-KR" sz="1900" dirty="0"/>
              <a:t>&gt; consumer of data</a:t>
            </a:r>
          </a:p>
          <a:p>
            <a:pPr lvl="1" eaLnBrk="1" hangingPunct="1"/>
            <a:endParaRPr lang="en-US" altLang="ko-K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556" y="-27384"/>
            <a:ext cx="8148891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MP Programming Model</a:t>
            </a: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E267-41E3-4EA4-9E02-C244BA4896A6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838200" y="2453531"/>
            <a:ext cx="33528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876800" y="2453531"/>
            <a:ext cx="33528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1905000" y="2621806"/>
            <a:ext cx="1066800" cy="9906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effectLst/>
                <a:latin typeface="Georgia" pitchFamily="18" charset="0"/>
                <a:ea typeface="Gulim" pitchFamily="34" charset="-127"/>
              </a:rPr>
              <a:t>process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1066800" y="3993406"/>
            <a:ext cx="2895600" cy="838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H="1">
            <a:off x="1295400" y="6034931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2743200" y="4603006"/>
            <a:ext cx="0" cy="1203325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 flipH="1">
            <a:off x="2514600" y="5120531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>
            <a:off x="6553200" y="5044331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2743200" y="5806331"/>
            <a:ext cx="3581400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5105400" y="3993406"/>
            <a:ext cx="2895600" cy="838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6324600" y="4603006"/>
            <a:ext cx="0" cy="1203325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6019800" y="2621806"/>
            <a:ext cx="1066800" cy="9906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effectLst/>
                <a:latin typeface="Georgia" pitchFamily="18" charset="0"/>
                <a:ea typeface="Gulim" pitchFamily="34" charset="-127"/>
              </a:rPr>
              <a:t>process</a:t>
            </a:r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2438400" y="3612406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6553200" y="3612406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1905000" y="2132856"/>
            <a:ext cx="1016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solidFill>
                  <a:srgbClr val="FF0000"/>
                </a:solidFill>
                <a:effectLst/>
                <a:latin typeface="Georgia" pitchFamily="18" charset="0"/>
                <a:ea typeface="Gulim" pitchFamily="34" charset="-127"/>
              </a:rPr>
              <a:t>Node A</a:t>
            </a:r>
          </a:p>
        </p:txBody>
      </p:sp>
      <p:sp>
        <p:nvSpPr>
          <p:cNvPr id="49171" name="Rectangle 18"/>
          <p:cNvSpPr>
            <a:spLocks noChangeArrowheads="1"/>
          </p:cNvSpPr>
          <p:nvPr/>
        </p:nvSpPr>
        <p:spPr bwMode="auto">
          <a:xfrm>
            <a:off x="3810000" y="5272931"/>
            <a:ext cx="1447800" cy="3810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effectLst/>
                <a:latin typeface="Georgia" pitchFamily="18" charset="0"/>
                <a:ea typeface="Gulim" pitchFamily="34" charset="-127"/>
              </a:rPr>
              <a:t>message</a:t>
            </a:r>
          </a:p>
        </p:txBody>
      </p:sp>
      <p:sp>
        <p:nvSpPr>
          <p:cNvPr id="49172" name="Rectangle 19"/>
          <p:cNvSpPr>
            <a:spLocks noChangeArrowheads="1"/>
          </p:cNvSpPr>
          <p:nvPr/>
        </p:nvSpPr>
        <p:spPr bwMode="auto">
          <a:xfrm>
            <a:off x="1981200" y="4222006"/>
            <a:ext cx="1447800" cy="3810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effectLst/>
                <a:latin typeface="Georgia" pitchFamily="18" charset="0"/>
                <a:ea typeface="Gulim" pitchFamily="34" charset="-127"/>
              </a:rPr>
              <a:t>Y</a:t>
            </a:r>
          </a:p>
        </p:txBody>
      </p:sp>
      <p:sp>
        <p:nvSpPr>
          <p:cNvPr id="49173" name="Rectangle 20"/>
          <p:cNvSpPr>
            <a:spLocks noChangeArrowheads="1"/>
          </p:cNvSpPr>
          <p:nvPr/>
        </p:nvSpPr>
        <p:spPr bwMode="auto">
          <a:xfrm>
            <a:off x="5638800" y="4222006"/>
            <a:ext cx="1447800" cy="3810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effectLst/>
                <a:latin typeface="Georgia" pitchFamily="18" charset="0"/>
                <a:ea typeface="Gulim" pitchFamily="34" charset="-127"/>
              </a:rPr>
              <a:t>Y’</a:t>
            </a:r>
          </a:p>
        </p:txBody>
      </p:sp>
      <p:sp>
        <p:nvSpPr>
          <p:cNvPr id="49174" name="Text Box 21"/>
          <p:cNvSpPr txBox="1">
            <a:spLocks noChangeArrowheads="1"/>
          </p:cNvSpPr>
          <p:nvPr/>
        </p:nvSpPr>
        <p:spPr bwMode="auto">
          <a:xfrm>
            <a:off x="2438400" y="3596531"/>
            <a:ext cx="1277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folHlink"/>
                </a:solidFill>
                <a:effectLst/>
                <a:latin typeface="Georgia" pitchFamily="18" charset="0"/>
                <a:ea typeface="Gulim" pitchFamily="34" charset="-127"/>
              </a:rPr>
              <a:t>send (Y)</a:t>
            </a:r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6577013" y="3596531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folHlink"/>
                </a:solidFill>
                <a:effectLst/>
                <a:latin typeface="Georgia" pitchFamily="18" charset="0"/>
                <a:ea typeface="Gulim" pitchFamily="34" charset="-127"/>
              </a:rPr>
              <a:t>receive (Y’)</a:t>
            </a:r>
          </a:p>
        </p:txBody>
      </p:sp>
      <p:sp>
        <p:nvSpPr>
          <p:cNvPr id="49176" name="Text Box 23"/>
          <p:cNvSpPr txBox="1">
            <a:spLocks noChangeArrowheads="1"/>
          </p:cNvSpPr>
          <p:nvPr/>
        </p:nvSpPr>
        <p:spPr bwMode="auto">
          <a:xfrm>
            <a:off x="5997575" y="2132856"/>
            <a:ext cx="1012825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solidFill>
                  <a:srgbClr val="FF0000"/>
                </a:solidFill>
                <a:effectLst/>
                <a:latin typeface="Georgia" pitchFamily="18" charset="0"/>
                <a:ea typeface="Gulim" pitchFamily="34" charset="-127"/>
              </a:rPr>
              <a:t>Node 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Passing Programming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102553-0CA2-418C-8DC5-FC827E13BA23}" type="slidenum">
              <a:rPr lang="en-US" altLang="zh-CN">
                <a:solidFill>
                  <a:schemeClr val="bg2"/>
                </a:solidFill>
              </a:rPr>
              <a:pPr eaLnBrk="1" hangingPunct="1"/>
              <a:t>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645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2076450" y="5078413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76450" y="2505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6450" y="3022600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6450" y="3524250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76450" y="40417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76450" y="4559300"/>
            <a:ext cx="381000" cy="5191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24587" name="TextBox 32"/>
          <p:cNvSpPr txBox="1">
            <a:spLocks noChangeArrowheads="1"/>
          </p:cNvSpPr>
          <p:nvPr/>
        </p:nvSpPr>
        <p:spPr bwMode="auto">
          <a:xfrm>
            <a:off x="192088" y="1524000"/>
            <a:ext cx="1103312" cy="61436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S = Serial</a:t>
            </a:r>
          </a:p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P = Parallel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5748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35"/>
          <p:cNvSpPr txBox="1">
            <a:spLocks noChangeArrowheads="1"/>
          </p:cNvSpPr>
          <p:nvPr/>
        </p:nvSpPr>
        <p:spPr bwMode="auto">
          <a:xfrm rot="-5400000">
            <a:off x="1373187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4590" name="TextBox 36"/>
          <p:cNvSpPr txBox="1">
            <a:spLocks noChangeArrowheads="1"/>
          </p:cNvSpPr>
          <p:nvPr/>
        </p:nvSpPr>
        <p:spPr bwMode="auto">
          <a:xfrm>
            <a:off x="1752600" y="13843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Single Thread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3733800" y="1784350"/>
            <a:ext cx="0" cy="415925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rved Up Arrow 91"/>
          <p:cNvSpPr/>
          <p:nvPr/>
        </p:nvSpPr>
        <p:spPr>
          <a:xfrm>
            <a:off x="3352800" y="5943600"/>
            <a:ext cx="839788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72000" y="4422775"/>
            <a:ext cx="796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7520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4775200" y="3544888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75200" y="2505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75200" y="3027363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5339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>
            <a:spLocks noChangeArrowheads="1"/>
          </p:cNvSpPr>
          <p:nvPr/>
        </p:nvSpPr>
        <p:spPr bwMode="auto">
          <a:xfrm rot="-5400000">
            <a:off x="4332287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95938" y="1371600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Message Passing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676775" y="4813300"/>
            <a:ext cx="596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1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451475" y="4422775"/>
            <a:ext cx="796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54675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75" name="Isosceles Triangle 74"/>
          <p:cNvSpPr/>
          <p:nvPr/>
        </p:nvSpPr>
        <p:spPr>
          <a:xfrm rot="10800000">
            <a:off x="5654675" y="3544888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54675" y="2505075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54675" y="3027363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57838" y="4813300"/>
            <a:ext cx="5953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2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324600" y="4425950"/>
            <a:ext cx="7969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527800" y="2005013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13" name="Isosceles Triangle 112"/>
          <p:cNvSpPr/>
          <p:nvPr/>
        </p:nvSpPr>
        <p:spPr>
          <a:xfrm rot="10800000">
            <a:off x="6527800" y="3546475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27800" y="2506663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527800" y="3028950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429375" y="4816475"/>
            <a:ext cx="596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3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204075" y="4425950"/>
            <a:ext cx="7969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3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407275" y="2005013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7407275" y="3546475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407275" y="2506663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07275" y="3028950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7310438" y="4816475"/>
            <a:ext cx="5953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40338" y="2720975"/>
            <a:ext cx="3222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111875" y="2725738"/>
            <a:ext cx="32385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018338" y="2728913"/>
            <a:ext cx="3222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00675" y="2895600"/>
            <a:ext cx="9525" cy="25908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5486400"/>
            <a:ext cx="18573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97525" y="5313363"/>
            <a:ext cx="3021013" cy="307975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Data transmission over the Network</a:t>
            </a:r>
          </a:p>
        </p:txBody>
      </p:sp>
      <p:sp>
        <p:nvSpPr>
          <p:cNvPr id="24626" name="TextBox 10"/>
          <p:cNvSpPr txBox="1">
            <a:spLocks noChangeArrowheads="1"/>
          </p:cNvSpPr>
          <p:nvPr/>
        </p:nvSpPr>
        <p:spPr bwMode="auto">
          <a:xfrm>
            <a:off x="1943100" y="59182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52600" y="1698625"/>
            <a:ext cx="1111250" cy="4168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8050" y="1689100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91175" y="1698625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7000" y="1698625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43775" y="1698625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0" y="2161957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send()</a:t>
            </a: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recv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034867" y="213285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send()</a:t>
            </a: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recv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98963" y="2134017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send()</a:t>
            </a: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recv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4" grpId="0"/>
      <p:bldP spid="55" grpId="0" animBg="1"/>
      <p:bldP spid="57" grpId="0" animBg="1"/>
      <p:bldP spid="58" grpId="0" animBg="1"/>
      <p:bldP spid="65" grpId="0" animBg="1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81" grpId="0"/>
      <p:bldP spid="111" grpId="0"/>
      <p:bldP spid="112" grpId="0" animBg="1"/>
      <p:bldP spid="113" grpId="0" animBg="1"/>
      <p:bldP spid="114" grpId="0" animBg="1"/>
      <p:bldP spid="115" grpId="0" animBg="1"/>
      <p:bldP spid="119" grpId="0"/>
      <p:bldP spid="120" grpId="0"/>
      <p:bldP spid="121" grpId="0" animBg="1"/>
      <p:bldP spid="122" grpId="0" animBg="1"/>
      <p:bldP spid="123" grpId="0" animBg="1"/>
      <p:bldP spid="124" grpId="0" animBg="1"/>
      <p:bldP spid="128" grpId="0"/>
      <p:bldP spid="16" grpId="0" animBg="1"/>
      <p:bldP spid="2" grpId="0" animBg="1"/>
      <p:bldP spid="87" grpId="0" animBg="1"/>
      <p:bldP spid="88" grpId="0" animBg="1"/>
      <p:bldP spid="89" grpId="0" animBg="1"/>
      <p:bldP spid="3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024744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39490-0E6F-4BF5-9C99-3AEDD30F912A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2323652"/>
            <a:ext cx="7128792" cy="376964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简介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并行程序设计模型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并行程序设计模式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实例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MP</a:t>
            </a:r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2604829"/>
            <a:ext cx="2590800" cy="2117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1155911" y="4725144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Sequential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0690" y="6309320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Parallel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51213" y="1290638"/>
            <a:ext cx="0" cy="530066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>
            <a:off x="2970213" y="6400800"/>
            <a:ext cx="839787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63889" y="1196752"/>
            <a:ext cx="5247690" cy="493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id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getpid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4;</a:t>
            </a: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id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if (id == 0)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send_msg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 (P1, b[4..7], c[4..7]);</a:t>
            </a: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recv_msg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 (P0, b[4..7], c[4..7]);</a:t>
            </a:r>
          </a:p>
          <a:p>
            <a:pPr algn="l"/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0;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+ a[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if (id == 0) {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recv_msg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 (P1, &amp;local_sum1);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sum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+ local_sum1;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Print sum;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send_msg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 (P0, </a:t>
            </a:r>
            <a:r>
              <a:rPr lang="en-US" altLang="zh-CN" sz="11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10" name="Curved Up Arrow 11"/>
          <p:cNvSpPr/>
          <p:nvPr/>
        </p:nvSpPr>
        <p:spPr>
          <a:xfrm rot="439927" flipV="1">
            <a:off x="1863591" y="2454313"/>
            <a:ext cx="3876236" cy="685522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4" name="Curved Up Arrow 11"/>
          <p:cNvSpPr/>
          <p:nvPr/>
        </p:nvSpPr>
        <p:spPr>
          <a:xfrm rot="439927" flipV="1">
            <a:off x="1576180" y="3304630"/>
            <a:ext cx="4235034" cy="718243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3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0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136904" cy="54373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3500" tIns="25400" rIns="63500" bIns="25400" anchor="b" anchorCtr="0">
            <a:spAutoFit/>
          </a:bodyPr>
          <a:lstStyle/>
          <a:p>
            <a:pPr eaLnBrk="1" hangingPunct="1"/>
            <a:r>
              <a:rPr lang="en-US" altLang="zh-CN" dirty="0"/>
              <a:t>Message-Passing Programming Model</a:t>
            </a:r>
          </a:p>
        </p:txBody>
      </p:sp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B60FE-56E7-40E7-A044-B8CE085F5C7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4221088"/>
            <a:ext cx="8219256" cy="234692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pPr lvl="1" eaLnBrk="1" hangingPunct="1">
              <a:spcBef>
                <a:spcPts val="500"/>
              </a:spcBef>
            </a:pPr>
            <a:r>
              <a:rPr lang="en-US" altLang="zh-CN" sz="2400" dirty="0"/>
              <a:t>Send</a:t>
            </a:r>
            <a:r>
              <a:rPr lang="zh-CN" altLang="en-US" sz="2400" dirty="0"/>
              <a:t>指定待传输的数据缓存以及接受进程</a:t>
            </a:r>
            <a:endParaRPr lang="en-US" altLang="zh-CN" sz="2400" dirty="0"/>
          </a:p>
          <a:p>
            <a:pPr lvl="1" eaLnBrk="1" hangingPunct="1">
              <a:spcBef>
                <a:spcPts val="500"/>
              </a:spcBef>
            </a:pPr>
            <a:r>
              <a:rPr lang="en-US" altLang="zh-CN" sz="2400" dirty="0" err="1"/>
              <a:t>Recv</a:t>
            </a:r>
            <a:r>
              <a:rPr lang="zh-CN" altLang="en-US" sz="2400" dirty="0"/>
              <a:t>指定发送进程以及存放接受数据的存储空间</a:t>
            </a:r>
            <a:endParaRPr lang="en-US" altLang="zh-CN" sz="2400" dirty="0"/>
          </a:p>
          <a:p>
            <a:pPr lvl="1" eaLnBrk="1" hangingPunct="1">
              <a:spcBef>
                <a:spcPts val="500"/>
              </a:spcBef>
            </a:pPr>
            <a:r>
              <a:rPr lang="zh-CN" altLang="en-US" sz="2400" dirty="0"/>
              <a:t>用户进程只能在进程地址空间里命名局部变量和实体</a:t>
            </a:r>
            <a:endParaRPr lang="en-US" altLang="zh-CN" sz="2400" dirty="0"/>
          </a:p>
          <a:p>
            <a:pPr lvl="1" eaLnBrk="1" hangingPunct="1">
              <a:spcBef>
                <a:spcPts val="500"/>
              </a:spcBef>
            </a:pPr>
            <a:r>
              <a:rPr lang="zh-CN" altLang="en-US" sz="2400" dirty="0"/>
              <a:t>存在许多开销：拷贝、缓存管理、保护</a:t>
            </a:r>
            <a:endParaRPr lang="en-US" altLang="zh-CN" sz="2400" dirty="0"/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4338638" y="1590030"/>
            <a:ext cx="560387" cy="706438"/>
            <a:chOff x="2733" y="774"/>
            <a:chExt cx="353" cy="445"/>
          </a:xfrm>
        </p:grpSpPr>
        <p:sp>
          <p:nvSpPr>
            <p:cNvPr id="246789" name="Freeform 5"/>
            <p:cNvSpPr>
              <a:spLocks/>
            </p:cNvSpPr>
            <p:nvPr/>
          </p:nvSpPr>
          <p:spPr bwMode="auto">
            <a:xfrm>
              <a:off x="2733" y="774"/>
              <a:ext cx="353" cy="353"/>
            </a:xfrm>
            <a:custGeom>
              <a:avLst/>
              <a:gdLst>
                <a:gd name="T0" fmla="*/ 87 w 353"/>
                <a:gd name="T1" fmla="*/ 90 h 353"/>
                <a:gd name="T2" fmla="*/ 87 w 353"/>
                <a:gd name="T3" fmla="*/ 0 h 353"/>
                <a:gd name="T4" fmla="*/ 177 w 353"/>
                <a:gd name="T5" fmla="*/ 90 h 353"/>
                <a:gd name="T6" fmla="*/ 353 w 353"/>
                <a:gd name="T7" fmla="*/ 0 h 353"/>
                <a:gd name="T8" fmla="*/ 353 w 353"/>
                <a:gd name="T9" fmla="*/ 177 h 353"/>
                <a:gd name="T10" fmla="*/ 264 w 353"/>
                <a:gd name="T11" fmla="*/ 177 h 353"/>
                <a:gd name="T12" fmla="*/ 353 w 353"/>
                <a:gd name="T13" fmla="*/ 353 h 353"/>
                <a:gd name="T14" fmla="*/ 177 w 353"/>
                <a:gd name="T15" fmla="*/ 266 h 353"/>
                <a:gd name="T16" fmla="*/ 87 w 353"/>
                <a:gd name="T17" fmla="*/ 353 h 353"/>
                <a:gd name="T18" fmla="*/ 87 w 353"/>
                <a:gd name="T19" fmla="*/ 177 h 353"/>
                <a:gd name="T20" fmla="*/ 0 w 353"/>
                <a:gd name="T21" fmla="*/ 266 h 353"/>
                <a:gd name="T22" fmla="*/ 87 w 353"/>
                <a:gd name="T23" fmla="*/ 9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353">
                  <a:moveTo>
                    <a:pt x="87" y="90"/>
                  </a:moveTo>
                  <a:lnTo>
                    <a:pt x="87" y="0"/>
                  </a:lnTo>
                  <a:lnTo>
                    <a:pt x="177" y="90"/>
                  </a:lnTo>
                  <a:lnTo>
                    <a:pt x="353" y="0"/>
                  </a:lnTo>
                  <a:lnTo>
                    <a:pt x="353" y="177"/>
                  </a:lnTo>
                  <a:lnTo>
                    <a:pt x="264" y="177"/>
                  </a:lnTo>
                  <a:lnTo>
                    <a:pt x="353" y="353"/>
                  </a:lnTo>
                  <a:lnTo>
                    <a:pt x="177" y="266"/>
                  </a:lnTo>
                  <a:lnTo>
                    <a:pt x="87" y="353"/>
                  </a:lnTo>
                  <a:lnTo>
                    <a:pt x="87" y="177"/>
                  </a:lnTo>
                  <a:lnTo>
                    <a:pt x="0" y="266"/>
                  </a:lnTo>
                  <a:lnTo>
                    <a:pt x="87" y="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31" name="Rectangle 6"/>
            <p:cNvSpPr>
              <a:spLocks noChangeArrowheads="1"/>
            </p:cNvSpPr>
            <p:nvPr/>
          </p:nvSpPr>
          <p:spPr bwMode="auto">
            <a:xfrm>
              <a:off x="2820" y="1123"/>
              <a:ext cx="21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Match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5878513" y="1732905"/>
            <a:ext cx="1747837" cy="2479675"/>
            <a:chOff x="3703" y="864"/>
            <a:chExt cx="1101" cy="1562"/>
          </a:xfrm>
        </p:grpSpPr>
        <p:sp>
          <p:nvSpPr>
            <p:cNvPr id="246792" name="Rectangle 8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93" name="Rectangle 9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94" name="Rectangle 10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95" name="Rectangle 11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20" name="Rectangle 12"/>
            <p:cNvSpPr>
              <a:spLocks noChangeArrowheads="1"/>
            </p:cNvSpPr>
            <p:nvPr/>
          </p:nvSpPr>
          <p:spPr bwMode="auto">
            <a:xfrm>
              <a:off x="3887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Pr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1" name="Rectangle 13"/>
            <p:cNvSpPr>
              <a:spLocks noChangeArrowheads="1"/>
            </p:cNvSpPr>
            <p:nvPr/>
          </p:nvSpPr>
          <p:spPr bwMode="auto">
            <a:xfrm>
              <a:off x="3962" y="2290"/>
              <a:ext cx="2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ocess 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2" name="Rectangle 14"/>
            <p:cNvSpPr>
              <a:spLocks noChangeArrowheads="1"/>
            </p:cNvSpPr>
            <p:nvPr/>
          </p:nvSpPr>
          <p:spPr bwMode="auto">
            <a:xfrm>
              <a:off x="4180" y="2290"/>
              <a:ext cx="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latin typeface="Arial" charset="0"/>
                  <a:ea typeface="宋体" pitchFamily="2" charset="-122"/>
                </a:rPr>
                <a:t>Q</a:t>
              </a:r>
              <a:endParaRPr lang="en-US" altLang="zh-CN" sz="1400" b="1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3" name="Rectangle 15"/>
            <p:cNvSpPr>
              <a:spLocks noChangeArrowheads="1"/>
            </p:cNvSpPr>
            <p:nvPr/>
          </p:nvSpPr>
          <p:spPr bwMode="auto">
            <a:xfrm>
              <a:off x="4462" y="1325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 err="1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Addr</a:t>
              </a:r>
              <a:endPara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4" name="Rectangle 16"/>
            <p:cNvSpPr>
              <a:spLocks noChangeArrowheads="1"/>
            </p:cNvSpPr>
            <p:nvPr/>
          </p:nvSpPr>
          <p:spPr bwMode="auto">
            <a:xfrm>
              <a:off x="4626" y="1325"/>
              <a:ext cx="1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 err="1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ess</a:t>
              </a:r>
              <a:endPara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5" name="Rectangle 17"/>
            <p:cNvSpPr>
              <a:spLocks noChangeArrowheads="1"/>
            </p:cNvSpPr>
            <p:nvPr/>
          </p:nvSpPr>
          <p:spPr bwMode="auto">
            <a:xfrm>
              <a:off x="4728" y="1325"/>
              <a:ext cx="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 Y</a:t>
              </a:r>
              <a:endPara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6" name="Rectangle 18"/>
            <p:cNvSpPr>
              <a:spLocks noChangeArrowheads="1"/>
            </p:cNvSpPr>
            <p:nvPr/>
          </p:nvSpPr>
          <p:spPr bwMode="auto">
            <a:xfrm>
              <a:off x="3819" y="1801"/>
              <a:ext cx="2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Local pr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7" name="Rectangle 19"/>
            <p:cNvSpPr>
              <a:spLocks noChangeArrowheads="1"/>
            </p:cNvSpPr>
            <p:nvPr/>
          </p:nvSpPr>
          <p:spPr bwMode="auto">
            <a:xfrm>
              <a:off x="4097" y="1801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ocess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8" name="Rectangle 20"/>
            <p:cNvSpPr>
              <a:spLocks noChangeArrowheads="1"/>
            </p:cNvSpPr>
            <p:nvPr/>
          </p:nvSpPr>
          <p:spPr bwMode="auto">
            <a:xfrm>
              <a:off x="3809" y="1888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addr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9" name="Rectangle 21"/>
            <p:cNvSpPr>
              <a:spLocks noChangeArrowheads="1"/>
            </p:cNvSpPr>
            <p:nvPr/>
          </p:nvSpPr>
          <p:spPr bwMode="auto">
            <a:xfrm>
              <a:off x="3965" y="1888"/>
              <a:ext cx="3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ess space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183" name="Group 22"/>
          <p:cNvGrpSpPr>
            <a:grpSpLocks/>
          </p:cNvGrpSpPr>
          <p:nvPr/>
        </p:nvGrpSpPr>
        <p:grpSpPr bwMode="auto">
          <a:xfrm>
            <a:off x="1584325" y="1732905"/>
            <a:ext cx="1771650" cy="2479675"/>
            <a:chOff x="998" y="864"/>
            <a:chExt cx="1116" cy="1562"/>
          </a:xfrm>
        </p:grpSpPr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06" name="Rectangle 27"/>
            <p:cNvSpPr>
              <a:spLocks noChangeArrowheads="1"/>
            </p:cNvSpPr>
            <p:nvPr/>
          </p:nvSpPr>
          <p:spPr bwMode="auto">
            <a:xfrm>
              <a:off x="1570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Pr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07" name="Rectangle 28"/>
            <p:cNvSpPr>
              <a:spLocks noChangeArrowheads="1"/>
            </p:cNvSpPr>
            <p:nvPr/>
          </p:nvSpPr>
          <p:spPr bwMode="auto">
            <a:xfrm>
              <a:off x="1648" y="2290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ocess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08" name="Rectangle 29"/>
            <p:cNvSpPr>
              <a:spLocks noChangeArrowheads="1"/>
            </p:cNvSpPr>
            <p:nvPr/>
          </p:nvSpPr>
          <p:spPr bwMode="auto">
            <a:xfrm>
              <a:off x="1842" y="229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lang="en-US" altLang="zh-CN" sz="1400" b="1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09" name="Rectangle 30"/>
            <p:cNvSpPr>
              <a:spLocks noChangeArrowheads="1"/>
            </p:cNvSpPr>
            <p:nvPr/>
          </p:nvSpPr>
          <p:spPr bwMode="auto">
            <a:xfrm>
              <a:off x="998" y="1683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 err="1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Addr</a:t>
              </a:r>
              <a:endPara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0" name="Rectangle 31"/>
            <p:cNvSpPr>
              <a:spLocks noChangeArrowheads="1"/>
            </p:cNvSpPr>
            <p:nvPr/>
          </p:nvSpPr>
          <p:spPr bwMode="auto">
            <a:xfrm>
              <a:off x="1163" y="1683"/>
              <a:ext cx="14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ess 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1" name="Rectangle 32"/>
            <p:cNvSpPr>
              <a:spLocks noChangeArrowheads="1"/>
            </p:cNvSpPr>
            <p:nvPr/>
          </p:nvSpPr>
          <p:spPr bwMode="auto">
            <a:xfrm>
              <a:off x="1285" y="1683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X</a:t>
              </a:r>
              <a:endPara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2" name="Rectangle 33"/>
            <p:cNvSpPr>
              <a:spLocks noChangeArrowheads="1"/>
            </p:cNvSpPr>
            <p:nvPr/>
          </p:nvSpPr>
          <p:spPr bwMode="auto">
            <a:xfrm>
              <a:off x="1518" y="1838"/>
              <a:ext cx="2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Local pr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3" name="Rectangle 34"/>
            <p:cNvSpPr>
              <a:spLocks noChangeArrowheads="1"/>
            </p:cNvSpPr>
            <p:nvPr/>
          </p:nvSpPr>
          <p:spPr bwMode="auto">
            <a:xfrm>
              <a:off x="1796" y="1838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ocess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4" name="Rectangle 35"/>
            <p:cNvSpPr>
              <a:spLocks noChangeArrowheads="1"/>
            </p:cNvSpPr>
            <p:nvPr/>
          </p:nvSpPr>
          <p:spPr bwMode="auto">
            <a:xfrm>
              <a:off x="1506" y="1928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addr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5" name="Rectangle 36"/>
            <p:cNvSpPr>
              <a:spLocks noChangeArrowheads="1"/>
            </p:cNvSpPr>
            <p:nvPr/>
          </p:nvSpPr>
          <p:spPr bwMode="auto">
            <a:xfrm>
              <a:off x="1662" y="1928"/>
              <a:ext cx="3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ess space</a:t>
              </a:r>
              <a:endParaRPr lang="en-US" altLang="zh-CN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6821" name="Group 37"/>
          <p:cNvGrpSpPr>
            <a:grpSpLocks/>
          </p:cNvGrpSpPr>
          <p:nvPr/>
        </p:nvGrpSpPr>
        <p:grpSpPr bwMode="auto">
          <a:xfrm>
            <a:off x="3355975" y="1705918"/>
            <a:ext cx="1106488" cy="1285875"/>
            <a:chOff x="2114" y="847"/>
            <a:chExt cx="697" cy="810"/>
          </a:xfrm>
        </p:grpSpPr>
        <p:sp>
          <p:nvSpPr>
            <p:cNvPr id="246822" name="Freeform 38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0197" name="Group 39"/>
            <p:cNvGrpSpPr>
              <a:grpSpLocks/>
            </p:cNvGrpSpPr>
            <p:nvPr/>
          </p:nvGrpSpPr>
          <p:grpSpPr bwMode="auto">
            <a:xfrm>
              <a:off x="2114" y="847"/>
              <a:ext cx="697" cy="810"/>
              <a:chOff x="2114" y="847"/>
              <a:chExt cx="697" cy="810"/>
            </a:xfrm>
          </p:grpSpPr>
          <p:sp>
            <p:nvSpPr>
              <p:cNvPr id="50198" name="Rectangle 40"/>
              <p:cNvSpPr>
                <a:spLocks noChangeArrowheads="1"/>
              </p:cNvSpPr>
              <p:nvPr/>
            </p:nvSpPr>
            <p:spPr bwMode="auto">
              <a:xfrm>
                <a:off x="2201" y="1407"/>
                <a:ext cx="20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Send </a:t>
                </a:r>
                <a:endParaRPr lang="en-US" altLang="zh-CN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9" name="Rectangle 41"/>
              <p:cNvSpPr>
                <a:spLocks noChangeArrowheads="1"/>
              </p:cNvSpPr>
              <p:nvPr/>
            </p:nvSpPr>
            <p:spPr bwMode="auto">
              <a:xfrm>
                <a:off x="2426" y="1407"/>
                <a:ext cx="22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FF0000"/>
                    </a:solidFill>
                    <a:effectLst/>
                    <a:latin typeface="Arial" charset="0"/>
                    <a:ea typeface="宋体" pitchFamily="2" charset="-122"/>
                  </a:rPr>
                  <a:t>X, Q, t</a:t>
                </a:r>
                <a:endParaRPr lang="en-US" altLang="zh-CN" dirty="0"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6826" name="Freeform 42"/>
              <p:cNvSpPr>
                <a:spLocks/>
              </p:cNvSpPr>
              <p:nvPr/>
            </p:nvSpPr>
            <p:spPr bwMode="auto">
              <a:xfrm>
                <a:off x="2738" y="847"/>
                <a:ext cx="73" cy="43"/>
              </a:xfrm>
              <a:custGeom>
                <a:avLst/>
                <a:gdLst>
                  <a:gd name="T0" fmla="*/ 0 w 73"/>
                  <a:gd name="T1" fmla="*/ 21 h 43"/>
                  <a:gd name="T2" fmla="*/ 0 w 73"/>
                  <a:gd name="T3" fmla="*/ 0 h 43"/>
                  <a:gd name="T4" fmla="*/ 73 w 73"/>
                  <a:gd name="T5" fmla="*/ 17 h 43"/>
                  <a:gd name="T6" fmla="*/ 2 w 73"/>
                  <a:gd name="T7" fmla="*/ 43 h 43"/>
                  <a:gd name="T8" fmla="*/ 0 w 73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3">
                    <a:moveTo>
                      <a:pt x="0" y="21"/>
                    </a:moveTo>
                    <a:lnTo>
                      <a:pt x="0" y="0"/>
                    </a:lnTo>
                    <a:lnTo>
                      <a:pt x="73" y="17"/>
                    </a:lnTo>
                    <a:lnTo>
                      <a:pt x="2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27" name="Freeform 43"/>
              <p:cNvSpPr>
                <a:spLocks/>
              </p:cNvSpPr>
              <p:nvPr/>
            </p:nvSpPr>
            <p:spPr bwMode="auto">
              <a:xfrm>
                <a:off x="2114" y="868"/>
                <a:ext cx="622" cy="789"/>
              </a:xfrm>
              <a:custGeom>
                <a:avLst/>
                <a:gdLst>
                  <a:gd name="T0" fmla="*/ 0 w 622"/>
                  <a:gd name="T1" fmla="*/ 789 h 789"/>
                  <a:gd name="T2" fmla="*/ 9 w 622"/>
                  <a:gd name="T3" fmla="*/ 669 h 789"/>
                  <a:gd name="T4" fmla="*/ 30 w 622"/>
                  <a:gd name="T5" fmla="*/ 554 h 789"/>
                  <a:gd name="T6" fmla="*/ 68 w 622"/>
                  <a:gd name="T7" fmla="*/ 445 h 789"/>
                  <a:gd name="T8" fmla="*/ 118 w 622"/>
                  <a:gd name="T9" fmla="*/ 344 h 789"/>
                  <a:gd name="T10" fmla="*/ 179 w 622"/>
                  <a:gd name="T11" fmla="*/ 252 h 789"/>
                  <a:gd name="T12" fmla="*/ 252 w 622"/>
                  <a:gd name="T13" fmla="*/ 172 h 789"/>
                  <a:gd name="T14" fmla="*/ 332 w 622"/>
                  <a:gd name="T15" fmla="*/ 104 h 789"/>
                  <a:gd name="T16" fmla="*/ 421 w 622"/>
                  <a:gd name="T17" fmla="*/ 52 h 789"/>
                  <a:gd name="T18" fmla="*/ 520 w 622"/>
                  <a:gd name="T19" fmla="*/ 19 h 789"/>
                  <a:gd name="T20" fmla="*/ 622 w 622"/>
                  <a:gd name="T21" fmla="*/ 0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2" h="789">
                    <a:moveTo>
                      <a:pt x="0" y="789"/>
                    </a:moveTo>
                    <a:lnTo>
                      <a:pt x="9" y="669"/>
                    </a:lnTo>
                    <a:lnTo>
                      <a:pt x="30" y="554"/>
                    </a:lnTo>
                    <a:lnTo>
                      <a:pt x="68" y="445"/>
                    </a:lnTo>
                    <a:lnTo>
                      <a:pt x="118" y="344"/>
                    </a:lnTo>
                    <a:lnTo>
                      <a:pt x="179" y="252"/>
                    </a:lnTo>
                    <a:lnTo>
                      <a:pt x="252" y="172"/>
                    </a:lnTo>
                    <a:lnTo>
                      <a:pt x="332" y="104"/>
                    </a:lnTo>
                    <a:lnTo>
                      <a:pt x="421" y="52"/>
                    </a:lnTo>
                    <a:lnTo>
                      <a:pt x="520" y="19"/>
                    </a:lnTo>
                    <a:lnTo>
                      <a:pt x="622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46828" name="Group 44"/>
          <p:cNvGrpSpPr>
            <a:grpSpLocks/>
          </p:cNvGrpSpPr>
          <p:nvPr/>
        </p:nvGrpSpPr>
        <p:grpSpPr bwMode="auto">
          <a:xfrm>
            <a:off x="4895850" y="1683693"/>
            <a:ext cx="1004888" cy="874712"/>
            <a:chOff x="3084" y="833"/>
            <a:chExt cx="633" cy="551"/>
          </a:xfrm>
        </p:grpSpPr>
        <p:sp>
          <p:nvSpPr>
            <p:cNvPr id="246829" name="Freeform 45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0187" name="Group 46"/>
            <p:cNvGrpSpPr>
              <a:grpSpLocks/>
            </p:cNvGrpSpPr>
            <p:nvPr/>
          </p:nvGrpSpPr>
          <p:grpSpPr bwMode="auto">
            <a:xfrm>
              <a:off x="3084" y="833"/>
              <a:ext cx="633" cy="551"/>
              <a:chOff x="3084" y="833"/>
              <a:chExt cx="633" cy="551"/>
            </a:xfrm>
          </p:grpSpPr>
          <p:sp>
            <p:nvSpPr>
              <p:cNvPr id="50188" name="Rectangle 47"/>
              <p:cNvSpPr>
                <a:spLocks noChangeArrowheads="1"/>
              </p:cNvSpPr>
              <p:nvPr/>
            </p:nvSpPr>
            <p:spPr bwMode="auto">
              <a:xfrm>
                <a:off x="3107" y="1125"/>
                <a:ext cx="31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Receive </a:t>
                </a:r>
                <a:endParaRPr lang="en-US" altLang="zh-CN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89" name="Rectangle 48"/>
              <p:cNvSpPr>
                <a:spLocks noChangeArrowheads="1"/>
              </p:cNvSpPr>
              <p:nvPr/>
            </p:nvSpPr>
            <p:spPr bwMode="auto">
              <a:xfrm>
                <a:off x="3454" y="1125"/>
                <a:ext cx="53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0" name="Rectangle 49"/>
              <p:cNvSpPr>
                <a:spLocks noChangeArrowheads="1"/>
              </p:cNvSpPr>
              <p:nvPr/>
            </p:nvSpPr>
            <p:spPr bwMode="auto">
              <a:xfrm>
                <a:off x="3484" y="1125"/>
                <a:ext cx="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,</a:t>
                </a:r>
                <a:endParaRPr lang="en-US" altLang="zh-CN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1" name="Rectangle 50"/>
              <p:cNvSpPr>
                <a:spLocks noChangeArrowheads="1"/>
              </p:cNvSpPr>
              <p:nvPr/>
            </p:nvSpPr>
            <p:spPr bwMode="auto">
              <a:xfrm>
                <a:off x="3506" y="1125"/>
                <a:ext cx="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 P</a:t>
                </a:r>
                <a:endParaRPr lang="en-US" altLang="zh-CN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2" name="Rectangle 51"/>
              <p:cNvSpPr>
                <a:spLocks noChangeArrowheads="1"/>
              </p:cNvSpPr>
              <p:nvPr/>
            </p:nvSpPr>
            <p:spPr bwMode="auto">
              <a:xfrm>
                <a:off x="3567" y="1125"/>
                <a:ext cx="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,</a:t>
                </a:r>
                <a:endParaRPr lang="en-US" altLang="zh-CN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3" name="Rectangle 52"/>
              <p:cNvSpPr>
                <a:spLocks noChangeArrowheads="1"/>
              </p:cNvSpPr>
              <p:nvPr/>
            </p:nvSpPr>
            <p:spPr bwMode="auto">
              <a:xfrm>
                <a:off x="3590" y="112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rPr>
                  <a:t> t</a:t>
                </a:r>
                <a:endParaRPr lang="en-US" altLang="zh-CN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6837" name="Freeform 53"/>
              <p:cNvSpPr>
                <a:spLocks/>
              </p:cNvSpPr>
              <p:nvPr/>
            </p:nvSpPr>
            <p:spPr bwMode="auto">
              <a:xfrm>
                <a:off x="3675" y="1309"/>
                <a:ext cx="42" cy="75"/>
              </a:xfrm>
              <a:custGeom>
                <a:avLst/>
                <a:gdLst>
                  <a:gd name="T0" fmla="*/ 21 w 42"/>
                  <a:gd name="T1" fmla="*/ 2 h 75"/>
                  <a:gd name="T2" fmla="*/ 42 w 42"/>
                  <a:gd name="T3" fmla="*/ 0 h 75"/>
                  <a:gd name="T4" fmla="*/ 28 w 42"/>
                  <a:gd name="T5" fmla="*/ 75 h 75"/>
                  <a:gd name="T6" fmla="*/ 0 w 42"/>
                  <a:gd name="T7" fmla="*/ 4 h 75"/>
                  <a:gd name="T8" fmla="*/ 21 w 42"/>
                  <a:gd name="T9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5">
                    <a:moveTo>
                      <a:pt x="21" y="2"/>
                    </a:moveTo>
                    <a:lnTo>
                      <a:pt x="42" y="0"/>
                    </a:lnTo>
                    <a:lnTo>
                      <a:pt x="28" y="75"/>
                    </a:lnTo>
                    <a:lnTo>
                      <a:pt x="0" y="4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38" name="Freeform 54"/>
              <p:cNvSpPr>
                <a:spLocks/>
              </p:cNvSpPr>
              <p:nvPr/>
            </p:nvSpPr>
            <p:spPr bwMode="auto">
              <a:xfrm>
                <a:off x="3084" y="833"/>
                <a:ext cx="612" cy="476"/>
              </a:xfrm>
              <a:custGeom>
                <a:avLst/>
                <a:gdLst>
                  <a:gd name="T0" fmla="*/ 0 w 612"/>
                  <a:gd name="T1" fmla="*/ 0 h 476"/>
                  <a:gd name="T2" fmla="*/ 94 w 612"/>
                  <a:gd name="T3" fmla="*/ 7 h 476"/>
                  <a:gd name="T4" fmla="*/ 181 w 612"/>
                  <a:gd name="T5" fmla="*/ 24 h 476"/>
                  <a:gd name="T6" fmla="*/ 266 w 612"/>
                  <a:gd name="T7" fmla="*/ 52 h 476"/>
                  <a:gd name="T8" fmla="*/ 344 w 612"/>
                  <a:gd name="T9" fmla="*/ 89 h 476"/>
                  <a:gd name="T10" fmla="*/ 414 w 612"/>
                  <a:gd name="T11" fmla="*/ 137 h 476"/>
                  <a:gd name="T12" fmla="*/ 478 w 612"/>
                  <a:gd name="T13" fmla="*/ 191 h 476"/>
                  <a:gd name="T14" fmla="*/ 530 w 612"/>
                  <a:gd name="T15" fmla="*/ 254 h 476"/>
                  <a:gd name="T16" fmla="*/ 570 w 612"/>
                  <a:gd name="T17" fmla="*/ 323 h 476"/>
                  <a:gd name="T18" fmla="*/ 598 w 612"/>
                  <a:gd name="T19" fmla="*/ 396 h 476"/>
                  <a:gd name="T20" fmla="*/ 612 w 612"/>
                  <a:gd name="T21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2" h="476">
                    <a:moveTo>
                      <a:pt x="0" y="0"/>
                    </a:moveTo>
                    <a:lnTo>
                      <a:pt x="94" y="7"/>
                    </a:lnTo>
                    <a:lnTo>
                      <a:pt x="181" y="24"/>
                    </a:lnTo>
                    <a:lnTo>
                      <a:pt x="266" y="52"/>
                    </a:lnTo>
                    <a:lnTo>
                      <a:pt x="344" y="89"/>
                    </a:lnTo>
                    <a:lnTo>
                      <a:pt x="414" y="137"/>
                    </a:lnTo>
                    <a:lnTo>
                      <a:pt x="478" y="191"/>
                    </a:lnTo>
                    <a:lnTo>
                      <a:pt x="530" y="254"/>
                    </a:lnTo>
                    <a:lnTo>
                      <a:pt x="570" y="323"/>
                    </a:lnTo>
                    <a:lnTo>
                      <a:pt x="598" y="396"/>
                    </a:lnTo>
                    <a:lnTo>
                      <a:pt x="612" y="47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136904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Message Passing Programming Model</a:t>
            </a:r>
            <a:endParaRPr lang="en-US" altLang="zh-CN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86878-0BB7-46E6-9E03-0A973C98920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84784"/>
            <a:ext cx="7704856" cy="4680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/>
              <a:t>命名</a:t>
            </a:r>
            <a:endParaRPr lang="en-US" altLang="ko-KR" sz="3200" dirty="0"/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zh-CN" altLang="en-US" sz="2800" dirty="0"/>
              <a:t>进程可以直接命名局部变量</a:t>
            </a:r>
            <a:r>
              <a:rPr lang="en-US" altLang="ko-KR" sz="2800" dirty="0"/>
              <a:t> 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zh-CN" altLang="en-US" sz="2800" dirty="0"/>
              <a:t>不存在共享地址空间</a:t>
            </a:r>
            <a:endParaRPr lang="en-US" altLang="ko-KR" sz="2800" dirty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sz="3200" dirty="0"/>
              <a:t>Operations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zh-CN" altLang="en-US" sz="2800" dirty="0"/>
              <a:t>明确通信</a:t>
            </a:r>
            <a:r>
              <a:rPr lang="en-US" altLang="ko-KR" sz="2800" dirty="0"/>
              <a:t>: send </a:t>
            </a:r>
            <a:r>
              <a:rPr lang="zh-CN" altLang="en-US" sz="2800" dirty="0"/>
              <a:t>和</a:t>
            </a:r>
            <a:r>
              <a:rPr lang="en-US" altLang="ko-KR" sz="2800" dirty="0"/>
              <a:t>receive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ko-KR" sz="2800" dirty="0"/>
              <a:t>Send</a:t>
            </a:r>
            <a:r>
              <a:rPr lang="zh-CN" altLang="en-US" sz="2800" dirty="0"/>
              <a:t>从私有空间传输数据到另外一个进程</a:t>
            </a:r>
            <a:endParaRPr lang="en-US" altLang="ko-KR" sz="2800" dirty="0"/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ko-KR" sz="2800" dirty="0"/>
              <a:t>Receive </a:t>
            </a:r>
            <a:r>
              <a:rPr lang="zh-CN" altLang="en-US" sz="2800" dirty="0"/>
              <a:t>拷贝数据到私有地址空间</a:t>
            </a:r>
            <a:endParaRPr lang="en-US" altLang="ko-KR" sz="2800" dirty="0"/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zh-CN" altLang="en-US" sz="2800" dirty="0"/>
              <a:t>必须能够命名进程</a:t>
            </a:r>
            <a:endParaRPr lang="en-US" altLang="ko-KR" sz="2800" dirty="0"/>
          </a:p>
          <a:p>
            <a:pPr eaLnBrk="1" hangingPunct="1"/>
            <a:r>
              <a:rPr lang="en-US" altLang="ko-KR" sz="3200" dirty="0"/>
              <a:t>Ordering</a:t>
            </a:r>
          </a:p>
          <a:p>
            <a:pPr lvl="1" eaLnBrk="1" hangingPunct="1"/>
            <a:r>
              <a:rPr lang="zh-CN" altLang="en-US" sz="2800" dirty="0"/>
              <a:t>进程里面由程序确定顺序</a:t>
            </a:r>
            <a:endParaRPr lang="en-US" altLang="ko-KR" sz="2800" dirty="0"/>
          </a:p>
          <a:p>
            <a:pPr lvl="1" eaLnBrk="1" hangingPunct="1"/>
            <a:r>
              <a:rPr lang="en-US" altLang="ko-KR" sz="2800" dirty="0"/>
              <a:t>Send</a:t>
            </a:r>
            <a:r>
              <a:rPr lang="zh-CN" altLang="en-US" sz="2800" dirty="0"/>
              <a:t>和</a:t>
            </a:r>
            <a:r>
              <a:rPr lang="en-US" altLang="ko-KR" sz="2800" dirty="0"/>
              <a:t>receive</a:t>
            </a:r>
            <a:r>
              <a:rPr lang="zh-CN" altLang="en-US" sz="2800" dirty="0"/>
              <a:t>提供了进程间点对点的同步</a:t>
            </a:r>
            <a:endParaRPr lang="en-US" altLang="ko-KR" sz="2800" dirty="0"/>
          </a:p>
          <a:p>
            <a:pPr eaLnBrk="1" hangingPunct="1"/>
            <a:r>
              <a:rPr lang="zh-CN" altLang="en-US" sz="3200" dirty="0"/>
              <a:t>可以构建全局地址空间</a:t>
            </a:r>
            <a:endParaRPr lang="en-US" altLang="ko-KR" sz="3200" dirty="0"/>
          </a:p>
          <a:p>
            <a:pPr lvl="1" eaLnBrk="1" hangingPunct="1"/>
            <a:r>
              <a:rPr lang="zh-CN" altLang="en-US" sz="2800" dirty="0"/>
              <a:t>例如：进程</a:t>
            </a:r>
            <a:r>
              <a:rPr lang="en-US" altLang="zh-CN" sz="2800" dirty="0"/>
              <a:t>id</a:t>
            </a:r>
            <a:r>
              <a:rPr lang="en-US" altLang="ko-KR" sz="2800" dirty="0"/>
              <a:t> + </a:t>
            </a:r>
            <a:r>
              <a:rPr lang="zh-CN" altLang="en-US" sz="2800" dirty="0"/>
              <a:t>进程地址空间内部地址</a:t>
            </a:r>
            <a:endParaRPr lang="en-US" altLang="ko-KR" sz="2800" dirty="0"/>
          </a:p>
          <a:p>
            <a:pPr lvl="1" eaLnBrk="1" hangingPunct="1"/>
            <a:r>
              <a:rPr lang="zh-CN" altLang="en-US" sz="2800" dirty="0"/>
              <a:t>但对其不存在直接操作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altLang="en-US" sz="3600" dirty="0"/>
              <a:t>Partitioned Global Address Space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915400" cy="4987925"/>
          </a:xfrm>
        </p:spPr>
        <p:txBody>
          <a:bodyPr>
            <a:normAutofit/>
          </a:bodyPr>
          <a:lstStyle/>
          <a:p>
            <a:pPr marL="203200" indent="-203200">
              <a:lnSpc>
                <a:spcPct val="90000"/>
              </a:lnSpc>
            </a:pPr>
            <a:r>
              <a:rPr lang="zh-CN" altLang="en-US" sz="2400" dirty="0"/>
              <a:t>大多数并行程序实现用如下方法</a:t>
            </a:r>
            <a:r>
              <a:rPr lang="en-US" altLang="en-US" sz="2400" dirty="0"/>
              <a:t>:</a:t>
            </a:r>
            <a:endParaRPr lang="en-US" altLang="en-US" sz="2800" dirty="0"/>
          </a:p>
          <a:p>
            <a:pPr marL="685800" lvl="1" indent="-190500">
              <a:lnSpc>
                <a:spcPct val="90000"/>
              </a:lnSpc>
            </a:pPr>
            <a:r>
              <a:rPr lang="zh-CN" altLang="en-US" sz="2000" dirty="0"/>
              <a:t>共享内存：如</a:t>
            </a:r>
            <a:r>
              <a:rPr lang="en-US" altLang="en-US" sz="2000" dirty="0" err="1"/>
              <a:t>OpenMP</a:t>
            </a:r>
            <a:r>
              <a:rPr lang="en-US" altLang="en-US" sz="2000" dirty="0"/>
              <a:t>,  </a:t>
            </a:r>
            <a:r>
              <a:rPr lang="en-US" altLang="en-US" sz="2000" dirty="0" err="1"/>
              <a:t>Threads+C</a:t>
            </a:r>
            <a:r>
              <a:rPr lang="en-US" altLang="en-US" sz="2000" dirty="0"/>
              <a:t>/C++/F or Java</a:t>
            </a:r>
            <a:endParaRPr lang="en-US" altLang="en-US" sz="2400" dirty="0"/>
          </a:p>
          <a:p>
            <a:pPr marL="1139825" lvl="2" indent="-225425">
              <a:lnSpc>
                <a:spcPct val="90000"/>
              </a:lnSpc>
            </a:pPr>
            <a:r>
              <a:rPr lang="zh-CN" altLang="en-US" sz="1800" dirty="0"/>
              <a:t>通常用于非科学计算</a:t>
            </a:r>
            <a:endParaRPr lang="en-US" altLang="en-US" sz="1800" dirty="0"/>
          </a:p>
          <a:p>
            <a:pPr marL="1139825" lvl="2" indent="-225425">
              <a:lnSpc>
                <a:spcPct val="90000"/>
              </a:lnSpc>
            </a:pPr>
            <a:r>
              <a:rPr lang="en-US" altLang="en-US" sz="1800" dirty="0"/>
              <a:t>Easier to program, but less scalable performance</a:t>
            </a:r>
          </a:p>
          <a:p>
            <a:pPr marL="685800" lvl="1" indent="-190500">
              <a:lnSpc>
                <a:spcPct val="90000"/>
              </a:lnSpc>
            </a:pPr>
            <a:r>
              <a:rPr lang="en-US" altLang="en-US" sz="2000" dirty="0"/>
              <a:t>Message passing with a SPMD model (MPI)</a:t>
            </a:r>
          </a:p>
          <a:p>
            <a:pPr marL="1139825" lvl="2" indent="-225425">
              <a:lnSpc>
                <a:spcPct val="90000"/>
              </a:lnSpc>
            </a:pPr>
            <a:r>
              <a:rPr lang="zh-CN" altLang="en-US" sz="1800" dirty="0"/>
              <a:t>通常用于</a:t>
            </a:r>
            <a:r>
              <a:rPr lang="en-US" altLang="en-US" sz="1800" dirty="0"/>
              <a:t>C++/Fortran</a:t>
            </a:r>
            <a:r>
              <a:rPr lang="zh-CN" altLang="en-US" sz="1800" dirty="0"/>
              <a:t>科学应用</a:t>
            </a:r>
            <a:endParaRPr lang="en-US" altLang="en-US" sz="1800" dirty="0"/>
          </a:p>
          <a:p>
            <a:pPr marL="1139825" lvl="2" indent="-225425">
              <a:lnSpc>
                <a:spcPct val="90000"/>
              </a:lnSpc>
            </a:pPr>
            <a:r>
              <a:rPr lang="en-US" altLang="en-US" sz="1800" dirty="0"/>
              <a:t>Scales easily</a:t>
            </a:r>
          </a:p>
          <a:p>
            <a:pPr marL="1139825" lvl="2" indent="-225425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Picture 5" descr="Hybri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20" y="3553905"/>
            <a:ext cx="6069360" cy="325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6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PGAS Overview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A8C0073-1491-49C9-A9E5-E837FEFB84D1}" type="slidenum">
              <a:rPr lang="en-US" altLang="en-US" sz="1400">
                <a:solidFill>
                  <a:schemeClr val="tx1"/>
                </a:solidFill>
              </a:rPr>
              <a:pPr/>
              <a:t>24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>
            <a:noAutofit/>
          </a:bodyPr>
          <a:lstStyle/>
          <a:p>
            <a:pPr marL="203200" indent="-203200">
              <a:lnSpc>
                <a:spcPct val="90000"/>
              </a:lnSpc>
            </a:pPr>
            <a:r>
              <a:rPr lang="en-US" altLang="en-US" sz="2800" dirty="0"/>
              <a:t>Partitioned Global Address Space (PGAS) </a:t>
            </a:r>
            <a:r>
              <a:rPr lang="zh-CN" altLang="en-US" sz="2800" dirty="0"/>
              <a:t>语言综合了以上两点</a:t>
            </a:r>
            <a:endParaRPr lang="en-US" altLang="en-US" sz="2800" dirty="0"/>
          </a:p>
          <a:p>
            <a:pPr marL="685800" lvl="1" indent="-190500">
              <a:lnSpc>
                <a:spcPct val="90000"/>
              </a:lnSpc>
            </a:pPr>
            <a:r>
              <a:rPr lang="en-US" altLang="en-US" sz="2400" dirty="0"/>
              <a:t>SPMD parallelism like MPI</a:t>
            </a:r>
          </a:p>
          <a:p>
            <a:pPr marL="685800" lvl="1" indent="-190500">
              <a:lnSpc>
                <a:spcPct val="90000"/>
              </a:lnSpc>
            </a:pPr>
            <a:r>
              <a:rPr lang="zh-CN" altLang="en-US" sz="2400" dirty="0"/>
              <a:t>全局地址空间，如</a:t>
            </a:r>
            <a:r>
              <a:rPr lang="en-US" altLang="en-US" sz="2400" dirty="0"/>
              <a:t>threads (programmability)</a:t>
            </a:r>
          </a:p>
          <a:p>
            <a:pPr marL="685800" lvl="1" indent="-190500">
              <a:lnSpc>
                <a:spcPct val="90000"/>
              </a:lnSpc>
            </a:pPr>
            <a:r>
              <a:rPr lang="zh-CN" altLang="en-US" sz="2400" dirty="0"/>
              <a:t>区分</a:t>
            </a:r>
            <a:r>
              <a:rPr lang="en-US" altLang="en-US" sz="2400" dirty="0"/>
              <a:t>Local/global</a:t>
            </a:r>
          </a:p>
          <a:p>
            <a:pPr marL="685800" lvl="1" indent="-190500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11960" y="1216152"/>
            <a:ext cx="4536504" cy="51401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4000" dirty="0"/>
              <a:t>Partitioned Global View </a:t>
            </a:r>
          </a:p>
          <a:p>
            <a:pPr lvl="1">
              <a:lnSpc>
                <a:spcPct val="120000"/>
              </a:lnSpc>
            </a:pPr>
            <a:r>
              <a:rPr lang="en-US" altLang="en-US" sz="3400" dirty="0">
                <a:solidFill>
                  <a:srgbClr val="FF0000"/>
                </a:solidFill>
              </a:rPr>
              <a:t>Global Address Space</a:t>
            </a:r>
            <a:r>
              <a:rPr lang="en-US" altLang="en-US" sz="3400" dirty="0"/>
              <a:t>:  </a:t>
            </a:r>
            <a:r>
              <a:rPr lang="zh-CN" altLang="en-US" sz="3400" dirty="0"/>
              <a:t>每一线程可以看到全部数据，所以不需要复制数据</a:t>
            </a:r>
          </a:p>
          <a:p>
            <a:pPr lvl="1">
              <a:lnSpc>
                <a:spcPct val="120000"/>
              </a:lnSpc>
            </a:pPr>
            <a:r>
              <a:rPr lang="en-US" altLang="en-US" sz="3400" dirty="0">
                <a:solidFill>
                  <a:srgbClr val="FF0000"/>
                </a:solidFill>
              </a:rPr>
              <a:t>Partitioned</a:t>
            </a:r>
            <a:r>
              <a:rPr lang="en-US" altLang="en-US" sz="3400" dirty="0"/>
              <a:t>:  </a:t>
            </a:r>
            <a:r>
              <a:rPr lang="zh-CN" altLang="en-US" sz="3400" dirty="0"/>
              <a:t>将全局地址空间分割，程序员意识到线程之间的数据共享</a:t>
            </a:r>
            <a:endParaRPr lang="en-US" altLang="zh-CN" sz="3400" dirty="0"/>
          </a:p>
          <a:p>
            <a:pPr>
              <a:lnSpc>
                <a:spcPct val="120000"/>
              </a:lnSpc>
            </a:pPr>
            <a:r>
              <a:rPr lang="zh-CN" altLang="en-US" sz="4000" dirty="0"/>
              <a:t>实现</a:t>
            </a:r>
            <a:r>
              <a:rPr lang="en-US" altLang="en-US" sz="4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3400" dirty="0"/>
              <a:t>GA Library from PNNL</a:t>
            </a:r>
          </a:p>
          <a:p>
            <a:pPr lvl="1">
              <a:lnSpc>
                <a:spcPct val="120000"/>
              </a:lnSpc>
            </a:pPr>
            <a:r>
              <a:rPr lang="en-US" altLang="en-US" sz="3400" dirty="0"/>
              <a:t>Unified Parallel C (UPC), FORTRAN 2009</a:t>
            </a:r>
          </a:p>
          <a:p>
            <a:pPr lvl="1">
              <a:lnSpc>
                <a:spcPct val="120000"/>
              </a:lnSpc>
            </a:pPr>
            <a:r>
              <a:rPr lang="en-US" altLang="en-US" sz="3400" dirty="0"/>
              <a:t>X10, Chapel</a:t>
            </a:r>
          </a:p>
        </p:txBody>
      </p:sp>
    </p:spTree>
    <p:extLst>
      <p:ext uri="{BB962C8B-B14F-4D97-AF65-F5344CB8AC3E}">
        <p14:creationId xmlns:p14="http://schemas.microsoft.com/office/powerpoint/2010/main" val="16249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722" name="Rectangle 50"/>
          <p:cNvSpPr>
            <a:spLocks noGrp="1" noChangeArrowheads="1"/>
          </p:cNvSpPr>
          <p:nvPr>
            <p:ph type="title"/>
          </p:nvPr>
        </p:nvSpPr>
        <p:spPr>
          <a:xfrm>
            <a:off x="457647" y="53579"/>
            <a:ext cx="8506841" cy="721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708769">
              <a:tabLst>
                <a:tab pos="508974" algn="l"/>
                <a:tab pos="1017948" algn="l"/>
                <a:tab pos="1526922" algn="l"/>
                <a:tab pos="2035896" algn="l"/>
                <a:tab pos="2544870" algn="l"/>
                <a:tab pos="3053845" algn="l"/>
                <a:tab pos="3561703" algn="l"/>
                <a:tab pos="4071793" algn="l"/>
                <a:tab pos="4580767" algn="l"/>
                <a:tab pos="5087509" algn="l"/>
                <a:tab pos="5596483" algn="l"/>
                <a:tab pos="6107689" algn="l"/>
              </a:tabLst>
              <a:defRPr/>
            </a:pPr>
            <a:r>
              <a:rPr lang="en-US" dirty="0">
                <a:ea typeface="+mj-ea"/>
                <a:cs typeface="+mj-cs"/>
              </a:rPr>
              <a:t>PGAS</a:t>
            </a:r>
            <a:r>
              <a:rPr lang="zh-CN" altLang="en-US" dirty="0">
                <a:ea typeface="+mj-ea"/>
                <a:cs typeface="+mj-cs"/>
              </a:rPr>
              <a:t>模型与其它模型比较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522368" indent="-200911" eaLnBrk="0" hangingPunct="0"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803643" indent="-160729" eaLnBrk="0" hangingPunct="0"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125101" indent="-160729" eaLnBrk="0" hangingPunct="0"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1446558" indent="-160729" eaLnBrk="0" hangingPunct="0"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fld id="{5B7B2137-3F2F-4A45-B1CC-A86E778651C5}" type="slidenum">
              <a:rPr lang="es-ES" altLang="en-US" sz="1300">
                <a:solidFill>
                  <a:srgbClr val="0066CC"/>
                </a:solidFill>
                <a:latin typeface="Gill Sans" charset="0"/>
              </a:rPr>
              <a:pPr eaLnBrk="1" hangingPunct="1"/>
              <a:t>25</a:t>
            </a:fld>
            <a:r>
              <a:rPr lang="es-ES" altLang="en-US" sz="1300">
                <a:solidFill>
                  <a:srgbClr val="0066CC"/>
                </a:solidFill>
                <a:latin typeface="Gill Sans" charset="0"/>
              </a:rPr>
              <a:t>/86</a:t>
            </a:r>
          </a:p>
        </p:txBody>
      </p:sp>
      <p:sp>
        <p:nvSpPr>
          <p:cNvPr id="1564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29084" y="4385593"/>
            <a:ext cx="3897809" cy="1607344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160729" indent="-160729">
              <a:lnSpc>
                <a:spcPct val="80000"/>
              </a:lnSpc>
            </a:pPr>
            <a:r>
              <a:rPr lang="zh-CN" altLang="en-US" sz="2400" dirty="0"/>
              <a:t>计算在多个</a:t>
            </a:r>
            <a:r>
              <a:rPr lang="en-US" altLang="en-US" sz="2400" dirty="0">
                <a:solidFill>
                  <a:srgbClr val="D60093"/>
                </a:solidFill>
              </a:rPr>
              <a:t>places</a:t>
            </a:r>
            <a:r>
              <a:rPr lang="zh-CN" altLang="en-US" sz="2400" dirty="0"/>
              <a:t>执行</a:t>
            </a:r>
            <a:r>
              <a:rPr lang="en-US" altLang="en-US" sz="2400" i="1" dirty="0"/>
              <a:t>.</a:t>
            </a:r>
          </a:p>
          <a:p>
            <a:pPr marL="160729" indent="-160729">
              <a:lnSpc>
                <a:spcPct val="80000"/>
              </a:lnSpc>
            </a:pPr>
            <a:r>
              <a:rPr lang="en-US" altLang="en-US" sz="2400" dirty="0"/>
              <a:t>Place</a:t>
            </a:r>
            <a:r>
              <a:rPr lang="zh-CN" altLang="en-US" sz="2400" dirty="0"/>
              <a:t>包含可以远端进程操作的数据</a:t>
            </a:r>
            <a:endParaRPr lang="en-US" altLang="en-US" sz="2400" dirty="0"/>
          </a:p>
          <a:p>
            <a:pPr marL="160729" indent="-160729">
              <a:lnSpc>
                <a:spcPct val="80000"/>
              </a:lnSpc>
            </a:pPr>
            <a:r>
              <a:rPr lang="zh-CN" altLang="en-US" sz="2400" dirty="0"/>
              <a:t>数据在生命周期里存在于创建该数据的</a:t>
            </a:r>
            <a:r>
              <a:rPr lang="en-US" altLang="en-US" sz="2400" dirty="0"/>
              <a:t>place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647902" y="4339829"/>
            <a:ext cx="4305226" cy="1747986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160729" indent="-160729"/>
            <a:r>
              <a:rPr lang="zh-CN" altLang="en-US" sz="2400" dirty="0"/>
              <a:t>一个</a:t>
            </a:r>
            <a:r>
              <a:rPr lang="en-US" altLang="en-US" sz="2400" dirty="0"/>
              <a:t>place</a:t>
            </a:r>
            <a:r>
              <a:rPr lang="zh-CN" altLang="en-US" sz="2400" dirty="0"/>
              <a:t>的数据可以指向另外</a:t>
            </a:r>
            <a:r>
              <a:rPr lang="en-US" altLang="en-US" sz="2400" dirty="0"/>
              <a:t>place</a:t>
            </a:r>
            <a:r>
              <a:rPr lang="zh-CN" altLang="en-US" sz="2400" dirty="0"/>
              <a:t>的数据</a:t>
            </a:r>
            <a:r>
              <a:rPr lang="en-US" altLang="en-US" sz="2400" dirty="0"/>
              <a:t>.</a:t>
            </a:r>
          </a:p>
          <a:p>
            <a:pPr marL="160729" indent="-160729"/>
            <a:r>
              <a:rPr lang="zh-CN" altLang="en-US" sz="2400" dirty="0"/>
              <a:t>数据结构</a:t>
            </a:r>
            <a:r>
              <a:rPr lang="en-US" altLang="en-US" sz="2400" dirty="0"/>
              <a:t> (e.g. arrays) </a:t>
            </a:r>
            <a:r>
              <a:rPr lang="zh-CN" altLang="en-US" sz="2400" dirty="0"/>
              <a:t>可以分布到多个</a:t>
            </a:r>
            <a:r>
              <a:rPr lang="en-US" altLang="en-US" sz="2400" dirty="0"/>
              <a:t>places. </a:t>
            </a:r>
          </a:p>
          <a:p>
            <a:pPr marL="160729" indent="-160729">
              <a:buNone/>
            </a:pPr>
            <a:endParaRPr lang="en-US" altLang="en-US" sz="1500" dirty="0"/>
          </a:p>
        </p:txBody>
      </p:sp>
      <p:sp>
        <p:nvSpPr>
          <p:cNvPr id="1564676" name="Text Box 4"/>
          <p:cNvSpPr txBox="1">
            <a:spLocks noChangeArrowheads="1"/>
          </p:cNvSpPr>
          <p:nvPr/>
        </p:nvSpPr>
        <p:spPr bwMode="auto">
          <a:xfrm>
            <a:off x="1619672" y="6281594"/>
            <a:ext cx="5866805" cy="38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07" tIns="45704" rIns="91407" bIns="45704">
            <a:spAutoFit/>
          </a:bodyPr>
          <a:lstStyle>
            <a:lvl1pPr marL="323850" indent="-3238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marL="650875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marL="13017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marL="1951038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marL="2601913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marL="30591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marL="35163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marL="39735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marL="44307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6666FF"/>
              </a:buClr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A place expresses locality.</a:t>
            </a:r>
          </a:p>
        </p:txBody>
      </p:sp>
      <p:sp>
        <p:nvSpPr>
          <p:cNvPr id="1564677" name="Rectangle 5"/>
          <p:cNvSpPr>
            <a:spLocks noChangeArrowheads="1"/>
          </p:cNvSpPr>
          <p:nvPr/>
        </p:nvSpPr>
        <p:spPr bwMode="auto">
          <a:xfrm>
            <a:off x="5715000" y="1178719"/>
            <a:ext cx="243334" cy="3817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>
            <a:lvl1pPr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742950" indent="-28575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11430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6002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20574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4678" name="Text Box 6"/>
          <p:cNvSpPr txBox="1">
            <a:spLocks noChangeArrowheads="1"/>
          </p:cNvSpPr>
          <p:nvPr/>
        </p:nvSpPr>
        <p:spPr bwMode="auto">
          <a:xfrm>
            <a:off x="5943824" y="1178719"/>
            <a:ext cx="1554881" cy="37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07" tIns="45704" rIns="91407" bIns="45704">
            <a:spAutoFit/>
          </a:bodyPr>
          <a:lstStyle>
            <a:lvl1pPr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marL="650875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marL="13017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marL="1951038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marL="2601913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marL="30591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marL="35163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marL="39735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marL="44307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Times New Roman" charset="0"/>
                <a:cs typeface="Times New Roman" charset="0"/>
              </a:rPr>
              <a:t>Address Space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3200177" y="1790403"/>
            <a:ext cx="2819549" cy="2172757"/>
            <a:chOff x="2016" y="1152"/>
            <a:chExt cx="1776" cy="1369"/>
          </a:xfrm>
        </p:grpSpPr>
        <p:grpSp>
          <p:nvGrpSpPr>
            <p:cNvPr id="43050" name="Group 8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1564681" name="Rectangle 9"/>
              <p:cNvSpPr>
                <a:spLocks noChangeArrowheads="1"/>
              </p:cNvSpPr>
              <p:nvPr/>
            </p:nvSpPr>
            <p:spPr bwMode="auto">
              <a:xfrm>
                <a:off x="2450" y="2304"/>
                <a:ext cx="115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2" name="Oval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3" name="Line 11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84" name="Oval 12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5" name="Line 13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86" name="Oval 14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7" name="Line 15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1564688" name="Text Box 16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005" tIns="65003" rIns="130005" bIns="65003">
              <a:spAutoFit/>
            </a:bodyPr>
            <a:lstStyle>
              <a:lvl1pPr marL="323850" indent="-3238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1pPr>
              <a:lvl2pPr marL="650875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2pPr>
              <a:lvl3pPr marL="13017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3pPr>
              <a:lvl4pPr marL="1951038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4pPr>
              <a:lvl5pPr marL="2601913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5pPr>
              <a:lvl6pPr marL="30591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6pPr>
              <a:lvl7pPr marL="35163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7pPr>
              <a:lvl8pPr marL="39735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8pPr>
              <a:lvl9pPr marL="44307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Shared Memory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OpenMP</a:t>
              </a:r>
            </a:p>
          </p:txBody>
        </p:sp>
      </p:grpSp>
      <p:grpSp>
        <p:nvGrpSpPr>
          <p:cNvPr id="43016" name="Group 17"/>
          <p:cNvGrpSpPr>
            <a:grpSpLocks/>
          </p:cNvGrpSpPr>
          <p:nvPr/>
        </p:nvGrpSpPr>
        <p:grpSpPr bwMode="auto">
          <a:xfrm>
            <a:off x="5790903" y="1714501"/>
            <a:ext cx="3048372" cy="2171141"/>
            <a:chOff x="3648" y="1104"/>
            <a:chExt cx="1920" cy="1369"/>
          </a:xfrm>
        </p:grpSpPr>
        <p:grpSp>
          <p:nvGrpSpPr>
            <p:cNvPr id="43035" name="Group 18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1564691" name="Rectangle 19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1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2" name="Oval 20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3" name="Line 21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4" name="Oval 22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5" name="Line 23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6" name="Oval 24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7" name="Line 25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8" name="Line 26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9" name="Line 27"/>
              <p:cNvSpPr>
                <a:spLocks noChangeShapeType="1"/>
              </p:cNvSpPr>
              <p:nvPr/>
            </p:nvSpPr>
            <p:spPr bwMode="auto">
              <a:xfrm>
                <a:off x="4561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00" name="Line 28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1564701" name="Text Box 29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005" tIns="65003" rIns="130005" bIns="65003">
              <a:spAutoFit/>
            </a:bodyPr>
            <a:lstStyle>
              <a:lvl1pPr marL="323850" indent="-3238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1pPr>
              <a:lvl2pPr marL="650875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2pPr>
              <a:lvl3pPr marL="13017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3pPr>
              <a:lvl4pPr marL="1951038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4pPr>
              <a:lvl5pPr marL="2601913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5pPr>
              <a:lvl6pPr marL="30591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6pPr>
              <a:lvl7pPr marL="35163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7pPr>
              <a:lvl8pPr marL="39735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8pPr>
              <a:lvl9pPr marL="44307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PGAS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UPC, CAF, X10</a:t>
              </a:r>
            </a:p>
          </p:txBody>
        </p:sp>
        <p:sp>
          <p:nvSpPr>
            <p:cNvPr id="1564702" name="Line 30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1564703" name="Line 31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1564704" name="Line 32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grpSp>
        <p:nvGrpSpPr>
          <p:cNvPr id="43017" name="Group 33"/>
          <p:cNvGrpSpPr>
            <a:grpSpLocks/>
          </p:cNvGrpSpPr>
          <p:nvPr/>
        </p:nvGrpSpPr>
        <p:grpSpPr bwMode="auto">
          <a:xfrm>
            <a:off x="457646" y="1332756"/>
            <a:ext cx="2818433" cy="2706942"/>
            <a:chOff x="288" y="864"/>
            <a:chExt cx="1776" cy="1706"/>
          </a:xfrm>
        </p:grpSpPr>
        <p:grpSp>
          <p:nvGrpSpPr>
            <p:cNvPr id="43021" name="Group 34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1564707" name="Rectangle 35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08" name="Oval 36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09" name="Line 37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0" name="Rectangle 38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8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1" name="Oval 39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8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2" name="Line 40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3" name="Rectangle 41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4" name="Oval 42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5" name="Line 43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6" name="Freeform 44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717" name="Line 45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8" name="Line 46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1564719" name="Text Box 47"/>
            <p:cNvSpPr txBox="1">
              <a:spLocks noChangeArrowheads="1"/>
            </p:cNvSpPr>
            <p:nvPr/>
          </p:nvSpPr>
          <p:spPr bwMode="auto">
            <a:xfrm>
              <a:off x="288" y="2161"/>
              <a:ext cx="177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005" tIns="65003" rIns="130005" bIns="65003">
              <a:spAutoFit/>
            </a:bodyPr>
            <a:lstStyle>
              <a:lvl1pPr marL="323850" indent="-3238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1pPr>
              <a:lvl2pPr marL="650875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2pPr>
              <a:lvl3pPr marL="13017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3pPr>
              <a:lvl4pPr marL="1951038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4pPr>
              <a:lvl5pPr marL="2601913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5pPr>
              <a:lvl6pPr marL="30591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6pPr>
              <a:lvl7pPr marL="35163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7pPr>
              <a:lvl8pPr marL="39735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8pPr>
              <a:lvl9pPr marL="44307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Message passing 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MPI</a:t>
              </a:r>
            </a:p>
          </p:txBody>
        </p:sp>
      </p:grpSp>
      <p:sp>
        <p:nvSpPr>
          <p:cNvPr id="1564720" name="Oval 48"/>
          <p:cNvSpPr>
            <a:spLocks noChangeArrowheads="1"/>
          </p:cNvSpPr>
          <p:nvPr/>
        </p:nvSpPr>
        <p:spPr bwMode="auto">
          <a:xfrm>
            <a:off x="3200177" y="1178719"/>
            <a:ext cx="321469" cy="34156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>
            <a:lvl1pPr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742950" indent="-28575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11430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6002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20574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4721" name="Text Box 49"/>
          <p:cNvSpPr txBox="1">
            <a:spLocks noChangeArrowheads="1"/>
          </p:cNvSpPr>
          <p:nvPr/>
        </p:nvSpPr>
        <p:spPr bwMode="auto">
          <a:xfrm>
            <a:off x="3581922" y="1178719"/>
            <a:ext cx="1612924" cy="37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07" tIns="45704" rIns="91407" bIns="45704">
            <a:spAutoFit/>
          </a:bodyPr>
          <a:lstStyle>
            <a:lvl1pPr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marL="650875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marL="13017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marL="1951038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marL="2601913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marL="30591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marL="35163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marL="39735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marL="44307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Times New Roman" charset="0"/>
                <a:cs typeface="Times New Roman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210740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软件内存</a:t>
            </a:r>
            <a:r>
              <a:rPr lang="en-US" altLang="en-US" dirty="0"/>
              <a:t>Software Memory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C9D9AD7-0894-4371-AFA1-8430A5F5D61A}" type="slidenum">
              <a:rPr lang="en-US" altLang="en-US" sz="1400">
                <a:solidFill>
                  <a:schemeClr val="tx1"/>
                </a:solidFill>
              </a:rPr>
              <a:pPr/>
              <a:t>26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zh-CN" altLang="en-US" sz="2600" dirty="0"/>
              <a:t>执行</a:t>
            </a:r>
            <a:r>
              <a:rPr lang="en-US" altLang="en-US" sz="2600" dirty="0"/>
              <a:t>Image</a:t>
            </a:r>
          </a:p>
          <a:p>
            <a:pPr lvl="1">
              <a:lnSpc>
                <a:spcPct val="70000"/>
              </a:lnSpc>
            </a:pPr>
            <a:r>
              <a:rPr lang="en-US" altLang="en-US" sz="2200" dirty="0"/>
              <a:t>“Program linked, loaded and ready to run”</a:t>
            </a:r>
          </a:p>
          <a:p>
            <a:pPr>
              <a:lnSpc>
                <a:spcPct val="70000"/>
              </a:lnSpc>
            </a:pPr>
            <a:r>
              <a:rPr lang="en-US" altLang="en-US" sz="2600" dirty="0"/>
              <a:t>Software Memories</a:t>
            </a:r>
          </a:p>
          <a:p>
            <a:pPr lvl="1">
              <a:lnSpc>
                <a:spcPct val="70000"/>
              </a:lnSpc>
              <a:buSzPts val="2000"/>
              <a:buFont typeface="Arial" pitchFamily="34" charset="0"/>
              <a:buChar char="•"/>
            </a:pPr>
            <a:r>
              <a:rPr lang="zh-CN" altLang="en-US" sz="2200" dirty="0"/>
              <a:t>静态内存（</a:t>
            </a:r>
            <a:r>
              <a:rPr lang="en-US" altLang="en-US" sz="2200" dirty="0"/>
              <a:t>Static memory</a:t>
            </a:r>
            <a:r>
              <a:rPr lang="zh-CN" altLang="en-US" sz="2200" dirty="0"/>
              <a:t>）</a:t>
            </a:r>
            <a:r>
              <a:rPr lang="en-US" altLang="en-US" sz="2200" dirty="0"/>
              <a:t> </a:t>
            </a:r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数据段（</a:t>
            </a:r>
            <a:r>
              <a:rPr lang="en-US" altLang="en-US" sz="1900" dirty="0"/>
              <a:t>data segment</a:t>
            </a:r>
            <a:r>
              <a:rPr lang="zh-CN" altLang="en-US" sz="1900" dirty="0"/>
              <a:t>）</a:t>
            </a:r>
            <a:endParaRPr lang="en-US" altLang="en-US" sz="1900" dirty="0"/>
          </a:p>
          <a:p>
            <a:pPr lvl="1">
              <a:lnSpc>
                <a:spcPct val="70000"/>
              </a:lnSpc>
              <a:buSzPts val="2000"/>
              <a:buFont typeface="Arial" pitchFamily="34" charset="0"/>
              <a:buChar char="•"/>
            </a:pPr>
            <a:r>
              <a:rPr lang="zh-CN" altLang="en-US" sz="2200" dirty="0"/>
              <a:t>堆（</a:t>
            </a:r>
            <a:r>
              <a:rPr lang="en-US" altLang="en-US" sz="2200" dirty="0"/>
              <a:t>Heap memory</a:t>
            </a:r>
            <a:r>
              <a:rPr lang="zh-CN" altLang="en-US" sz="2200" dirty="0"/>
              <a:t>）</a:t>
            </a:r>
            <a:r>
              <a:rPr lang="en-US" altLang="en-US" sz="2200" dirty="0"/>
              <a:t> </a:t>
            </a:r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存放分配的结构</a:t>
            </a:r>
            <a:endParaRPr lang="en-US" altLang="en-US" sz="1900" dirty="0"/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由程序员管理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malloc</a:t>
            </a:r>
            <a:r>
              <a:rPr lang="en-US" altLang="en-US" sz="1900" dirty="0"/>
              <a:t>, free)</a:t>
            </a:r>
          </a:p>
          <a:p>
            <a:pPr lvl="1">
              <a:lnSpc>
                <a:spcPct val="70000"/>
              </a:lnSpc>
              <a:buSzPts val="2000"/>
              <a:buFont typeface="Arial" pitchFamily="34" charset="0"/>
              <a:buChar char="•"/>
            </a:pPr>
            <a:r>
              <a:rPr lang="zh-CN" altLang="en-US" sz="2200" dirty="0"/>
              <a:t>栈（</a:t>
            </a:r>
            <a:r>
              <a:rPr lang="en-US" altLang="en-US" sz="2200" dirty="0"/>
              <a:t>Stack memory</a:t>
            </a:r>
            <a:r>
              <a:rPr lang="zh-CN" altLang="en-US" sz="2200" dirty="0"/>
              <a:t>）</a:t>
            </a:r>
            <a:endParaRPr lang="en-US" altLang="en-US" sz="2200" dirty="0"/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函数调用</a:t>
            </a:r>
            <a:endParaRPr lang="en-US" altLang="en-US" sz="1900" dirty="0"/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由运行时系统管理</a:t>
            </a:r>
            <a:endParaRPr lang="en-US" altLang="en-US" sz="1900" dirty="0"/>
          </a:p>
        </p:txBody>
      </p:sp>
      <p:pic>
        <p:nvPicPr>
          <p:cNvPr id="39940" name="Content Placeholder 9" descr="proccontext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1976718"/>
            <a:ext cx="4041775" cy="3415739"/>
          </a:xfrm>
        </p:spPr>
      </p:pic>
    </p:spTree>
    <p:extLst>
      <p:ext uri="{BB962C8B-B14F-4D97-AF65-F5344CB8AC3E}">
        <p14:creationId xmlns:p14="http://schemas.microsoft.com/office/powerpoint/2010/main" val="1928056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Memories and Distributions</a:t>
            </a:r>
          </a:p>
        </p:txBody>
      </p:sp>
      <p:sp>
        <p:nvSpPr>
          <p:cNvPr id="4199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1A16B7-C586-4156-B50D-3FA5A16FA4E0}" type="slidenum">
              <a:rPr lang="en-US" altLang="en-US" sz="1400">
                <a:solidFill>
                  <a:schemeClr val="tx1"/>
                </a:solidFill>
              </a:rPr>
              <a:pPr/>
              <a:t>27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5969000" cy="4343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软件内存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Software Memories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计算机程序中逻辑存储区域</a:t>
            </a:r>
            <a:r>
              <a:rPr lang="en-US" dirty="0"/>
              <a:t> (e.g., heap or stack)</a:t>
            </a:r>
          </a:p>
          <a:p>
            <a:pPr lvl="1">
              <a:defRPr/>
            </a:pPr>
            <a:r>
              <a:rPr lang="zh-CN" altLang="en-US" dirty="0"/>
              <a:t>对于并行软件，使用多块内存</a:t>
            </a:r>
            <a:endParaRPr lang="en-US" dirty="0"/>
          </a:p>
          <a:p>
            <a:pPr>
              <a:defRPr/>
            </a:pPr>
            <a:r>
              <a:rPr lang="zh-CN" altLang="en-US" dirty="0"/>
              <a:t>结构（</a:t>
            </a:r>
            <a:r>
              <a:rPr lang="en-US" dirty="0"/>
              <a:t>Structure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程序执行中创建的数据集合</a:t>
            </a:r>
            <a:r>
              <a:rPr lang="en-US" dirty="0"/>
              <a:t> (arrays, trees, graphs, etc.)</a:t>
            </a:r>
          </a:p>
          <a:p>
            <a:pPr>
              <a:defRPr/>
            </a:pPr>
            <a:r>
              <a:rPr lang="en-US" dirty="0"/>
              <a:t>Partition </a:t>
            </a:r>
          </a:p>
          <a:p>
            <a:pPr lvl="1">
              <a:defRPr/>
            </a:pPr>
            <a:r>
              <a:rPr lang="zh-CN" altLang="en-US" dirty="0"/>
              <a:t>将结构划分成</a:t>
            </a:r>
            <a:r>
              <a:rPr lang="en-US" dirty="0"/>
              <a:t>parts</a:t>
            </a:r>
          </a:p>
          <a:p>
            <a:pPr>
              <a:defRPr/>
            </a:pPr>
            <a:r>
              <a:rPr lang="en-US" dirty="0"/>
              <a:t>Mapping</a:t>
            </a:r>
          </a:p>
          <a:p>
            <a:pPr lvl="1">
              <a:defRPr/>
            </a:pPr>
            <a:r>
              <a:rPr lang="zh-CN" altLang="en-US" dirty="0"/>
              <a:t>将</a:t>
            </a:r>
            <a:r>
              <a:rPr lang="en-US" dirty="0"/>
              <a:t>parts</a:t>
            </a:r>
            <a:r>
              <a:rPr lang="zh-CN" altLang="en-US" dirty="0"/>
              <a:t>分配给物理</a:t>
            </a:r>
            <a:r>
              <a:rPr lang="en-US" dirty="0"/>
              <a:t>memories</a:t>
            </a:r>
          </a:p>
        </p:txBody>
      </p:sp>
      <p:pic>
        <p:nvPicPr>
          <p:cNvPr id="41988" name="Picture 9" descr="memory-big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52" y="542627"/>
            <a:ext cx="1498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 descr="struct-in-memory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52" y="2028527"/>
            <a:ext cx="1498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1" descr="partitioned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89" y="3420765"/>
            <a:ext cx="1397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2" descr="assigned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78052"/>
            <a:ext cx="21209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88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Affinity</a:t>
            </a:r>
            <a:r>
              <a:rPr lang="zh-CN" altLang="en-US" dirty="0"/>
              <a:t>和非局部访问</a:t>
            </a:r>
            <a:endParaRPr lang="en-US" altLang="en-US" dirty="0"/>
          </a:p>
        </p:txBody>
      </p:sp>
      <p:sp>
        <p:nvSpPr>
          <p:cNvPr id="460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5F0D35D-DFDA-419B-BE6C-B2469A21B4E6}" type="slidenum">
              <a:rPr lang="en-US" altLang="en-US" sz="1400">
                <a:solidFill>
                  <a:schemeClr val="tx1"/>
                </a:solidFill>
              </a:rPr>
              <a:pPr/>
              <a:t>28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3352"/>
            <a:ext cx="5122912" cy="4718304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Affinity</a:t>
            </a:r>
            <a:r>
              <a:rPr lang="zh-CN" altLang="en-US" sz="2800" dirty="0"/>
              <a:t>是线程与内存的关联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如果线程与内存存在关系，它可以存取它的结构</a:t>
            </a:r>
            <a:endParaRPr lang="en-US" altLang="en-US" sz="2400" dirty="0"/>
          </a:p>
          <a:p>
            <a:pPr lvl="1"/>
            <a:r>
              <a:rPr lang="zh-CN" altLang="en-US" sz="2400" dirty="0"/>
              <a:t>这些的内存称为局部内存</a:t>
            </a:r>
            <a:endParaRPr lang="en-US" altLang="en-US" sz="2400" dirty="0"/>
          </a:p>
          <a:p>
            <a:r>
              <a:rPr lang="zh-CN" altLang="en-US" sz="2800" dirty="0"/>
              <a:t>非局部访问</a:t>
            </a:r>
            <a:r>
              <a:rPr lang="en-US" altLang="en-US" sz="3200" dirty="0"/>
              <a:t> </a:t>
            </a:r>
          </a:p>
          <a:p>
            <a:pPr lvl="1"/>
            <a:r>
              <a:rPr lang="en-US" altLang="en-US" sz="2400" dirty="0"/>
              <a:t>Thread 0 </a:t>
            </a:r>
            <a:r>
              <a:rPr lang="zh-CN" altLang="en-US" sz="2400" dirty="0"/>
              <a:t>需要</a:t>
            </a:r>
            <a:r>
              <a:rPr lang="en-US" altLang="en-US" sz="2400" dirty="0"/>
              <a:t>part B</a:t>
            </a:r>
          </a:p>
          <a:p>
            <a:pPr lvl="1"/>
            <a:r>
              <a:rPr lang="en-US" altLang="en-US" sz="2400" dirty="0"/>
              <a:t>Part B in Memory 1</a:t>
            </a:r>
          </a:p>
          <a:p>
            <a:pPr lvl="1"/>
            <a:r>
              <a:rPr lang="en-US" altLang="en-US" sz="2400" dirty="0"/>
              <a:t>Thread 0</a:t>
            </a:r>
            <a:r>
              <a:rPr lang="zh-CN" altLang="en-US" sz="2400" dirty="0"/>
              <a:t>跟</a:t>
            </a:r>
            <a:r>
              <a:rPr lang="en-US" altLang="en-US" sz="2400" dirty="0"/>
              <a:t>memory 1</a:t>
            </a:r>
            <a:r>
              <a:rPr lang="zh-CN" altLang="en-US" sz="2400" dirty="0"/>
              <a:t>没有关系</a:t>
            </a:r>
            <a:endParaRPr lang="en-US" altLang="en-US" sz="2400" dirty="0"/>
          </a:p>
          <a:p>
            <a:r>
              <a:rPr lang="zh-CN" altLang="en-US" sz="2800" dirty="0"/>
              <a:t>非局部访问通常通过进程之间通信实现，因此开销较大</a:t>
            </a:r>
            <a:endParaRPr lang="en-US" altLang="en-US" sz="2800" dirty="0"/>
          </a:p>
        </p:txBody>
      </p:sp>
      <p:pic>
        <p:nvPicPr>
          <p:cNvPr id="46084" name="Picture 7" descr="affinity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1406103"/>
            <a:ext cx="2717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8" descr="nonloca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4044528"/>
            <a:ext cx="2717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6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Private vs. Shared Variables in UPC</a:t>
            </a:r>
          </a:p>
        </p:txBody>
      </p:sp>
      <p:sp>
        <p:nvSpPr>
          <p:cNvPr id="6144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6AE187-4C56-42F7-8A0B-A7AB4C00F1B6}" type="datetime1">
              <a:rPr lang="en-US" altLang="zh-CN" sz="1400" b="0">
                <a:solidFill>
                  <a:schemeClr val="tx1"/>
                </a:solidFill>
                <a:latin typeface="Helvetica" panose="020B0604020202020204" pitchFamily="34" charset="0"/>
              </a:rPr>
              <a:pPr/>
              <a:t>12/30/2019</a:t>
            </a:fld>
            <a:endParaRPr lang="en-US" altLang="zh-CN" sz="1400" b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DFB075-8CB5-465E-A920-585D5C10AC12}" type="slidenum">
              <a:rPr lang="en-US" altLang="zh-CN" sz="1400" b="0">
                <a:solidFill>
                  <a:schemeClr val="tx1"/>
                </a:solidFill>
                <a:latin typeface="Helvetica" panose="020B0604020202020204" pitchFamily="34" charset="0"/>
              </a:rPr>
              <a:pPr/>
              <a:t>29</a:t>
            </a:fld>
            <a:endParaRPr lang="en-US" altLang="zh-CN" sz="1400" b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614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Private scalars (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my_hits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Shared scalars (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hits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Shared arrays (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all_hits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Shared locks (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dirty="0"/>
              <a:t>)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644650" y="3603625"/>
            <a:ext cx="5334000" cy="159067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1448" name="Line 5"/>
          <p:cNvSpPr>
            <a:spLocks noChangeShapeType="1"/>
          </p:cNvSpPr>
          <p:nvPr/>
        </p:nvSpPr>
        <p:spPr bwMode="auto">
          <a:xfrm>
            <a:off x="4713288" y="3603625"/>
            <a:ext cx="30162" cy="2705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Rectangle 6"/>
          <p:cNvSpPr>
            <a:spLocks noChangeArrowheads="1"/>
          </p:cNvSpPr>
          <p:nvPr/>
        </p:nvSpPr>
        <p:spPr bwMode="auto">
          <a:xfrm>
            <a:off x="7118350" y="4638675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</a:rPr>
              <a:t>Shared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1644650" y="5208588"/>
            <a:ext cx="5334000" cy="1100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1" name="Line 8"/>
          <p:cNvSpPr>
            <a:spLocks noChangeShapeType="1"/>
          </p:cNvSpPr>
          <p:nvPr/>
        </p:nvSpPr>
        <p:spPr bwMode="auto">
          <a:xfrm>
            <a:off x="4743450" y="5168900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9"/>
          <p:cNvSpPr>
            <a:spLocks noChangeShapeType="1"/>
          </p:cNvSpPr>
          <p:nvPr/>
        </p:nvSpPr>
        <p:spPr bwMode="auto">
          <a:xfrm flipH="1">
            <a:off x="3186113" y="5184775"/>
            <a:ext cx="0" cy="1096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10"/>
          <p:cNvSpPr>
            <a:spLocks noChangeShapeType="1"/>
          </p:cNvSpPr>
          <p:nvPr/>
        </p:nvSpPr>
        <p:spPr bwMode="auto">
          <a:xfrm>
            <a:off x="5408613" y="3603625"/>
            <a:ext cx="14287" cy="2441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Line 11"/>
          <p:cNvSpPr>
            <a:spLocks noChangeShapeType="1"/>
          </p:cNvSpPr>
          <p:nvPr/>
        </p:nvSpPr>
        <p:spPr bwMode="auto">
          <a:xfrm flipH="1">
            <a:off x="5408613" y="5210175"/>
            <a:ext cx="14287" cy="1098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Text Box 12"/>
          <p:cNvSpPr txBox="1">
            <a:spLocks noChangeArrowheads="1"/>
          </p:cNvSpPr>
          <p:nvPr/>
        </p:nvSpPr>
        <p:spPr bwMode="auto">
          <a:xfrm rot="-5400000">
            <a:off x="50801" y="4854575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</a:rPr>
              <a:t>Global address space</a:t>
            </a:r>
          </a:p>
        </p:txBody>
      </p:sp>
      <p:sp>
        <p:nvSpPr>
          <p:cNvPr id="61456" name="Oval 13"/>
          <p:cNvSpPr>
            <a:spLocks noChangeArrowheads="1"/>
          </p:cNvSpPr>
          <p:nvPr/>
        </p:nvSpPr>
        <p:spPr bwMode="auto">
          <a:xfrm>
            <a:off x="4813300" y="5457825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7" name="Oval 14"/>
          <p:cNvSpPr>
            <a:spLocks noChangeArrowheads="1"/>
          </p:cNvSpPr>
          <p:nvPr/>
        </p:nvSpPr>
        <p:spPr bwMode="auto">
          <a:xfrm>
            <a:off x="4991100" y="5457825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8" name="Oval 15"/>
          <p:cNvSpPr>
            <a:spLocks noChangeArrowheads="1"/>
          </p:cNvSpPr>
          <p:nvPr/>
        </p:nvSpPr>
        <p:spPr bwMode="auto">
          <a:xfrm>
            <a:off x="5168900" y="5457825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9" name="Rectangle 16"/>
          <p:cNvSpPr>
            <a:spLocks noChangeArrowheads="1"/>
          </p:cNvSpPr>
          <p:nvPr/>
        </p:nvSpPr>
        <p:spPr bwMode="auto">
          <a:xfrm>
            <a:off x="7138988" y="55880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</a:rPr>
              <a:t>Private</a:t>
            </a:r>
          </a:p>
        </p:txBody>
      </p:sp>
      <p:sp>
        <p:nvSpPr>
          <p:cNvPr id="61460" name="Text Box 17"/>
          <p:cNvSpPr txBox="1">
            <a:spLocks noChangeArrowheads="1"/>
          </p:cNvSpPr>
          <p:nvPr/>
        </p:nvSpPr>
        <p:spPr bwMode="auto">
          <a:xfrm>
            <a:off x="1749425" y="5353050"/>
            <a:ext cx="1157288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my_hits: </a:t>
            </a:r>
          </a:p>
        </p:txBody>
      </p:sp>
      <p:sp>
        <p:nvSpPr>
          <p:cNvPr id="61461" name="Text Box 18"/>
          <p:cNvSpPr txBox="1">
            <a:spLocks noChangeArrowheads="1"/>
          </p:cNvSpPr>
          <p:nvPr/>
        </p:nvSpPr>
        <p:spPr bwMode="auto">
          <a:xfrm>
            <a:off x="3252788" y="5326063"/>
            <a:ext cx="1157287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my_hits: </a:t>
            </a:r>
          </a:p>
        </p:txBody>
      </p:sp>
      <p:sp>
        <p:nvSpPr>
          <p:cNvPr id="61462" name="Text Box 19"/>
          <p:cNvSpPr txBox="1">
            <a:spLocks noChangeArrowheads="1"/>
          </p:cNvSpPr>
          <p:nvPr/>
        </p:nvSpPr>
        <p:spPr bwMode="auto">
          <a:xfrm>
            <a:off x="5761038" y="5326063"/>
            <a:ext cx="1157287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my_hits: </a:t>
            </a:r>
          </a:p>
        </p:txBody>
      </p:sp>
      <p:sp>
        <p:nvSpPr>
          <p:cNvPr id="61463" name="Line 20"/>
          <p:cNvSpPr>
            <a:spLocks noChangeShapeType="1"/>
          </p:cNvSpPr>
          <p:nvPr/>
        </p:nvSpPr>
        <p:spPr bwMode="auto">
          <a:xfrm flipH="1">
            <a:off x="3186113" y="3603625"/>
            <a:ext cx="1587" cy="27193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Text Box 21"/>
          <p:cNvSpPr txBox="1">
            <a:spLocks noChangeArrowheads="1"/>
          </p:cNvSpPr>
          <p:nvPr/>
        </p:nvSpPr>
        <p:spPr bwMode="auto">
          <a:xfrm>
            <a:off x="1579563" y="3236913"/>
            <a:ext cx="540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Thread</a:t>
            </a:r>
            <a:r>
              <a:rPr lang="en-US" altLang="zh-CN" sz="1800" baseline="-25000">
                <a:solidFill>
                  <a:srgbClr val="000099"/>
                </a:solidFill>
              </a:rPr>
              <a:t>0</a:t>
            </a:r>
            <a:r>
              <a:rPr lang="en-US" altLang="zh-CN" sz="1800">
                <a:solidFill>
                  <a:srgbClr val="000099"/>
                </a:solidFill>
              </a:rPr>
              <a:t>   Thread</a:t>
            </a:r>
            <a:r>
              <a:rPr lang="en-US" altLang="zh-CN" sz="1800" baseline="-25000">
                <a:solidFill>
                  <a:srgbClr val="000099"/>
                </a:solidFill>
              </a:rPr>
              <a:t>1</a:t>
            </a:r>
            <a:r>
              <a:rPr lang="en-US" altLang="zh-CN" sz="1800">
                <a:solidFill>
                  <a:srgbClr val="000099"/>
                </a:solidFill>
              </a:rPr>
              <a:t>                                       Thread</a:t>
            </a:r>
            <a:r>
              <a:rPr lang="en-US" altLang="zh-CN" sz="1800" baseline="-25000">
                <a:solidFill>
                  <a:srgbClr val="000099"/>
                </a:solidFill>
              </a:rPr>
              <a:t>n</a:t>
            </a:r>
          </a:p>
        </p:txBody>
      </p:sp>
      <p:sp>
        <p:nvSpPr>
          <p:cNvPr id="61465" name="Text Box 22"/>
          <p:cNvSpPr txBox="1">
            <a:spLocks noChangeArrowheads="1"/>
          </p:cNvSpPr>
          <p:nvPr/>
        </p:nvSpPr>
        <p:spPr bwMode="auto">
          <a:xfrm>
            <a:off x="1681163" y="4762500"/>
            <a:ext cx="14779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all_hits[0]:</a:t>
            </a:r>
          </a:p>
        </p:txBody>
      </p:sp>
      <p:sp>
        <p:nvSpPr>
          <p:cNvPr id="61466" name="Text Box 23"/>
          <p:cNvSpPr txBox="1">
            <a:spLocks noChangeArrowheads="1"/>
          </p:cNvSpPr>
          <p:nvPr/>
        </p:nvSpPr>
        <p:spPr bwMode="auto">
          <a:xfrm>
            <a:off x="1749425" y="3856038"/>
            <a:ext cx="83661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hits: </a:t>
            </a:r>
          </a:p>
        </p:txBody>
      </p:sp>
      <p:sp>
        <p:nvSpPr>
          <p:cNvPr id="61467" name="Text Box 24"/>
          <p:cNvSpPr txBox="1">
            <a:spLocks noChangeArrowheads="1"/>
          </p:cNvSpPr>
          <p:nvPr/>
        </p:nvSpPr>
        <p:spPr bwMode="auto">
          <a:xfrm>
            <a:off x="5441950" y="4762500"/>
            <a:ext cx="14779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all_hits[n]:</a:t>
            </a:r>
          </a:p>
        </p:txBody>
      </p:sp>
      <p:sp>
        <p:nvSpPr>
          <p:cNvPr id="61468" name="Text Box 25"/>
          <p:cNvSpPr txBox="1">
            <a:spLocks noChangeArrowheads="1"/>
          </p:cNvSpPr>
          <p:nvPr/>
        </p:nvSpPr>
        <p:spPr bwMode="auto">
          <a:xfrm>
            <a:off x="3240088" y="4762500"/>
            <a:ext cx="14779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all_hits[1]:</a:t>
            </a:r>
          </a:p>
        </p:txBody>
      </p:sp>
      <p:sp>
        <p:nvSpPr>
          <p:cNvPr id="61469" name="Text Box 26"/>
          <p:cNvSpPr txBox="1">
            <a:spLocks noChangeArrowheads="1"/>
          </p:cNvSpPr>
          <p:nvPr/>
        </p:nvSpPr>
        <p:spPr bwMode="auto">
          <a:xfrm>
            <a:off x="1749425" y="4243388"/>
            <a:ext cx="1263650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hit_lock: </a:t>
            </a:r>
          </a:p>
        </p:txBody>
      </p:sp>
      <p:sp>
        <p:nvSpPr>
          <p:cNvPr id="61470" name="Rectangle 27"/>
          <p:cNvSpPr>
            <a:spLocks noChangeArrowheads="1"/>
          </p:cNvSpPr>
          <p:nvPr/>
        </p:nvSpPr>
        <p:spPr bwMode="auto">
          <a:xfrm>
            <a:off x="7138988" y="3603625"/>
            <a:ext cx="170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</a:rPr>
              <a:t>where:</a:t>
            </a:r>
          </a:p>
          <a:p>
            <a:pPr eaLnBrk="1" hangingPunct="1"/>
            <a:r>
              <a:rPr lang="en-US" altLang="zh-CN">
                <a:solidFill>
                  <a:srgbClr val="000099"/>
                </a:solidFill>
                <a:latin typeface="Courier New" panose="02070309020205020404" pitchFamily="49" charset="0"/>
              </a:rPr>
              <a:t>n=Threads-1</a:t>
            </a:r>
          </a:p>
        </p:txBody>
      </p:sp>
    </p:spTree>
    <p:extLst>
      <p:ext uri="{BB962C8B-B14F-4D97-AF65-F5344CB8AC3E}">
        <p14:creationId xmlns:p14="http://schemas.microsoft.com/office/powerpoint/2010/main" val="18281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2"/>
          <p:cNvSpPr>
            <a:spLocks noGrp="1" noChangeArrowheads="1"/>
          </p:cNvSpPr>
          <p:nvPr>
            <p:ph type="title"/>
          </p:nvPr>
        </p:nvSpPr>
        <p:spPr>
          <a:xfrm>
            <a:off x="446087" y="116632"/>
            <a:ext cx="8143875" cy="1038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并行层次</a:t>
            </a:r>
            <a:r>
              <a:rPr lang="en-US" dirty="0">
                <a:ea typeface="宋体" pitchFamily="2" charset="-122"/>
              </a:rPr>
              <a:t>Levels of Parallelism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9FB4B-0E30-48F4-922F-32F3D64D217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6684963" y="1398588"/>
            <a:ext cx="2154237" cy="530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rgbClr val="800080"/>
                </a:solidFill>
                <a:effectLst/>
                <a:ea typeface="宋体" pitchFamily="2" charset="-122"/>
              </a:rPr>
              <a:t>Code-Granularity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effectLst/>
                <a:ea typeface="宋体" pitchFamily="2" charset="-122"/>
              </a:rPr>
              <a:t>Code Item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Large grain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(task level)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effectLst/>
                <a:ea typeface="宋体" pitchFamily="2" charset="-122"/>
              </a:rPr>
              <a:t>Program</a:t>
            </a: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Medium grain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(control level)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effectLst/>
                <a:ea typeface="宋体" pitchFamily="2" charset="-122"/>
              </a:rPr>
              <a:t>Function (thread)</a:t>
            </a: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Fine grain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(data level)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effectLst/>
                <a:ea typeface="宋体" pitchFamily="2" charset="-122"/>
              </a:rPr>
              <a:t>Loop (Compiler)</a:t>
            </a:r>
          </a:p>
          <a:p>
            <a:pPr algn="l" eaLnBrk="0" hangingPunct="0"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Very fine grain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effectLst/>
                <a:ea typeface="宋体" pitchFamily="2" charset="-122"/>
              </a:rPr>
              <a:t>(multiple issue)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effectLst/>
                <a:ea typeface="宋体" pitchFamily="2" charset="-122"/>
              </a:rPr>
              <a:t>With hardware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4032250" y="41275"/>
            <a:ext cx="50990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44" name="Line 4"/>
          <p:cNvSpPr>
            <a:spLocks noChangeShapeType="1"/>
          </p:cNvSpPr>
          <p:nvPr/>
        </p:nvSpPr>
        <p:spPr bwMode="auto">
          <a:xfrm>
            <a:off x="6608763" y="20002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5" name="AutoShape 5"/>
          <p:cNvSpPr>
            <a:spLocks noChangeArrowheads="1"/>
          </p:cNvSpPr>
          <p:nvPr/>
        </p:nvSpPr>
        <p:spPr bwMode="auto">
          <a:xfrm>
            <a:off x="1871663" y="1697038"/>
            <a:ext cx="1317625" cy="538162"/>
          </a:xfrm>
          <a:prstGeom prst="octagon">
            <a:avLst>
              <a:gd name="adj" fmla="val 29282"/>
            </a:avLst>
          </a:prstGeom>
          <a:solidFill>
            <a:srgbClr val="31650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Task </a:t>
            </a:r>
            <a:r>
              <a:rPr lang="en-US" b="1" i="1" dirty="0" err="1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-l</a:t>
            </a:r>
          </a:p>
        </p:txBody>
      </p:sp>
      <p:sp>
        <p:nvSpPr>
          <p:cNvPr id="17416" name="AutoShape 6"/>
          <p:cNvSpPr>
            <a:spLocks noChangeArrowheads="1"/>
          </p:cNvSpPr>
          <p:nvPr/>
        </p:nvSpPr>
        <p:spPr bwMode="auto">
          <a:xfrm>
            <a:off x="3533775" y="1697038"/>
            <a:ext cx="1317625" cy="538162"/>
          </a:xfrm>
          <a:prstGeom prst="octagon">
            <a:avLst>
              <a:gd name="adj" fmla="val 29282"/>
            </a:avLst>
          </a:prstGeom>
          <a:solidFill>
            <a:srgbClr val="31650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Task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lang="en-US" b="1" i="1" dirty="0" err="1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lang="en-US" b="1" i="1" dirty="0"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5195888" y="1697038"/>
            <a:ext cx="1316037" cy="538162"/>
          </a:xfrm>
          <a:prstGeom prst="octagon">
            <a:avLst>
              <a:gd name="adj" fmla="val 29282"/>
            </a:avLst>
          </a:prstGeom>
          <a:solidFill>
            <a:srgbClr val="31650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Task </a:t>
            </a:r>
            <a:r>
              <a:rPr lang="en-US" b="1" i="1" dirty="0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2314575" y="3019425"/>
            <a:ext cx="762000" cy="1198563"/>
          </a:xfrm>
          <a:prstGeom prst="rect">
            <a:avLst/>
          </a:prstGeom>
          <a:gradFill rotWithShape="0">
            <a:gsLst>
              <a:gs pos="0">
                <a:srgbClr val="6E004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func1 ( 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....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....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3756025" y="3019425"/>
            <a:ext cx="762000" cy="1198563"/>
          </a:xfrm>
          <a:prstGeom prst="rect">
            <a:avLst/>
          </a:prstGeom>
          <a:gradFill rotWithShape="0">
            <a:gsLst>
              <a:gs pos="0">
                <a:srgbClr val="6E004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func2 ( 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....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....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5305425" y="3035300"/>
            <a:ext cx="765175" cy="1182688"/>
          </a:xfrm>
          <a:prstGeom prst="rect">
            <a:avLst/>
          </a:prstGeom>
          <a:gradFill rotWithShape="0">
            <a:gsLst>
              <a:gs pos="0">
                <a:srgbClr val="6E004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func3 ( 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....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....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b="1"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91851" name="Line 11"/>
          <p:cNvSpPr>
            <a:spLocks noChangeShapeType="1"/>
          </p:cNvSpPr>
          <p:nvPr/>
        </p:nvSpPr>
        <p:spPr bwMode="auto">
          <a:xfrm>
            <a:off x="4079875" y="2247900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 flipH="1">
            <a:off x="2509838" y="2266950"/>
            <a:ext cx="1576387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>
            <a:off x="4086225" y="2247900"/>
            <a:ext cx="1760538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4" name="AutoShape 14"/>
          <p:cNvSpPr>
            <a:spLocks noChangeArrowheads="1"/>
          </p:cNvSpPr>
          <p:nvPr/>
        </p:nvSpPr>
        <p:spPr bwMode="auto">
          <a:xfrm>
            <a:off x="2203450" y="4878388"/>
            <a:ext cx="873125" cy="428625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C0128"/>
              </a:gs>
              <a:gs pos="100000">
                <a:srgbClr val="FD7F93"/>
              </a:gs>
            </a:gsLst>
            <a:path path="rect">
              <a:fillToRect r="100000" b="100000"/>
            </a:path>
          </a:gra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400" b="1">
                <a:effectLst/>
                <a:latin typeface="Times New Roman" pitchFamily="18" charset="0"/>
                <a:ea typeface="宋体" pitchFamily="2" charset="-122"/>
              </a:rPr>
              <a:t>a ( 0 ) =..</a:t>
            </a:r>
          </a:p>
          <a:p>
            <a:pPr eaLnBrk="0" hangingPunct="0">
              <a:spcBef>
                <a:spcPct val="0"/>
              </a:spcBef>
            </a:pPr>
            <a:r>
              <a:rPr lang="en-US" sz="1400" b="1">
                <a:effectLst/>
                <a:latin typeface="Times New Roman" pitchFamily="18" charset="0"/>
                <a:ea typeface="宋体" pitchFamily="2" charset="-122"/>
              </a:rPr>
              <a:t>b ( 0 ) =..</a:t>
            </a:r>
          </a:p>
        </p:txBody>
      </p:sp>
      <p:sp>
        <p:nvSpPr>
          <p:cNvPr id="17425" name="AutoShape 15"/>
          <p:cNvSpPr>
            <a:spLocks noChangeArrowheads="1"/>
          </p:cNvSpPr>
          <p:nvPr/>
        </p:nvSpPr>
        <p:spPr bwMode="auto">
          <a:xfrm>
            <a:off x="3643313" y="4878388"/>
            <a:ext cx="874712" cy="428625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C0128"/>
              </a:gs>
              <a:gs pos="100000">
                <a:srgbClr val="FD7F93"/>
              </a:gs>
            </a:gsLst>
            <a:path path="rect">
              <a:fillToRect r="100000" b="100000"/>
            </a:path>
          </a:gra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400" b="1">
                <a:effectLst/>
                <a:latin typeface="Times New Roman" pitchFamily="18" charset="0"/>
                <a:ea typeface="宋体" pitchFamily="2" charset="-122"/>
              </a:rPr>
              <a:t>a ( 1 )=..</a:t>
            </a:r>
          </a:p>
          <a:p>
            <a:pPr eaLnBrk="0" hangingPunct="0">
              <a:spcBef>
                <a:spcPct val="0"/>
              </a:spcBef>
            </a:pPr>
            <a:r>
              <a:rPr lang="en-US" sz="1400" b="1">
                <a:effectLst/>
                <a:latin typeface="Times New Roman" pitchFamily="18" charset="0"/>
                <a:ea typeface="宋体" pitchFamily="2" charset="-122"/>
              </a:rPr>
              <a:t>b ( 1 )=..</a:t>
            </a:r>
          </a:p>
        </p:txBody>
      </p:sp>
      <p:sp>
        <p:nvSpPr>
          <p:cNvPr id="17426" name="AutoShape 16"/>
          <p:cNvSpPr>
            <a:spLocks noChangeArrowheads="1"/>
          </p:cNvSpPr>
          <p:nvPr/>
        </p:nvSpPr>
        <p:spPr bwMode="auto">
          <a:xfrm>
            <a:off x="5084763" y="4878388"/>
            <a:ext cx="874712" cy="428625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C0128"/>
              </a:gs>
              <a:gs pos="100000">
                <a:srgbClr val="FD7F93"/>
              </a:gs>
            </a:gsLst>
            <a:path path="rect">
              <a:fillToRect r="100000" b="100000"/>
            </a:path>
          </a:gra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400" b="1">
                <a:effectLst/>
                <a:latin typeface="Times New Roman" pitchFamily="18" charset="0"/>
                <a:ea typeface="宋体" pitchFamily="2" charset="-122"/>
              </a:rPr>
              <a:t>a ( 2 )=..</a:t>
            </a:r>
          </a:p>
          <a:p>
            <a:pPr eaLnBrk="0" hangingPunct="0">
              <a:spcBef>
                <a:spcPct val="0"/>
              </a:spcBef>
            </a:pPr>
            <a:r>
              <a:rPr lang="en-US" sz="1400" b="1">
                <a:effectLst/>
                <a:latin typeface="Times New Roman" pitchFamily="18" charset="0"/>
                <a:ea typeface="宋体" pitchFamily="2" charset="-122"/>
              </a:rPr>
              <a:t>b ( 2 )=..</a:t>
            </a:r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2647950" y="5870575"/>
            <a:ext cx="541338" cy="428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b="1">
                <a:effectLst/>
                <a:latin typeface="Times New Roman" pitchFamily="18" charset="0"/>
                <a:ea typeface="宋体" pitchFamily="2" charset="-122"/>
              </a:rPr>
              <a:t>+</a:t>
            </a:r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3867150" y="5870575"/>
            <a:ext cx="541338" cy="428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b="1">
                <a:effectLst/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4973638" y="5870575"/>
            <a:ext cx="652462" cy="428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 b="1">
                <a:effectLst/>
                <a:latin typeface="Times New Roman" pitchFamily="18" charset="0"/>
                <a:ea typeface="宋体" pitchFamily="2" charset="-122"/>
              </a:rPr>
              <a:t>Load</a:t>
            </a:r>
          </a:p>
        </p:txBody>
      </p:sp>
      <p:sp>
        <p:nvSpPr>
          <p:cNvPr id="291860" name="Line 20"/>
          <p:cNvSpPr>
            <a:spLocks noChangeShapeType="1"/>
          </p:cNvSpPr>
          <p:nvPr/>
        </p:nvSpPr>
        <p:spPr bwMode="auto">
          <a:xfrm>
            <a:off x="4076700" y="4235450"/>
            <a:ext cx="3175" cy="630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 flipH="1">
            <a:off x="2635250" y="4254500"/>
            <a:ext cx="1466850" cy="61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62" name="Line 22"/>
          <p:cNvSpPr>
            <a:spLocks noChangeShapeType="1"/>
          </p:cNvSpPr>
          <p:nvPr/>
        </p:nvSpPr>
        <p:spPr bwMode="auto">
          <a:xfrm>
            <a:off x="4083050" y="4254500"/>
            <a:ext cx="1431925" cy="61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>
            <a:off x="4079875" y="5319713"/>
            <a:ext cx="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64" name="Line 24"/>
          <p:cNvSpPr>
            <a:spLocks noChangeShapeType="1"/>
          </p:cNvSpPr>
          <p:nvPr/>
        </p:nvSpPr>
        <p:spPr bwMode="auto">
          <a:xfrm flipH="1">
            <a:off x="2855913" y="5319713"/>
            <a:ext cx="1230312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>
            <a:off x="4086225" y="5319713"/>
            <a:ext cx="120650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>
            <a:off x="3276600" y="1981200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63500" y="1757363"/>
            <a:ext cx="16351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500" b="1">
                <a:solidFill>
                  <a:schemeClr val="tx2"/>
                </a:solidFill>
                <a:effectLst/>
                <a:ea typeface="宋体" pitchFamily="2" charset="-122"/>
              </a:rPr>
              <a:t>PVM/MPI</a:t>
            </a: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>
            <a:off x="4876800" y="1981200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152400" y="3433763"/>
            <a:ext cx="144783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500" b="1" dirty="0">
                <a:solidFill>
                  <a:schemeClr val="tx2"/>
                </a:solidFill>
                <a:effectLst/>
                <a:ea typeface="宋体" pitchFamily="2" charset="-122"/>
              </a:rPr>
              <a:t>线程</a:t>
            </a:r>
            <a:endParaRPr lang="en-US" altLang="zh-CN" sz="2500" b="1" dirty="0">
              <a:solidFill>
                <a:schemeClr val="tx2"/>
              </a:solidFill>
              <a:effectLst/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sz="2500" b="1" dirty="0">
                <a:solidFill>
                  <a:schemeClr val="tx2"/>
                </a:solidFill>
                <a:effectLst/>
                <a:ea typeface="宋体" pitchFamily="2" charset="-122"/>
              </a:rPr>
              <a:t>Threads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152400" y="4725144"/>
            <a:ext cx="163859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500" b="1" dirty="0">
                <a:solidFill>
                  <a:schemeClr val="tx2"/>
                </a:solidFill>
                <a:effectLst/>
                <a:ea typeface="宋体" pitchFamily="2" charset="-122"/>
              </a:rPr>
              <a:t>编译器</a:t>
            </a:r>
            <a:endParaRPr lang="en-US" altLang="zh-CN" sz="2500" b="1" dirty="0">
              <a:solidFill>
                <a:schemeClr val="tx2"/>
              </a:solidFill>
              <a:effectLst/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sz="2500" b="1" dirty="0">
                <a:solidFill>
                  <a:schemeClr val="tx2"/>
                </a:solidFill>
                <a:effectLst/>
                <a:ea typeface="宋体" pitchFamily="2" charset="-122"/>
              </a:rPr>
              <a:t>Compilers</a:t>
            </a:r>
          </a:p>
        </p:txBody>
      </p:sp>
      <p:sp>
        <p:nvSpPr>
          <p:cNvPr id="17441" name="Text Box 31"/>
          <p:cNvSpPr txBox="1">
            <a:spLocks noChangeArrowheads="1"/>
          </p:cNvSpPr>
          <p:nvPr/>
        </p:nvSpPr>
        <p:spPr bwMode="auto">
          <a:xfrm>
            <a:off x="228600" y="5872163"/>
            <a:ext cx="7842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500" b="1">
                <a:solidFill>
                  <a:schemeClr val="tx2"/>
                </a:solidFill>
                <a:effectLst/>
                <a:ea typeface="宋体" pitchFamily="2" charset="-122"/>
              </a:rPr>
              <a:t>CPU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80795"/>
            <a:ext cx="8229600" cy="49377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shared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hits;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main(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latin typeface="Courier New" panose="02070309020205020404" pitchFamily="49" charset="0"/>
              </a:rPr>
              <a:t>, char **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my_hits</a:t>
            </a:r>
            <a:r>
              <a:rPr lang="en-US" altLang="zh-CN" sz="2000" b="1" dirty="0"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my_trials</a:t>
            </a:r>
            <a:r>
              <a:rPr lang="en-US" altLang="zh-CN" sz="2000" b="1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upc_lock_t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upc_all_lock_alloc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trials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atoi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my_trials</a:t>
            </a:r>
            <a:r>
              <a:rPr lang="en-US" altLang="zh-CN" sz="2000" b="1" dirty="0">
                <a:latin typeface="Courier New" panose="02070309020205020404" pitchFamily="49" charset="0"/>
              </a:rPr>
              <a:t> = (trials + THREADS - 1)/THREADS;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srand</a:t>
            </a:r>
            <a:r>
              <a:rPr lang="en-US" altLang="zh-CN" sz="2000" b="1" dirty="0">
                <a:latin typeface="Courier New" panose="02070309020205020404" pitchFamily="49" charset="0"/>
              </a:rPr>
              <a:t>(MYTHREAD*17);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for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&lt;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my_trials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my_hits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+= hit();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upc_lock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hits += 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my_hits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upc_unlock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upc_barrier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if (MYTHREAD ==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</a:rPr>
              <a:t>("PI: %f", 4.0*hits/trials);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32860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/>
              <a:t>Functional Programming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106142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任务是一系列函数变换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矩阵运算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图像处理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统计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…</a:t>
            </a:r>
            <a:endParaRPr lang="en-GB" altLang="en-US" dirty="0"/>
          </a:p>
          <a:p>
            <a:pPr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fun foo(</a:t>
            </a:r>
            <a:r>
              <a:rPr lang="en-GB" altLang="en-US" i="1" dirty="0"/>
              <a:t>l</a:t>
            </a:r>
            <a:r>
              <a:rPr lang="en-GB" altLang="en-US" dirty="0"/>
              <a:t>: </a:t>
            </a:r>
            <a:r>
              <a:rPr lang="en-GB" altLang="en-US" dirty="0" err="1"/>
              <a:t>int</a:t>
            </a:r>
            <a:r>
              <a:rPr lang="en-GB" altLang="en-US" dirty="0"/>
              <a:t> list) =</a:t>
            </a:r>
          </a:p>
          <a:p>
            <a:pPr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sum(</a:t>
            </a:r>
            <a:r>
              <a:rPr lang="en-GB" altLang="en-US" i="1" dirty="0"/>
              <a:t>l</a:t>
            </a:r>
            <a:r>
              <a:rPr lang="en-GB" altLang="en-US" dirty="0"/>
              <a:t>) + </a:t>
            </a:r>
            <a:r>
              <a:rPr lang="en-GB" altLang="en-US" dirty="0" err="1"/>
              <a:t>mul</a:t>
            </a:r>
            <a:r>
              <a:rPr lang="en-GB" altLang="en-US" dirty="0"/>
              <a:t>(</a:t>
            </a:r>
            <a:r>
              <a:rPr lang="en-GB" altLang="en-US" i="1" dirty="0"/>
              <a:t>l</a:t>
            </a:r>
            <a:r>
              <a:rPr lang="en-GB" altLang="en-US" dirty="0"/>
              <a:t>) + length(</a:t>
            </a:r>
            <a:r>
              <a:rPr lang="en-GB" altLang="en-US" i="1" dirty="0"/>
              <a:t>l</a:t>
            </a:r>
            <a:r>
              <a:rPr lang="en-GB" altLang="en-US" dirty="0"/>
              <a:t>)</a:t>
            </a:r>
          </a:p>
          <a:p>
            <a:pPr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 Order of sum() and </a:t>
            </a:r>
            <a:r>
              <a:rPr lang="en-GB" altLang="en-US" dirty="0" err="1"/>
              <a:t>mul</a:t>
            </a:r>
            <a:r>
              <a:rPr lang="en-GB" altLang="en-US" dirty="0"/>
              <a:t>(), </a:t>
            </a:r>
            <a:r>
              <a:rPr lang="en-GB" altLang="en-US" dirty="0" err="1"/>
              <a:t>etc</a:t>
            </a:r>
            <a:r>
              <a:rPr lang="en-GB" altLang="en-US" dirty="0"/>
              <a:t> does not matter – they do not modify </a:t>
            </a:r>
            <a:r>
              <a:rPr lang="en-GB" altLang="en-US" i="1" dirty="0"/>
              <a:t>l</a:t>
            </a:r>
          </a:p>
          <a:p>
            <a:pPr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i="1" dirty="0"/>
          </a:p>
        </p:txBody>
      </p:sp>
    </p:spTree>
    <p:extLst>
      <p:ext uri="{BB962C8B-B14F-4D97-AF65-F5344CB8AC3E}">
        <p14:creationId xmlns:p14="http://schemas.microsoft.com/office/powerpoint/2010/main" val="555377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90540"/>
            <a:ext cx="8229600" cy="552460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dirty="0"/>
              <a:t>Map/Reduce</a:t>
            </a:r>
            <a:endParaRPr lang="en-GB" altLang="zh-CN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2942153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two functions:</a:t>
            </a:r>
          </a:p>
          <a:p>
            <a:pPr>
              <a:lnSpc>
                <a:spcPct val="93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/>
          </a:p>
          <a:p>
            <a:pPr lvl="1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panose="02070309020205020404" pitchFamily="49" charset="0"/>
              </a:rPr>
              <a:t>map  (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in_key</a:t>
            </a:r>
            <a:r>
              <a:rPr lang="en-GB" altLang="zh-CN" sz="2000" b="1" dirty="0">
                <a:latin typeface="Courier New" panose="02070309020205020404" pitchFamily="49" charset="0"/>
              </a:rPr>
              <a:t>, 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in_value</a:t>
            </a:r>
            <a:r>
              <a:rPr lang="en-GB" altLang="zh-CN" sz="2000" b="1" dirty="0">
                <a:latin typeface="Courier New" panose="02070309020205020404" pitchFamily="49" charset="0"/>
              </a:rPr>
              <a:t>) -&gt; </a:t>
            </a:r>
          </a:p>
          <a:p>
            <a:pPr lvl="1">
              <a:lnSpc>
                <a:spcPct val="94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panose="02070309020205020404" pitchFamily="49" charset="0"/>
              </a:rPr>
              <a:t>		(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out_key</a:t>
            </a:r>
            <a:r>
              <a:rPr lang="en-GB" altLang="zh-CN" sz="2000" b="1" dirty="0">
                <a:latin typeface="Courier New" panose="02070309020205020404" pitchFamily="49" charset="0"/>
              </a:rPr>
              <a:t>, 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intermediate_value</a:t>
            </a:r>
            <a:r>
              <a:rPr lang="en-GB" altLang="zh-CN" sz="2000" b="1" dirty="0">
                <a:latin typeface="Courier New" panose="02070309020205020404" pitchFamily="49" charset="0"/>
              </a:rPr>
              <a:t>) list</a:t>
            </a:r>
          </a:p>
          <a:p>
            <a:pPr lvl="1">
              <a:lnSpc>
                <a:spcPct val="94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panose="02070309020205020404" pitchFamily="49" charset="0"/>
              </a:rPr>
              <a:t>reduce (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out_key</a:t>
            </a:r>
            <a:r>
              <a:rPr lang="en-GB" altLang="zh-CN" sz="2000" b="1" dirty="0">
                <a:latin typeface="Courier New" panose="02070309020205020404" pitchFamily="49" charset="0"/>
              </a:rPr>
              <a:t>, 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intermediate_value</a:t>
            </a:r>
            <a:r>
              <a:rPr lang="en-GB" altLang="zh-CN" sz="2000" b="1" dirty="0">
                <a:latin typeface="Courier New" panose="02070309020205020404" pitchFamily="49" charset="0"/>
              </a:rPr>
              <a:t> list) -&gt;</a:t>
            </a:r>
          </a:p>
          <a:p>
            <a:pPr lvl="1">
              <a:lnSpc>
                <a:spcPct val="94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panose="02070309020205020404" pitchFamily="49" charset="0"/>
              </a:rPr>
              <a:t>		</a:t>
            </a:r>
            <a:r>
              <a:rPr lang="en-GB" altLang="zh-CN" sz="2000" b="1" dirty="0" err="1">
                <a:latin typeface="Courier New" panose="02070309020205020404" pitchFamily="49" charset="0"/>
              </a:rPr>
              <a:t>out_value</a:t>
            </a:r>
            <a:r>
              <a:rPr lang="en-GB" altLang="zh-CN" sz="2000" b="1" dirty="0">
                <a:latin typeface="Courier New" panose="02070309020205020404" pitchFamily="49" charset="0"/>
              </a:rPr>
              <a:t> list</a:t>
            </a:r>
          </a:p>
          <a:p>
            <a:pPr lvl="1">
              <a:lnSpc>
                <a:spcPct val="94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32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971600" y="908720"/>
          <a:ext cx="771366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4" imgW="9111240" imgH="6914880" progId="">
                  <p:embed/>
                </p:oleObj>
              </mc:Choice>
              <mc:Fallback>
                <p:oleObj r:id="rId4" imgW="9111240" imgH="6914880" progId="">
                  <p:embed/>
                  <p:pic>
                    <p:nvPicPr>
                      <p:cNvPr id="30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08720"/>
                        <a:ext cx="7713663" cy="541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756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Count with </a:t>
            </a:r>
            <a:r>
              <a:rPr lang="en-US" altLang="zh-CN" dirty="0" err="1"/>
              <a:t>MapReduce</a:t>
            </a:r>
            <a:endParaRPr lang="en-US" altLang="zh-CN" dirty="0"/>
          </a:p>
        </p:txBody>
      </p:sp>
      <p:sp>
        <p:nvSpPr>
          <p:cNvPr id="23555" name="TextBox 217"/>
          <p:cNvSpPr txBox="1">
            <a:spLocks noChangeArrowheads="1"/>
          </p:cNvSpPr>
          <p:nvPr/>
        </p:nvSpPr>
        <p:spPr bwMode="auto">
          <a:xfrm>
            <a:off x="609600" y="12192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23556" name="TextBox 218"/>
          <p:cNvSpPr txBox="1">
            <a:spLocks noChangeArrowheads="1"/>
          </p:cNvSpPr>
          <p:nvPr/>
        </p:nvSpPr>
        <p:spPr bwMode="auto">
          <a:xfrm>
            <a:off x="1676400" y="1219200"/>
            <a:ext cx="183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Map &amp; Combine</a:t>
            </a:r>
          </a:p>
        </p:txBody>
      </p:sp>
      <p:sp>
        <p:nvSpPr>
          <p:cNvPr id="23557" name="TextBox 219"/>
          <p:cNvSpPr txBox="1">
            <a:spLocks noChangeArrowheads="1"/>
          </p:cNvSpPr>
          <p:nvPr/>
        </p:nvSpPr>
        <p:spPr bwMode="auto">
          <a:xfrm>
            <a:off x="3746500" y="12192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Shuffle &amp; Sort</a:t>
            </a:r>
          </a:p>
        </p:txBody>
      </p:sp>
      <p:sp>
        <p:nvSpPr>
          <p:cNvPr id="23558" name="TextBox 220"/>
          <p:cNvSpPr txBox="1">
            <a:spLocks noChangeArrowheads="1"/>
          </p:cNvSpPr>
          <p:nvPr/>
        </p:nvSpPr>
        <p:spPr bwMode="auto">
          <a:xfrm>
            <a:off x="5791200" y="12192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Reduce</a:t>
            </a:r>
          </a:p>
        </p:txBody>
      </p:sp>
      <p:sp>
        <p:nvSpPr>
          <p:cNvPr id="23559" name="TextBox 221"/>
          <p:cNvSpPr txBox="1">
            <a:spLocks noChangeArrowheads="1"/>
          </p:cNvSpPr>
          <p:nvPr/>
        </p:nvSpPr>
        <p:spPr bwMode="auto">
          <a:xfrm>
            <a:off x="7732713" y="12192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Output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048000" y="3581400"/>
            <a:ext cx="609600" cy="457200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3561" name="Group 79"/>
          <p:cNvGrpSpPr>
            <a:grpSpLocks/>
          </p:cNvGrpSpPr>
          <p:nvPr/>
        </p:nvGrpSpPr>
        <p:grpSpPr bwMode="auto">
          <a:xfrm>
            <a:off x="381000" y="1700808"/>
            <a:ext cx="8305800" cy="4648200"/>
            <a:chOff x="381000" y="2133600"/>
            <a:chExt cx="8305800" cy="4495800"/>
          </a:xfrm>
        </p:grpSpPr>
        <p:sp>
          <p:nvSpPr>
            <p:cNvPr id="81" name="Folded Corner 80"/>
            <p:cNvSpPr/>
            <p:nvPr/>
          </p:nvSpPr>
          <p:spPr>
            <a:xfrm rot="10800000">
              <a:off x="381000" y="2133600"/>
              <a:ext cx="1143000" cy="4495800"/>
            </a:xfrm>
            <a:prstGeom prst="foldedCorner">
              <a:avLst/>
            </a:prstGeom>
            <a:gradFill>
              <a:lin ang="540000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63" name="Straight Arrow Connector 81"/>
            <p:cNvCxnSpPr>
              <a:cxnSpLocks noChangeShapeType="1"/>
              <a:stCxn id="86" idx="2"/>
              <a:endCxn id="90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TextBox 82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 quick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brown fox</a:t>
              </a:r>
            </a:p>
          </p:txBody>
        </p:sp>
        <p:sp>
          <p:nvSpPr>
            <p:cNvPr id="23565" name="TextBox 83"/>
            <p:cNvSpPr txBox="1">
              <a:spLocks noChangeArrowheads="1"/>
            </p:cNvSpPr>
            <p:nvPr/>
          </p:nvSpPr>
          <p:spPr bwMode="auto">
            <a:xfrm>
              <a:off x="381000" y="4083619"/>
              <a:ext cx="1082974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 fox ate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 mouse</a:t>
              </a:r>
            </a:p>
          </p:txBody>
        </p:sp>
        <p:sp>
          <p:nvSpPr>
            <p:cNvPr id="23566" name="TextBox 84"/>
            <p:cNvSpPr txBox="1">
              <a:spLocks noChangeArrowheads="1"/>
            </p:cNvSpPr>
            <p:nvPr/>
          </p:nvSpPr>
          <p:spPr bwMode="auto">
            <a:xfrm>
              <a:off x="381000" y="5558971"/>
              <a:ext cx="1107996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how now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brown cow</a:t>
              </a:r>
            </a:p>
          </p:txBody>
        </p:sp>
        <p:sp>
          <p:nvSpPr>
            <p:cNvPr id="86" name="Right Bracket 8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7" name="Right Bracket 86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8" name="Right Bracket 87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cxnSp>
          <p:nvCxnSpPr>
            <p:cNvPr id="23570" name="Straight Arrow Connector 88"/>
            <p:cNvCxnSpPr>
              <a:cxnSpLocks noChangeShapeType="1"/>
              <a:stCxn id="87" idx="2"/>
              <a:endCxn id="91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Rounded Rectangle 89"/>
            <p:cNvSpPr/>
            <p:nvPr/>
          </p:nvSpPr>
          <p:spPr>
            <a:xfrm>
              <a:off x="2286000" y="2663331"/>
              <a:ext cx="838200" cy="440674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Map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286000" y="4161931"/>
              <a:ext cx="838200" cy="448352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Map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286000" y="5662066"/>
              <a:ext cx="838200" cy="442210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Map</a:t>
              </a:r>
            </a:p>
          </p:txBody>
        </p:sp>
        <p:cxnSp>
          <p:nvCxnSpPr>
            <p:cNvPr id="23574" name="Straight Arrow Connector 92"/>
            <p:cNvCxnSpPr>
              <a:cxnSpLocks noChangeShapeType="1"/>
              <a:stCxn id="88" idx="2"/>
              <a:endCxn id="92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ounded Rectangle 93"/>
            <p:cNvSpPr/>
            <p:nvPr/>
          </p:nvSpPr>
          <p:spPr>
            <a:xfrm>
              <a:off x="5791200" y="3010343"/>
              <a:ext cx="1066800" cy="440674"/>
            </a:xfrm>
            <a:prstGeom prst="roundRect">
              <a:avLst/>
            </a:prstGeom>
            <a:solidFill>
              <a:srgbClr val="D0EDC2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Reduce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791200" y="5270527"/>
              <a:ext cx="1066800" cy="440674"/>
            </a:xfrm>
            <a:prstGeom prst="roundRect">
              <a:avLst/>
            </a:prstGeom>
            <a:solidFill>
              <a:srgbClr val="D0EDC2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Reduce</a:t>
              </a:r>
            </a:p>
          </p:txBody>
        </p:sp>
        <p:cxnSp>
          <p:nvCxnSpPr>
            <p:cNvPr id="23577" name="Straight Arrow Connector 95"/>
            <p:cNvCxnSpPr>
              <a:cxnSpLocks noChangeShapeType="1"/>
              <a:stCxn id="90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96"/>
            <p:cNvCxnSpPr>
              <a:cxnSpLocks noChangeShapeType="1"/>
              <a:stCxn id="90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97"/>
            <p:cNvCxnSpPr>
              <a:cxnSpLocks noChangeShapeType="1"/>
              <a:stCxn id="92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Arrow Connector 98"/>
            <p:cNvCxnSpPr>
              <a:cxnSpLocks noChangeShapeType="1"/>
              <a:stCxn id="91" idx="3"/>
              <a:endCxn id="9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Arrow Connector 99"/>
            <p:cNvCxnSpPr>
              <a:cxnSpLocks noChangeShapeType="1"/>
              <a:stCxn id="91" idx="3"/>
              <a:endCxn id="9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Arrow Connector 100"/>
            <p:cNvCxnSpPr>
              <a:cxnSpLocks noChangeShapeType="1"/>
              <a:stCxn id="92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Straight Arrow Connector 101"/>
            <p:cNvCxnSpPr>
              <a:cxnSpLocks noChangeShapeType="1"/>
              <a:stCxn id="94" idx="3"/>
              <a:endCxn id="107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Straight Arrow Connector 102"/>
            <p:cNvCxnSpPr>
              <a:cxnSpLocks noChangeShapeType="1"/>
              <a:stCxn id="95" idx="3"/>
              <a:endCxn id="108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Folded Corner 103"/>
            <p:cNvSpPr/>
            <p:nvPr/>
          </p:nvSpPr>
          <p:spPr>
            <a:xfrm rot="10800000">
              <a:off x="7543800" y="2133600"/>
              <a:ext cx="1143000" cy="4495800"/>
            </a:xfrm>
            <a:prstGeom prst="foldedCorner">
              <a:avLst/>
            </a:prstGeom>
            <a:gradFill>
              <a:lin ang="540000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6" name="TextBox 104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1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brown, 2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fox, 2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how,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now,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the, 3</a:t>
              </a:r>
            </a:p>
          </p:txBody>
        </p:sp>
        <p:sp>
          <p:nvSpPr>
            <p:cNvPr id="23587" name="TextBox 105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95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ate,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cow,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mouse,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quick, 1</a:t>
              </a:r>
            </a:p>
          </p:txBody>
        </p:sp>
        <p:sp>
          <p:nvSpPr>
            <p:cNvPr id="107" name="Right Bracket 106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08" name="Right Bracket 107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3590" name="TextBox 111"/>
            <p:cNvSpPr txBox="1">
              <a:spLocks noChangeArrowheads="1"/>
            </p:cNvSpPr>
            <p:nvPr/>
          </p:nvSpPr>
          <p:spPr bwMode="auto">
            <a:xfrm>
              <a:off x="3341004" y="2302244"/>
              <a:ext cx="774897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the,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brown,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fox, 1</a:t>
              </a:r>
            </a:p>
          </p:txBody>
        </p:sp>
        <p:sp>
          <p:nvSpPr>
            <p:cNvPr id="23591" name="TextBox 112"/>
            <p:cNvSpPr txBox="1">
              <a:spLocks noChangeArrowheads="1"/>
            </p:cNvSpPr>
            <p:nvPr/>
          </p:nvSpPr>
          <p:spPr bwMode="auto">
            <a:xfrm>
              <a:off x="5076191" y="4514579"/>
              <a:ext cx="715009" cy="25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quick, 1</a:t>
              </a:r>
            </a:p>
          </p:txBody>
        </p:sp>
        <p:sp>
          <p:nvSpPr>
            <p:cNvPr id="23592" name="TextBox 113"/>
            <p:cNvSpPr txBox="1">
              <a:spLocks noChangeArrowheads="1"/>
            </p:cNvSpPr>
            <p:nvPr/>
          </p:nvSpPr>
          <p:spPr bwMode="auto">
            <a:xfrm>
              <a:off x="3059043" y="3667225"/>
              <a:ext cx="599418" cy="44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the, 2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fox, 1</a:t>
              </a:r>
            </a:p>
          </p:txBody>
        </p:sp>
        <p:sp>
          <p:nvSpPr>
            <p:cNvPr id="23593" name="TextBox 114"/>
            <p:cNvSpPr txBox="1">
              <a:spLocks noChangeArrowheads="1"/>
            </p:cNvSpPr>
            <p:nvPr/>
          </p:nvSpPr>
          <p:spPr bwMode="auto">
            <a:xfrm>
              <a:off x="2764185" y="4882315"/>
              <a:ext cx="791954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how,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now,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brown, 1</a:t>
              </a:r>
            </a:p>
          </p:txBody>
        </p:sp>
        <p:sp>
          <p:nvSpPr>
            <p:cNvPr id="23594" name="TextBox 116"/>
            <p:cNvSpPr txBox="1">
              <a:spLocks noChangeArrowheads="1"/>
            </p:cNvSpPr>
            <p:nvPr/>
          </p:nvSpPr>
          <p:spPr bwMode="auto">
            <a:xfrm>
              <a:off x="4287748" y="5059438"/>
              <a:ext cx="817652" cy="43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ate,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mouse, 1</a:t>
              </a:r>
            </a:p>
          </p:txBody>
        </p:sp>
        <p:sp>
          <p:nvSpPr>
            <p:cNvPr id="23595" name="TextBox 117"/>
            <p:cNvSpPr txBox="1">
              <a:spLocks noChangeArrowheads="1"/>
            </p:cNvSpPr>
            <p:nvPr/>
          </p:nvSpPr>
          <p:spPr bwMode="auto">
            <a:xfrm>
              <a:off x="4223839" y="5734824"/>
              <a:ext cx="620933" cy="25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cow, 1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027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0" rIns="0">
            <a:normAutofit fontScale="90000"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Hadoop </a:t>
            </a:r>
            <a:r>
              <a:rPr lang="en-US" altLang="zh-CN" sz="4000" dirty="0" err="1">
                <a:ea typeface="宋体" panose="02010600030101010101" pitchFamily="2" charset="-122"/>
              </a:rPr>
              <a:t>MapReduce</a:t>
            </a:r>
            <a:r>
              <a:rPr lang="en-US" altLang="zh-CN" sz="4000" dirty="0">
                <a:ea typeface="宋体" panose="02010600030101010101" pitchFamily="2" charset="-122"/>
              </a:rPr>
              <a:t>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Writeback to local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Writeback to local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1066800"/>
            <a:ext cx="3962400" cy="5715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05400" y="1058170"/>
            <a:ext cx="3962400" cy="57236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1630710" y="764704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667500" y="764704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 i="1">
                <a:ea typeface="宋体" panose="02010600030101010101" pitchFamily="2" charset="-122"/>
              </a:rPr>
              <a:t>Shuffling </a:t>
            </a:r>
          </a:p>
          <a:p>
            <a:pPr algn="ctr" eaLnBrk="1" hangingPunct="1"/>
            <a:r>
              <a:rPr lang="en-US" altLang="zh-CN" sz="1200" b="1" i="1">
                <a:ea typeface="宋体" panose="02010600030101010101" pitchFamily="2" charset="-122"/>
              </a:rPr>
              <a:t>Process</a:t>
            </a:r>
          </a:p>
          <a:p>
            <a:pPr algn="ctr" eaLnBrk="1" hangingPunct="1"/>
            <a:endParaRPr lang="en-US" altLang="zh-CN" sz="1200"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1200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Intermediate </a:t>
            </a: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(K,V) pairs </a:t>
            </a: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exchanged by </a:t>
            </a: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all nodes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6" grpId="0" animBg="1"/>
      <p:bldP spid="13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7188" grpId="0"/>
      <p:bldP spid="62" grpId="0" animBg="1"/>
      <p:bldP spid="63" grpId="0"/>
      <p:bldP spid="70" grpId="0" animBg="1"/>
      <p:bldP spid="73" grpId="0" animBg="1"/>
      <p:bldP spid="74" grpId="0" animBg="1"/>
      <p:bldP spid="85" grpId="0"/>
      <p:bldP spid="8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20" grpId="0" animBg="1"/>
      <p:bldP spid="124" grpId="0"/>
      <p:bldP spid="125" grpId="0" animBg="1"/>
      <p:bldP spid="126" grpId="0"/>
      <p:bldP spid="130" grpId="0" animBg="1"/>
      <p:bldP spid="132" grpId="0" animBg="1"/>
      <p:bldP spid="133" grpId="0" animBg="1"/>
      <p:bldP spid="137" grpId="0"/>
      <p:bldP spid="138" grpId="0"/>
      <p:bldP spid="143" grpId="0"/>
      <p:bldP spid="144" grpId="0"/>
      <p:bldP spid="61" grpId="0" animBg="1"/>
      <p:bldP spid="150" grpId="0" animBg="1"/>
      <p:bldP spid="158" grpId="0"/>
      <p:bldP spid="159" grpId="0"/>
      <p:bldP spid="1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2833688"/>
            <a:ext cx="2590800" cy="1341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sum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1155911" y="4725144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Sequential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51141" y="1841925"/>
            <a:ext cx="29285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Parallel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51213" y="1290638"/>
            <a:ext cx="0" cy="530066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>
            <a:off x="2970213" y="6400800"/>
            <a:ext cx="839787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11118" y="0"/>
            <a:ext cx="5247690" cy="6546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intcmp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void *v1,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void * v2 ) {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if(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*) v1 &lt;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*) v2 )      return -1;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else if(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*) v1 &gt;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*) v2 ) return  1;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else                 return  0;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sum_map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map_args_t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) {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nChunkSize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=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-&gt;length;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miniArray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*)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-&gt;data;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intermediate_sum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0;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for(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=0;i&lt;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nChunkSize;i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intermediate_sum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+=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miniArray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 key = new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  *key = 1;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  *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intermediate_sum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emit_intermediate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( key,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sizeof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* ) );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sum_reduce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(void 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key_in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, void **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vals_in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vals_len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) {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nElements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vals_len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p_array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**)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vals_in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sum = 0;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for(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=0;i&lt;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nElements;i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++) {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  sum +=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p_array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][0]; delete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p_array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 key = new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 *key = 0;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 *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sum;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emit( key,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);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main(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argc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, char *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argv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[]){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scheduler_args_t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final_data_t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result;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sched_args.task_data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a;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sched_args.data_size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sizeof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sched_args.map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sum_map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sched_args.reduce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sum_reduce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sched_args.key_cmp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intcmp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sched_args.result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= &amp;</a:t>
            </a:r>
            <a:r>
              <a:rPr lang="en-US" altLang="zh-CN" sz="9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if( 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map_reduce_scheduler</a:t>
            </a:r>
            <a:r>
              <a:rPr lang="en-US" altLang="zh-CN" sz="9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 &amp;</a:t>
            </a:r>
            <a:r>
              <a:rPr lang="en-US" altLang="zh-CN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sched_args</a:t>
            </a:r>
            <a:r>
              <a:rPr lang="en-US" altLang="zh-CN" sz="9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) &lt; 0 )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    fatal("Scheduler had an error. Bailing out.\n");</a:t>
            </a:r>
          </a:p>
          <a:p>
            <a:pPr algn="l"/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</a:rPr>
              <a:t>   return 0;</a:t>
            </a:r>
          </a:p>
          <a:p>
            <a:pPr algn="l"/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Spark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552728" cy="4224263"/>
          </a:xfrm>
        </p:spPr>
      </p:pic>
      <p:sp>
        <p:nvSpPr>
          <p:cNvPr id="9" name="椭圆形标注 8"/>
          <p:cNvSpPr/>
          <p:nvPr/>
        </p:nvSpPr>
        <p:spPr>
          <a:xfrm>
            <a:off x="5652120" y="1268760"/>
            <a:ext cx="2520280" cy="93610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Spark + Hive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907704" y="1592796"/>
            <a:ext cx="2736304" cy="612068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Spark + </a:t>
            </a:r>
            <a:r>
              <a:rPr lang="en-US" altLang="zh-CN" sz="2400" dirty="0" err="1">
                <a:solidFill>
                  <a:schemeClr val="tx1"/>
                </a:solidFill>
              </a:rPr>
              <a:t>Pregel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497360" y="3292475"/>
            <a:ext cx="177849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/>
              <a:t>Functional Programming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1851405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2800" dirty="0"/>
              <a:t>函数操作不会更改数据结构，而是创建新的数据结构</a:t>
            </a:r>
            <a:r>
              <a:rPr lang="en-GB" altLang="en-US" sz="2800" dirty="0"/>
              <a:t> 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2800" dirty="0"/>
              <a:t>原来数据始终未改</a:t>
            </a:r>
            <a:endParaRPr lang="en-GB" altLang="en-US" sz="2800" dirty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2800" dirty="0"/>
              <a:t>数据流动未明确在程序设计中确定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2449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硬件加速：</a:t>
            </a:r>
            <a:r>
              <a:rPr lang="en-US" altLang="en-US" dirty="0"/>
              <a:t>GPU/FPGA</a:t>
            </a:r>
            <a:endParaRPr lang="en-IN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Graphical Processing Unit</a:t>
            </a:r>
          </a:p>
          <a:p>
            <a:r>
              <a:rPr lang="zh-CN" altLang="en-US" sz="2800" dirty="0"/>
              <a:t>一个</a:t>
            </a:r>
            <a:r>
              <a:rPr lang="en-US" altLang="zh-CN" sz="2800" dirty="0"/>
              <a:t>GPU</a:t>
            </a:r>
            <a:r>
              <a:rPr lang="zh-CN" altLang="en-US" sz="2800" dirty="0"/>
              <a:t>由大量的核组成，比如上千个核</a:t>
            </a:r>
            <a:r>
              <a:rPr lang="en-US" altLang="en-US" sz="2800" dirty="0"/>
              <a:t>.</a:t>
            </a:r>
          </a:p>
          <a:p>
            <a:r>
              <a:rPr lang="zh-CN" altLang="en-US" sz="2800" dirty="0"/>
              <a:t>但通常</a:t>
            </a:r>
            <a:r>
              <a:rPr lang="en-US" altLang="zh-CN" sz="2800" dirty="0"/>
              <a:t>CPU</a:t>
            </a:r>
            <a:r>
              <a:rPr lang="zh-CN" altLang="en-US" sz="2800" dirty="0"/>
              <a:t>包含少量的核，如</a:t>
            </a:r>
            <a:r>
              <a:rPr lang="en-US" altLang="en-US" sz="2800" dirty="0"/>
              <a:t>8</a:t>
            </a:r>
            <a:r>
              <a:rPr lang="zh-CN" altLang="en-US" sz="2800" dirty="0"/>
              <a:t>或</a:t>
            </a:r>
            <a:r>
              <a:rPr lang="en-US" altLang="en-US" sz="2800" dirty="0"/>
              <a:t>12</a:t>
            </a:r>
            <a:r>
              <a:rPr lang="zh-CN" altLang="en-US" sz="2800" dirty="0"/>
              <a:t>个核</a:t>
            </a:r>
            <a:endParaRPr lang="en-US" altLang="en-US" sz="2800" dirty="0"/>
          </a:p>
          <a:p>
            <a:r>
              <a:rPr lang="en-US" altLang="en-US" sz="2800" dirty="0"/>
              <a:t>Cores? – </a:t>
            </a:r>
            <a:r>
              <a:rPr lang="zh-CN" altLang="en-US" sz="2800" dirty="0"/>
              <a:t>芯片里至少共享内存或</a:t>
            </a:r>
            <a:r>
              <a:rPr lang="en-US" altLang="zh-CN" sz="2800" dirty="0"/>
              <a:t>L1 cache</a:t>
            </a:r>
            <a:r>
              <a:rPr lang="zh-CN" altLang="en-US" sz="2800" dirty="0"/>
              <a:t>的处理单元</a:t>
            </a:r>
            <a:endParaRPr lang="en-US" altLang="zh-CN" sz="2800" dirty="0"/>
          </a:p>
          <a:p>
            <a:r>
              <a:rPr lang="en-US" altLang="en-US" sz="2800" dirty="0"/>
              <a:t>General Purpose computation using GPU in applications other than 3D graphics</a:t>
            </a:r>
          </a:p>
          <a:p>
            <a:pPr lvl="1"/>
            <a:r>
              <a:rPr lang="en-US" altLang="en-US" dirty="0"/>
              <a:t>GPU accelerates critical path of application</a:t>
            </a:r>
          </a:p>
          <a:p>
            <a:endParaRPr lang="en-US" altLang="en-US" sz="2800" dirty="0"/>
          </a:p>
        </p:txBody>
      </p:sp>
      <p:pic>
        <p:nvPicPr>
          <p:cNvPr id="4" name="Picture 4" descr="gpg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57192"/>
            <a:ext cx="2133600" cy="541338"/>
          </a:xfrm>
          <a:prstGeom prst="rect">
            <a:avLst/>
          </a:prstGeom>
          <a:noFill/>
          <a:ln w="1905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74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0096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宋体" pitchFamily="2" charset="-122"/>
              </a:rPr>
              <a:t>Responsible for Parallelization</a:t>
            </a:r>
            <a:br>
              <a:rPr lang="en-US" dirty="0">
                <a:ea typeface="宋体" pitchFamily="2" charset="-122"/>
              </a:rPr>
            </a:br>
            <a:endParaRPr lang="en-US" dirty="0">
              <a:ea typeface="宋体" pitchFamily="2" charset="-122"/>
            </a:endParaRP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DF46F-80AA-417B-B2DF-884B68A189F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9251618"/>
              </p:ext>
            </p:extLst>
          </p:nvPr>
        </p:nvGraphicFramePr>
        <p:xfrm>
          <a:off x="611560" y="1988840"/>
          <a:ext cx="7992888" cy="3961766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Grain Size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Code Item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Parallelised by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Very Fine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Instruction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处理器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Fine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Loop/Instruction block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编译器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Medium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Function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程序员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Large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Program/Separate heavy-weight process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程序员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v/s GPU</a:t>
            </a:r>
          </a:p>
        </p:txBody>
      </p:sp>
      <p:pic>
        <p:nvPicPr>
          <p:cNvPr id="1843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086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609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当前的</a:t>
            </a:r>
            <a:r>
              <a:rPr lang="en-US" altLang="zh-CN"/>
              <a:t>GPU</a:t>
            </a:r>
            <a:r>
              <a:rPr lang="zh-CN" altLang="zh-CN"/>
              <a:t>开发环境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ATI stream：</a:t>
            </a:r>
            <a:r>
              <a:rPr lang="zh-CN" altLang="en-US" dirty="0"/>
              <a:t>硬件上已经有了基础，但只有低层次汇编能够使用所有资源。高层次抽象本质上是基于上一代</a:t>
            </a:r>
            <a:r>
              <a:rPr lang="en-US" altLang="zh-CN" dirty="0"/>
              <a:t>GPU</a:t>
            </a:r>
            <a:r>
              <a:rPr lang="zh-CN" altLang="en-US" dirty="0"/>
              <a:t>的，缺乏良好的编程模型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OpenCL</a:t>
            </a:r>
            <a:r>
              <a:rPr lang="en-US" altLang="zh-CN" dirty="0"/>
              <a:t>：</a:t>
            </a:r>
            <a:r>
              <a:rPr lang="zh-CN" altLang="en-US" dirty="0"/>
              <a:t>抽象层次较低，对硬件直接操作更多，代码需要根据不同硬件优化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CUDA：</a:t>
            </a:r>
            <a:r>
              <a:rPr lang="zh-CN" altLang="en-US" dirty="0"/>
              <a:t>目前最佳选择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75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What is CUDA?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zh-CN" sz="3200" b="1" dirty="0"/>
              <a:t>CUDA: Compute Unified Device Architecture</a:t>
            </a:r>
            <a:r>
              <a:rPr lang="en-US" altLang="zh-CN" sz="3200" dirty="0"/>
              <a:t>.</a:t>
            </a:r>
            <a:endParaRPr lang="en-US" altLang="zh-CN" sz="3200" b="1" dirty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zh-CN" sz="2800" b="1" dirty="0"/>
              <a:t>NVIDIA</a:t>
            </a:r>
            <a:r>
              <a:rPr lang="zh-CN" altLang="en-US" sz="2800" b="1" dirty="0"/>
              <a:t>研发的并行计算体系结构</a:t>
            </a:r>
            <a:r>
              <a:rPr lang="en-US" altLang="zh-CN" sz="2800" b="1" dirty="0"/>
              <a:t>.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zh-CN" sz="2800" b="1" dirty="0"/>
              <a:t>GPU</a:t>
            </a:r>
            <a:r>
              <a:rPr lang="zh-CN" altLang="en-US" sz="2800" b="1" dirty="0"/>
              <a:t>里的计算引擎</a:t>
            </a:r>
            <a:r>
              <a:rPr lang="en-US" altLang="zh-CN" sz="2800" dirty="0"/>
              <a:t>.</a:t>
            </a:r>
            <a:endParaRPr lang="en-US" altLang="zh-CN" sz="2800" b="1" dirty="0"/>
          </a:p>
          <a:p>
            <a:pPr eaLnBrk="1" hangingPunct="1">
              <a:buFont typeface="Wingdings" pitchFamily="2" charset="2"/>
              <a:buChar char="q"/>
            </a:pPr>
            <a:r>
              <a:rPr lang="en-US" altLang="zh-CN" sz="3200" b="1" dirty="0"/>
              <a:t>CUDA </a:t>
            </a:r>
            <a:r>
              <a:rPr lang="zh-CN" altLang="en-US" sz="3200" b="1" dirty="0"/>
              <a:t>允许开发人员访问</a:t>
            </a:r>
            <a:r>
              <a:rPr lang="en-US" altLang="zh-CN" sz="3200" b="1" dirty="0"/>
              <a:t>GPU</a:t>
            </a:r>
            <a:r>
              <a:rPr lang="zh-CN" altLang="en-US" sz="3200" b="1" dirty="0"/>
              <a:t>里并行计算单元里的指令集和内存</a:t>
            </a:r>
            <a:endParaRPr lang="en-US" altLang="zh-CN" sz="3200" dirty="0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42184080"/>
              </p:ext>
            </p:extLst>
          </p:nvPr>
        </p:nvGraphicFramePr>
        <p:xfrm>
          <a:off x="6597650" y="28419"/>
          <a:ext cx="254635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Picture" r:id="rId3" imgW="7619048" imgH="5714286" progId="StaticDib">
                  <p:embed/>
                </p:oleObj>
              </mc:Choice>
              <mc:Fallback>
                <p:oleObj name="Picture" r:id="rId3" imgW="7619048" imgH="5714286" progId="StaticDib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01" t="22403" r="3601" b="17603"/>
                      <a:stretch>
                        <a:fillRect/>
                      </a:stretch>
                    </p:blipFill>
                    <p:spPr bwMode="auto">
                      <a:xfrm>
                        <a:off x="6597650" y="28419"/>
                        <a:ext cx="254635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841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/>
              <a:t>CUDA: </a:t>
            </a:r>
            <a:r>
              <a:rPr lang="zh-CN" altLang="en-US" sz="2800" dirty="0">
                <a:ea typeface="宋体" panose="02010600030101010101" pitchFamily="2" charset="-122"/>
              </a:rPr>
              <a:t>集成</a:t>
            </a:r>
            <a:r>
              <a:rPr lang="en-US" altLang="zh-CN" sz="2800" dirty="0"/>
              <a:t>CPU + GPU</a:t>
            </a:r>
            <a:r>
              <a:rPr lang="zh-CN" altLang="zh-CN" sz="2800" dirty="0"/>
              <a:t> </a:t>
            </a:r>
            <a:r>
              <a:rPr lang="en-US" altLang="zh-CN" sz="2800" dirty="0"/>
              <a:t>C</a:t>
            </a:r>
            <a:r>
              <a:rPr lang="zh-CN" altLang="en-US" sz="2800" dirty="0">
                <a:ea typeface="宋体" panose="02010600030101010101" pitchFamily="2" charset="-122"/>
              </a:rPr>
              <a:t>应用程序</a:t>
            </a:r>
            <a:endParaRPr lang="zh-CN" altLang="en-US" sz="2800" dirty="0"/>
          </a:p>
          <a:p>
            <a:pPr lvl="1"/>
            <a:r>
              <a:rPr lang="en-US" altLang="zh-CN" sz="2400" dirty="0"/>
              <a:t>CPU: </a:t>
            </a:r>
            <a:r>
              <a:rPr lang="zh-CN" altLang="en-US" sz="2400" dirty="0">
                <a:ea typeface="宋体" panose="02010600030101010101" pitchFamily="2" charset="-122"/>
              </a:rPr>
              <a:t>顺序执行代码</a:t>
            </a:r>
            <a:endParaRPr lang="zh-CN" altLang="en-US" sz="2400" dirty="0"/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GPU = </a:t>
            </a:r>
            <a:r>
              <a:rPr lang="zh-CN" altLang="en-US" sz="2400" dirty="0">
                <a:ea typeface="宋体" panose="02010600030101010101" pitchFamily="2" charset="-122"/>
              </a:rPr>
              <a:t>超大规模数据并行协处理器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批发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式执行大量细粒度线程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异构计算模型</a:t>
            </a:r>
          </a:p>
        </p:txBody>
      </p:sp>
      <p:grpSp>
        <p:nvGrpSpPr>
          <p:cNvPr id="320516" name="Group 4"/>
          <p:cNvGrpSpPr>
            <a:grpSpLocks/>
          </p:cNvGrpSpPr>
          <p:nvPr/>
        </p:nvGrpSpPr>
        <p:grpSpPr bwMode="auto">
          <a:xfrm>
            <a:off x="1517007" y="3971925"/>
            <a:ext cx="2945606" cy="886509"/>
            <a:chOff x="258" y="2682"/>
            <a:chExt cx="2474" cy="838"/>
          </a:xfrm>
        </p:grpSpPr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20518" name="Text Box 6"/>
            <p:cNvSpPr txBox="1">
              <a:spLocks noChangeArrowheads="1"/>
            </p:cNvSpPr>
            <p:nvPr/>
          </p:nvSpPr>
          <p:spPr bwMode="auto">
            <a:xfrm>
              <a:off x="1872" y="2909"/>
              <a:ext cx="316" cy="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98B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 . .</a:t>
              </a:r>
            </a:p>
          </p:txBody>
        </p:sp>
        <p:grpSp>
          <p:nvGrpSpPr>
            <p:cNvPr id="320519" name="Group 7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320520" name="Text Box 8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521" name="Group 9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522" name="Freeform 10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3" name="Freeform 11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4" name="Freeform 12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5" name="Freeform 13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6" name="Freeform 14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7" name="Freeform 15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8" name="Freeform 16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29" name="Freeform 17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30" name="Freeform 18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31" name="Freeform 19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32" name="Freeform 20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0533" name="Group 21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320534" name="Text Box 22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535" name="Group 23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536" name="Freeform 24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37" name="Freeform 25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38" name="Freeform 26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39" name="Freeform 27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0" name="Freeform 28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1" name="Freeform 29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2" name="Freeform 30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3" name="Freeform 31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4" name="Freeform 32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5" name="Freeform 33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46" name="Freeform 34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0547" name="Group 35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320548" name="Text Box 36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549" name="Group 37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550" name="Freeform 38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1" name="Freeform 39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2" name="Freeform 40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3" name="Freeform 41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4" name="Freeform 42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5" name="Freeform 43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6" name="Freeform 44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7" name="Freeform 45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8" name="Freeform 46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59" name="Freeform 47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60" name="Freeform 48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0561" name="Group 49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320562" name="Text Box 50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563" name="Group 51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564" name="Freeform 52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65" name="Freeform 53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66" name="Freeform 54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67" name="Freeform 55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68" name="Freeform 56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69" name="Freeform 57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70" name="Freeform 58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71" name="Freeform 59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72" name="Freeform 60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73" name="Freeform 61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74" name="Freeform 62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320575" name="Group 63"/>
          <p:cNvGrpSpPr>
            <a:grpSpLocks/>
          </p:cNvGrpSpPr>
          <p:nvPr/>
        </p:nvGrpSpPr>
        <p:grpSpPr bwMode="auto">
          <a:xfrm>
            <a:off x="1517007" y="5212556"/>
            <a:ext cx="2945606" cy="625079"/>
            <a:chOff x="258" y="2682"/>
            <a:chExt cx="2474" cy="592"/>
          </a:xfrm>
        </p:grpSpPr>
        <p:sp>
          <p:nvSpPr>
            <p:cNvPr id="320576" name="Rectangle 64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20577" name="Text Box 65"/>
            <p:cNvSpPr txBox="1">
              <a:spLocks noChangeArrowheads="1"/>
            </p:cNvSpPr>
            <p:nvPr/>
          </p:nvSpPr>
          <p:spPr bwMode="auto">
            <a:xfrm>
              <a:off x="1818" y="2910"/>
              <a:ext cx="42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98B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 . .</a:t>
              </a:r>
            </a:p>
          </p:txBody>
        </p:sp>
        <p:grpSp>
          <p:nvGrpSpPr>
            <p:cNvPr id="320578" name="Group 66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320579" name="Text Box 67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580" name="Group 68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581" name="Freeform 69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2" name="Freeform 70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3" name="Freeform 71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4" name="Freeform 72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5" name="Freeform 73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6" name="Freeform 74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7" name="Freeform 75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8" name="Freeform 76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89" name="Freeform 77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90" name="Freeform 78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91" name="Freeform 79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0592" name="Group 80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320593" name="Text Box 81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594" name="Group 82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595" name="Freeform 83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96" name="Freeform 84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97" name="Freeform 85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98" name="Freeform 86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599" name="Freeform 87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00" name="Freeform 88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01" name="Freeform 89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02" name="Freeform 90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03" name="Freeform 91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04" name="Freeform 92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05" name="Freeform 93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0606" name="Group 94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320607" name="Text Box 95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608" name="Group 96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609" name="Freeform 97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0" name="Freeform 98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1" name="Freeform 99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2" name="Freeform 100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3" name="Freeform 101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4" name="Freeform 102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5" name="Freeform 103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6" name="Freeform 104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7" name="Freeform 105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8" name="Freeform 106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19" name="Freeform 107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0620" name="Group 108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320621" name="Text Box 10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 eaLnBrk="1" hangingPunct="1">
                  <a:lnSpc>
                    <a:spcPct val="85000"/>
                  </a:lnSpc>
                  <a:spcBef>
                    <a:spcPct val="10000"/>
                  </a:spcBef>
                </a:pPr>
                <a:endParaRPr lang="zh-CN" altLang="en-US" sz="9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0622" name="Group 110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20623" name="Freeform 11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24" name="Freeform 11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25" name="Freeform 11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26" name="Freeform 11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27" name="Freeform 11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28" name="Freeform 11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29" name="Freeform 11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30" name="Freeform 11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31" name="Freeform 11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32" name="Freeform 12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633" name="Freeform 12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56 w 208"/>
                    <a:gd name="T1" fmla="*/ 0 h 1536"/>
                    <a:gd name="T2" fmla="*/ 200 w 208"/>
                    <a:gd name="T3" fmla="*/ 192 h 1536"/>
                    <a:gd name="T4" fmla="*/ 8 w 208"/>
                    <a:gd name="T5" fmla="*/ 336 h 1536"/>
                    <a:gd name="T6" fmla="*/ 152 w 208"/>
                    <a:gd name="T7" fmla="*/ 528 h 1536"/>
                    <a:gd name="T8" fmla="*/ 8 w 208"/>
                    <a:gd name="T9" fmla="*/ 720 h 1536"/>
                    <a:gd name="T10" fmla="*/ 152 w 208"/>
                    <a:gd name="T11" fmla="*/ 816 h 1536"/>
                    <a:gd name="T12" fmla="*/ 56 w 208"/>
                    <a:gd name="T13" fmla="*/ 960 h 1536"/>
                    <a:gd name="T14" fmla="*/ 152 w 208"/>
                    <a:gd name="T15" fmla="*/ 1104 h 1536"/>
                    <a:gd name="T16" fmla="*/ 8 w 208"/>
                    <a:gd name="T17" fmla="*/ 1248 h 1536"/>
                    <a:gd name="T18" fmla="*/ 104 w 208"/>
                    <a:gd name="T19" fmla="*/ 1344 h 1536"/>
                    <a:gd name="T20" fmla="*/ 56 w 208"/>
                    <a:gd name="T21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320635" name="Text Box 123"/>
          <p:cNvSpPr txBox="1">
            <a:spLocks noChangeArrowheads="1"/>
          </p:cNvSpPr>
          <p:nvPr/>
        </p:nvSpPr>
        <p:spPr bwMode="auto">
          <a:xfrm>
            <a:off x="683568" y="4145757"/>
            <a:ext cx="866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98B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kernel 0</a:t>
            </a:r>
          </a:p>
        </p:txBody>
      </p:sp>
      <p:sp>
        <p:nvSpPr>
          <p:cNvPr id="320636" name="Text Box 124"/>
          <p:cNvSpPr txBox="1">
            <a:spLocks noChangeArrowheads="1"/>
          </p:cNvSpPr>
          <p:nvPr/>
        </p:nvSpPr>
        <p:spPr bwMode="auto">
          <a:xfrm>
            <a:off x="2744029" y="3520227"/>
            <a:ext cx="2061870" cy="32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49001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Serial Code</a:t>
            </a:r>
          </a:p>
        </p:txBody>
      </p:sp>
      <p:sp>
        <p:nvSpPr>
          <p:cNvPr id="320637" name="Freeform 125"/>
          <p:cNvSpPr>
            <a:spLocks noChangeAspect="1"/>
          </p:cNvSpPr>
          <p:nvPr/>
        </p:nvSpPr>
        <p:spPr bwMode="auto">
          <a:xfrm>
            <a:off x="2807643" y="3450433"/>
            <a:ext cx="46434" cy="516731"/>
          </a:xfrm>
          <a:custGeom>
            <a:avLst/>
            <a:gdLst>
              <a:gd name="T0" fmla="*/ 56 w 208"/>
              <a:gd name="T1" fmla="*/ 0 h 1536"/>
              <a:gd name="T2" fmla="*/ 200 w 208"/>
              <a:gd name="T3" fmla="*/ 192 h 1536"/>
              <a:gd name="T4" fmla="*/ 8 w 208"/>
              <a:gd name="T5" fmla="*/ 336 h 1536"/>
              <a:gd name="T6" fmla="*/ 152 w 208"/>
              <a:gd name="T7" fmla="*/ 528 h 1536"/>
              <a:gd name="T8" fmla="*/ 8 w 208"/>
              <a:gd name="T9" fmla="*/ 720 h 1536"/>
              <a:gd name="T10" fmla="*/ 152 w 208"/>
              <a:gd name="T11" fmla="*/ 816 h 1536"/>
              <a:gd name="T12" fmla="*/ 56 w 208"/>
              <a:gd name="T13" fmla="*/ 960 h 1536"/>
              <a:gd name="T14" fmla="*/ 152 w 208"/>
              <a:gd name="T15" fmla="*/ 1104 h 1536"/>
              <a:gd name="T16" fmla="*/ 8 w 208"/>
              <a:gd name="T17" fmla="*/ 1248 h 1536"/>
              <a:gd name="T18" fmla="*/ 104 w 208"/>
              <a:gd name="T19" fmla="*/ 1344 h 1536"/>
              <a:gd name="T20" fmla="*/ 56 w 208"/>
              <a:gd name="T21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20638" name="Text Box 126"/>
          <p:cNvSpPr txBox="1">
            <a:spLocks noChangeArrowheads="1"/>
          </p:cNvSpPr>
          <p:nvPr/>
        </p:nvSpPr>
        <p:spPr bwMode="auto">
          <a:xfrm>
            <a:off x="2701634" y="4775518"/>
            <a:ext cx="2041117" cy="32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49001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Serial Code</a:t>
            </a:r>
          </a:p>
        </p:txBody>
      </p:sp>
      <p:sp>
        <p:nvSpPr>
          <p:cNvPr id="320639" name="Freeform 127"/>
          <p:cNvSpPr>
            <a:spLocks noChangeAspect="1"/>
          </p:cNvSpPr>
          <p:nvPr/>
        </p:nvSpPr>
        <p:spPr bwMode="auto">
          <a:xfrm>
            <a:off x="2807643" y="4651774"/>
            <a:ext cx="46434" cy="516731"/>
          </a:xfrm>
          <a:custGeom>
            <a:avLst/>
            <a:gdLst>
              <a:gd name="T0" fmla="*/ 56 w 208"/>
              <a:gd name="T1" fmla="*/ 0 h 1536"/>
              <a:gd name="T2" fmla="*/ 200 w 208"/>
              <a:gd name="T3" fmla="*/ 192 h 1536"/>
              <a:gd name="T4" fmla="*/ 8 w 208"/>
              <a:gd name="T5" fmla="*/ 336 h 1536"/>
              <a:gd name="T6" fmla="*/ 152 w 208"/>
              <a:gd name="T7" fmla="*/ 528 h 1536"/>
              <a:gd name="T8" fmla="*/ 8 w 208"/>
              <a:gd name="T9" fmla="*/ 720 h 1536"/>
              <a:gd name="T10" fmla="*/ 152 w 208"/>
              <a:gd name="T11" fmla="*/ 816 h 1536"/>
              <a:gd name="T12" fmla="*/ 56 w 208"/>
              <a:gd name="T13" fmla="*/ 960 h 1536"/>
              <a:gd name="T14" fmla="*/ 152 w 208"/>
              <a:gd name="T15" fmla="*/ 1104 h 1536"/>
              <a:gd name="T16" fmla="*/ 8 w 208"/>
              <a:gd name="T17" fmla="*/ 1248 h 1536"/>
              <a:gd name="T18" fmla="*/ 104 w 208"/>
              <a:gd name="T19" fmla="*/ 1344 h 1536"/>
              <a:gd name="T20" fmla="*/ 56 w 208"/>
              <a:gd name="T21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20640" name="Text Box 128"/>
          <p:cNvSpPr txBox="1">
            <a:spLocks noChangeArrowheads="1"/>
          </p:cNvSpPr>
          <p:nvPr/>
        </p:nvSpPr>
        <p:spPr bwMode="auto">
          <a:xfrm>
            <a:off x="4469891" y="4003443"/>
            <a:ext cx="184104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49001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GPU Parallel Code</a:t>
            </a:r>
          </a:p>
        </p:txBody>
      </p:sp>
      <p:sp>
        <p:nvSpPr>
          <p:cNvPr id="320641" name="Text Box 129"/>
          <p:cNvSpPr txBox="1">
            <a:spLocks noChangeArrowheads="1"/>
          </p:cNvSpPr>
          <p:nvPr/>
        </p:nvSpPr>
        <p:spPr bwMode="auto">
          <a:xfrm>
            <a:off x="4435227" y="5398294"/>
            <a:ext cx="2297013" cy="32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49001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GPU Parallel Code</a:t>
            </a: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6" y="802995"/>
            <a:ext cx="2944174" cy="3965460"/>
          </a:xfrm>
          <a:prstGeom prst="rect">
            <a:avLst/>
          </a:prstGeom>
        </p:spPr>
      </p:pic>
      <p:sp>
        <p:nvSpPr>
          <p:cNvPr id="320642" name="Text Box 130"/>
          <p:cNvSpPr txBox="1">
            <a:spLocks noChangeArrowheads="1"/>
          </p:cNvSpPr>
          <p:nvPr/>
        </p:nvSpPr>
        <p:spPr bwMode="auto">
          <a:xfrm>
            <a:off x="4709072" y="4548189"/>
            <a:ext cx="1683544" cy="32316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Concurrent execution!</a:t>
            </a:r>
          </a:p>
        </p:txBody>
      </p:sp>
      <p:sp>
        <p:nvSpPr>
          <p:cNvPr id="320643" name="Line 131"/>
          <p:cNvSpPr>
            <a:spLocks noChangeShapeType="1"/>
          </p:cNvSpPr>
          <p:nvPr/>
        </p:nvSpPr>
        <p:spPr bwMode="auto">
          <a:xfrm flipH="1" flipV="1">
            <a:off x="4356646" y="4063603"/>
            <a:ext cx="329804" cy="63222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20644" name="Line 132"/>
          <p:cNvSpPr>
            <a:spLocks noChangeShapeType="1"/>
          </p:cNvSpPr>
          <p:nvPr/>
        </p:nvSpPr>
        <p:spPr bwMode="auto">
          <a:xfrm flipH="1">
            <a:off x="4318547" y="4694636"/>
            <a:ext cx="378619" cy="59650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20645" name="Text Box 133"/>
          <p:cNvSpPr txBox="1">
            <a:spLocks noChangeArrowheads="1"/>
          </p:cNvSpPr>
          <p:nvPr/>
        </p:nvSpPr>
        <p:spPr bwMode="auto">
          <a:xfrm>
            <a:off x="683568" y="5406629"/>
            <a:ext cx="866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98B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kernel 1</a:t>
            </a:r>
          </a:p>
        </p:txBody>
      </p:sp>
    </p:spTree>
    <p:extLst>
      <p:ext uri="{BB962C8B-B14F-4D97-AF65-F5344CB8AC3E}">
        <p14:creationId xmlns:p14="http://schemas.microsoft.com/office/powerpoint/2010/main" val="3708499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并行性的维度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/>
              <a:t>维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y = a + b //y, a, b vectors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/>
              <a:t>维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P = M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 N  //P, M, N matrices</a:t>
            </a: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/>
              <a:t>维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CT or MRI imaging</a:t>
            </a:r>
            <a:endParaRPr lang="zh-CN" altLang="en-US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6230852" y="1356871"/>
            <a:ext cx="2152650" cy="1350962"/>
            <a:chOff x="1696" y="1761"/>
            <a:chExt cx="1259" cy="851"/>
          </a:xfrm>
        </p:grpSpPr>
        <p:grpSp>
          <p:nvGrpSpPr>
            <p:cNvPr id="169989" name="Group 5"/>
            <p:cNvGrpSpPr>
              <a:grpSpLocks/>
            </p:cNvGrpSpPr>
            <p:nvPr/>
          </p:nvGrpSpPr>
          <p:grpSpPr bwMode="auto">
            <a:xfrm>
              <a:off x="1696" y="1761"/>
              <a:ext cx="1259" cy="191"/>
              <a:chOff x="1714" y="1761"/>
              <a:chExt cx="1259" cy="191"/>
            </a:xfrm>
          </p:grpSpPr>
          <p:sp>
            <p:nvSpPr>
              <p:cNvPr id="169990" name="Text Box 6"/>
              <p:cNvSpPr txBox="1">
                <a:spLocks noChangeArrowheads="1"/>
              </p:cNvSpPr>
              <p:nvPr/>
            </p:nvSpPr>
            <p:spPr bwMode="auto">
              <a:xfrm>
                <a:off x="1714" y="176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a[0]</a:t>
                </a:r>
              </a:p>
            </p:txBody>
          </p:sp>
          <p:sp>
            <p:nvSpPr>
              <p:cNvPr id="169991" name="Text Box 7"/>
              <p:cNvSpPr txBox="1">
                <a:spLocks noChangeArrowheads="1"/>
              </p:cNvSpPr>
              <p:nvPr/>
            </p:nvSpPr>
            <p:spPr bwMode="auto">
              <a:xfrm>
                <a:off x="2028" y="176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a[1]</a:t>
                </a:r>
              </a:p>
            </p:txBody>
          </p:sp>
          <p:sp>
            <p:nvSpPr>
              <p:cNvPr id="169992" name="Text Box 8"/>
              <p:cNvSpPr txBox="1">
                <a:spLocks noChangeArrowheads="1"/>
              </p:cNvSpPr>
              <p:nvPr/>
            </p:nvSpPr>
            <p:spPr bwMode="auto">
              <a:xfrm>
                <a:off x="2342" y="176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69993" name="Text Box 9"/>
              <p:cNvSpPr txBox="1">
                <a:spLocks noChangeArrowheads="1"/>
              </p:cNvSpPr>
              <p:nvPr/>
            </p:nvSpPr>
            <p:spPr bwMode="auto">
              <a:xfrm>
                <a:off x="2656" y="176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a[n]</a:t>
                </a:r>
              </a:p>
            </p:txBody>
          </p:sp>
        </p:grpSp>
        <p:grpSp>
          <p:nvGrpSpPr>
            <p:cNvPr id="169994" name="Group 10"/>
            <p:cNvGrpSpPr>
              <a:grpSpLocks/>
            </p:cNvGrpSpPr>
            <p:nvPr/>
          </p:nvGrpSpPr>
          <p:grpSpPr bwMode="auto">
            <a:xfrm>
              <a:off x="1696" y="2084"/>
              <a:ext cx="1259" cy="191"/>
              <a:chOff x="1710" y="2084"/>
              <a:chExt cx="1259" cy="191"/>
            </a:xfrm>
          </p:grpSpPr>
          <p:sp>
            <p:nvSpPr>
              <p:cNvPr id="169995" name="Text Box 11"/>
              <p:cNvSpPr txBox="1">
                <a:spLocks noChangeArrowheads="1"/>
              </p:cNvSpPr>
              <p:nvPr/>
            </p:nvSpPr>
            <p:spPr bwMode="auto">
              <a:xfrm>
                <a:off x="1710" y="2084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b[0]</a:t>
                </a:r>
              </a:p>
            </p:txBody>
          </p:sp>
          <p:sp>
            <p:nvSpPr>
              <p:cNvPr id="169996" name="Text Box 12"/>
              <p:cNvSpPr txBox="1">
                <a:spLocks noChangeArrowheads="1"/>
              </p:cNvSpPr>
              <p:nvPr/>
            </p:nvSpPr>
            <p:spPr bwMode="auto">
              <a:xfrm>
                <a:off x="2024" y="2084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b[1]</a:t>
                </a:r>
              </a:p>
            </p:txBody>
          </p:sp>
          <p:sp>
            <p:nvSpPr>
              <p:cNvPr id="169997" name="Text Box 13"/>
              <p:cNvSpPr txBox="1">
                <a:spLocks noChangeArrowheads="1"/>
              </p:cNvSpPr>
              <p:nvPr/>
            </p:nvSpPr>
            <p:spPr bwMode="auto">
              <a:xfrm>
                <a:off x="2338" y="2084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69998" name="Text Box 14"/>
              <p:cNvSpPr txBox="1">
                <a:spLocks noChangeArrowheads="1"/>
              </p:cNvSpPr>
              <p:nvPr/>
            </p:nvSpPr>
            <p:spPr bwMode="auto">
              <a:xfrm>
                <a:off x="2652" y="2084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b[n]</a:t>
                </a:r>
              </a:p>
            </p:txBody>
          </p:sp>
        </p:grpSp>
        <p:grpSp>
          <p:nvGrpSpPr>
            <p:cNvPr id="169999" name="Group 15"/>
            <p:cNvGrpSpPr>
              <a:grpSpLocks/>
            </p:cNvGrpSpPr>
            <p:nvPr/>
          </p:nvGrpSpPr>
          <p:grpSpPr bwMode="auto">
            <a:xfrm>
              <a:off x="1696" y="2421"/>
              <a:ext cx="1259" cy="191"/>
              <a:chOff x="1696" y="2421"/>
              <a:chExt cx="1259" cy="191"/>
            </a:xfrm>
          </p:grpSpPr>
          <p:sp>
            <p:nvSpPr>
              <p:cNvPr id="170000" name="Text Box 16"/>
              <p:cNvSpPr txBox="1">
                <a:spLocks noChangeArrowheads="1"/>
              </p:cNvSpPr>
              <p:nvPr/>
            </p:nvSpPr>
            <p:spPr bwMode="auto">
              <a:xfrm>
                <a:off x="1696" y="242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y[0]</a:t>
                </a:r>
              </a:p>
            </p:txBody>
          </p:sp>
          <p:sp>
            <p:nvSpPr>
              <p:cNvPr id="170001" name="Text Box 17"/>
              <p:cNvSpPr txBox="1">
                <a:spLocks noChangeArrowheads="1"/>
              </p:cNvSpPr>
              <p:nvPr/>
            </p:nvSpPr>
            <p:spPr bwMode="auto">
              <a:xfrm>
                <a:off x="2010" y="242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y[1]</a:t>
                </a:r>
              </a:p>
            </p:txBody>
          </p:sp>
          <p:sp>
            <p:nvSpPr>
              <p:cNvPr id="170002" name="Text Box 18"/>
              <p:cNvSpPr txBox="1">
                <a:spLocks noChangeArrowheads="1"/>
              </p:cNvSpPr>
              <p:nvPr/>
            </p:nvSpPr>
            <p:spPr bwMode="auto">
              <a:xfrm>
                <a:off x="2324" y="242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70003" name="Text Box 19"/>
              <p:cNvSpPr txBox="1">
                <a:spLocks noChangeArrowheads="1"/>
              </p:cNvSpPr>
              <p:nvPr/>
            </p:nvSpPr>
            <p:spPr bwMode="auto">
              <a:xfrm>
                <a:off x="2638" y="2421"/>
                <a:ext cx="317" cy="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y[n]</a:t>
                </a:r>
              </a:p>
            </p:txBody>
          </p:sp>
        </p:grpSp>
        <p:grpSp>
          <p:nvGrpSpPr>
            <p:cNvPr id="170004" name="Group 20"/>
            <p:cNvGrpSpPr>
              <a:grpSpLocks/>
            </p:cNvGrpSpPr>
            <p:nvPr/>
          </p:nvGrpSpPr>
          <p:grpSpPr bwMode="auto">
            <a:xfrm>
              <a:off x="1751" y="1930"/>
              <a:ext cx="1156" cy="192"/>
              <a:chOff x="1751" y="1930"/>
              <a:chExt cx="1156" cy="192"/>
            </a:xfrm>
          </p:grpSpPr>
          <p:sp>
            <p:nvSpPr>
              <p:cNvPr id="170005" name="Text Box 21"/>
              <p:cNvSpPr txBox="1">
                <a:spLocks noChangeArrowheads="1"/>
              </p:cNvSpPr>
              <p:nvPr/>
            </p:nvSpPr>
            <p:spPr bwMode="auto">
              <a:xfrm>
                <a:off x="1751" y="1930"/>
                <a:ext cx="2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70006" name="Text Box 22"/>
              <p:cNvSpPr txBox="1">
                <a:spLocks noChangeArrowheads="1"/>
              </p:cNvSpPr>
              <p:nvPr/>
            </p:nvSpPr>
            <p:spPr bwMode="auto">
              <a:xfrm>
                <a:off x="2070" y="1930"/>
                <a:ext cx="2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70007" name="Text Box 23"/>
              <p:cNvSpPr txBox="1">
                <a:spLocks noChangeArrowheads="1"/>
              </p:cNvSpPr>
              <p:nvPr/>
            </p:nvSpPr>
            <p:spPr bwMode="auto">
              <a:xfrm>
                <a:off x="2706" y="1930"/>
                <a:ext cx="2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grpSp>
          <p:nvGrpSpPr>
            <p:cNvPr id="170008" name="Group 24"/>
            <p:cNvGrpSpPr>
              <a:grpSpLocks/>
            </p:cNvGrpSpPr>
            <p:nvPr/>
          </p:nvGrpSpPr>
          <p:grpSpPr bwMode="auto">
            <a:xfrm>
              <a:off x="1751" y="2249"/>
              <a:ext cx="1156" cy="192"/>
              <a:chOff x="1765" y="2249"/>
              <a:chExt cx="1156" cy="192"/>
            </a:xfrm>
          </p:grpSpPr>
          <p:sp>
            <p:nvSpPr>
              <p:cNvPr id="170009" name="Text Box 25"/>
              <p:cNvSpPr txBox="1">
                <a:spLocks noChangeArrowheads="1"/>
              </p:cNvSpPr>
              <p:nvPr/>
            </p:nvSpPr>
            <p:spPr bwMode="auto">
              <a:xfrm>
                <a:off x="1765" y="2249"/>
                <a:ext cx="2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170010" name="Text Box 26"/>
              <p:cNvSpPr txBox="1">
                <a:spLocks noChangeArrowheads="1"/>
              </p:cNvSpPr>
              <p:nvPr/>
            </p:nvSpPr>
            <p:spPr bwMode="auto">
              <a:xfrm>
                <a:off x="2084" y="2249"/>
                <a:ext cx="2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170011" name="Text Box 27"/>
              <p:cNvSpPr txBox="1">
                <a:spLocks noChangeArrowheads="1"/>
              </p:cNvSpPr>
              <p:nvPr/>
            </p:nvSpPr>
            <p:spPr bwMode="auto">
              <a:xfrm>
                <a:off x="2720" y="2249"/>
                <a:ext cx="2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=</a:t>
                </a:r>
              </a:p>
            </p:txBody>
          </p:sp>
        </p:grpSp>
      </p:grpSp>
      <p:grpSp>
        <p:nvGrpSpPr>
          <p:cNvPr id="170012" name="Group 28"/>
          <p:cNvGrpSpPr>
            <a:grpSpLocks noChangeAspect="1"/>
          </p:cNvGrpSpPr>
          <p:nvPr/>
        </p:nvGrpSpPr>
        <p:grpSpPr bwMode="auto">
          <a:xfrm>
            <a:off x="5649913" y="3284984"/>
            <a:ext cx="781050" cy="773113"/>
            <a:chOff x="3377" y="2447"/>
            <a:chExt cx="965" cy="955"/>
          </a:xfrm>
        </p:grpSpPr>
        <p:sp>
          <p:nvSpPr>
            <p:cNvPr id="170013" name="AutoShape 29"/>
            <p:cNvSpPr>
              <a:spLocks noChangeAspect="1" noChangeArrowheads="1"/>
            </p:cNvSpPr>
            <p:nvPr/>
          </p:nvSpPr>
          <p:spPr bwMode="auto">
            <a:xfrm>
              <a:off x="3377" y="2447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4" name="AutoShape 30"/>
            <p:cNvSpPr>
              <a:spLocks noChangeAspect="1" noChangeArrowheads="1"/>
            </p:cNvSpPr>
            <p:nvPr/>
          </p:nvSpPr>
          <p:spPr bwMode="auto">
            <a:xfrm>
              <a:off x="3618" y="2447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5" name="AutoShape 31"/>
            <p:cNvSpPr>
              <a:spLocks noChangeAspect="1" noChangeArrowheads="1"/>
            </p:cNvSpPr>
            <p:nvPr/>
          </p:nvSpPr>
          <p:spPr bwMode="auto">
            <a:xfrm>
              <a:off x="3858" y="2447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6" name="AutoShape 32"/>
            <p:cNvSpPr>
              <a:spLocks noChangeAspect="1" noChangeArrowheads="1"/>
            </p:cNvSpPr>
            <p:nvPr/>
          </p:nvSpPr>
          <p:spPr bwMode="auto">
            <a:xfrm>
              <a:off x="4098" y="2447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7" name="AutoShape 33"/>
            <p:cNvSpPr>
              <a:spLocks noChangeAspect="1" noChangeArrowheads="1"/>
            </p:cNvSpPr>
            <p:nvPr/>
          </p:nvSpPr>
          <p:spPr bwMode="auto">
            <a:xfrm>
              <a:off x="3377" y="267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8" name="AutoShape 34"/>
            <p:cNvSpPr>
              <a:spLocks noChangeAspect="1" noChangeArrowheads="1"/>
            </p:cNvSpPr>
            <p:nvPr/>
          </p:nvSpPr>
          <p:spPr bwMode="auto">
            <a:xfrm>
              <a:off x="3618" y="267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9" name="AutoShape 35"/>
            <p:cNvSpPr>
              <a:spLocks noChangeAspect="1" noChangeArrowheads="1"/>
            </p:cNvSpPr>
            <p:nvPr/>
          </p:nvSpPr>
          <p:spPr bwMode="auto">
            <a:xfrm>
              <a:off x="3858" y="267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0" name="AutoShape 36"/>
            <p:cNvSpPr>
              <a:spLocks noChangeAspect="1" noChangeArrowheads="1"/>
            </p:cNvSpPr>
            <p:nvPr/>
          </p:nvSpPr>
          <p:spPr bwMode="auto">
            <a:xfrm>
              <a:off x="4098" y="267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1" name="AutoShape 37"/>
            <p:cNvSpPr>
              <a:spLocks noChangeAspect="1" noChangeArrowheads="1"/>
            </p:cNvSpPr>
            <p:nvPr/>
          </p:nvSpPr>
          <p:spPr bwMode="auto">
            <a:xfrm>
              <a:off x="3377" y="315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2" name="AutoShape 38"/>
            <p:cNvSpPr>
              <a:spLocks noChangeAspect="1" noChangeArrowheads="1"/>
            </p:cNvSpPr>
            <p:nvPr/>
          </p:nvSpPr>
          <p:spPr bwMode="auto">
            <a:xfrm>
              <a:off x="3618" y="315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3" name="AutoShape 39"/>
            <p:cNvSpPr>
              <a:spLocks noChangeAspect="1" noChangeArrowheads="1"/>
            </p:cNvSpPr>
            <p:nvPr/>
          </p:nvSpPr>
          <p:spPr bwMode="auto">
            <a:xfrm>
              <a:off x="3858" y="315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4" name="AutoShape 40"/>
            <p:cNvSpPr>
              <a:spLocks noChangeAspect="1" noChangeArrowheads="1"/>
            </p:cNvSpPr>
            <p:nvPr/>
          </p:nvSpPr>
          <p:spPr bwMode="auto">
            <a:xfrm>
              <a:off x="4098" y="3158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5" name="AutoShape 41"/>
            <p:cNvSpPr>
              <a:spLocks noChangeAspect="1" noChangeArrowheads="1"/>
            </p:cNvSpPr>
            <p:nvPr/>
          </p:nvSpPr>
          <p:spPr bwMode="auto">
            <a:xfrm>
              <a:off x="3377" y="2919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6" name="AutoShape 42"/>
            <p:cNvSpPr>
              <a:spLocks noChangeAspect="1" noChangeArrowheads="1"/>
            </p:cNvSpPr>
            <p:nvPr/>
          </p:nvSpPr>
          <p:spPr bwMode="auto">
            <a:xfrm>
              <a:off x="3618" y="2919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7" name="AutoShape 43"/>
            <p:cNvSpPr>
              <a:spLocks noChangeAspect="1" noChangeArrowheads="1"/>
            </p:cNvSpPr>
            <p:nvPr/>
          </p:nvSpPr>
          <p:spPr bwMode="auto">
            <a:xfrm>
              <a:off x="3858" y="2919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8" name="AutoShape 44"/>
            <p:cNvSpPr>
              <a:spLocks noChangeAspect="1" noChangeArrowheads="1"/>
            </p:cNvSpPr>
            <p:nvPr/>
          </p:nvSpPr>
          <p:spPr bwMode="auto">
            <a:xfrm>
              <a:off x="4098" y="2919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0029" name="Group 45"/>
          <p:cNvGrpSpPr>
            <a:grpSpLocks noChangeAspect="1"/>
          </p:cNvGrpSpPr>
          <p:nvPr/>
        </p:nvGrpSpPr>
        <p:grpSpPr bwMode="auto">
          <a:xfrm>
            <a:off x="6818313" y="3284984"/>
            <a:ext cx="781050" cy="773113"/>
            <a:chOff x="4658" y="1192"/>
            <a:chExt cx="965" cy="957"/>
          </a:xfrm>
        </p:grpSpPr>
        <p:sp>
          <p:nvSpPr>
            <p:cNvPr id="170030" name="AutoShape 46"/>
            <p:cNvSpPr>
              <a:spLocks noChangeAspect="1" noChangeArrowheads="1"/>
            </p:cNvSpPr>
            <p:nvPr/>
          </p:nvSpPr>
          <p:spPr bwMode="auto">
            <a:xfrm>
              <a:off x="4658" y="1192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1" name="AutoShape 47"/>
            <p:cNvSpPr>
              <a:spLocks noChangeAspect="1" noChangeArrowheads="1"/>
            </p:cNvSpPr>
            <p:nvPr/>
          </p:nvSpPr>
          <p:spPr bwMode="auto">
            <a:xfrm>
              <a:off x="4899" y="119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2" name="AutoShape 48"/>
            <p:cNvSpPr>
              <a:spLocks noChangeAspect="1" noChangeArrowheads="1"/>
            </p:cNvSpPr>
            <p:nvPr/>
          </p:nvSpPr>
          <p:spPr bwMode="auto">
            <a:xfrm>
              <a:off x="5379" y="119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3" name="AutoShape 49"/>
            <p:cNvSpPr>
              <a:spLocks noChangeAspect="1" noChangeArrowheads="1"/>
            </p:cNvSpPr>
            <p:nvPr/>
          </p:nvSpPr>
          <p:spPr bwMode="auto">
            <a:xfrm>
              <a:off x="4658" y="142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4" name="AutoShape 50"/>
            <p:cNvSpPr>
              <a:spLocks noChangeAspect="1" noChangeArrowheads="1"/>
            </p:cNvSpPr>
            <p:nvPr/>
          </p:nvSpPr>
          <p:spPr bwMode="auto">
            <a:xfrm>
              <a:off x="4899" y="142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5" name="AutoShape 51"/>
            <p:cNvSpPr>
              <a:spLocks noChangeAspect="1" noChangeArrowheads="1"/>
            </p:cNvSpPr>
            <p:nvPr/>
          </p:nvSpPr>
          <p:spPr bwMode="auto">
            <a:xfrm>
              <a:off x="5379" y="142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6" name="AutoShape 52"/>
            <p:cNvSpPr>
              <a:spLocks noChangeAspect="1" noChangeArrowheads="1"/>
            </p:cNvSpPr>
            <p:nvPr/>
          </p:nvSpPr>
          <p:spPr bwMode="auto">
            <a:xfrm>
              <a:off x="4658" y="166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7" name="AutoShape 53"/>
            <p:cNvSpPr>
              <a:spLocks noChangeAspect="1" noChangeArrowheads="1"/>
            </p:cNvSpPr>
            <p:nvPr/>
          </p:nvSpPr>
          <p:spPr bwMode="auto">
            <a:xfrm>
              <a:off x="4899" y="166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8" name="AutoShape 54"/>
            <p:cNvSpPr>
              <a:spLocks noChangeAspect="1" noChangeArrowheads="1"/>
            </p:cNvSpPr>
            <p:nvPr/>
          </p:nvSpPr>
          <p:spPr bwMode="auto">
            <a:xfrm>
              <a:off x="5379" y="166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9" name="AutoShape 55"/>
            <p:cNvSpPr>
              <a:spLocks noChangeAspect="1" noChangeArrowheads="1"/>
            </p:cNvSpPr>
            <p:nvPr/>
          </p:nvSpPr>
          <p:spPr bwMode="auto">
            <a:xfrm>
              <a:off x="4658" y="190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0" name="AutoShape 56"/>
            <p:cNvSpPr>
              <a:spLocks noChangeAspect="1" noChangeArrowheads="1"/>
            </p:cNvSpPr>
            <p:nvPr/>
          </p:nvSpPr>
          <p:spPr bwMode="auto">
            <a:xfrm>
              <a:off x="4899" y="190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1" name="AutoShape 57"/>
            <p:cNvSpPr>
              <a:spLocks noChangeAspect="1" noChangeArrowheads="1"/>
            </p:cNvSpPr>
            <p:nvPr/>
          </p:nvSpPr>
          <p:spPr bwMode="auto">
            <a:xfrm>
              <a:off x="5379" y="190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2" name="AutoShape 58"/>
            <p:cNvSpPr>
              <a:spLocks noChangeAspect="1" noChangeArrowheads="1"/>
            </p:cNvSpPr>
            <p:nvPr/>
          </p:nvSpPr>
          <p:spPr bwMode="auto">
            <a:xfrm>
              <a:off x="5140" y="119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3" name="AutoShape 59"/>
            <p:cNvSpPr>
              <a:spLocks noChangeAspect="1" noChangeArrowheads="1"/>
            </p:cNvSpPr>
            <p:nvPr/>
          </p:nvSpPr>
          <p:spPr bwMode="auto">
            <a:xfrm>
              <a:off x="5140" y="142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4" name="AutoShape 60"/>
            <p:cNvSpPr>
              <a:spLocks noChangeAspect="1" noChangeArrowheads="1"/>
            </p:cNvSpPr>
            <p:nvPr/>
          </p:nvSpPr>
          <p:spPr bwMode="auto">
            <a:xfrm>
              <a:off x="5140" y="166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5" name="AutoShape 61"/>
            <p:cNvSpPr>
              <a:spLocks noChangeAspect="1" noChangeArrowheads="1"/>
            </p:cNvSpPr>
            <p:nvPr/>
          </p:nvSpPr>
          <p:spPr bwMode="auto">
            <a:xfrm>
              <a:off x="5140" y="190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0046" name="Group 62"/>
          <p:cNvGrpSpPr>
            <a:grpSpLocks noChangeAspect="1"/>
          </p:cNvGrpSpPr>
          <p:nvPr/>
        </p:nvGrpSpPr>
        <p:grpSpPr bwMode="auto">
          <a:xfrm>
            <a:off x="7969250" y="3284984"/>
            <a:ext cx="781050" cy="773113"/>
            <a:chOff x="4651" y="2453"/>
            <a:chExt cx="965" cy="955"/>
          </a:xfrm>
        </p:grpSpPr>
        <p:sp>
          <p:nvSpPr>
            <p:cNvPr id="170047" name="AutoShape 63"/>
            <p:cNvSpPr>
              <a:spLocks noChangeAspect="1" noChangeArrowheads="1"/>
            </p:cNvSpPr>
            <p:nvPr/>
          </p:nvSpPr>
          <p:spPr bwMode="auto">
            <a:xfrm>
              <a:off x="4651" y="245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8" name="AutoShape 64"/>
            <p:cNvSpPr>
              <a:spLocks noChangeAspect="1" noChangeArrowheads="1"/>
            </p:cNvSpPr>
            <p:nvPr/>
          </p:nvSpPr>
          <p:spPr bwMode="auto">
            <a:xfrm>
              <a:off x="4892" y="245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9" name="AutoShape 65"/>
            <p:cNvSpPr>
              <a:spLocks noChangeAspect="1" noChangeArrowheads="1"/>
            </p:cNvSpPr>
            <p:nvPr/>
          </p:nvSpPr>
          <p:spPr bwMode="auto">
            <a:xfrm>
              <a:off x="5132" y="245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0" name="AutoShape 66"/>
            <p:cNvSpPr>
              <a:spLocks noChangeAspect="1" noChangeArrowheads="1"/>
            </p:cNvSpPr>
            <p:nvPr/>
          </p:nvSpPr>
          <p:spPr bwMode="auto">
            <a:xfrm>
              <a:off x="5372" y="2453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1" name="AutoShape 67"/>
            <p:cNvSpPr>
              <a:spLocks noChangeAspect="1" noChangeArrowheads="1"/>
            </p:cNvSpPr>
            <p:nvPr/>
          </p:nvSpPr>
          <p:spPr bwMode="auto">
            <a:xfrm>
              <a:off x="4651" y="268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2" name="AutoShape 68"/>
            <p:cNvSpPr>
              <a:spLocks noChangeAspect="1" noChangeArrowheads="1"/>
            </p:cNvSpPr>
            <p:nvPr/>
          </p:nvSpPr>
          <p:spPr bwMode="auto">
            <a:xfrm>
              <a:off x="4892" y="268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3" name="AutoShape 69"/>
            <p:cNvSpPr>
              <a:spLocks noChangeAspect="1" noChangeArrowheads="1"/>
            </p:cNvSpPr>
            <p:nvPr/>
          </p:nvSpPr>
          <p:spPr bwMode="auto">
            <a:xfrm>
              <a:off x="5132" y="268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4" name="AutoShape 70"/>
            <p:cNvSpPr>
              <a:spLocks noChangeAspect="1" noChangeArrowheads="1"/>
            </p:cNvSpPr>
            <p:nvPr/>
          </p:nvSpPr>
          <p:spPr bwMode="auto">
            <a:xfrm>
              <a:off x="5372" y="268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5" name="AutoShape 71"/>
            <p:cNvSpPr>
              <a:spLocks noChangeAspect="1" noChangeArrowheads="1"/>
            </p:cNvSpPr>
            <p:nvPr/>
          </p:nvSpPr>
          <p:spPr bwMode="auto">
            <a:xfrm>
              <a:off x="4651" y="316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6" name="AutoShape 72"/>
            <p:cNvSpPr>
              <a:spLocks noChangeAspect="1" noChangeArrowheads="1"/>
            </p:cNvSpPr>
            <p:nvPr/>
          </p:nvSpPr>
          <p:spPr bwMode="auto">
            <a:xfrm>
              <a:off x="4892" y="316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7" name="AutoShape 73"/>
            <p:cNvSpPr>
              <a:spLocks noChangeAspect="1" noChangeArrowheads="1"/>
            </p:cNvSpPr>
            <p:nvPr/>
          </p:nvSpPr>
          <p:spPr bwMode="auto">
            <a:xfrm>
              <a:off x="5132" y="316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8" name="AutoShape 74"/>
            <p:cNvSpPr>
              <a:spLocks noChangeAspect="1" noChangeArrowheads="1"/>
            </p:cNvSpPr>
            <p:nvPr/>
          </p:nvSpPr>
          <p:spPr bwMode="auto">
            <a:xfrm>
              <a:off x="5372" y="3164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9" name="AutoShape 75"/>
            <p:cNvSpPr>
              <a:spLocks noChangeAspect="1" noChangeArrowheads="1"/>
            </p:cNvSpPr>
            <p:nvPr/>
          </p:nvSpPr>
          <p:spPr bwMode="auto">
            <a:xfrm>
              <a:off x="4651" y="292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0" name="AutoShape 76"/>
            <p:cNvSpPr>
              <a:spLocks noChangeAspect="1" noChangeArrowheads="1"/>
            </p:cNvSpPr>
            <p:nvPr/>
          </p:nvSpPr>
          <p:spPr bwMode="auto">
            <a:xfrm>
              <a:off x="4892" y="292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1" name="AutoShape 77"/>
            <p:cNvSpPr>
              <a:spLocks noChangeAspect="1" noChangeArrowheads="1"/>
            </p:cNvSpPr>
            <p:nvPr/>
          </p:nvSpPr>
          <p:spPr bwMode="auto">
            <a:xfrm>
              <a:off x="5132" y="292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2" name="AutoShape 78"/>
            <p:cNvSpPr>
              <a:spLocks noChangeAspect="1" noChangeArrowheads="1"/>
            </p:cNvSpPr>
            <p:nvPr/>
          </p:nvSpPr>
          <p:spPr bwMode="auto">
            <a:xfrm>
              <a:off x="5372" y="2925"/>
              <a:ext cx="244" cy="244"/>
            </a:xfrm>
            <a:prstGeom prst="roundRect">
              <a:avLst>
                <a:gd name="adj" fmla="val 40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0063" name="Text Box 79"/>
          <p:cNvSpPr txBox="1">
            <a:spLocks noChangeArrowheads="1"/>
          </p:cNvSpPr>
          <p:nvPr/>
        </p:nvSpPr>
        <p:spPr bwMode="auto">
          <a:xfrm>
            <a:off x="6434138" y="3389759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0064" name="Rectangle 80"/>
          <p:cNvSpPr>
            <a:spLocks noChangeArrowheads="1"/>
          </p:cNvSpPr>
          <p:nvPr/>
        </p:nvSpPr>
        <p:spPr bwMode="auto">
          <a:xfrm>
            <a:off x="7570788" y="3423097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zh-CN" altLang="en-US" b="1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70065" name="Picture 81" descr="IV_system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17" y="4620421"/>
            <a:ext cx="2659062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47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并行线程组织结构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Thread: </a:t>
            </a:r>
            <a:r>
              <a:rPr lang="zh-CN" altLang="en-US" sz="2200" dirty="0">
                <a:ea typeface="宋体" panose="02010600030101010101" pitchFamily="2" charset="-122"/>
              </a:rPr>
              <a:t>并行的基本单位</a:t>
            </a: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Thread block: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互相合作的线程组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ea typeface="宋体" panose="02010600030101010101" pitchFamily="2" charset="-122"/>
              </a:rPr>
              <a:t>允许彼此同步</a:t>
            </a: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ea typeface="宋体" panose="02010600030101010101" pitchFamily="2" charset="-122"/>
              </a:rPr>
              <a:t>通过快速共享内存交换数据</a:t>
            </a: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ea typeface="宋体" panose="02010600030101010101" pitchFamily="2" charset="-122"/>
              </a:rPr>
              <a:t>以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维、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维或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ea typeface="宋体" panose="02010600030101010101" pitchFamily="2" charset="-122"/>
              </a:rPr>
              <a:t>维组织</a:t>
            </a:r>
            <a:endParaRPr lang="zh-CN" altLang="en-US" sz="1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ea typeface="宋体" panose="02010600030101010101" pitchFamily="2" charset="-122"/>
              </a:rPr>
              <a:t>最多包含</a:t>
            </a:r>
            <a:r>
              <a:rPr lang="en-US" altLang="zh-CN" sz="1800" dirty="0"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ea typeface="宋体" panose="02010600030101010101" pitchFamily="2" charset="-122"/>
              </a:rPr>
              <a:t>个线程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Grid: </a:t>
            </a:r>
            <a:r>
              <a:rPr lang="zh-CN" altLang="en-US" sz="2200" dirty="0">
                <a:ea typeface="宋体" panose="02010600030101010101" pitchFamily="2" charset="-122"/>
              </a:rPr>
              <a:t>一组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thread block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ea typeface="宋体" panose="02010600030101010101" pitchFamily="2" charset="-122"/>
              </a:rPr>
              <a:t>以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维或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维组织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ea typeface="宋体" panose="02010600030101010101" pitchFamily="2" charset="-122"/>
              </a:rPr>
              <a:t>共享全局内存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Kernel: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在</a:t>
            </a:r>
            <a:r>
              <a:rPr lang="en-US" altLang="zh-CN" sz="2200" dirty="0">
                <a:ea typeface="宋体" panose="02010600030101010101" pitchFamily="2" charset="-122"/>
              </a:rPr>
              <a:t>GPU</a:t>
            </a:r>
            <a:r>
              <a:rPr lang="zh-CN" altLang="en-US" sz="2200" dirty="0">
                <a:ea typeface="宋体" panose="02010600030101010101" pitchFamily="2" charset="-122"/>
              </a:rPr>
              <a:t>上执行的核心程序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800" dirty="0">
                <a:ea typeface="宋体" panose="02010600030101010101" pitchFamily="2" charset="-122"/>
              </a:rPr>
              <a:t>One kernel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1800" dirty="0">
                <a:ea typeface="宋体" panose="02010600030101010101" pitchFamily="2" charset="-122"/>
              </a:rPr>
              <a:t>one grid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5621338" y="1782763"/>
            <a:ext cx="3367087" cy="4729162"/>
            <a:chOff x="3034" y="690"/>
            <a:chExt cx="2555" cy="3390"/>
          </a:xfrm>
        </p:grpSpPr>
        <p:sp>
          <p:nvSpPr>
            <p:cNvPr id="172037" name="AutoShape 5"/>
            <p:cNvSpPr>
              <a:spLocks noChangeAspect="1" noChangeArrowheads="1"/>
            </p:cNvSpPr>
            <p:nvPr/>
          </p:nvSpPr>
          <p:spPr bwMode="auto">
            <a:xfrm>
              <a:off x="3034" y="690"/>
              <a:ext cx="2555" cy="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3037" y="693"/>
              <a:ext cx="671" cy="2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12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Host</a:t>
              </a:r>
              <a:endParaRPr lang="en-US" altLang="zh-CN" sz="1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3139" y="1171"/>
              <a:ext cx="559" cy="3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sz="1200" b="1" dirty="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Kernel 1</a:t>
              </a:r>
              <a:endParaRPr lang="en-US" altLang="zh-CN" sz="1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040" name="Text Box 8"/>
            <p:cNvSpPr txBox="1">
              <a:spLocks noChangeArrowheads="1"/>
            </p:cNvSpPr>
            <p:nvPr/>
          </p:nvSpPr>
          <p:spPr bwMode="auto">
            <a:xfrm>
              <a:off x="3151" y="2275"/>
              <a:ext cx="507" cy="33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sz="1200" b="1" dirty="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Kernel 2</a:t>
              </a:r>
              <a:endParaRPr lang="en-US" altLang="zh-CN" sz="1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3118" y="1110"/>
              <a:ext cx="1" cy="169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2" name="Text Box 10"/>
            <p:cNvSpPr txBox="1">
              <a:spLocks noChangeArrowheads="1"/>
            </p:cNvSpPr>
            <p:nvPr/>
          </p:nvSpPr>
          <p:spPr bwMode="auto">
            <a:xfrm>
              <a:off x="3827" y="698"/>
              <a:ext cx="1759" cy="2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12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Device</a:t>
              </a:r>
              <a:endParaRPr lang="en-US" altLang="zh-CN" sz="1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2043" name="Group 11"/>
            <p:cNvGrpSpPr>
              <a:grpSpLocks/>
            </p:cNvGrpSpPr>
            <p:nvPr/>
          </p:nvGrpSpPr>
          <p:grpSpPr bwMode="auto">
            <a:xfrm>
              <a:off x="3927" y="957"/>
              <a:ext cx="1554" cy="1004"/>
              <a:chOff x="3820" y="4577"/>
              <a:chExt cx="4116" cy="2660"/>
            </a:xfrm>
          </p:grpSpPr>
          <p:sp>
            <p:nvSpPr>
              <p:cNvPr id="172044" name="Text Box 12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sz="1200" b="1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Grid 1</a:t>
                </a:r>
                <a:endParaRPr lang="en-US" altLang="zh-CN" sz="1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2045" name="Group 13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1720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Block</a:t>
                  </a:r>
                </a:p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(0, 0)</a:t>
                  </a:r>
                  <a:endParaRPr lang="en-US" altLang="zh-CN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Block</a:t>
                  </a:r>
                </a:p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(1, 0)</a:t>
                  </a:r>
                  <a:endParaRPr lang="en-US" altLang="zh-CN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Block</a:t>
                  </a:r>
                </a:p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(2, 0)</a:t>
                  </a:r>
                  <a:endParaRPr lang="en-US" altLang="zh-CN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2049" name="Group 17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1720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Block</a:t>
                  </a:r>
                </a:p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(0, 1)</a:t>
                  </a:r>
                  <a:endParaRPr lang="en-US" altLang="zh-CN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Block</a:t>
                  </a:r>
                </a:p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(1, 1)</a:t>
                  </a:r>
                  <a:endParaRPr lang="en-US" altLang="zh-CN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Block</a:t>
                  </a:r>
                </a:p>
                <a:p>
                  <a:pPr algn="ctr" eaLnBrk="1" hangingPunct="1"/>
                  <a:r>
                    <a:rPr lang="en-US" altLang="zh-CN" sz="12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(2, 1)</a:t>
                  </a:r>
                  <a:endParaRPr lang="en-US" altLang="zh-CN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72053" name="Group 21"/>
            <p:cNvGrpSpPr>
              <a:grpSpLocks/>
            </p:cNvGrpSpPr>
            <p:nvPr/>
          </p:nvGrpSpPr>
          <p:grpSpPr bwMode="auto">
            <a:xfrm>
              <a:off x="4051" y="2056"/>
              <a:ext cx="1306" cy="1416"/>
              <a:chOff x="4730" y="7615"/>
              <a:chExt cx="3458" cy="3752"/>
            </a:xfrm>
          </p:grpSpPr>
          <p:sp>
            <p:nvSpPr>
              <p:cNvPr id="172054" name="Text Box 22"/>
              <p:cNvSpPr txBox="1">
                <a:spLocks noChangeArrowheads="1"/>
              </p:cNvSpPr>
              <p:nvPr/>
            </p:nvSpPr>
            <p:spPr bwMode="auto">
              <a:xfrm>
                <a:off x="4730" y="7615"/>
                <a:ext cx="3458" cy="375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sz="1200" b="1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Grid 2</a:t>
                </a:r>
                <a:endParaRPr lang="en-US" altLang="zh-CN" sz="1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2055" name="Group 23"/>
              <p:cNvGrpSpPr>
                <a:grpSpLocks/>
              </p:cNvGrpSpPr>
              <p:nvPr/>
            </p:nvGrpSpPr>
            <p:grpSpPr bwMode="auto">
              <a:xfrm>
                <a:off x="4902" y="8203"/>
                <a:ext cx="3114" cy="892"/>
                <a:chOff x="4391" y="8441"/>
                <a:chExt cx="3114" cy="892"/>
              </a:xfrm>
            </p:grpSpPr>
            <p:sp>
              <p:nvSpPr>
                <p:cNvPr id="1720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2060" name="Group 28"/>
              <p:cNvGrpSpPr>
                <a:grpSpLocks/>
              </p:cNvGrpSpPr>
              <p:nvPr/>
            </p:nvGrpSpPr>
            <p:grpSpPr bwMode="auto">
              <a:xfrm>
                <a:off x="4902" y="9253"/>
                <a:ext cx="3114" cy="892"/>
                <a:chOff x="4391" y="8441"/>
                <a:chExt cx="3114" cy="892"/>
              </a:xfrm>
            </p:grpSpPr>
            <p:sp>
              <p:nvSpPr>
                <p:cNvPr id="172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2065" name="Group 33"/>
              <p:cNvGrpSpPr>
                <a:grpSpLocks/>
              </p:cNvGrpSpPr>
              <p:nvPr/>
            </p:nvGrpSpPr>
            <p:grpSpPr bwMode="auto">
              <a:xfrm>
                <a:off x="4902" y="10303"/>
                <a:ext cx="3114" cy="892"/>
                <a:chOff x="4391" y="8441"/>
                <a:chExt cx="3114" cy="892"/>
              </a:xfrm>
            </p:grpSpPr>
            <p:sp>
              <p:nvSpPr>
                <p:cNvPr id="17206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06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eaLnBrk="1" hangingPunct="1"/>
                  <a:endParaRPr lang="zh-CN" altLang="en-US" sz="180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72070" name="Group 38"/>
            <p:cNvGrpSpPr>
              <a:grpSpLocks/>
            </p:cNvGrpSpPr>
            <p:nvPr/>
          </p:nvGrpSpPr>
          <p:grpSpPr bwMode="auto">
            <a:xfrm>
              <a:off x="3414" y="2782"/>
              <a:ext cx="1765" cy="1295"/>
              <a:chOff x="1972" y="8931"/>
              <a:chExt cx="4676" cy="3430"/>
            </a:xfrm>
          </p:grpSpPr>
          <p:sp>
            <p:nvSpPr>
              <p:cNvPr id="172071" name="Text Box 39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sz="1200" b="1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Block (1, 1)</a:t>
                </a:r>
                <a:endParaRPr lang="en-US" altLang="zh-CN" sz="1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2072" name="Group 40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172073" name="Group 41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17207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075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07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07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0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07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08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2081" name="Group 49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17208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(0, 1)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8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(1, 1)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8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(2, 1)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8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(3, 1)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8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(4, 1)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2087" name="Group 55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17208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(0, 2)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89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(1, 2)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(2, 2)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(3, 2)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(4, 2)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2093" name="Group 61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1720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(0, 0)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(1, 0)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(2, 0)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(3, 0)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09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Thread</a:t>
                    </a:r>
                  </a:p>
                  <a:p>
                    <a:pPr algn="ctr" eaLnBrk="1" hangingPunct="1"/>
                    <a:r>
                      <a:rPr lang="en-US" altLang="zh-CN" sz="1000" b="1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(4, 0)</a:t>
                    </a:r>
                    <a:endParaRPr lang="en-US" altLang="zh-CN" sz="1800">
                      <a:solidFill>
                        <a:srgbClr val="00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72099" name="Line 67"/>
            <p:cNvSpPr>
              <a:spLocks noChangeShapeType="1"/>
            </p:cNvSpPr>
            <p:nvPr/>
          </p:nvSpPr>
          <p:spPr bwMode="auto">
            <a:xfrm>
              <a:off x="3605" y="1277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0" name="Line 68"/>
            <p:cNvSpPr>
              <a:spLocks noChangeShapeType="1"/>
            </p:cNvSpPr>
            <p:nvPr/>
          </p:nvSpPr>
          <p:spPr bwMode="auto">
            <a:xfrm>
              <a:off x="3615" y="2380"/>
              <a:ext cx="43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1" name="Line 69"/>
            <p:cNvSpPr>
              <a:spLocks noChangeShapeType="1"/>
            </p:cNvSpPr>
            <p:nvPr/>
          </p:nvSpPr>
          <p:spPr bwMode="auto">
            <a:xfrm flipH="1">
              <a:off x="3414" y="1562"/>
              <a:ext cx="1068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2" name="Line 70"/>
            <p:cNvSpPr>
              <a:spLocks noChangeShapeType="1"/>
            </p:cNvSpPr>
            <p:nvPr/>
          </p:nvSpPr>
          <p:spPr bwMode="auto">
            <a:xfrm>
              <a:off x="4926" y="1562"/>
              <a:ext cx="243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3" name="Line 71"/>
            <p:cNvSpPr>
              <a:spLocks noChangeShapeType="1"/>
            </p:cNvSpPr>
            <p:nvPr/>
          </p:nvSpPr>
          <p:spPr bwMode="auto">
            <a:xfrm flipH="1">
              <a:off x="4048" y="1889"/>
              <a:ext cx="434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4" name="Line 72"/>
            <p:cNvSpPr>
              <a:spLocks noChangeShapeType="1"/>
            </p:cNvSpPr>
            <p:nvPr/>
          </p:nvSpPr>
          <p:spPr bwMode="auto">
            <a:xfrm>
              <a:off x="4926" y="1895"/>
              <a:ext cx="100" cy="8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5" name="Line 73"/>
            <p:cNvSpPr>
              <a:spLocks noChangeShapeType="1"/>
            </p:cNvSpPr>
            <p:nvPr/>
          </p:nvSpPr>
          <p:spPr bwMode="auto">
            <a:xfrm flipH="1">
              <a:off x="3420" y="2777"/>
              <a:ext cx="623" cy="1295"/>
            </a:xfrm>
            <a:prstGeom prst="line">
              <a:avLst/>
            </a:prstGeom>
            <a:noFill/>
            <a:ln w="9525">
              <a:solidFill>
                <a:srgbClr val="000000">
                  <a:alpha val="10001"/>
                </a:srgb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06" name="Line 74"/>
            <p:cNvSpPr>
              <a:spLocks noChangeShapeType="1"/>
            </p:cNvSpPr>
            <p:nvPr/>
          </p:nvSpPr>
          <p:spPr bwMode="auto">
            <a:xfrm>
              <a:off x="5026" y="2777"/>
              <a:ext cx="153" cy="1300"/>
            </a:xfrm>
            <a:prstGeom prst="line">
              <a:avLst/>
            </a:prstGeom>
            <a:noFill/>
            <a:ln w="9525">
              <a:solidFill>
                <a:srgbClr val="000000">
                  <a:alpha val="10001"/>
                </a:srgb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34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CUDA</a:t>
            </a:r>
            <a:r>
              <a:rPr lang="zh-CN" altLang="en-US" dirty="0"/>
              <a:t>的并行程序组织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2951163" y="263525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Thread</a:t>
            </a:r>
          </a:p>
        </p:txBody>
      </p:sp>
      <p:grpSp>
        <p:nvGrpSpPr>
          <p:cNvPr id="444420" name="Group 4"/>
          <p:cNvGrpSpPr>
            <a:grpSpLocks/>
          </p:cNvGrpSpPr>
          <p:nvPr/>
        </p:nvGrpSpPr>
        <p:grpSpPr bwMode="auto">
          <a:xfrm>
            <a:off x="3141663" y="3246438"/>
            <a:ext cx="1217612" cy="1065212"/>
            <a:chOff x="1368" y="1584"/>
            <a:chExt cx="767" cy="671"/>
          </a:xfrm>
        </p:grpSpPr>
        <p:sp>
          <p:nvSpPr>
            <p:cNvPr id="444421" name="Rectangle 5"/>
            <p:cNvSpPr>
              <a:spLocks noChangeArrowheads="1"/>
            </p:cNvSpPr>
            <p:nvPr/>
          </p:nvSpPr>
          <p:spPr bwMode="auto">
            <a:xfrm>
              <a:off x="1368" y="1584"/>
              <a:ext cx="768" cy="67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22" name="Line 6"/>
            <p:cNvSpPr>
              <a:spLocks noChangeShapeType="1"/>
            </p:cNvSpPr>
            <p:nvPr/>
          </p:nvSpPr>
          <p:spPr bwMode="auto">
            <a:xfrm>
              <a:off x="1464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3" name="Line 7"/>
            <p:cNvSpPr>
              <a:spLocks noChangeShapeType="1"/>
            </p:cNvSpPr>
            <p:nvPr/>
          </p:nvSpPr>
          <p:spPr bwMode="auto">
            <a:xfrm>
              <a:off x="1560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4" name="Line 8"/>
            <p:cNvSpPr>
              <a:spLocks noChangeShapeType="1"/>
            </p:cNvSpPr>
            <p:nvPr/>
          </p:nvSpPr>
          <p:spPr bwMode="auto">
            <a:xfrm>
              <a:off x="1656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5" name="Line 9"/>
            <p:cNvSpPr>
              <a:spLocks noChangeShapeType="1"/>
            </p:cNvSpPr>
            <p:nvPr/>
          </p:nvSpPr>
          <p:spPr bwMode="auto">
            <a:xfrm>
              <a:off x="1752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6" name="Line 10"/>
            <p:cNvSpPr>
              <a:spLocks noChangeShapeType="1"/>
            </p:cNvSpPr>
            <p:nvPr/>
          </p:nvSpPr>
          <p:spPr bwMode="auto">
            <a:xfrm>
              <a:off x="1848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7" name="Line 11"/>
            <p:cNvSpPr>
              <a:spLocks noChangeShapeType="1"/>
            </p:cNvSpPr>
            <p:nvPr/>
          </p:nvSpPr>
          <p:spPr bwMode="auto">
            <a:xfrm>
              <a:off x="1944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8" name="Line 12"/>
            <p:cNvSpPr>
              <a:spLocks noChangeShapeType="1"/>
            </p:cNvSpPr>
            <p:nvPr/>
          </p:nvSpPr>
          <p:spPr bwMode="auto">
            <a:xfrm>
              <a:off x="2040" y="1632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4429" name="Text Box 13"/>
          <p:cNvSpPr txBox="1">
            <a:spLocks noChangeArrowheads="1"/>
          </p:cNvSpPr>
          <p:nvPr/>
        </p:nvSpPr>
        <p:spPr bwMode="auto">
          <a:xfrm>
            <a:off x="1804988" y="3398838"/>
            <a:ext cx="1458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Thread block</a:t>
            </a:r>
          </a:p>
        </p:txBody>
      </p:sp>
      <p:sp>
        <p:nvSpPr>
          <p:cNvPr id="444430" name="Text Box 14"/>
          <p:cNvSpPr txBox="1">
            <a:spLocks noChangeArrowheads="1"/>
          </p:cNvSpPr>
          <p:nvPr/>
        </p:nvSpPr>
        <p:spPr bwMode="auto">
          <a:xfrm>
            <a:off x="1884363" y="545623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Grid</a:t>
            </a:r>
          </a:p>
        </p:txBody>
      </p:sp>
      <p:sp>
        <p:nvSpPr>
          <p:cNvPr id="444431" name="Rectangle 15"/>
          <p:cNvSpPr>
            <a:spLocks noChangeArrowheads="1"/>
          </p:cNvSpPr>
          <p:nvPr/>
        </p:nvSpPr>
        <p:spPr bwMode="auto">
          <a:xfrm>
            <a:off x="6494463" y="2608263"/>
            <a:ext cx="228600" cy="228600"/>
          </a:xfrm>
          <a:prstGeom prst="rect">
            <a:avLst/>
          </a:prstGeom>
          <a:solidFill>
            <a:srgbClr val="0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32" name="Text Box 16"/>
          <p:cNvSpPr txBox="1">
            <a:spLocks noChangeArrowheads="1"/>
          </p:cNvSpPr>
          <p:nvPr/>
        </p:nvSpPr>
        <p:spPr bwMode="auto">
          <a:xfrm>
            <a:off x="6691313" y="2528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SP</a:t>
            </a:r>
          </a:p>
        </p:txBody>
      </p:sp>
      <p:sp>
        <p:nvSpPr>
          <p:cNvPr id="444433" name="Text Box 17"/>
          <p:cNvSpPr txBox="1">
            <a:spLocks noChangeArrowheads="1"/>
          </p:cNvSpPr>
          <p:nvPr/>
        </p:nvSpPr>
        <p:spPr bwMode="auto">
          <a:xfrm>
            <a:off x="3179763" y="2151063"/>
            <a:ext cx="10668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Software</a:t>
            </a:r>
          </a:p>
        </p:txBody>
      </p:sp>
      <p:sp>
        <p:nvSpPr>
          <p:cNvPr id="444434" name="Text Box 18"/>
          <p:cNvSpPr txBox="1">
            <a:spLocks noChangeArrowheads="1"/>
          </p:cNvSpPr>
          <p:nvPr/>
        </p:nvSpPr>
        <p:spPr bwMode="auto">
          <a:xfrm>
            <a:off x="5999163" y="2151063"/>
            <a:ext cx="10668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Hardware</a:t>
            </a:r>
          </a:p>
        </p:txBody>
      </p:sp>
      <p:pic>
        <p:nvPicPr>
          <p:cNvPr id="44443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100388"/>
            <a:ext cx="407987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4436" name="Text Box 20"/>
          <p:cNvSpPr txBox="1">
            <a:spLocks noChangeArrowheads="1"/>
          </p:cNvSpPr>
          <p:nvPr/>
        </p:nvSpPr>
        <p:spPr bwMode="auto">
          <a:xfrm>
            <a:off x="6823075" y="35591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SM</a:t>
            </a:r>
          </a:p>
        </p:txBody>
      </p:sp>
      <p:sp>
        <p:nvSpPr>
          <p:cNvPr id="444437" name="Text Box 21"/>
          <p:cNvSpPr txBox="1">
            <a:spLocks noChangeArrowheads="1"/>
          </p:cNvSpPr>
          <p:nvPr/>
        </p:nvSpPr>
        <p:spPr bwMode="auto">
          <a:xfrm>
            <a:off x="8021638" y="53721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GPU</a:t>
            </a:r>
          </a:p>
        </p:txBody>
      </p: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2646363" y="5075238"/>
            <a:ext cx="2667000" cy="914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4439" name="Group 23"/>
          <p:cNvGrpSpPr>
            <a:grpSpLocks/>
          </p:cNvGrpSpPr>
          <p:nvPr/>
        </p:nvGrpSpPr>
        <p:grpSpPr bwMode="auto">
          <a:xfrm>
            <a:off x="2690813" y="5132388"/>
            <a:ext cx="709612" cy="798512"/>
            <a:chOff x="1084" y="2772"/>
            <a:chExt cx="447" cy="503"/>
          </a:xfrm>
        </p:grpSpPr>
        <p:sp>
          <p:nvSpPr>
            <p:cNvPr id="444440" name="Rectangle 24"/>
            <p:cNvSpPr>
              <a:spLocks noChangeArrowheads="1"/>
            </p:cNvSpPr>
            <p:nvPr/>
          </p:nvSpPr>
          <p:spPr bwMode="auto">
            <a:xfrm>
              <a:off x="1084" y="2772"/>
              <a:ext cx="448" cy="504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1" name="Line 25"/>
            <p:cNvSpPr>
              <a:spLocks noChangeShapeType="1"/>
            </p:cNvSpPr>
            <p:nvPr/>
          </p:nvSpPr>
          <p:spPr bwMode="auto">
            <a:xfrm>
              <a:off x="1140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42" name="Line 26"/>
            <p:cNvSpPr>
              <a:spLocks noChangeShapeType="1"/>
            </p:cNvSpPr>
            <p:nvPr/>
          </p:nvSpPr>
          <p:spPr bwMode="auto">
            <a:xfrm>
              <a:off x="1196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43" name="Line 27"/>
            <p:cNvSpPr>
              <a:spLocks noChangeShapeType="1"/>
            </p:cNvSpPr>
            <p:nvPr/>
          </p:nvSpPr>
          <p:spPr bwMode="auto">
            <a:xfrm>
              <a:off x="1252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44" name="Line 28"/>
            <p:cNvSpPr>
              <a:spLocks noChangeShapeType="1"/>
            </p:cNvSpPr>
            <p:nvPr/>
          </p:nvSpPr>
          <p:spPr bwMode="auto">
            <a:xfrm>
              <a:off x="1308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45" name="Line 29"/>
            <p:cNvSpPr>
              <a:spLocks noChangeShapeType="1"/>
            </p:cNvSpPr>
            <p:nvPr/>
          </p:nvSpPr>
          <p:spPr bwMode="auto">
            <a:xfrm>
              <a:off x="1364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46" name="Line 30"/>
            <p:cNvSpPr>
              <a:spLocks noChangeShapeType="1"/>
            </p:cNvSpPr>
            <p:nvPr/>
          </p:nvSpPr>
          <p:spPr bwMode="auto">
            <a:xfrm>
              <a:off x="1420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47" name="Line 31"/>
            <p:cNvSpPr>
              <a:spLocks noChangeShapeType="1"/>
            </p:cNvSpPr>
            <p:nvPr/>
          </p:nvSpPr>
          <p:spPr bwMode="auto">
            <a:xfrm>
              <a:off x="1476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4448" name="Group 32"/>
          <p:cNvGrpSpPr>
            <a:grpSpLocks/>
          </p:cNvGrpSpPr>
          <p:nvPr/>
        </p:nvGrpSpPr>
        <p:grpSpPr bwMode="auto">
          <a:xfrm>
            <a:off x="3446463" y="5132388"/>
            <a:ext cx="709612" cy="798512"/>
            <a:chOff x="1560" y="2772"/>
            <a:chExt cx="447" cy="503"/>
          </a:xfrm>
        </p:grpSpPr>
        <p:sp>
          <p:nvSpPr>
            <p:cNvPr id="444449" name="Rectangle 33"/>
            <p:cNvSpPr>
              <a:spLocks noChangeArrowheads="1"/>
            </p:cNvSpPr>
            <p:nvPr/>
          </p:nvSpPr>
          <p:spPr bwMode="auto">
            <a:xfrm>
              <a:off x="1560" y="2772"/>
              <a:ext cx="448" cy="504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0" name="Line 34"/>
            <p:cNvSpPr>
              <a:spLocks noChangeShapeType="1"/>
            </p:cNvSpPr>
            <p:nvPr/>
          </p:nvSpPr>
          <p:spPr bwMode="auto">
            <a:xfrm>
              <a:off x="1616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51" name="Line 35"/>
            <p:cNvSpPr>
              <a:spLocks noChangeShapeType="1"/>
            </p:cNvSpPr>
            <p:nvPr/>
          </p:nvSpPr>
          <p:spPr bwMode="auto">
            <a:xfrm>
              <a:off x="1672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52" name="Line 36"/>
            <p:cNvSpPr>
              <a:spLocks noChangeShapeType="1"/>
            </p:cNvSpPr>
            <p:nvPr/>
          </p:nvSpPr>
          <p:spPr bwMode="auto">
            <a:xfrm>
              <a:off x="1728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53" name="Line 37"/>
            <p:cNvSpPr>
              <a:spLocks noChangeShapeType="1"/>
            </p:cNvSpPr>
            <p:nvPr/>
          </p:nvSpPr>
          <p:spPr bwMode="auto">
            <a:xfrm>
              <a:off x="1784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54" name="Line 38"/>
            <p:cNvSpPr>
              <a:spLocks noChangeShapeType="1"/>
            </p:cNvSpPr>
            <p:nvPr/>
          </p:nvSpPr>
          <p:spPr bwMode="auto">
            <a:xfrm>
              <a:off x="1840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55" name="Line 39"/>
            <p:cNvSpPr>
              <a:spLocks noChangeShapeType="1"/>
            </p:cNvSpPr>
            <p:nvPr/>
          </p:nvSpPr>
          <p:spPr bwMode="auto">
            <a:xfrm>
              <a:off x="1896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56" name="Line 40"/>
            <p:cNvSpPr>
              <a:spLocks noChangeShapeType="1"/>
            </p:cNvSpPr>
            <p:nvPr/>
          </p:nvSpPr>
          <p:spPr bwMode="auto">
            <a:xfrm>
              <a:off x="1952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4457" name="Group 41"/>
          <p:cNvGrpSpPr>
            <a:grpSpLocks/>
          </p:cNvGrpSpPr>
          <p:nvPr/>
        </p:nvGrpSpPr>
        <p:grpSpPr bwMode="auto">
          <a:xfrm>
            <a:off x="4557713" y="5132388"/>
            <a:ext cx="709612" cy="798512"/>
            <a:chOff x="2260" y="2772"/>
            <a:chExt cx="447" cy="503"/>
          </a:xfrm>
        </p:grpSpPr>
        <p:sp>
          <p:nvSpPr>
            <p:cNvPr id="444458" name="Rectangle 42"/>
            <p:cNvSpPr>
              <a:spLocks noChangeArrowheads="1"/>
            </p:cNvSpPr>
            <p:nvPr/>
          </p:nvSpPr>
          <p:spPr bwMode="auto">
            <a:xfrm>
              <a:off x="2260" y="2772"/>
              <a:ext cx="448" cy="504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9" name="Line 43"/>
            <p:cNvSpPr>
              <a:spLocks noChangeShapeType="1"/>
            </p:cNvSpPr>
            <p:nvPr/>
          </p:nvSpPr>
          <p:spPr bwMode="auto">
            <a:xfrm>
              <a:off x="2316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60" name="Line 44"/>
            <p:cNvSpPr>
              <a:spLocks noChangeShapeType="1"/>
            </p:cNvSpPr>
            <p:nvPr/>
          </p:nvSpPr>
          <p:spPr bwMode="auto">
            <a:xfrm>
              <a:off x="2372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61" name="Line 45"/>
            <p:cNvSpPr>
              <a:spLocks noChangeShapeType="1"/>
            </p:cNvSpPr>
            <p:nvPr/>
          </p:nvSpPr>
          <p:spPr bwMode="auto">
            <a:xfrm>
              <a:off x="2428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62" name="Line 46"/>
            <p:cNvSpPr>
              <a:spLocks noChangeShapeType="1"/>
            </p:cNvSpPr>
            <p:nvPr/>
          </p:nvSpPr>
          <p:spPr bwMode="auto">
            <a:xfrm>
              <a:off x="2484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63" name="Line 47"/>
            <p:cNvSpPr>
              <a:spLocks noChangeShapeType="1"/>
            </p:cNvSpPr>
            <p:nvPr/>
          </p:nvSpPr>
          <p:spPr bwMode="auto">
            <a:xfrm>
              <a:off x="2540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64" name="Line 48"/>
            <p:cNvSpPr>
              <a:spLocks noChangeShapeType="1"/>
            </p:cNvSpPr>
            <p:nvPr/>
          </p:nvSpPr>
          <p:spPr bwMode="auto">
            <a:xfrm>
              <a:off x="2596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65" name="Line 49"/>
            <p:cNvSpPr>
              <a:spLocks noChangeShapeType="1"/>
            </p:cNvSpPr>
            <p:nvPr/>
          </p:nvSpPr>
          <p:spPr bwMode="auto">
            <a:xfrm>
              <a:off x="2652" y="2808"/>
              <a:ext cx="1" cy="43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4466" name="Text Box 50"/>
          <p:cNvSpPr txBox="1">
            <a:spLocks noChangeArrowheads="1"/>
          </p:cNvSpPr>
          <p:nvPr/>
        </p:nvSpPr>
        <p:spPr bwMode="auto">
          <a:xfrm>
            <a:off x="4157663" y="53609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…</a:t>
            </a:r>
          </a:p>
        </p:txBody>
      </p:sp>
      <p:pic>
        <p:nvPicPr>
          <p:cNvPr id="444467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4965700"/>
            <a:ext cx="825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4468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4965700"/>
            <a:ext cx="825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4469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4965700"/>
            <a:ext cx="825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4470" name="Line 54"/>
          <p:cNvSpPr>
            <a:spLocks noChangeShapeType="1"/>
          </p:cNvSpPr>
          <p:nvPr/>
        </p:nvSpPr>
        <p:spPr bwMode="auto">
          <a:xfrm>
            <a:off x="3751263" y="4360863"/>
            <a:ext cx="1587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71" name="Line 55"/>
          <p:cNvSpPr>
            <a:spLocks noChangeShapeType="1"/>
          </p:cNvSpPr>
          <p:nvPr/>
        </p:nvSpPr>
        <p:spPr bwMode="auto">
          <a:xfrm>
            <a:off x="3736975" y="2532063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56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81" name="Picture 77" descr="080429cuda2_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3386138"/>
            <a:ext cx="419100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并行线程执行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825625"/>
            <a:ext cx="6283325" cy="4267200"/>
          </a:xfrm>
        </p:spPr>
        <p:txBody>
          <a:bodyPr/>
          <a:lstStyle/>
          <a:p>
            <a:r>
              <a:rPr lang="zh-CN" altLang="en-US" sz="2400" dirty="0"/>
              <a:t>调用</a:t>
            </a:r>
            <a:r>
              <a:rPr lang="en-US" altLang="zh-CN" sz="2400" dirty="0"/>
              <a:t>kernel function </a:t>
            </a:r>
            <a:r>
              <a:rPr lang="zh-CN" altLang="en-US" sz="2400" dirty="0"/>
              <a:t>需要指定执行配置</a:t>
            </a:r>
            <a:endParaRPr lang="en-US" altLang="zh-CN" sz="2400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>
                <a:ea typeface="宋体" panose="02010600030101010101" pitchFamily="2" charset="-122"/>
              </a:rPr>
              <a:t>Threads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ea typeface="宋体" panose="02010600030101010101" pitchFamily="2" charset="-122"/>
              </a:rPr>
              <a:t>具有</a:t>
            </a:r>
            <a:r>
              <a:rPr lang="en-US" altLang="zh-CN" sz="2400" dirty="0">
                <a:ea typeface="宋体" panose="02010600030101010101" pitchFamily="2" charset="-122"/>
              </a:rPr>
              <a:t>IDs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threadIdx</a:t>
            </a:r>
            <a:r>
              <a:rPr lang="en-US" altLang="zh-CN" sz="2000" dirty="0">
                <a:ea typeface="宋体" panose="02010600030101010101" pitchFamily="2" charset="-122"/>
              </a:rPr>
              <a:t>: 1D, 2D, or 3D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blockIdx</a:t>
            </a:r>
            <a:r>
              <a:rPr lang="en-US" altLang="zh-CN" sz="2000" dirty="0">
                <a:ea typeface="宋体" panose="02010600030101010101" pitchFamily="2" charset="-122"/>
              </a:rPr>
              <a:t>: 1D, or 2D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由此决定相应处理数据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56779" name="Text Box 75"/>
          <p:cNvSpPr txBox="1">
            <a:spLocks noChangeArrowheads="1"/>
          </p:cNvSpPr>
          <p:nvPr/>
        </p:nvSpPr>
        <p:spPr bwMode="auto">
          <a:xfrm>
            <a:off x="1493838" y="2252663"/>
            <a:ext cx="4765675" cy="1224951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__global__ void kernel(...);</a:t>
            </a: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dim3   </a:t>
            </a:r>
            <a:r>
              <a:rPr lang="en-US" altLang="zh-CN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DimGrid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(3, 2);    // 6 thread blocks </a:t>
            </a: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dim3   </a:t>
            </a:r>
            <a:r>
              <a:rPr lang="en-US" altLang="zh-CN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DimBlock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(16, 16);   // 256 threads per block </a:t>
            </a: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kernel&lt;&lt;&lt; </a:t>
            </a:r>
            <a:r>
              <a:rPr lang="en-US" altLang="zh-CN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DimGrid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DimBlock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&gt;&gt;&gt; (...);</a:t>
            </a:r>
            <a:endParaRPr lang="zh-CN" altLang="en-US" sz="1600" b="1" dirty="0">
              <a:solidFill>
                <a:srgbClr val="FF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56780" name="Rectangle 76"/>
          <p:cNvSpPr>
            <a:spLocks noChangeArrowheads="1"/>
          </p:cNvSpPr>
          <p:nvPr/>
        </p:nvSpPr>
        <p:spPr bwMode="auto">
          <a:xfrm>
            <a:off x="9248775" y="20145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956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实例</a:t>
            </a:r>
            <a:endParaRPr lang="zh-CN" alt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587500"/>
            <a:ext cx="3446462" cy="4962525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//CPU program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//sum of two vectors a and b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void add_cpu(float *a, float *b, int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{</a:t>
            </a:r>
          </a:p>
          <a:p>
            <a:pPr marL="538163" lvl="1" indent="-273050">
              <a:buFont typeface="Wingdings" panose="05000000000000000000" pitchFamily="2" charset="2"/>
              <a:buNone/>
            </a:pPr>
            <a:r>
              <a:rPr lang="en-US" altLang="zh-CN" sz="1600"/>
              <a:t>for (int idx = 0; idx&lt;N; idx++) </a:t>
            </a:r>
          </a:p>
          <a:p>
            <a:pPr marL="538163" lvl="1" indent="-273050">
              <a:buFont typeface="Wingdings" panose="05000000000000000000" pitchFamily="2" charset="2"/>
              <a:buNone/>
            </a:pPr>
            <a:r>
              <a:rPr lang="en-US" altLang="zh-CN" sz="1600"/>
              <a:t>	a[idx] += b[idx];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void 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{</a:t>
            </a:r>
          </a:p>
          <a:p>
            <a:pPr marL="538163" lvl="1" indent="-273050">
              <a:buFont typeface="Wingdings" panose="05000000000000000000" pitchFamily="2" charset="2"/>
              <a:buNone/>
            </a:pPr>
            <a:r>
              <a:rPr lang="en-US" altLang="zh-CN" sz="1600"/>
              <a:t>.....</a:t>
            </a:r>
          </a:p>
          <a:p>
            <a:pPr marL="538163" lvl="1" indent="-273050">
              <a:buFont typeface="Wingdings" panose="05000000000000000000" pitchFamily="2" charset="2"/>
              <a:buNone/>
            </a:pPr>
            <a:r>
              <a:rPr lang="en-US" altLang="zh-CN" sz="1600"/>
              <a:t>fun_add(a, b, N);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4540250" y="1587500"/>
            <a:ext cx="4106863" cy="49657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1pPr>
            <a:lvl2pPr marL="538163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2pPr>
            <a:lvl3pPr marL="1228725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3pPr>
            <a:lvl4pPr marL="1636713" indent="-228600">
              <a:spcBef>
                <a:spcPct val="20000"/>
              </a:spcBef>
              <a:buClr>
                <a:schemeClr val="accent2"/>
              </a:buClr>
              <a:buChar char="&gt;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//CUDA program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//sum of two vectors a and b 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__global__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add_gpu</a:t>
            </a:r>
            <a:r>
              <a:rPr lang="en-US" altLang="zh-CN" sz="1600" dirty="0"/>
              <a:t>(float *a, float *b,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 =</a:t>
            </a:r>
            <a:r>
              <a:rPr lang="en-US" altLang="zh-CN" sz="1600" dirty="0" err="1">
                <a:solidFill>
                  <a:srgbClr val="FF0000"/>
                </a:solidFill>
              </a:rPr>
              <a:t>blockIdx.x</a:t>
            </a:r>
            <a:r>
              <a:rPr lang="en-US" altLang="zh-CN" sz="1600" dirty="0">
                <a:solidFill>
                  <a:srgbClr val="FF0000"/>
                </a:solidFill>
              </a:rPr>
              <a:t>* </a:t>
            </a:r>
            <a:r>
              <a:rPr lang="en-US" altLang="zh-CN" sz="1600" dirty="0" err="1">
                <a:solidFill>
                  <a:srgbClr val="FF0000"/>
                </a:solidFill>
              </a:rPr>
              <a:t>blockDim.x</a:t>
            </a:r>
            <a:r>
              <a:rPr lang="en-US" altLang="zh-CN" sz="1600" dirty="0">
                <a:solidFill>
                  <a:srgbClr val="FF0000"/>
                </a:solidFill>
              </a:rPr>
              <a:t>+ </a:t>
            </a:r>
            <a:r>
              <a:rPr lang="en-US" altLang="zh-CN" sz="1600" dirty="0" err="1">
                <a:solidFill>
                  <a:srgbClr val="FF0000"/>
                </a:solidFill>
              </a:rPr>
              <a:t>threadIdx.x</a:t>
            </a:r>
            <a:r>
              <a:rPr lang="en-US" altLang="zh-CN" sz="1600" dirty="0"/>
              <a:t>;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if (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 &lt; N)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	a[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] += b[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];</a:t>
            </a:r>
            <a:endParaRPr lang="en-US" altLang="zh-CN" sz="1600" b="0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600" b="0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void main()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…..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dim3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dimBlock</a:t>
            </a:r>
            <a:r>
              <a:rPr lang="en-US" altLang="zh-CN" sz="1600" dirty="0"/>
              <a:t> (256);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dim3 </a:t>
            </a:r>
            <a:r>
              <a:rPr lang="en-US" altLang="zh-CN" sz="1600" dirty="0" err="1"/>
              <a:t>dimGrid</a:t>
            </a:r>
            <a:r>
              <a:rPr lang="en-US" altLang="zh-CN" sz="1600" dirty="0"/>
              <a:t>( ceil( N / 256 );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add_gpu</a:t>
            </a:r>
            <a:r>
              <a:rPr lang="en-US" altLang="zh-CN" sz="1600" dirty="0">
                <a:solidFill>
                  <a:srgbClr val="FF0000"/>
                </a:solidFill>
              </a:rPr>
              <a:t>&lt;&lt;&lt;</a:t>
            </a:r>
            <a:r>
              <a:rPr lang="en-US" altLang="zh-CN" sz="1600" dirty="0" err="1">
                <a:solidFill>
                  <a:srgbClr val="FF0000"/>
                </a:solidFill>
              </a:rPr>
              <a:t>dimGrid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</a:rPr>
              <a:t>dimBlock</a:t>
            </a:r>
            <a:r>
              <a:rPr lang="en-US" altLang="zh-CN" sz="1600" dirty="0">
                <a:solidFill>
                  <a:srgbClr val="FF0000"/>
                </a:solidFill>
              </a:rPr>
              <a:t>&gt;&gt;&gt;(a, b, N)</a:t>
            </a:r>
            <a:r>
              <a:rPr lang="en-US" altLang="zh-CN" sz="1600" dirty="0"/>
              <a:t>;</a:t>
            </a:r>
            <a:endParaRPr lang="en-US" altLang="zh-CN" sz="1600" b="0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86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不同程序设计模型中的线程和内存</a:t>
            </a:r>
            <a:endParaRPr lang="en-US" altLang="en-US" dirty="0"/>
          </a:p>
        </p:txBody>
      </p:sp>
      <p:sp>
        <p:nvSpPr>
          <p:cNvPr id="491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5EC6E54-7F1A-40CB-A03F-1ECD2EBBC655}" type="slidenum">
              <a:rPr lang="en-US" altLang="en-US" sz="1400">
                <a:solidFill>
                  <a:schemeClr val="tx1"/>
                </a:solidFill>
              </a:rPr>
              <a:pPr/>
              <a:t>49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4779306"/>
              </p:ext>
            </p:extLst>
          </p:nvPr>
        </p:nvGraphicFramePr>
        <p:xfrm>
          <a:off x="381000" y="1875641"/>
          <a:ext cx="8113713" cy="3137535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Thread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Memory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Nonlocal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OpenMP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Either 1 or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No. Message required.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CUDA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 (host) +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 (device)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 (Host + device)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No.  DMA required.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UPC, FORTRAN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Supported.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X10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Supported.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6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752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ea typeface="宋体" pitchFamily="2" charset="-122"/>
              </a:rPr>
              <a:t>Parallel Programming is a Complex Task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E10FC-E645-4D53-8D13-446162360171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700808"/>
            <a:ext cx="7776864" cy="460851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并行程序开发人员面临的问题</a:t>
            </a:r>
            <a:r>
              <a:rPr lang="en-US" sz="2800" dirty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dirty="0"/>
              <a:t>不确定性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dirty="0"/>
              <a:t>通讯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dirty="0"/>
              <a:t>同步</a:t>
            </a:r>
            <a:endParaRPr lang="en-US" altLang="zh-CN" sz="24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竞争</a:t>
            </a:r>
            <a:endParaRPr lang="en-US" altLang="zh-CN" sz="24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死锁：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dirty="0"/>
              <a:t>划分与分发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dirty="0"/>
              <a:t>负载平衡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dirty="0"/>
              <a:t>容错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...   </a:t>
            </a:r>
          </a:p>
        </p:txBody>
      </p:sp>
    </p:spTree>
    <p:extLst>
      <p:ext uri="{BB962C8B-B14F-4D97-AF65-F5344CB8AC3E}">
        <p14:creationId xmlns:p14="http://schemas.microsoft.com/office/powerpoint/2010/main" val="410941431"/>
      </p:ext>
    </p:extLst>
  </p:cSld>
  <p:clrMapOvr>
    <a:masterClrMapping/>
  </p:clrMapOvr>
  <p:transition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26244"/>
            <a:ext cx="7772400" cy="6985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趋势</a:t>
            </a:r>
            <a:endParaRPr lang="en-US" altLang="en-US" dirty="0"/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39750" y="3141663"/>
            <a:ext cx="2133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Vector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1908175" y="4038600"/>
            <a:ext cx="17081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Distributed memory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3740150" y="5029200"/>
            <a:ext cx="18875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Shared Memory</a:t>
            </a: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5873750" y="5943600"/>
            <a:ext cx="2082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Hybrid codes</a:t>
            </a:r>
          </a:p>
        </p:txBody>
      </p:sp>
      <p:sp>
        <p:nvSpPr>
          <p:cNvPr id="438280" name="AutoShape 8"/>
          <p:cNvSpPr>
            <a:spLocks noChangeArrowheads="1"/>
          </p:cNvSpPr>
          <p:nvPr/>
        </p:nvSpPr>
        <p:spPr bwMode="auto">
          <a:xfrm>
            <a:off x="5416550" y="5029200"/>
            <a:ext cx="1905000" cy="1143000"/>
          </a:xfrm>
          <a:custGeom>
            <a:avLst/>
            <a:gdLst>
              <a:gd name="T0" fmla="*/ 2147483647 w 21600"/>
              <a:gd name="T1" fmla="*/ 166400321 h 21600"/>
              <a:gd name="T2" fmla="*/ 2147483647 w 21600"/>
              <a:gd name="T3" fmla="*/ 645157143 h 21600"/>
              <a:gd name="T4" fmla="*/ 2147483647 w 21600"/>
              <a:gd name="T5" fmla="*/ 883275581 h 21600"/>
              <a:gd name="T6" fmla="*/ 2147483647 w 21600"/>
              <a:gd name="T7" fmla="*/ 1600299325 h 21600"/>
              <a:gd name="T8" fmla="*/ 2147483647 w 21600"/>
              <a:gd name="T9" fmla="*/ 2147483647 h 21600"/>
              <a:gd name="T10" fmla="*/ 2147483647 w 21600"/>
              <a:gd name="T11" fmla="*/ 16002993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618" y="5399"/>
                  <a:pt x="8470" y="5787"/>
                  <a:pt x="7529" y="6502"/>
                </a:cubicBezTo>
                <a:lnTo>
                  <a:pt x="4259" y="2205"/>
                </a:lnTo>
                <a:cubicBezTo>
                  <a:pt x="6140" y="774"/>
                  <a:pt x="843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281" name="AutoShape 9"/>
          <p:cNvSpPr>
            <a:spLocks noChangeArrowheads="1"/>
          </p:cNvSpPr>
          <p:nvPr/>
        </p:nvSpPr>
        <p:spPr bwMode="auto">
          <a:xfrm>
            <a:off x="3359150" y="4038600"/>
            <a:ext cx="1828800" cy="1143000"/>
          </a:xfrm>
          <a:custGeom>
            <a:avLst/>
            <a:gdLst>
              <a:gd name="T0" fmla="*/ 2147483647 w 21600"/>
              <a:gd name="T1" fmla="*/ 166400321 h 21600"/>
              <a:gd name="T2" fmla="*/ 2147483647 w 21600"/>
              <a:gd name="T3" fmla="*/ 645157143 h 21600"/>
              <a:gd name="T4" fmla="*/ 2147483647 w 21600"/>
              <a:gd name="T5" fmla="*/ 883275581 h 21600"/>
              <a:gd name="T6" fmla="*/ 2147483647 w 21600"/>
              <a:gd name="T7" fmla="*/ 1600299325 h 21600"/>
              <a:gd name="T8" fmla="*/ 2147483647 w 21600"/>
              <a:gd name="T9" fmla="*/ 2147483647 h 21600"/>
              <a:gd name="T10" fmla="*/ 2147483647 w 21600"/>
              <a:gd name="T11" fmla="*/ 16002993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618" y="5399"/>
                  <a:pt x="8470" y="5787"/>
                  <a:pt x="7529" y="6502"/>
                </a:cubicBezTo>
                <a:lnTo>
                  <a:pt x="4259" y="2205"/>
                </a:lnTo>
                <a:cubicBezTo>
                  <a:pt x="6140" y="774"/>
                  <a:pt x="843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282" name="AutoShape 10"/>
          <p:cNvSpPr>
            <a:spLocks noChangeArrowheads="1"/>
          </p:cNvSpPr>
          <p:nvPr/>
        </p:nvSpPr>
        <p:spPr bwMode="auto">
          <a:xfrm>
            <a:off x="1600200" y="3048000"/>
            <a:ext cx="1828800" cy="1143000"/>
          </a:xfrm>
          <a:custGeom>
            <a:avLst/>
            <a:gdLst>
              <a:gd name="T0" fmla="*/ 2147483647 w 21600"/>
              <a:gd name="T1" fmla="*/ 166400321 h 21600"/>
              <a:gd name="T2" fmla="*/ 2147483647 w 21600"/>
              <a:gd name="T3" fmla="*/ 645157143 h 21600"/>
              <a:gd name="T4" fmla="*/ 2147483647 w 21600"/>
              <a:gd name="T5" fmla="*/ 883275581 h 21600"/>
              <a:gd name="T6" fmla="*/ 2147483647 w 21600"/>
              <a:gd name="T7" fmla="*/ 1600299325 h 21600"/>
              <a:gd name="T8" fmla="*/ 2147483647 w 21600"/>
              <a:gd name="T9" fmla="*/ 2147483647 h 21600"/>
              <a:gd name="T10" fmla="*/ 2147483647 w 21600"/>
              <a:gd name="T11" fmla="*/ 16002993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618" y="5399"/>
                  <a:pt x="8470" y="5787"/>
                  <a:pt x="7529" y="6502"/>
                </a:cubicBezTo>
                <a:lnTo>
                  <a:pt x="4259" y="2205"/>
                </a:lnTo>
                <a:cubicBezTo>
                  <a:pt x="6140" y="774"/>
                  <a:pt x="843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3333750" y="2994025"/>
            <a:ext cx="339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 dirty="0">
                <a:latin typeface="Tahoma" pitchFamily="34" charset="0"/>
              </a:rPr>
              <a:t>MPP System, Message Passing: MPI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4806950" y="3832225"/>
            <a:ext cx="314977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 dirty="0">
                <a:latin typeface="Tahoma" pitchFamily="34" charset="0"/>
              </a:rPr>
              <a:t>Multi core nodes: </a:t>
            </a:r>
            <a:r>
              <a:rPr lang="en-US" altLang="en-US" sz="1600" dirty="0" err="1">
                <a:latin typeface="Tahoma" pitchFamily="34" charset="0"/>
              </a:rPr>
              <a:t>OpenMP</a:t>
            </a:r>
            <a:r>
              <a:rPr lang="en-US" altLang="en-US" sz="1600" dirty="0">
                <a:latin typeface="Tahoma" pitchFamily="34" charset="0"/>
              </a:rPr>
              <a:t>, </a:t>
            </a:r>
            <a:r>
              <a:rPr lang="en-US" altLang="zh-CN" sz="1600" dirty="0" err="1">
                <a:latin typeface="Tahoma" pitchFamily="34" charset="0"/>
              </a:rPr>
              <a:t>Cilk</a:t>
            </a:r>
            <a:r>
              <a:rPr lang="en-US" altLang="en-US" sz="1600" dirty="0">
                <a:latin typeface="Tahoma" pitchFamily="34" charset="0"/>
              </a:rPr>
              <a:t>…</a:t>
            </a: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6732588" y="4508500"/>
            <a:ext cx="223202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 dirty="0">
                <a:latin typeface="Tahoma" pitchFamily="34" charset="0"/>
              </a:rPr>
              <a:t>Accelerator (GPGPU, FPGA): </a:t>
            </a:r>
            <a:r>
              <a:rPr lang="en-US" altLang="en-US" sz="1600" dirty="0" err="1">
                <a:latin typeface="Tahoma" pitchFamily="34" charset="0"/>
              </a:rPr>
              <a:t>Cuda</a:t>
            </a:r>
            <a:r>
              <a:rPr lang="en-US" altLang="en-US" sz="1600" dirty="0">
                <a:latin typeface="Tahoma" pitchFamily="34" charset="0"/>
              </a:rPr>
              <a:t>, </a:t>
            </a:r>
            <a:r>
              <a:rPr lang="en-US" altLang="en-US" sz="1600" dirty="0" err="1">
                <a:latin typeface="Tahoma" pitchFamily="34" charset="0"/>
              </a:rPr>
              <a:t>OpenCL</a:t>
            </a:r>
            <a:r>
              <a:rPr lang="en-US" altLang="en-US" sz="1600" dirty="0">
                <a:latin typeface="Tahoma" pitchFamily="34" charset="0"/>
              </a:rPr>
              <a:t>,..</a:t>
            </a: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228600" y="2057400"/>
            <a:ext cx="19637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800">
                <a:latin typeface="Tahoma" pitchFamily="34" charset="0"/>
              </a:rPr>
              <a:t>Scalar Application</a:t>
            </a:r>
          </a:p>
        </p:txBody>
      </p:sp>
      <p:sp>
        <p:nvSpPr>
          <p:cNvPr id="438287" name="AutoShape 15"/>
          <p:cNvSpPr>
            <a:spLocks noChangeArrowheads="1"/>
          </p:cNvSpPr>
          <p:nvPr/>
        </p:nvSpPr>
        <p:spPr bwMode="auto">
          <a:xfrm>
            <a:off x="685800" y="25908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77" grpId="0"/>
      <p:bldP spid="438278" grpId="0"/>
      <p:bldP spid="438279" grpId="0"/>
      <p:bldP spid="438280" grpId="0" animBg="1"/>
      <p:bldP spid="438281" grpId="0" animBg="1"/>
      <p:bldP spid="438282" grpId="0" animBg="1"/>
      <p:bldP spid="438283" grpId="0"/>
      <p:bldP spid="438284" grpId="0"/>
      <p:bldP spid="438285" grpId="0"/>
      <p:bldP spid="438286" grpId="0"/>
      <p:bldP spid="43828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混合程序设计模型</a:t>
            </a:r>
            <a:r>
              <a:rPr lang="en-US" altLang="en-US" dirty="0"/>
              <a:t> (</a:t>
            </a:r>
            <a:r>
              <a:rPr lang="en-US" altLang="en-US" dirty="0" err="1"/>
              <a:t>MPI+OpenMP+CUDA</a:t>
            </a:r>
            <a:r>
              <a:rPr lang="en-US" altLang="en-US" dirty="0"/>
              <a:t>+…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en-US" dirty="0"/>
              <a:t>Take the positive off all models</a:t>
            </a:r>
          </a:p>
          <a:p>
            <a:pPr algn="l"/>
            <a:r>
              <a:rPr lang="zh-CN" altLang="en-US" dirty="0"/>
              <a:t>许多</a:t>
            </a:r>
            <a:r>
              <a:rPr lang="en-US" altLang="en-US" dirty="0"/>
              <a:t>HPC</a:t>
            </a:r>
            <a:r>
              <a:rPr lang="zh-CN" altLang="en-US" dirty="0"/>
              <a:t>应用采用这种模型</a:t>
            </a:r>
            <a:endParaRPr lang="en-US" altLang="en-US" dirty="0"/>
          </a:p>
          <a:p>
            <a:pPr algn="l"/>
            <a:r>
              <a:rPr lang="en-US" altLang="en-US" dirty="0"/>
              <a:t>Mainly due to developer inertia</a:t>
            </a:r>
          </a:p>
          <a:p>
            <a:pPr algn="l"/>
            <a:r>
              <a:rPr lang="en-US" altLang="en-US" dirty="0"/>
              <a:t>Hard to rewrite million of source lines</a:t>
            </a:r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2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624"/>
            <a:ext cx="8207375" cy="1083568"/>
          </a:xfrm>
        </p:spPr>
        <p:txBody>
          <a:bodyPr/>
          <a:lstStyle/>
          <a:p>
            <a:pPr eaLnBrk="1" hangingPunct="1"/>
            <a:r>
              <a:rPr lang="en-US" altLang="en-US" dirty="0"/>
              <a:t>Hybrid parallel programming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908175" y="2708275"/>
            <a:ext cx="5543550" cy="3168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3276600" y="3357563"/>
            <a:ext cx="352742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3995738" y="4076700"/>
            <a:ext cx="2520950" cy="11525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2195513" y="2852738"/>
            <a:ext cx="2159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MPI: Domain partition</a:t>
            </a:r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3635375" y="3454400"/>
            <a:ext cx="3044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OpenMP: External loop partition</a:t>
            </a:r>
          </a:p>
        </p:txBody>
      </p:sp>
      <p:sp>
        <p:nvSpPr>
          <p:cNvPr id="459785" name="Text Box 9"/>
          <p:cNvSpPr txBox="1">
            <a:spLocks noChangeArrowheads="1"/>
          </p:cNvSpPr>
          <p:nvPr/>
        </p:nvSpPr>
        <p:spPr bwMode="auto">
          <a:xfrm>
            <a:off x="4067175" y="4149725"/>
            <a:ext cx="24431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CUDA: assign inner loops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Iteration to GPU threads</a:t>
            </a:r>
          </a:p>
        </p:txBody>
      </p:sp>
      <p:sp>
        <p:nvSpPr>
          <p:cNvPr id="459789" name="Rectangle 13"/>
          <p:cNvSpPr>
            <a:spLocks noChangeArrowheads="1"/>
          </p:cNvSpPr>
          <p:nvPr/>
        </p:nvSpPr>
        <p:spPr bwMode="auto">
          <a:xfrm>
            <a:off x="1042988" y="2205038"/>
            <a:ext cx="6913562" cy="3816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90" name="Text Box 14"/>
          <p:cNvSpPr txBox="1">
            <a:spLocks noChangeArrowheads="1"/>
          </p:cNvSpPr>
          <p:nvPr/>
        </p:nvSpPr>
        <p:spPr bwMode="auto">
          <a:xfrm>
            <a:off x="1187450" y="2276475"/>
            <a:ext cx="28638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Python: Ensemble simulations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2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  <p:bldP spid="459781" grpId="0" animBg="1"/>
      <p:bldP spid="459782" grpId="0" animBg="1"/>
      <p:bldP spid="459783" grpId="0"/>
      <p:bldP spid="459784" grpId="0"/>
      <p:bldP spid="459785" grpId="0"/>
      <p:bldP spid="459789" grpId="0" animBg="1"/>
      <p:bldP spid="4597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114201686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23232"/>
          <a:stretch>
            <a:fillRect/>
          </a:stretch>
        </p:blipFill>
        <p:spPr bwMode="auto">
          <a:xfrm>
            <a:off x="3280420" y="1794148"/>
            <a:ext cx="281176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软件设计模式</a:t>
            </a:r>
            <a:endParaRPr lang="en-US" altLang="zh-CN" dirty="0"/>
          </a:p>
        </p:txBody>
      </p:sp>
      <p:pic>
        <p:nvPicPr>
          <p:cNvPr id="4" name="Picture 2" descr="http://www.ikor.org/books/0201633612/0201633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22" y="1484785"/>
            <a:ext cx="3608788" cy="479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2" y="1484785"/>
            <a:ext cx="3408733" cy="479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80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设计模式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55576" y="1700808"/>
            <a:ext cx="79928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模式：</a:t>
            </a:r>
            <a:r>
              <a:rPr kumimoji="1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 pattern is a successful or efficient</a:t>
            </a:r>
            <a:r>
              <a:rPr kumimoji="1" lang="en-US" altLang="zh-CN" b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solution </a:t>
            </a:r>
            <a:r>
              <a:rPr kumimoji="1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to a recurring </a:t>
            </a:r>
            <a:r>
              <a:rPr kumimoji="1" lang="en-US" altLang="zh-CN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problem </a:t>
            </a:r>
            <a:r>
              <a:rPr kumimoji="1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within a </a:t>
            </a:r>
            <a:r>
              <a:rPr kumimoji="1" lang="en-US" altLang="zh-CN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kumimoji="1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模式是在</a:t>
            </a:r>
            <a:r>
              <a:rPr kumimoji="1" lang="zh-CN" altLang="en-US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特定环境</a:t>
            </a:r>
            <a:r>
              <a:rPr kumimoji="1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下人们解决</a:t>
            </a:r>
            <a:r>
              <a:rPr kumimoji="1" lang="zh-CN" altLang="en-US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某类重复问题</a:t>
            </a:r>
            <a:r>
              <a:rPr kumimoji="1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的一套成功或有效的</a:t>
            </a:r>
            <a:r>
              <a:rPr kumimoji="1" lang="zh-CN" altLang="en-US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解决方案</a:t>
            </a:r>
            <a:r>
              <a:rPr kumimoji="1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包括分析模式、架构模式、过程模式、组织模式、实现模式、反模式</a:t>
            </a:r>
            <a:r>
              <a:rPr kumimoji="1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ct val="110000"/>
              </a:lnSpc>
            </a:pPr>
            <a:endParaRPr kumimoji="1"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7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26D5B1-9C36-44EA-AE34-DBAA8A3724B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738188" y="1334422"/>
            <a:ext cx="2865437" cy="1724025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Decompose Tasks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Group tasks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Order Tasks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</a:p>
        </p:txBody>
      </p:sp>
      <p:sp>
        <p:nvSpPr>
          <p:cNvPr id="1765379" name="AutoShape 3"/>
          <p:cNvSpPr>
            <a:spLocks noChangeArrowheads="1"/>
          </p:cNvSpPr>
          <p:nvPr/>
        </p:nvSpPr>
        <p:spPr bwMode="auto">
          <a:xfrm>
            <a:off x="3994150" y="4067175"/>
            <a:ext cx="1073150" cy="538163"/>
          </a:xfrm>
          <a:prstGeom prst="curvedRightArrow">
            <a:avLst>
              <a:gd name="adj1" fmla="val 20000"/>
              <a:gd name="adj2" fmla="val 40000"/>
              <a:gd name="adj3" fmla="val 66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构建并行程序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06425" y="4016375"/>
            <a:ext cx="3328988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Software Structure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5170488" y="4005263"/>
            <a:ext cx="3328987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Key Computations</a:t>
            </a: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4727575" y="1287463"/>
            <a:ext cx="2865438" cy="1724025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Decompose Data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data sharing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data access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448222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B2BA14-DA32-4B5A-8ADE-9F2C2165589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PMingLiU" pitchFamily="18" charset="-120"/>
              </a:rPr>
              <a:t>类比</a:t>
            </a:r>
            <a:r>
              <a:rPr lang="en-US" altLang="zh-TW" dirty="0">
                <a:ea typeface="PMingLiU" pitchFamily="18" charset="-120"/>
              </a:rPr>
              <a:t>: </a:t>
            </a:r>
            <a:r>
              <a:rPr lang="zh-CN" altLang="en-US" dirty="0">
                <a:ea typeface="PMingLiU" pitchFamily="18" charset="-120"/>
              </a:rPr>
              <a:t>工厂布局</a:t>
            </a:r>
            <a:endParaRPr lang="en-US" dirty="0">
              <a:ea typeface="PMingLiU" pitchFamily="18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33475"/>
            <a:ext cx="8347075" cy="4349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/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49438"/>
            <a:ext cx="36576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110" name="Rounded Rectangle 155"/>
          <p:cNvSpPr>
            <a:spLocks noChangeArrowheads="1"/>
          </p:cNvSpPr>
          <p:nvPr/>
        </p:nvSpPr>
        <p:spPr bwMode="auto">
          <a:xfrm>
            <a:off x="1384300" y="1470025"/>
            <a:ext cx="6346825" cy="4978400"/>
          </a:xfrm>
          <a:prstGeom prst="roundRect">
            <a:avLst>
              <a:gd name="adj" fmla="val 8519"/>
            </a:avLst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1" name="Rectangle 156"/>
          <p:cNvSpPr>
            <a:spLocks noChangeArrowheads="1"/>
          </p:cNvSpPr>
          <p:nvPr/>
        </p:nvSpPr>
        <p:spPr bwMode="auto">
          <a:xfrm>
            <a:off x="1928813" y="1955800"/>
            <a:ext cx="5019675" cy="1000125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2" name="Rectangle 157"/>
          <p:cNvSpPr>
            <a:spLocks noChangeArrowheads="1"/>
          </p:cNvSpPr>
          <p:nvPr/>
        </p:nvSpPr>
        <p:spPr bwMode="auto">
          <a:xfrm>
            <a:off x="2327275" y="2206625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3" name="Rectangle 158"/>
          <p:cNvSpPr>
            <a:spLocks noChangeArrowheads="1"/>
          </p:cNvSpPr>
          <p:nvPr/>
        </p:nvSpPr>
        <p:spPr bwMode="auto">
          <a:xfrm>
            <a:off x="3497263" y="220662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4" name="Rectangle 159"/>
          <p:cNvSpPr>
            <a:spLocks noChangeArrowheads="1"/>
          </p:cNvSpPr>
          <p:nvPr/>
        </p:nvSpPr>
        <p:spPr bwMode="auto">
          <a:xfrm>
            <a:off x="4668838" y="220662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5" name="Rectangle 160"/>
          <p:cNvSpPr>
            <a:spLocks noChangeArrowheads="1"/>
          </p:cNvSpPr>
          <p:nvPr/>
        </p:nvSpPr>
        <p:spPr bwMode="auto">
          <a:xfrm>
            <a:off x="5840413" y="2206625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6" name="Rectangle 161"/>
          <p:cNvSpPr>
            <a:spLocks noChangeArrowheads="1"/>
          </p:cNvSpPr>
          <p:nvPr/>
        </p:nvSpPr>
        <p:spPr bwMode="auto">
          <a:xfrm>
            <a:off x="1927225" y="3275013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7" name="Rectangle 162"/>
          <p:cNvSpPr>
            <a:spLocks noChangeArrowheads="1"/>
          </p:cNvSpPr>
          <p:nvPr/>
        </p:nvSpPr>
        <p:spPr bwMode="auto">
          <a:xfrm>
            <a:off x="2327275" y="3508375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8" name="Rectangle 163"/>
          <p:cNvSpPr>
            <a:spLocks noChangeArrowheads="1"/>
          </p:cNvSpPr>
          <p:nvPr/>
        </p:nvSpPr>
        <p:spPr bwMode="auto">
          <a:xfrm>
            <a:off x="3497263" y="350837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9" name="Rectangle 164"/>
          <p:cNvSpPr>
            <a:spLocks noChangeArrowheads="1"/>
          </p:cNvSpPr>
          <p:nvPr/>
        </p:nvSpPr>
        <p:spPr bwMode="auto">
          <a:xfrm>
            <a:off x="4668838" y="350837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0" name="Rectangle 165"/>
          <p:cNvSpPr>
            <a:spLocks noChangeArrowheads="1"/>
          </p:cNvSpPr>
          <p:nvPr/>
        </p:nvSpPr>
        <p:spPr bwMode="auto">
          <a:xfrm>
            <a:off x="5840413" y="3508375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1" name="Rectangle 166"/>
          <p:cNvSpPr>
            <a:spLocks noChangeArrowheads="1"/>
          </p:cNvSpPr>
          <p:nvPr/>
        </p:nvSpPr>
        <p:spPr bwMode="auto">
          <a:xfrm>
            <a:off x="1992313" y="4949825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2" name="Rectangle 167"/>
          <p:cNvSpPr>
            <a:spLocks noChangeArrowheads="1"/>
          </p:cNvSpPr>
          <p:nvPr/>
        </p:nvSpPr>
        <p:spPr bwMode="auto">
          <a:xfrm>
            <a:off x="2327275" y="5200650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3" name="Rectangle 168"/>
          <p:cNvSpPr>
            <a:spLocks noChangeArrowheads="1"/>
          </p:cNvSpPr>
          <p:nvPr/>
        </p:nvSpPr>
        <p:spPr bwMode="auto">
          <a:xfrm>
            <a:off x="3497263" y="5200650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4" name="Rectangle 169"/>
          <p:cNvSpPr>
            <a:spLocks noChangeArrowheads="1"/>
          </p:cNvSpPr>
          <p:nvPr/>
        </p:nvSpPr>
        <p:spPr bwMode="auto">
          <a:xfrm>
            <a:off x="4668838" y="5200650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5" name="Rectangle 170"/>
          <p:cNvSpPr>
            <a:spLocks noChangeArrowheads="1"/>
          </p:cNvSpPr>
          <p:nvPr/>
        </p:nvSpPr>
        <p:spPr bwMode="auto">
          <a:xfrm>
            <a:off x="5840413" y="5200650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47126" name="Straight Arrow Connector 173"/>
          <p:cNvCxnSpPr>
            <a:cxnSpLocks noChangeShapeType="1"/>
            <a:stCxn id="47111" idx="0"/>
            <a:endCxn id="47112" idx="0"/>
          </p:cNvCxnSpPr>
          <p:nvPr/>
        </p:nvCxnSpPr>
        <p:spPr bwMode="auto">
          <a:xfrm flipH="1">
            <a:off x="2746375" y="1943100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27" name="Straight Arrow Connector 174"/>
          <p:cNvCxnSpPr>
            <a:cxnSpLocks noChangeShapeType="1"/>
            <a:stCxn id="47116" idx="0"/>
            <a:endCxn id="47118" idx="0"/>
          </p:cNvCxnSpPr>
          <p:nvPr/>
        </p:nvCxnSpPr>
        <p:spPr bwMode="auto">
          <a:xfrm flipH="1">
            <a:off x="3916363" y="3262313"/>
            <a:ext cx="52070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28" name="Straight Arrow Connector 175"/>
          <p:cNvCxnSpPr>
            <a:cxnSpLocks noChangeShapeType="1"/>
            <a:stCxn id="47111" idx="0"/>
            <a:endCxn id="47113" idx="0"/>
          </p:cNvCxnSpPr>
          <p:nvPr/>
        </p:nvCxnSpPr>
        <p:spPr bwMode="auto">
          <a:xfrm flipH="1">
            <a:off x="3916363" y="1943100"/>
            <a:ext cx="522287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29" name="Straight Arrow Connector 176"/>
          <p:cNvCxnSpPr>
            <a:cxnSpLocks noChangeShapeType="1"/>
            <a:stCxn id="47116" idx="0"/>
            <a:endCxn id="47119" idx="0"/>
          </p:cNvCxnSpPr>
          <p:nvPr/>
        </p:nvCxnSpPr>
        <p:spPr bwMode="auto">
          <a:xfrm>
            <a:off x="4437063" y="3262313"/>
            <a:ext cx="650875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0" name="Straight Arrow Connector 177"/>
          <p:cNvCxnSpPr>
            <a:cxnSpLocks noChangeShapeType="1"/>
            <a:stCxn id="47111" idx="0"/>
            <a:endCxn id="47115" idx="0"/>
          </p:cNvCxnSpPr>
          <p:nvPr/>
        </p:nvCxnSpPr>
        <p:spPr bwMode="auto">
          <a:xfrm>
            <a:off x="4438650" y="1943100"/>
            <a:ext cx="1820863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1" name="Straight Arrow Connector 178"/>
          <p:cNvCxnSpPr>
            <a:cxnSpLocks noChangeShapeType="1"/>
          </p:cNvCxnSpPr>
          <p:nvPr/>
        </p:nvCxnSpPr>
        <p:spPr bwMode="auto">
          <a:xfrm>
            <a:off x="4489450" y="3262313"/>
            <a:ext cx="178435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2" name="Straight Arrow Connector 179"/>
          <p:cNvCxnSpPr>
            <a:cxnSpLocks noChangeShapeType="1"/>
            <a:stCxn id="47111" idx="0"/>
            <a:endCxn id="47114" idx="0"/>
          </p:cNvCxnSpPr>
          <p:nvPr/>
        </p:nvCxnSpPr>
        <p:spPr bwMode="auto">
          <a:xfrm>
            <a:off x="4438650" y="1943100"/>
            <a:ext cx="649288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3" name="Straight Arrow Connector 180"/>
          <p:cNvCxnSpPr>
            <a:cxnSpLocks noChangeShapeType="1"/>
            <a:stCxn id="47112" idx="2"/>
            <a:endCxn id="47111" idx="2"/>
          </p:cNvCxnSpPr>
          <p:nvPr/>
        </p:nvCxnSpPr>
        <p:spPr bwMode="auto">
          <a:xfrm>
            <a:off x="2746375" y="2717800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4" name="Straight Arrow Connector 181"/>
          <p:cNvCxnSpPr>
            <a:cxnSpLocks noChangeShapeType="1"/>
            <a:stCxn id="47113" idx="2"/>
            <a:endCxn id="47111" idx="2"/>
          </p:cNvCxnSpPr>
          <p:nvPr/>
        </p:nvCxnSpPr>
        <p:spPr bwMode="auto">
          <a:xfrm>
            <a:off x="3916363" y="2717800"/>
            <a:ext cx="522287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5" name="Straight Arrow Connector 182"/>
          <p:cNvCxnSpPr>
            <a:cxnSpLocks noChangeShapeType="1"/>
          </p:cNvCxnSpPr>
          <p:nvPr/>
        </p:nvCxnSpPr>
        <p:spPr bwMode="auto">
          <a:xfrm rot="10800000" flipV="1">
            <a:off x="4435475" y="2717800"/>
            <a:ext cx="836613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6" name="Straight Arrow Connector 183"/>
          <p:cNvCxnSpPr>
            <a:cxnSpLocks noChangeShapeType="1"/>
            <a:stCxn id="47115" idx="2"/>
            <a:endCxn id="47111" idx="2"/>
          </p:cNvCxnSpPr>
          <p:nvPr/>
        </p:nvCxnSpPr>
        <p:spPr bwMode="auto">
          <a:xfrm flipH="1">
            <a:off x="4438650" y="2717800"/>
            <a:ext cx="1820863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7" name="Straight Arrow Connector 184"/>
          <p:cNvCxnSpPr>
            <a:cxnSpLocks noChangeShapeType="1"/>
            <a:stCxn id="47116" idx="0"/>
            <a:endCxn id="47117" idx="0"/>
          </p:cNvCxnSpPr>
          <p:nvPr/>
        </p:nvCxnSpPr>
        <p:spPr bwMode="auto">
          <a:xfrm flipH="1">
            <a:off x="2746375" y="3262313"/>
            <a:ext cx="1690688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8" name="Straight Arrow Connector 185"/>
          <p:cNvCxnSpPr>
            <a:cxnSpLocks noChangeShapeType="1"/>
            <a:stCxn id="47111" idx="2"/>
            <a:endCxn id="47116" idx="0"/>
          </p:cNvCxnSpPr>
          <p:nvPr/>
        </p:nvCxnSpPr>
        <p:spPr bwMode="auto">
          <a:xfrm flipH="1">
            <a:off x="4437063" y="2968625"/>
            <a:ext cx="1587" cy="293688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9" name="Straight Arrow Connector 186"/>
          <p:cNvCxnSpPr>
            <a:cxnSpLocks noChangeShapeType="1"/>
          </p:cNvCxnSpPr>
          <p:nvPr/>
        </p:nvCxnSpPr>
        <p:spPr bwMode="auto">
          <a:xfrm rot="16200000" flipH="1">
            <a:off x="4254500" y="1704975"/>
            <a:ext cx="498475" cy="317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0" name="Straight Arrow Connector 187"/>
          <p:cNvCxnSpPr>
            <a:cxnSpLocks noChangeShapeType="1"/>
            <a:stCxn id="47117" idx="2"/>
          </p:cNvCxnSpPr>
          <p:nvPr/>
        </p:nvCxnSpPr>
        <p:spPr bwMode="auto">
          <a:xfrm rot="16200000" flipH="1">
            <a:off x="3523456" y="3242469"/>
            <a:ext cx="220663" cy="1774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1" name="Straight Arrow Connector 188"/>
          <p:cNvCxnSpPr>
            <a:cxnSpLocks noChangeShapeType="1"/>
            <a:stCxn id="47118" idx="2"/>
          </p:cNvCxnSpPr>
          <p:nvPr/>
        </p:nvCxnSpPr>
        <p:spPr bwMode="auto">
          <a:xfrm rot="16200000" flipH="1">
            <a:off x="4107656" y="3828257"/>
            <a:ext cx="220663" cy="6032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2" name="Straight Arrow Connector 189"/>
          <p:cNvCxnSpPr>
            <a:cxnSpLocks noChangeShapeType="1"/>
            <a:stCxn id="47119" idx="2"/>
          </p:cNvCxnSpPr>
          <p:nvPr/>
        </p:nvCxnSpPr>
        <p:spPr bwMode="auto">
          <a:xfrm rot="5400000">
            <a:off x="4693444" y="3845719"/>
            <a:ext cx="220663" cy="5683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3" name="Straight Arrow Connector 190"/>
          <p:cNvCxnSpPr>
            <a:cxnSpLocks noChangeShapeType="1"/>
            <a:stCxn id="47120" idx="2"/>
          </p:cNvCxnSpPr>
          <p:nvPr/>
        </p:nvCxnSpPr>
        <p:spPr bwMode="auto">
          <a:xfrm rot="5400000">
            <a:off x="5279231" y="3259932"/>
            <a:ext cx="220663" cy="17399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4" name="Straight Arrow Connector 191"/>
          <p:cNvCxnSpPr>
            <a:cxnSpLocks noChangeShapeType="1"/>
          </p:cNvCxnSpPr>
          <p:nvPr/>
        </p:nvCxnSpPr>
        <p:spPr bwMode="auto">
          <a:xfrm rot="16200000" flipH="1">
            <a:off x="3499644" y="4944269"/>
            <a:ext cx="247650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5" name="Straight Arrow Connector 192"/>
          <p:cNvCxnSpPr>
            <a:cxnSpLocks noChangeShapeType="1"/>
          </p:cNvCxnSpPr>
          <p:nvPr/>
        </p:nvCxnSpPr>
        <p:spPr bwMode="auto">
          <a:xfrm rot="16200000" flipH="1">
            <a:off x="4085432" y="5530056"/>
            <a:ext cx="247650" cy="5857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6" name="Straight Arrow Connector 193"/>
          <p:cNvCxnSpPr>
            <a:cxnSpLocks noChangeShapeType="1"/>
          </p:cNvCxnSpPr>
          <p:nvPr/>
        </p:nvCxnSpPr>
        <p:spPr bwMode="auto">
          <a:xfrm rot="10800000" flipV="1">
            <a:off x="4502150" y="5699125"/>
            <a:ext cx="836613" cy="2476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7" name="Straight Arrow Connector 194"/>
          <p:cNvCxnSpPr>
            <a:cxnSpLocks noChangeShapeType="1"/>
          </p:cNvCxnSpPr>
          <p:nvPr/>
        </p:nvCxnSpPr>
        <p:spPr bwMode="auto">
          <a:xfrm rot="5400000">
            <a:off x="5290344" y="4929982"/>
            <a:ext cx="247650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8" name="Straight Arrow Connector 195"/>
          <p:cNvCxnSpPr>
            <a:cxnSpLocks noChangeShapeType="1"/>
          </p:cNvCxnSpPr>
          <p:nvPr/>
        </p:nvCxnSpPr>
        <p:spPr bwMode="auto">
          <a:xfrm rot="-5400000" flipH="1" flipV="1">
            <a:off x="4083844" y="4782344"/>
            <a:ext cx="250825" cy="5857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9" name="Straight Arrow Connector 196"/>
          <p:cNvCxnSpPr>
            <a:cxnSpLocks noChangeShapeType="1"/>
          </p:cNvCxnSpPr>
          <p:nvPr/>
        </p:nvCxnSpPr>
        <p:spPr bwMode="auto">
          <a:xfrm rot="16200000" flipH="1">
            <a:off x="4669631" y="4782344"/>
            <a:ext cx="250825" cy="5857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0" name="Straight Arrow Connector 197"/>
          <p:cNvCxnSpPr>
            <a:cxnSpLocks noChangeShapeType="1"/>
          </p:cNvCxnSpPr>
          <p:nvPr/>
        </p:nvCxnSpPr>
        <p:spPr bwMode="auto">
          <a:xfrm rot="16200000" flipH="1">
            <a:off x="5255419" y="4196556"/>
            <a:ext cx="250825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1" name="Straight Arrow Connector 198"/>
          <p:cNvCxnSpPr>
            <a:cxnSpLocks noChangeShapeType="1"/>
          </p:cNvCxnSpPr>
          <p:nvPr/>
        </p:nvCxnSpPr>
        <p:spPr bwMode="auto">
          <a:xfrm rot="-5400000" flipH="1" flipV="1">
            <a:off x="3498056" y="4196557"/>
            <a:ext cx="250825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2" name="Straight Arrow Connector 185"/>
          <p:cNvCxnSpPr>
            <a:cxnSpLocks noChangeShapeType="1"/>
            <a:endCxn id="47121" idx="0"/>
          </p:cNvCxnSpPr>
          <p:nvPr/>
        </p:nvCxnSpPr>
        <p:spPr bwMode="auto">
          <a:xfrm flipH="1">
            <a:off x="4502150" y="4284663"/>
            <a:ext cx="15875" cy="65246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3" name="Straight Arrow Connector 185"/>
          <p:cNvCxnSpPr>
            <a:cxnSpLocks noChangeShapeType="1"/>
          </p:cNvCxnSpPr>
          <p:nvPr/>
        </p:nvCxnSpPr>
        <p:spPr bwMode="auto">
          <a:xfrm>
            <a:off x="4445000" y="5959475"/>
            <a:ext cx="4763" cy="501650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5971669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27CC09-8D7C-4C05-B050-E35F22CD497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类比</a:t>
            </a:r>
            <a:r>
              <a:rPr lang="en-US" altLang="zh-TW" dirty="0">
                <a:ea typeface="PMingLiU" pitchFamily="18" charset="-120"/>
              </a:rPr>
              <a:t>: </a:t>
            </a:r>
            <a:r>
              <a:rPr lang="zh-CN" altLang="en-US" dirty="0">
                <a:ea typeface="PMingLiU" pitchFamily="18" charset="-120"/>
              </a:rPr>
              <a:t>工厂里的机器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33475"/>
            <a:ext cx="8375650" cy="655638"/>
          </a:xfrm>
        </p:spPr>
        <p:txBody>
          <a:bodyPr/>
          <a:lstStyle/>
          <a:p>
            <a:pPr eaLnBrk="1" hangingPunct="1"/>
            <a:endParaRPr lang="zh-TW" altLang="en-US">
              <a:ea typeface="PMingLiU" pitchFamily="18" charset="-120"/>
            </a:endParaRPr>
          </a:p>
        </p:txBody>
      </p:sp>
      <p:pic>
        <p:nvPicPr>
          <p:cNvPr id="49157" name="Picture 4" descr="MCj02336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981200"/>
            <a:ext cx="2330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5" descr="MCj0233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6813" y="2101850"/>
            <a:ext cx="186055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6" descr="MCj031130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1413" y="4349750"/>
            <a:ext cx="183832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7" descr="MCj019788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788" y="4646613"/>
            <a:ext cx="180816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8" descr="MCj0149917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5900" y="2030413"/>
            <a:ext cx="2020888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9" descr="MCBD20027_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9138" y="4130675"/>
            <a:ext cx="16256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0" descr="MCj0129873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8163" y="4414838"/>
            <a:ext cx="162401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595262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类比</a:t>
            </a:r>
            <a:r>
              <a:rPr lang="en-US" altLang="zh-TW" dirty="0">
                <a:ea typeface="PMingLiU" pitchFamily="18" charset="-120"/>
              </a:rPr>
              <a:t>: </a:t>
            </a:r>
            <a:r>
              <a:rPr lang="zh-CN" altLang="en-US" dirty="0">
                <a:ea typeface="PMingLiU" pitchFamily="18" charset="-120"/>
              </a:rPr>
              <a:t>构建工厂</a:t>
            </a:r>
            <a:endParaRPr lang="en-US" dirty="0">
              <a:ea typeface="PMingLiU" pitchFamily="18" charset="-120"/>
            </a:endParaRP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638800" y="6356350"/>
            <a:ext cx="3505200" cy="365125"/>
          </a:xfrm>
        </p:spPr>
        <p:txBody>
          <a:bodyPr/>
          <a:lstStyle/>
          <a:p>
            <a:pPr>
              <a:defRPr/>
            </a:pPr>
            <a:fld id="{CA076ADA-9903-4C0D-851D-32EE42B25B9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252" y="1588866"/>
            <a:ext cx="36576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206" name="Rounded Rectangle 155"/>
          <p:cNvSpPr>
            <a:spLocks noChangeArrowheads="1"/>
          </p:cNvSpPr>
          <p:nvPr/>
        </p:nvSpPr>
        <p:spPr bwMode="auto">
          <a:xfrm>
            <a:off x="539552" y="1209453"/>
            <a:ext cx="6346825" cy="4978400"/>
          </a:xfrm>
          <a:prstGeom prst="roundRect">
            <a:avLst>
              <a:gd name="adj" fmla="val 8519"/>
            </a:avLst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07" name="Rectangle 156"/>
          <p:cNvSpPr>
            <a:spLocks noChangeArrowheads="1"/>
          </p:cNvSpPr>
          <p:nvPr/>
        </p:nvSpPr>
        <p:spPr bwMode="auto">
          <a:xfrm>
            <a:off x="1084064" y="1695228"/>
            <a:ext cx="5019675" cy="1000125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08" name="Rectangle 157"/>
          <p:cNvSpPr>
            <a:spLocks noChangeArrowheads="1"/>
          </p:cNvSpPr>
          <p:nvPr/>
        </p:nvSpPr>
        <p:spPr bwMode="auto">
          <a:xfrm>
            <a:off x="1482527" y="1946053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09" name="Rectangle 158"/>
          <p:cNvSpPr>
            <a:spLocks noChangeArrowheads="1"/>
          </p:cNvSpPr>
          <p:nvPr/>
        </p:nvSpPr>
        <p:spPr bwMode="auto">
          <a:xfrm>
            <a:off x="2652514" y="1946053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0" name="Rectangle 159"/>
          <p:cNvSpPr>
            <a:spLocks noChangeArrowheads="1"/>
          </p:cNvSpPr>
          <p:nvPr/>
        </p:nvSpPr>
        <p:spPr bwMode="auto">
          <a:xfrm>
            <a:off x="3824089" y="1946053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1" name="Rectangle 160"/>
          <p:cNvSpPr>
            <a:spLocks noChangeArrowheads="1"/>
          </p:cNvSpPr>
          <p:nvPr/>
        </p:nvSpPr>
        <p:spPr bwMode="auto">
          <a:xfrm>
            <a:off x="4995664" y="1946053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2" name="Rectangle 161"/>
          <p:cNvSpPr>
            <a:spLocks noChangeArrowheads="1"/>
          </p:cNvSpPr>
          <p:nvPr/>
        </p:nvSpPr>
        <p:spPr bwMode="auto">
          <a:xfrm>
            <a:off x="1082477" y="3014441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3" name="Rectangle 162"/>
          <p:cNvSpPr>
            <a:spLocks noChangeArrowheads="1"/>
          </p:cNvSpPr>
          <p:nvPr/>
        </p:nvSpPr>
        <p:spPr bwMode="auto">
          <a:xfrm>
            <a:off x="1482527" y="3247803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4" name="Rectangle 163"/>
          <p:cNvSpPr>
            <a:spLocks noChangeArrowheads="1"/>
          </p:cNvSpPr>
          <p:nvPr/>
        </p:nvSpPr>
        <p:spPr bwMode="auto">
          <a:xfrm>
            <a:off x="2652514" y="3247803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5" name="Rectangle 164"/>
          <p:cNvSpPr>
            <a:spLocks noChangeArrowheads="1"/>
          </p:cNvSpPr>
          <p:nvPr/>
        </p:nvSpPr>
        <p:spPr bwMode="auto">
          <a:xfrm>
            <a:off x="3824089" y="3247803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6" name="Rectangle 165"/>
          <p:cNvSpPr>
            <a:spLocks noChangeArrowheads="1"/>
          </p:cNvSpPr>
          <p:nvPr/>
        </p:nvSpPr>
        <p:spPr bwMode="auto">
          <a:xfrm>
            <a:off x="4995664" y="3247803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7" name="Rectangle 166"/>
          <p:cNvSpPr>
            <a:spLocks noChangeArrowheads="1"/>
          </p:cNvSpPr>
          <p:nvPr/>
        </p:nvSpPr>
        <p:spPr bwMode="auto">
          <a:xfrm>
            <a:off x="1147564" y="4689253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8" name="Rectangle 167"/>
          <p:cNvSpPr>
            <a:spLocks noChangeArrowheads="1"/>
          </p:cNvSpPr>
          <p:nvPr/>
        </p:nvSpPr>
        <p:spPr bwMode="auto">
          <a:xfrm>
            <a:off x="1482527" y="4940078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9" name="Rectangle 168"/>
          <p:cNvSpPr>
            <a:spLocks noChangeArrowheads="1"/>
          </p:cNvSpPr>
          <p:nvPr/>
        </p:nvSpPr>
        <p:spPr bwMode="auto">
          <a:xfrm>
            <a:off x="2652514" y="4940078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20" name="Rectangle 169"/>
          <p:cNvSpPr>
            <a:spLocks noChangeArrowheads="1"/>
          </p:cNvSpPr>
          <p:nvPr/>
        </p:nvSpPr>
        <p:spPr bwMode="auto">
          <a:xfrm>
            <a:off x="3824089" y="4940078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21" name="Rectangle 170"/>
          <p:cNvSpPr>
            <a:spLocks noChangeArrowheads="1"/>
          </p:cNvSpPr>
          <p:nvPr/>
        </p:nvSpPr>
        <p:spPr bwMode="auto">
          <a:xfrm>
            <a:off x="4995664" y="4940078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51222" name="Straight Arrow Connector 173"/>
          <p:cNvCxnSpPr>
            <a:cxnSpLocks noChangeShapeType="1"/>
            <a:stCxn id="51207" idx="0"/>
            <a:endCxn id="51208" idx="0"/>
          </p:cNvCxnSpPr>
          <p:nvPr/>
        </p:nvCxnSpPr>
        <p:spPr bwMode="auto">
          <a:xfrm flipH="1">
            <a:off x="1901627" y="1682528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3" name="Straight Arrow Connector 174"/>
          <p:cNvCxnSpPr>
            <a:cxnSpLocks noChangeShapeType="1"/>
            <a:stCxn id="51212" idx="0"/>
            <a:endCxn id="51214" idx="0"/>
          </p:cNvCxnSpPr>
          <p:nvPr/>
        </p:nvCxnSpPr>
        <p:spPr bwMode="auto">
          <a:xfrm flipH="1">
            <a:off x="3071614" y="3001741"/>
            <a:ext cx="52070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4" name="Straight Arrow Connector 175"/>
          <p:cNvCxnSpPr>
            <a:cxnSpLocks noChangeShapeType="1"/>
            <a:stCxn id="51207" idx="0"/>
            <a:endCxn id="51209" idx="0"/>
          </p:cNvCxnSpPr>
          <p:nvPr/>
        </p:nvCxnSpPr>
        <p:spPr bwMode="auto">
          <a:xfrm flipH="1">
            <a:off x="3071614" y="1682528"/>
            <a:ext cx="522288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5" name="Straight Arrow Connector 176"/>
          <p:cNvCxnSpPr>
            <a:cxnSpLocks noChangeShapeType="1"/>
            <a:stCxn id="51212" idx="0"/>
            <a:endCxn id="51215" idx="0"/>
          </p:cNvCxnSpPr>
          <p:nvPr/>
        </p:nvCxnSpPr>
        <p:spPr bwMode="auto">
          <a:xfrm>
            <a:off x="3592314" y="3001741"/>
            <a:ext cx="650875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6" name="Straight Arrow Connector 177"/>
          <p:cNvCxnSpPr>
            <a:cxnSpLocks noChangeShapeType="1"/>
            <a:stCxn id="51207" idx="0"/>
            <a:endCxn id="51211" idx="0"/>
          </p:cNvCxnSpPr>
          <p:nvPr/>
        </p:nvCxnSpPr>
        <p:spPr bwMode="auto">
          <a:xfrm>
            <a:off x="3593902" y="1682528"/>
            <a:ext cx="1820862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7" name="Straight Arrow Connector 178"/>
          <p:cNvCxnSpPr>
            <a:cxnSpLocks noChangeShapeType="1"/>
          </p:cNvCxnSpPr>
          <p:nvPr/>
        </p:nvCxnSpPr>
        <p:spPr bwMode="auto">
          <a:xfrm>
            <a:off x="3644702" y="3001741"/>
            <a:ext cx="178435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8" name="Straight Arrow Connector 179"/>
          <p:cNvCxnSpPr>
            <a:cxnSpLocks noChangeShapeType="1"/>
            <a:stCxn id="51207" idx="0"/>
            <a:endCxn id="51210" idx="0"/>
          </p:cNvCxnSpPr>
          <p:nvPr/>
        </p:nvCxnSpPr>
        <p:spPr bwMode="auto">
          <a:xfrm>
            <a:off x="3593902" y="1682528"/>
            <a:ext cx="649287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9" name="Straight Arrow Connector 180"/>
          <p:cNvCxnSpPr>
            <a:cxnSpLocks noChangeShapeType="1"/>
            <a:stCxn id="51208" idx="2"/>
            <a:endCxn id="51207" idx="2"/>
          </p:cNvCxnSpPr>
          <p:nvPr/>
        </p:nvCxnSpPr>
        <p:spPr bwMode="auto">
          <a:xfrm>
            <a:off x="1901627" y="2457228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0" name="Straight Arrow Connector 181"/>
          <p:cNvCxnSpPr>
            <a:cxnSpLocks noChangeShapeType="1"/>
            <a:stCxn id="51209" idx="2"/>
            <a:endCxn id="51207" idx="2"/>
          </p:cNvCxnSpPr>
          <p:nvPr/>
        </p:nvCxnSpPr>
        <p:spPr bwMode="auto">
          <a:xfrm>
            <a:off x="3071614" y="2457228"/>
            <a:ext cx="522288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1" name="Straight Arrow Connector 182"/>
          <p:cNvCxnSpPr>
            <a:cxnSpLocks noChangeShapeType="1"/>
          </p:cNvCxnSpPr>
          <p:nvPr/>
        </p:nvCxnSpPr>
        <p:spPr bwMode="auto">
          <a:xfrm rot="10800000" flipV="1">
            <a:off x="3590727" y="2457228"/>
            <a:ext cx="836612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2" name="Straight Arrow Connector 183"/>
          <p:cNvCxnSpPr>
            <a:cxnSpLocks noChangeShapeType="1"/>
            <a:stCxn id="51211" idx="2"/>
            <a:endCxn id="51207" idx="2"/>
          </p:cNvCxnSpPr>
          <p:nvPr/>
        </p:nvCxnSpPr>
        <p:spPr bwMode="auto">
          <a:xfrm flipH="1">
            <a:off x="3593902" y="2457228"/>
            <a:ext cx="1820862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3" name="Straight Arrow Connector 184"/>
          <p:cNvCxnSpPr>
            <a:cxnSpLocks noChangeShapeType="1"/>
            <a:stCxn id="51212" idx="0"/>
            <a:endCxn id="51213" idx="0"/>
          </p:cNvCxnSpPr>
          <p:nvPr/>
        </p:nvCxnSpPr>
        <p:spPr bwMode="auto">
          <a:xfrm flipH="1">
            <a:off x="1901627" y="3001741"/>
            <a:ext cx="1690687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4" name="Straight Arrow Connector 185"/>
          <p:cNvCxnSpPr>
            <a:cxnSpLocks noChangeShapeType="1"/>
            <a:stCxn id="51207" idx="2"/>
            <a:endCxn id="51212" idx="0"/>
          </p:cNvCxnSpPr>
          <p:nvPr/>
        </p:nvCxnSpPr>
        <p:spPr bwMode="auto">
          <a:xfrm flipH="1">
            <a:off x="3592314" y="2708053"/>
            <a:ext cx="1588" cy="293688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5" name="Straight Arrow Connector 186"/>
          <p:cNvCxnSpPr>
            <a:cxnSpLocks noChangeShapeType="1"/>
          </p:cNvCxnSpPr>
          <p:nvPr/>
        </p:nvCxnSpPr>
        <p:spPr bwMode="auto">
          <a:xfrm rot="16200000" flipH="1">
            <a:off x="3409752" y="1444403"/>
            <a:ext cx="498475" cy="317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6" name="Straight Arrow Connector 187"/>
          <p:cNvCxnSpPr>
            <a:cxnSpLocks noChangeShapeType="1"/>
            <a:stCxn id="51213" idx="2"/>
          </p:cNvCxnSpPr>
          <p:nvPr/>
        </p:nvCxnSpPr>
        <p:spPr bwMode="auto">
          <a:xfrm rot="16200000" flipH="1">
            <a:off x="2678708" y="2981897"/>
            <a:ext cx="220663" cy="1774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7" name="Straight Arrow Connector 188"/>
          <p:cNvCxnSpPr>
            <a:cxnSpLocks noChangeShapeType="1"/>
            <a:stCxn id="51214" idx="2"/>
          </p:cNvCxnSpPr>
          <p:nvPr/>
        </p:nvCxnSpPr>
        <p:spPr bwMode="auto">
          <a:xfrm rot="16200000" flipH="1">
            <a:off x="3262907" y="3567685"/>
            <a:ext cx="220663" cy="6032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8" name="Straight Arrow Connector 189"/>
          <p:cNvCxnSpPr>
            <a:cxnSpLocks noChangeShapeType="1"/>
            <a:stCxn id="51215" idx="2"/>
          </p:cNvCxnSpPr>
          <p:nvPr/>
        </p:nvCxnSpPr>
        <p:spPr bwMode="auto">
          <a:xfrm rot="5400000">
            <a:off x="3848695" y="3585147"/>
            <a:ext cx="220663" cy="5683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9" name="Straight Arrow Connector 190"/>
          <p:cNvCxnSpPr>
            <a:cxnSpLocks noChangeShapeType="1"/>
            <a:stCxn id="51216" idx="2"/>
          </p:cNvCxnSpPr>
          <p:nvPr/>
        </p:nvCxnSpPr>
        <p:spPr bwMode="auto">
          <a:xfrm rot="5400000">
            <a:off x="4434482" y="2999360"/>
            <a:ext cx="220663" cy="17399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0" name="Straight Arrow Connector 191"/>
          <p:cNvCxnSpPr>
            <a:cxnSpLocks noChangeShapeType="1"/>
          </p:cNvCxnSpPr>
          <p:nvPr/>
        </p:nvCxnSpPr>
        <p:spPr bwMode="auto">
          <a:xfrm rot="16200000" flipH="1">
            <a:off x="2654896" y="4683696"/>
            <a:ext cx="247650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1" name="Straight Arrow Connector 192"/>
          <p:cNvCxnSpPr>
            <a:cxnSpLocks noChangeShapeType="1"/>
          </p:cNvCxnSpPr>
          <p:nvPr/>
        </p:nvCxnSpPr>
        <p:spPr bwMode="auto">
          <a:xfrm rot="16200000" flipH="1">
            <a:off x="3240683" y="5269484"/>
            <a:ext cx="247650" cy="5857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2" name="Straight Arrow Connector 193"/>
          <p:cNvCxnSpPr>
            <a:cxnSpLocks noChangeShapeType="1"/>
          </p:cNvCxnSpPr>
          <p:nvPr/>
        </p:nvCxnSpPr>
        <p:spPr bwMode="auto">
          <a:xfrm rot="10800000" flipV="1">
            <a:off x="3657402" y="5438553"/>
            <a:ext cx="836612" cy="2476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3" name="Straight Arrow Connector 194"/>
          <p:cNvCxnSpPr>
            <a:cxnSpLocks noChangeShapeType="1"/>
          </p:cNvCxnSpPr>
          <p:nvPr/>
        </p:nvCxnSpPr>
        <p:spPr bwMode="auto">
          <a:xfrm rot="5400000">
            <a:off x="4445596" y="4669409"/>
            <a:ext cx="247650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4" name="Straight Arrow Connector 195"/>
          <p:cNvCxnSpPr>
            <a:cxnSpLocks noChangeShapeType="1"/>
          </p:cNvCxnSpPr>
          <p:nvPr/>
        </p:nvCxnSpPr>
        <p:spPr bwMode="auto">
          <a:xfrm rot="-5400000" flipH="1" flipV="1">
            <a:off x="3239095" y="4521772"/>
            <a:ext cx="250825" cy="5857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5" name="Straight Arrow Connector 196"/>
          <p:cNvCxnSpPr>
            <a:cxnSpLocks noChangeShapeType="1"/>
          </p:cNvCxnSpPr>
          <p:nvPr/>
        </p:nvCxnSpPr>
        <p:spPr bwMode="auto">
          <a:xfrm rot="16200000" flipH="1">
            <a:off x="3824883" y="4521772"/>
            <a:ext cx="250825" cy="5857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6" name="Straight Arrow Connector 197"/>
          <p:cNvCxnSpPr>
            <a:cxnSpLocks noChangeShapeType="1"/>
          </p:cNvCxnSpPr>
          <p:nvPr/>
        </p:nvCxnSpPr>
        <p:spPr bwMode="auto">
          <a:xfrm rot="16200000" flipH="1">
            <a:off x="4410670" y="3935985"/>
            <a:ext cx="250825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7" name="Straight Arrow Connector 198"/>
          <p:cNvCxnSpPr>
            <a:cxnSpLocks noChangeShapeType="1"/>
          </p:cNvCxnSpPr>
          <p:nvPr/>
        </p:nvCxnSpPr>
        <p:spPr bwMode="auto">
          <a:xfrm rot="-5400000" flipH="1" flipV="1">
            <a:off x="2653308" y="3935984"/>
            <a:ext cx="250825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8" name="Straight Arrow Connector 185"/>
          <p:cNvCxnSpPr>
            <a:cxnSpLocks noChangeShapeType="1"/>
            <a:endCxn id="51217" idx="0"/>
          </p:cNvCxnSpPr>
          <p:nvPr/>
        </p:nvCxnSpPr>
        <p:spPr bwMode="auto">
          <a:xfrm flipH="1">
            <a:off x="3657402" y="4024091"/>
            <a:ext cx="15875" cy="65246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9" name="Straight Arrow Connector 185"/>
          <p:cNvCxnSpPr>
            <a:cxnSpLocks noChangeShapeType="1"/>
          </p:cNvCxnSpPr>
          <p:nvPr/>
        </p:nvCxnSpPr>
        <p:spPr bwMode="auto">
          <a:xfrm>
            <a:off x="3600252" y="5698903"/>
            <a:ext cx="4762" cy="501650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pic>
        <p:nvPicPr>
          <p:cNvPr id="51250" name="Picture 49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814" y="3146203"/>
            <a:ext cx="8747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1" name="Picture 50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664" y="4779741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2" name="Picture 51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5689" y="3173191"/>
            <a:ext cx="874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3" name="Picture 52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564" y="3200178"/>
            <a:ext cx="8747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4" name="Picture 53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3439" y="3227166"/>
            <a:ext cx="874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5" name="Picture 54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7277" y="4762278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6" name="Picture 55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3452" y="4762278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7" name="Picture 56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2489" y="4760691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8" name="Picture 57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9852" y="1914303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9" name="Picture 58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7127" y="1896841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0" name="Picture 59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3314" y="1879378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1" name="Picture 60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2352" y="1877791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2" name="Rectangle 61"/>
          <p:cNvSpPr>
            <a:spLocks noChangeArrowheads="1"/>
          </p:cNvSpPr>
          <p:nvPr/>
        </p:nvSpPr>
        <p:spPr bwMode="auto">
          <a:xfrm>
            <a:off x="6862564" y="1260682"/>
            <a:ext cx="2164581" cy="17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79" tIns="44445" rIns="90479" bIns="44445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    涉及调度、延迟、吞吐量、工作流、资源管理等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98345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1CE4FE-BD78-46DB-858D-034D4D42DED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 flipH="1">
            <a:off x="182563" y="2244725"/>
            <a:ext cx="3201987" cy="34083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Pipe-and-Filter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Agent-and-Repository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Event-based coordination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Iterator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 err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MapReduce</a:t>
            </a:r>
            <a:endParaRPr lang="en-US" altLang="zh-TW" sz="2000" b="0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Process Control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Layered Systems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识别程序结构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547688" y="1482760"/>
            <a:ext cx="2676525" cy="35394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Structural Patterns</a:t>
            </a: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175" y="1438275"/>
            <a:ext cx="876300" cy="876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5113" y="1681163"/>
            <a:ext cx="2333625" cy="134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608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88" y="2776538"/>
            <a:ext cx="952500" cy="930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46089" name="Group 8"/>
          <p:cNvGrpSpPr>
            <a:grpSpLocks/>
          </p:cNvGrpSpPr>
          <p:nvPr/>
        </p:nvGrpSpPr>
        <p:grpSpPr bwMode="auto">
          <a:xfrm>
            <a:off x="5894388" y="3514725"/>
            <a:ext cx="1279525" cy="690563"/>
            <a:chOff x="3024" y="3504"/>
            <a:chExt cx="666" cy="296"/>
          </a:xfrm>
        </p:grpSpPr>
        <p:sp>
          <p:nvSpPr>
            <p:cNvPr id="46096" name="Rectangle 134"/>
            <p:cNvSpPr>
              <a:spLocks noChangeArrowheads="1"/>
            </p:cNvSpPr>
            <p:nvPr/>
          </p:nvSpPr>
          <p:spPr bwMode="auto">
            <a:xfrm>
              <a:off x="3024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 b="0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sp>
          <p:nvSpPr>
            <p:cNvPr id="46097" name="Rectangle 135"/>
            <p:cNvSpPr>
              <a:spLocks noChangeArrowheads="1"/>
            </p:cNvSpPr>
            <p:nvPr/>
          </p:nvSpPr>
          <p:spPr bwMode="auto">
            <a:xfrm>
              <a:off x="3203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 b="0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sp>
          <p:nvSpPr>
            <p:cNvPr id="46098" name="Rectangle 136"/>
            <p:cNvSpPr>
              <a:spLocks noChangeArrowheads="1"/>
            </p:cNvSpPr>
            <p:nvPr/>
          </p:nvSpPr>
          <p:spPr bwMode="auto">
            <a:xfrm>
              <a:off x="3382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 b="0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sp>
          <p:nvSpPr>
            <p:cNvPr id="46099" name="Rectangle 137"/>
            <p:cNvSpPr>
              <a:spLocks noChangeArrowheads="1"/>
            </p:cNvSpPr>
            <p:nvPr/>
          </p:nvSpPr>
          <p:spPr bwMode="auto">
            <a:xfrm>
              <a:off x="3562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 b="0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cxnSp>
          <p:nvCxnSpPr>
            <p:cNvPr id="46100" name="Straight Arrow Connector 142"/>
            <p:cNvCxnSpPr>
              <a:cxnSpLocks noChangeShapeType="1"/>
              <a:stCxn id="46096" idx="2"/>
            </p:cNvCxnSpPr>
            <p:nvPr/>
          </p:nvCxnSpPr>
          <p:spPr bwMode="auto">
            <a:xfrm rot="16200000" flipH="1">
              <a:off x="3187" y="3629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1" name="Straight Arrow Connector 143"/>
            <p:cNvCxnSpPr>
              <a:cxnSpLocks noChangeShapeType="1"/>
              <a:stCxn id="46097" idx="2"/>
            </p:cNvCxnSpPr>
            <p:nvPr/>
          </p:nvCxnSpPr>
          <p:spPr bwMode="auto">
            <a:xfrm rot="16200000" flipH="1">
              <a:off x="3276" y="3719"/>
              <a:ext cx="72" cy="90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2" name="Straight Arrow Connector 144"/>
            <p:cNvCxnSpPr>
              <a:cxnSpLocks noChangeShapeType="1"/>
            </p:cNvCxnSpPr>
            <p:nvPr/>
          </p:nvCxnSpPr>
          <p:spPr bwMode="auto">
            <a:xfrm rot="10800000" flipV="1">
              <a:off x="3357" y="3720"/>
              <a:ext cx="128" cy="7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3" name="Straight Arrow Connector 145"/>
            <p:cNvCxnSpPr>
              <a:cxnSpLocks noChangeShapeType="1"/>
              <a:stCxn id="46099" idx="2"/>
            </p:cNvCxnSpPr>
            <p:nvPr/>
          </p:nvCxnSpPr>
          <p:spPr bwMode="auto">
            <a:xfrm rot="5400000">
              <a:off x="3456" y="3629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4" name="Straight Arrow Connector 143"/>
            <p:cNvCxnSpPr>
              <a:cxnSpLocks noChangeShapeType="1"/>
            </p:cNvCxnSpPr>
            <p:nvPr/>
          </p:nvCxnSpPr>
          <p:spPr bwMode="auto">
            <a:xfrm rot="16200000" flipH="1">
              <a:off x="3369" y="3495"/>
              <a:ext cx="72" cy="90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5" name="Straight Arrow Connector 144"/>
            <p:cNvCxnSpPr>
              <a:cxnSpLocks noChangeShapeType="1"/>
            </p:cNvCxnSpPr>
            <p:nvPr/>
          </p:nvCxnSpPr>
          <p:spPr bwMode="auto">
            <a:xfrm rot="10800000" flipV="1">
              <a:off x="3216" y="3504"/>
              <a:ext cx="128" cy="7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6" name="Straight Arrow Connector 145"/>
            <p:cNvCxnSpPr>
              <a:cxnSpLocks noChangeShapeType="1"/>
            </p:cNvCxnSpPr>
            <p:nvPr/>
          </p:nvCxnSpPr>
          <p:spPr bwMode="auto">
            <a:xfrm rot="5400000">
              <a:off x="3171" y="3405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7" name="Straight Arrow Connector 142"/>
            <p:cNvCxnSpPr>
              <a:cxnSpLocks noChangeShapeType="1"/>
            </p:cNvCxnSpPr>
            <p:nvPr/>
          </p:nvCxnSpPr>
          <p:spPr bwMode="auto">
            <a:xfrm rot="16200000" flipH="1">
              <a:off x="3459" y="3405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</p:grpSp>
      <p:grpSp>
        <p:nvGrpSpPr>
          <p:cNvPr id="46090" name="Group 21"/>
          <p:cNvGrpSpPr>
            <a:grpSpLocks/>
          </p:cNvGrpSpPr>
          <p:nvPr/>
        </p:nvGrpSpPr>
        <p:grpSpPr bwMode="auto">
          <a:xfrm>
            <a:off x="3686175" y="3949700"/>
            <a:ext cx="1676400" cy="1447800"/>
            <a:chOff x="2636" y="3142"/>
            <a:chExt cx="1056" cy="912"/>
          </a:xfrm>
        </p:grpSpPr>
        <p:sp>
          <p:nvSpPr>
            <p:cNvPr id="46093" name="Oval 22"/>
            <p:cNvSpPr>
              <a:spLocks noChangeArrowheads="1"/>
            </p:cNvSpPr>
            <p:nvPr/>
          </p:nvSpPr>
          <p:spPr bwMode="auto">
            <a:xfrm>
              <a:off x="2636" y="3142"/>
              <a:ext cx="1056" cy="912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zh-TW" altLang="en-US" sz="1600" b="0">
                <a:solidFill>
                  <a:srgbClr val="003399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46094" name="Oval 23"/>
            <p:cNvSpPr>
              <a:spLocks noChangeArrowheads="1"/>
            </p:cNvSpPr>
            <p:nvPr/>
          </p:nvSpPr>
          <p:spPr bwMode="auto">
            <a:xfrm>
              <a:off x="2741" y="3264"/>
              <a:ext cx="847" cy="678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zh-TW" altLang="en-US" sz="1600" b="0">
                <a:solidFill>
                  <a:srgbClr val="003399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46095" name="Oval 24"/>
            <p:cNvSpPr>
              <a:spLocks noChangeArrowheads="1"/>
            </p:cNvSpPr>
            <p:nvPr/>
          </p:nvSpPr>
          <p:spPr bwMode="auto">
            <a:xfrm>
              <a:off x="2939" y="3425"/>
              <a:ext cx="436" cy="355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zh-TW" altLang="en-US" sz="1600" b="0">
                <a:solidFill>
                  <a:srgbClr val="003399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</p:grpSp>
      <p:pic>
        <p:nvPicPr>
          <p:cNvPr id="46091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9450" y="4719638"/>
            <a:ext cx="2224088" cy="5699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6092" name="Text Box 26"/>
          <p:cNvSpPr txBox="1">
            <a:spLocks noChangeArrowheads="1"/>
          </p:cNvSpPr>
          <p:nvPr/>
        </p:nvSpPr>
        <p:spPr bwMode="auto">
          <a:xfrm>
            <a:off x="1187624" y="5929380"/>
            <a:ext cx="7029450" cy="4062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定义软件的结构，但没有描述计算或处理的内容</a:t>
            </a:r>
            <a:endParaRPr lang="en-US" altLang="zh-TW" b="0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9758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05680" y="1628800"/>
            <a:ext cx="8686800" cy="3886201"/>
            <a:chOff x="152400" y="2514600"/>
            <a:chExt cx="8686800" cy="3886201"/>
          </a:xfrm>
        </p:grpSpPr>
        <p:sp>
          <p:nvSpPr>
            <p:cNvPr id="13" name="TextBox 12"/>
            <p:cNvSpPr txBox="1"/>
            <p:nvPr/>
          </p:nvSpPr>
          <p:spPr>
            <a:xfrm>
              <a:off x="1981200" y="3962400"/>
              <a:ext cx="18053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CHAPEL</a:t>
              </a:r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743200"/>
              <a:ext cx="263842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514600" y="5257800"/>
              <a:ext cx="2563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Map-Reduce</a:t>
              </a:r>
              <a:endParaRPr lang="en-US" sz="2800" dirty="0"/>
            </a:p>
          </p:txBody>
        </p:sp>
        <p:pic>
          <p:nvPicPr>
            <p:cNvPr id="11269" name="Picture 5" descr="http://upc.lbl.gov/images/upc-logo-tiny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48600" y="3200400"/>
              <a:ext cx="990600" cy="165100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34000" y="3276600"/>
              <a:ext cx="9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Cilk</a:t>
              </a:r>
              <a:endParaRPr lang="en-US" sz="3200" dirty="0"/>
            </a:p>
          </p:txBody>
        </p:sp>
        <p:pic>
          <p:nvPicPr>
            <p:cNvPr id="11271" name="Picture 7" descr="http://www.mcs.anl.gov/mpi/images/mpilogogreen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3581400"/>
              <a:ext cx="1209675" cy="476250"/>
            </a:xfrm>
            <a:prstGeom prst="rect">
              <a:avLst/>
            </a:prstGeom>
            <a:noFill/>
          </p:spPr>
        </p:pic>
        <p:pic>
          <p:nvPicPr>
            <p:cNvPr id="11273" name="Picture 9" descr="openmp.or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5400" y="5257800"/>
              <a:ext cx="3200400" cy="1143001"/>
            </a:xfrm>
            <a:prstGeom prst="rect">
              <a:avLst/>
            </a:prstGeom>
            <a:noFill/>
          </p:spPr>
        </p:pic>
        <p:pic>
          <p:nvPicPr>
            <p:cNvPr id="11274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1000" y="4038600"/>
              <a:ext cx="1828799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" y="4572000"/>
              <a:ext cx="2372163" cy="938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" name="Picture 1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38800" y="2514600"/>
              <a:ext cx="1657350" cy="60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Titanium-metal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" y="2667000"/>
              <a:ext cx="1779563" cy="422031"/>
            </a:xfrm>
            <a:prstGeom prst="rect">
              <a:avLst/>
            </a:prstGeom>
          </p:spPr>
        </p:pic>
        <p:pic>
          <p:nvPicPr>
            <p:cNvPr id="24" name="Picture 23" descr="streamit-logo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5867400"/>
              <a:ext cx="2813538" cy="4079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248400" y="4343400"/>
              <a:ext cx="14042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STAPL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657600"/>
              <a:ext cx="6303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5867400"/>
              <a:ext cx="1030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CUDA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并行程序设计模型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66610B-90B3-47A1-B84D-0A38CA6A351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 flipH="1">
            <a:off x="554038" y="2819400"/>
            <a:ext cx="2695575" cy="281305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Pipe-and-Filter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Agent-and-Repository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Event-based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Bulk Synchronous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 err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MapReduce</a:t>
            </a:r>
            <a:endParaRPr lang="en-US" altLang="zh-TW" sz="2000" b="0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Layered Systems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Arbitrary Task Graphs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042988" y="1042988"/>
            <a:ext cx="6059487" cy="7112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Decompose Tasks/Data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Order tasks	Identify Data Sharing and Access</a:t>
            </a:r>
          </a:p>
        </p:txBody>
      </p:sp>
      <p:sp>
        <p:nvSpPr>
          <p:cNvPr id="1684484" name="AutoShape 4"/>
          <p:cNvSpPr>
            <a:spLocks noChangeArrowheads="1"/>
          </p:cNvSpPr>
          <p:nvPr/>
        </p:nvSpPr>
        <p:spPr bwMode="auto">
          <a:xfrm>
            <a:off x="3382963" y="2643188"/>
            <a:ext cx="1470025" cy="701675"/>
          </a:xfrm>
          <a:prstGeom prst="curvedRightArrow">
            <a:avLst>
              <a:gd name="adj1" fmla="val 20000"/>
              <a:gd name="adj2" fmla="val 40000"/>
              <a:gd name="adj3" fmla="val 698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84485" name="AutoShape 5"/>
          <p:cNvSpPr>
            <a:spLocks noChangeArrowheads="1"/>
          </p:cNvSpPr>
          <p:nvPr/>
        </p:nvSpPr>
        <p:spPr bwMode="auto">
          <a:xfrm flipH="1">
            <a:off x="3471863" y="3525838"/>
            <a:ext cx="1420812" cy="874712"/>
          </a:xfrm>
          <a:prstGeom prst="curvedRightArrow">
            <a:avLst>
              <a:gd name="adj1" fmla="val 20000"/>
              <a:gd name="adj2" fmla="val 40000"/>
              <a:gd name="adj3" fmla="val 54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 flipH="1">
            <a:off x="4897438" y="2574925"/>
            <a:ext cx="3609975" cy="4059238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TW" altLang="en-US" sz="2000" b="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Graph Algorithms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Dynamic programming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Dense/Spare Linear Algebra 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(Un)Structured Grids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Graphical Models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Finite State Machines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Backtrack Branch-and-Bound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N-Body Methods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Circuits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Spectral Methods</a:t>
            </a:r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title"/>
          </p:nvPr>
        </p:nvSpPr>
        <p:spPr>
          <a:xfrm>
            <a:off x="182563" y="358775"/>
            <a:ext cx="7315200" cy="7461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ea typeface="PMingLiU" pitchFamily="18" charset="-120"/>
              </a:rPr>
              <a:t>用</a:t>
            </a:r>
            <a:r>
              <a:rPr lang="en-US" altLang="zh-CN" sz="2800" dirty="0">
                <a:ea typeface="PMingLiU" pitchFamily="18" charset="-120"/>
              </a:rPr>
              <a:t>Pattern</a:t>
            </a:r>
            <a:r>
              <a:rPr lang="zh-CN" altLang="en-US" sz="2800" dirty="0">
                <a:ea typeface="PMingLiU" pitchFamily="18" charset="-120"/>
              </a:rPr>
              <a:t>构建并行程序</a:t>
            </a:r>
            <a:endParaRPr lang="en-US" altLang="zh-TW" sz="2800" dirty="0">
              <a:ea typeface="PMingLiU" pitchFamily="18" charset="-120"/>
            </a:endParaRP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547688" y="1882775"/>
            <a:ext cx="2676525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Software Structure</a:t>
            </a: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5111750" y="1871663"/>
            <a:ext cx="2676525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b="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Key Computations</a:t>
            </a:r>
          </a:p>
        </p:txBody>
      </p:sp>
    </p:spTree>
    <p:extLst>
      <p:ext uri="{BB962C8B-B14F-4D97-AF65-F5344CB8AC3E}">
        <p14:creationId xmlns:p14="http://schemas.microsoft.com/office/powerpoint/2010/main" val="70047109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50F10860-14C2-4BFE-B737-9F60FC3D6C38}" type="slidenum">
              <a:rPr lang="en-US"/>
              <a:pPr/>
              <a:t>61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33400"/>
            <a:ext cx="7315200" cy="396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Elements of a structural pattern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450975"/>
            <a:ext cx="7394575" cy="81915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rgbClr val="00B050"/>
                </a:solidFill>
              </a:rPr>
              <a:t>Components are where the computation happens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150" y="2438400"/>
            <a:ext cx="404653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tl" rotWithShape="0">
              <a:srgbClr val="000000">
                <a:alpha val="70000"/>
              </a:srgbClr>
            </a:outerShdw>
          </a:effectLst>
        </p:spPr>
      </p:pic>
      <p:sp>
        <p:nvSpPr>
          <p:cNvPr id="56326" name="Rounded Rectangle 30"/>
          <p:cNvSpPr>
            <a:spLocks noChangeArrowheads="1"/>
          </p:cNvSpPr>
          <p:nvPr/>
        </p:nvSpPr>
        <p:spPr bwMode="auto">
          <a:xfrm>
            <a:off x="2369617" y="2878138"/>
            <a:ext cx="3205162" cy="2252662"/>
          </a:xfrm>
          <a:prstGeom prst="roundRect">
            <a:avLst>
              <a:gd name="adj" fmla="val 8519"/>
            </a:avLst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27" name="Rectangle 31"/>
          <p:cNvSpPr>
            <a:spLocks noChangeArrowheads="1"/>
          </p:cNvSpPr>
          <p:nvPr/>
        </p:nvSpPr>
        <p:spPr bwMode="auto">
          <a:xfrm>
            <a:off x="2707754" y="3255963"/>
            <a:ext cx="2528888" cy="43180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28" name="Rectangle 32"/>
          <p:cNvSpPr>
            <a:spLocks noChangeArrowheads="1"/>
          </p:cNvSpPr>
          <p:nvPr/>
        </p:nvSpPr>
        <p:spPr bwMode="auto">
          <a:xfrm>
            <a:off x="2876029" y="3363913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29" name="Rectangle 33"/>
          <p:cNvSpPr>
            <a:spLocks noChangeArrowheads="1"/>
          </p:cNvSpPr>
          <p:nvPr/>
        </p:nvSpPr>
        <p:spPr bwMode="auto">
          <a:xfrm>
            <a:off x="3466579" y="3363913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0" name="Rectangle 34"/>
          <p:cNvSpPr>
            <a:spLocks noChangeArrowheads="1"/>
          </p:cNvSpPr>
          <p:nvPr/>
        </p:nvSpPr>
        <p:spPr bwMode="auto">
          <a:xfrm>
            <a:off x="4057129" y="3363913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1" name="Rectangle 35"/>
          <p:cNvSpPr>
            <a:spLocks noChangeArrowheads="1"/>
          </p:cNvSpPr>
          <p:nvPr/>
        </p:nvSpPr>
        <p:spPr bwMode="auto">
          <a:xfrm>
            <a:off x="4646092" y="3363913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2" name="Rectangle 36"/>
          <p:cNvSpPr>
            <a:spLocks noChangeArrowheads="1"/>
          </p:cNvSpPr>
          <p:nvPr/>
        </p:nvSpPr>
        <p:spPr bwMode="auto">
          <a:xfrm>
            <a:off x="2707754" y="3817938"/>
            <a:ext cx="2528888" cy="43180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3" name="Rectangle 37"/>
          <p:cNvSpPr>
            <a:spLocks noChangeArrowheads="1"/>
          </p:cNvSpPr>
          <p:nvPr/>
        </p:nvSpPr>
        <p:spPr bwMode="auto">
          <a:xfrm>
            <a:off x="2876029" y="3927475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4" name="Rectangle 38"/>
          <p:cNvSpPr>
            <a:spLocks noChangeArrowheads="1"/>
          </p:cNvSpPr>
          <p:nvPr/>
        </p:nvSpPr>
        <p:spPr bwMode="auto">
          <a:xfrm>
            <a:off x="3466579" y="3927475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5" name="Rectangle 39"/>
          <p:cNvSpPr>
            <a:spLocks noChangeArrowheads="1"/>
          </p:cNvSpPr>
          <p:nvPr/>
        </p:nvSpPr>
        <p:spPr bwMode="auto">
          <a:xfrm>
            <a:off x="4057129" y="3927475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6" name="Rectangle 40"/>
          <p:cNvSpPr>
            <a:spLocks noChangeArrowheads="1"/>
          </p:cNvSpPr>
          <p:nvPr/>
        </p:nvSpPr>
        <p:spPr bwMode="auto">
          <a:xfrm>
            <a:off x="4646092" y="3927475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7" name="Rectangle 41"/>
          <p:cNvSpPr>
            <a:spLocks noChangeArrowheads="1"/>
          </p:cNvSpPr>
          <p:nvPr/>
        </p:nvSpPr>
        <p:spPr bwMode="auto">
          <a:xfrm>
            <a:off x="2707754" y="4483100"/>
            <a:ext cx="2528888" cy="430213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8" name="Rectangle 42"/>
          <p:cNvSpPr>
            <a:spLocks noChangeArrowheads="1"/>
          </p:cNvSpPr>
          <p:nvPr/>
        </p:nvSpPr>
        <p:spPr bwMode="auto">
          <a:xfrm>
            <a:off x="2876029" y="4591050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9" name="Rectangle 43"/>
          <p:cNvSpPr>
            <a:spLocks noChangeArrowheads="1"/>
          </p:cNvSpPr>
          <p:nvPr/>
        </p:nvSpPr>
        <p:spPr bwMode="auto">
          <a:xfrm>
            <a:off x="3466579" y="4591050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40" name="Rectangle 44"/>
          <p:cNvSpPr>
            <a:spLocks noChangeArrowheads="1"/>
          </p:cNvSpPr>
          <p:nvPr/>
        </p:nvSpPr>
        <p:spPr bwMode="auto">
          <a:xfrm>
            <a:off x="4057129" y="4591050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41" name="Rectangle 45"/>
          <p:cNvSpPr>
            <a:spLocks noChangeArrowheads="1"/>
          </p:cNvSpPr>
          <p:nvPr/>
        </p:nvSpPr>
        <p:spPr bwMode="auto">
          <a:xfrm>
            <a:off x="4646092" y="4591050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 b="0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cxnSp>
        <p:nvCxnSpPr>
          <p:cNvPr id="56342" name="Shape 171"/>
          <p:cNvCxnSpPr>
            <a:cxnSpLocks noChangeShapeType="1"/>
            <a:stCxn id="56326" idx="2"/>
            <a:endCxn id="56326" idx="0"/>
          </p:cNvCxnSpPr>
          <p:nvPr/>
        </p:nvCxnSpPr>
        <p:spPr bwMode="auto">
          <a:xfrm rot="5400000" flipH="1" flipV="1">
            <a:off x="2834755" y="4003675"/>
            <a:ext cx="2278062" cy="1587"/>
          </a:xfrm>
          <a:prstGeom prst="bentConnector5">
            <a:avLst>
              <a:gd name="adj1" fmla="val -9407"/>
              <a:gd name="adj2" fmla="val -115400032"/>
              <a:gd name="adj3" fmla="val 109477"/>
            </a:avLst>
          </a:prstGeom>
          <a:noFill/>
          <a:ln w="38100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56343" name="Straight Arrow Connector 173"/>
          <p:cNvCxnSpPr>
            <a:cxnSpLocks noChangeShapeType="1"/>
            <a:stCxn id="56327" idx="0"/>
            <a:endCxn id="56328" idx="0"/>
          </p:cNvCxnSpPr>
          <p:nvPr/>
        </p:nvCxnSpPr>
        <p:spPr bwMode="auto">
          <a:xfrm flipH="1">
            <a:off x="3087167" y="3243263"/>
            <a:ext cx="88582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4" name="Straight Arrow Connector 174"/>
          <p:cNvCxnSpPr>
            <a:cxnSpLocks noChangeShapeType="1"/>
            <a:stCxn id="56332" idx="0"/>
            <a:endCxn id="56334" idx="0"/>
          </p:cNvCxnSpPr>
          <p:nvPr/>
        </p:nvCxnSpPr>
        <p:spPr bwMode="auto">
          <a:xfrm flipH="1">
            <a:off x="3677717" y="3805238"/>
            <a:ext cx="295275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5" name="Straight Arrow Connector 175"/>
          <p:cNvCxnSpPr>
            <a:cxnSpLocks noChangeShapeType="1"/>
            <a:stCxn id="56327" idx="0"/>
            <a:endCxn id="56329" idx="0"/>
          </p:cNvCxnSpPr>
          <p:nvPr/>
        </p:nvCxnSpPr>
        <p:spPr bwMode="auto">
          <a:xfrm flipH="1">
            <a:off x="3677717" y="3243263"/>
            <a:ext cx="29527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6" name="Straight Arrow Connector 176"/>
          <p:cNvCxnSpPr>
            <a:cxnSpLocks noChangeShapeType="1"/>
            <a:stCxn id="56332" idx="0"/>
            <a:endCxn id="56335" idx="0"/>
          </p:cNvCxnSpPr>
          <p:nvPr/>
        </p:nvCxnSpPr>
        <p:spPr bwMode="auto">
          <a:xfrm>
            <a:off x="3972992" y="3805238"/>
            <a:ext cx="295275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7" name="Straight Arrow Connector 177"/>
          <p:cNvCxnSpPr>
            <a:cxnSpLocks noChangeShapeType="1"/>
            <a:stCxn id="56327" idx="0"/>
            <a:endCxn id="56331" idx="0"/>
          </p:cNvCxnSpPr>
          <p:nvPr/>
        </p:nvCxnSpPr>
        <p:spPr bwMode="auto">
          <a:xfrm>
            <a:off x="3972992" y="3243263"/>
            <a:ext cx="884237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8" name="Straight Arrow Connector 178"/>
          <p:cNvCxnSpPr>
            <a:cxnSpLocks noChangeShapeType="1"/>
            <a:stCxn id="56332" idx="0"/>
            <a:endCxn id="56336" idx="0"/>
          </p:cNvCxnSpPr>
          <p:nvPr/>
        </p:nvCxnSpPr>
        <p:spPr bwMode="auto">
          <a:xfrm>
            <a:off x="3972992" y="3805238"/>
            <a:ext cx="884237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9" name="Straight Arrow Connector 179"/>
          <p:cNvCxnSpPr>
            <a:cxnSpLocks noChangeShapeType="1"/>
            <a:stCxn id="56327" idx="0"/>
            <a:endCxn id="56330" idx="0"/>
          </p:cNvCxnSpPr>
          <p:nvPr/>
        </p:nvCxnSpPr>
        <p:spPr bwMode="auto">
          <a:xfrm>
            <a:off x="3972992" y="3243263"/>
            <a:ext cx="29527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0" name="Straight Arrow Connector 180"/>
          <p:cNvCxnSpPr>
            <a:cxnSpLocks noChangeShapeType="1"/>
            <a:stCxn id="56328" idx="2"/>
            <a:endCxn id="56327" idx="2"/>
          </p:cNvCxnSpPr>
          <p:nvPr/>
        </p:nvCxnSpPr>
        <p:spPr bwMode="auto">
          <a:xfrm>
            <a:off x="3087167" y="3592513"/>
            <a:ext cx="88582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1" name="Straight Arrow Connector 181"/>
          <p:cNvCxnSpPr>
            <a:cxnSpLocks noChangeShapeType="1"/>
            <a:stCxn id="56329" idx="2"/>
            <a:endCxn id="56327" idx="2"/>
          </p:cNvCxnSpPr>
          <p:nvPr/>
        </p:nvCxnSpPr>
        <p:spPr bwMode="auto">
          <a:xfrm>
            <a:off x="3677717" y="3592513"/>
            <a:ext cx="29527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2" name="Straight Arrow Connector 182"/>
          <p:cNvCxnSpPr>
            <a:cxnSpLocks noChangeShapeType="1"/>
            <a:endCxn id="56327" idx="2"/>
          </p:cNvCxnSpPr>
          <p:nvPr/>
        </p:nvCxnSpPr>
        <p:spPr bwMode="auto">
          <a:xfrm rot="10800000" flipV="1">
            <a:off x="3972992" y="3592513"/>
            <a:ext cx="420687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3" name="Straight Arrow Connector 183"/>
          <p:cNvCxnSpPr>
            <a:cxnSpLocks noChangeShapeType="1"/>
            <a:stCxn id="56331" idx="2"/>
            <a:endCxn id="56327" idx="2"/>
          </p:cNvCxnSpPr>
          <p:nvPr/>
        </p:nvCxnSpPr>
        <p:spPr bwMode="auto">
          <a:xfrm flipH="1">
            <a:off x="3972992" y="3592513"/>
            <a:ext cx="884237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4" name="Straight Arrow Connector 184"/>
          <p:cNvCxnSpPr>
            <a:cxnSpLocks noChangeShapeType="1"/>
            <a:stCxn id="56332" idx="0"/>
            <a:endCxn id="56333" idx="0"/>
          </p:cNvCxnSpPr>
          <p:nvPr/>
        </p:nvCxnSpPr>
        <p:spPr bwMode="auto">
          <a:xfrm flipH="1">
            <a:off x="3087167" y="3805238"/>
            <a:ext cx="885825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5" name="Straight Arrow Connector 185"/>
          <p:cNvCxnSpPr>
            <a:cxnSpLocks noChangeShapeType="1"/>
          </p:cNvCxnSpPr>
          <p:nvPr/>
        </p:nvCxnSpPr>
        <p:spPr bwMode="auto">
          <a:xfrm rot="5400000">
            <a:off x="3908698" y="3752057"/>
            <a:ext cx="130175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6" name="Straight Arrow Connector 186"/>
          <p:cNvCxnSpPr>
            <a:cxnSpLocks noChangeShapeType="1"/>
            <a:stCxn id="56326" idx="0"/>
          </p:cNvCxnSpPr>
          <p:nvPr/>
        </p:nvCxnSpPr>
        <p:spPr bwMode="auto">
          <a:xfrm rot="16200000" flipH="1">
            <a:off x="3784873" y="3053557"/>
            <a:ext cx="377825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7" name="Straight Arrow Connector 187"/>
          <p:cNvCxnSpPr>
            <a:cxnSpLocks noChangeShapeType="1"/>
            <a:stCxn id="56333" idx="2"/>
          </p:cNvCxnSpPr>
          <p:nvPr/>
        </p:nvCxnSpPr>
        <p:spPr bwMode="auto">
          <a:xfrm rot="16200000" flipH="1">
            <a:off x="3486423" y="3756819"/>
            <a:ext cx="95250" cy="8937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8" name="Straight Arrow Connector 188"/>
          <p:cNvCxnSpPr>
            <a:cxnSpLocks noChangeShapeType="1"/>
            <a:stCxn id="56334" idx="2"/>
          </p:cNvCxnSpPr>
          <p:nvPr/>
        </p:nvCxnSpPr>
        <p:spPr bwMode="auto">
          <a:xfrm rot="16200000" flipH="1">
            <a:off x="3781698" y="4052094"/>
            <a:ext cx="95250" cy="30321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9" name="Straight Arrow Connector 189"/>
          <p:cNvCxnSpPr>
            <a:cxnSpLocks noChangeShapeType="1"/>
            <a:stCxn id="56335" idx="2"/>
          </p:cNvCxnSpPr>
          <p:nvPr/>
        </p:nvCxnSpPr>
        <p:spPr bwMode="auto">
          <a:xfrm rot="5400000">
            <a:off x="4077767" y="4060825"/>
            <a:ext cx="95250" cy="2857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0" name="Straight Arrow Connector 190"/>
          <p:cNvCxnSpPr>
            <a:cxnSpLocks noChangeShapeType="1"/>
            <a:stCxn id="56336" idx="2"/>
          </p:cNvCxnSpPr>
          <p:nvPr/>
        </p:nvCxnSpPr>
        <p:spPr bwMode="auto">
          <a:xfrm rot="5400000">
            <a:off x="4371454" y="3765550"/>
            <a:ext cx="95250" cy="8763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1" name="Straight Arrow Connector 191"/>
          <p:cNvCxnSpPr>
            <a:cxnSpLocks noChangeShapeType="1"/>
          </p:cNvCxnSpPr>
          <p:nvPr/>
        </p:nvCxnSpPr>
        <p:spPr bwMode="auto">
          <a:xfrm rot="16200000" flipH="1">
            <a:off x="3476898" y="4417219"/>
            <a:ext cx="106363" cy="885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2" name="Straight Arrow Connector 192"/>
          <p:cNvCxnSpPr>
            <a:cxnSpLocks noChangeShapeType="1"/>
          </p:cNvCxnSpPr>
          <p:nvPr/>
        </p:nvCxnSpPr>
        <p:spPr bwMode="auto">
          <a:xfrm rot="16200000" flipH="1">
            <a:off x="3772173" y="4712494"/>
            <a:ext cx="106363" cy="2952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3" name="Straight Arrow Connector 193"/>
          <p:cNvCxnSpPr>
            <a:cxnSpLocks noChangeShapeType="1"/>
          </p:cNvCxnSpPr>
          <p:nvPr/>
        </p:nvCxnSpPr>
        <p:spPr bwMode="auto">
          <a:xfrm rot="10800000" flipV="1">
            <a:off x="3972992" y="4806950"/>
            <a:ext cx="420687" cy="106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4" name="Straight Arrow Connector 194"/>
          <p:cNvCxnSpPr>
            <a:cxnSpLocks noChangeShapeType="1"/>
          </p:cNvCxnSpPr>
          <p:nvPr/>
        </p:nvCxnSpPr>
        <p:spPr bwMode="auto">
          <a:xfrm rot="5400000">
            <a:off x="4361929" y="4418013"/>
            <a:ext cx="106363" cy="8842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5" name="Straight Arrow Connector 195"/>
          <p:cNvCxnSpPr>
            <a:cxnSpLocks noChangeShapeType="1"/>
          </p:cNvCxnSpPr>
          <p:nvPr/>
        </p:nvCxnSpPr>
        <p:spPr bwMode="auto">
          <a:xfrm rot="-5400000" flipH="1" flipV="1">
            <a:off x="3771380" y="4389437"/>
            <a:ext cx="107950" cy="2952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6" name="Straight Arrow Connector 196"/>
          <p:cNvCxnSpPr>
            <a:cxnSpLocks noChangeShapeType="1"/>
          </p:cNvCxnSpPr>
          <p:nvPr/>
        </p:nvCxnSpPr>
        <p:spPr bwMode="auto">
          <a:xfrm rot="16200000" flipH="1">
            <a:off x="4065861" y="4390231"/>
            <a:ext cx="107950" cy="2936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7" name="Straight Arrow Connector 197"/>
          <p:cNvCxnSpPr>
            <a:cxnSpLocks noChangeShapeType="1"/>
          </p:cNvCxnSpPr>
          <p:nvPr/>
        </p:nvCxnSpPr>
        <p:spPr bwMode="auto">
          <a:xfrm rot="16200000" flipH="1">
            <a:off x="4361136" y="4094956"/>
            <a:ext cx="107950" cy="8842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8" name="Straight Arrow Connector 198"/>
          <p:cNvCxnSpPr>
            <a:cxnSpLocks noChangeShapeType="1"/>
          </p:cNvCxnSpPr>
          <p:nvPr/>
        </p:nvCxnSpPr>
        <p:spPr bwMode="auto">
          <a:xfrm rot="-5400000" flipH="1" flipV="1">
            <a:off x="3476105" y="4094162"/>
            <a:ext cx="107950" cy="885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9" name="Straight Arrow Connector 199"/>
          <p:cNvCxnSpPr>
            <a:cxnSpLocks noChangeShapeType="1"/>
          </p:cNvCxnSpPr>
          <p:nvPr/>
        </p:nvCxnSpPr>
        <p:spPr bwMode="auto">
          <a:xfrm rot="16200000" flipH="1">
            <a:off x="3865042" y="5021263"/>
            <a:ext cx="217487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70" name="Straight Arrow Connector 199"/>
          <p:cNvCxnSpPr>
            <a:cxnSpLocks noChangeShapeType="1"/>
          </p:cNvCxnSpPr>
          <p:nvPr/>
        </p:nvCxnSpPr>
        <p:spPr bwMode="auto">
          <a:xfrm rot="16200000" flipH="1">
            <a:off x="3896792" y="4357688"/>
            <a:ext cx="217487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810446" name="Line 14"/>
          <p:cNvSpPr>
            <a:spLocks noChangeShapeType="1"/>
          </p:cNvSpPr>
          <p:nvPr/>
        </p:nvSpPr>
        <p:spPr bwMode="auto">
          <a:xfrm>
            <a:off x="1515542" y="2206625"/>
            <a:ext cx="1552575" cy="12334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10496" name="Rectangle 64"/>
          <p:cNvSpPr>
            <a:spLocks noChangeArrowheads="1"/>
          </p:cNvSpPr>
          <p:nvPr/>
        </p:nvSpPr>
        <p:spPr bwMode="auto">
          <a:xfrm>
            <a:off x="0" y="5697538"/>
            <a:ext cx="614521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Connectors are where the communication happens</a:t>
            </a:r>
          </a:p>
        </p:txBody>
      </p:sp>
      <p:sp>
        <p:nvSpPr>
          <p:cNvPr id="1810497" name="Line 65"/>
          <p:cNvSpPr>
            <a:spLocks noChangeShapeType="1"/>
          </p:cNvSpPr>
          <p:nvPr/>
        </p:nvSpPr>
        <p:spPr bwMode="auto">
          <a:xfrm flipV="1">
            <a:off x="899592" y="4340225"/>
            <a:ext cx="3076575" cy="14017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10498" name="Rectangle 66"/>
          <p:cNvSpPr>
            <a:spLocks noChangeArrowheads="1"/>
          </p:cNvSpPr>
          <p:nvPr/>
        </p:nvSpPr>
        <p:spPr bwMode="auto">
          <a:xfrm>
            <a:off x="5655740" y="2351088"/>
            <a:ext cx="3380755" cy="316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A configuration is a graph of components (vertices) and connectors (edges)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A structural patterns may be described as a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familiy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of graphs</a:t>
            </a:r>
            <a:r>
              <a:rPr lang="en-US" dirty="0"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7831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  <p:bldP spid="1810496" grpId="0"/>
      <p:bldP spid="18104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9000"/>
              </a:lnSpc>
            </a:pPr>
            <a:r>
              <a:rPr lang="en-US" dirty="0">
                <a:latin typeface="Arial" pitchFamily="34" charset="0"/>
              </a:rPr>
              <a:t>Pattern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/>
              <a:t>pipe and filter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 err="1"/>
              <a:t>iterator</a:t>
            </a:r>
            <a:endParaRPr lang="en-US" sz="2800" b="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 err="1"/>
              <a:t>MapReduce</a:t>
            </a:r>
            <a:endParaRPr lang="en-US" sz="2800" b="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/>
              <a:t>blackboard/agent and repository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/>
              <a:t>process control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/>
              <a:t>Model view controller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/>
              <a:t>layered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b="0" dirty="0"/>
              <a:t>event-based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638800" y="6356350"/>
            <a:ext cx="3505200" cy="365125"/>
          </a:xfrm>
        </p:spPr>
        <p:txBody>
          <a:bodyPr/>
          <a:lstStyle/>
          <a:p>
            <a:pPr>
              <a:defRPr/>
            </a:pPr>
            <a:fld id="{F94285A3-0B96-4944-94C1-C4AFEE5B31C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4224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FE3C5202-CB19-44CC-8C26-BEBBBF8254DB}" type="slidenum">
              <a:rPr lang="en-US"/>
              <a:pPr/>
              <a:t>63</a:t>
            </a:fld>
            <a:endParaRPr lang="en-US"/>
          </a:p>
        </p:txBody>
      </p:sp>
      <p:sp>
        <p:nvSpPr>
          <p:cNvPr id="57347" name="AutoShape 2"/>
          <p:cNvSpPr>
            <a:spLocks noChangeArrowheads="1"/>
          </p:cNvSpPr>
          <p:nvPr/>
        </p:nvSpPr>
        <p:spPr bwMode="auto">
          <a:xfrm>
            <a:off x="2379663" y="5027613"/>
            <a:ext cx="1612900" cy="4953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6</a:t>
            </a: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3440113" y="4222750"/>
            <a:ext cx="1614487" cy="4953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5</a:t>
            </a:r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3440113" y="3419475"/>
            <a:ext cx="1614487" cy="4937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4</a:t>
            </a:r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416425" y="2614613"/>
            <a:ext cx="1614488" cy="4953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2</a:t>
            </a: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4416425" y="5027613"/>
            <a:ext cx="1614488" cy="4953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7</a:t>
            </a: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2379663" y="2614613"/>
            <a:ext cx="1612900" cy="4953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3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4416425" y="1809750"/>
            <a:ext cx="1614488" cy="4953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1" hangingPunct="1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1</a:t>
            </a:r>
          </a:p>
        </p:txBody>
      </p:sp>
      <p:sp>
        <p:nvSpPr>
          <p:cNvPr id="1826825" name="Line 9"/>
          <p:cNvSpPr>
            <a:spLocks noChangeShapeType="1"/>
          </p:cNvSpPr>
          <p:nvPr/>
        </p:nvSpPr>
        <p:spPr bwMode="auto">
          <a:xfrm>
            <a:off x="3695700" y="3109913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6" name="Line 10"/>
          <p:cNvSpPr>
            <a:spLocks noChangeShapeType="1"/>
          </p:cNvSpPr>
          <p:nvPr/>
        </p:nvSpPr>
        <p:spPr bwMode="auto">
          <a:xfrm>
            <a:off x="4799013" y="3109913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7" name="Line 11"/>
          <p:cNvSpPr>
            <a:spLocks noChangeShapeType="1"/>
          </p:cNvSpPr>
          <p:nvPr/>
        </p:nvSpPr>
        <p:spPr bwMode="auto">
          <a:xfrm>
            <a:off x="5224463" y="2305050"/>
            <a:ext cx="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8" name="Line 12"/>
          <p:cNvSpPr>
            <a:spLocks noChangeShapeType="1"/>
          </p:cNvSpPr>
          <p:nvPr/>
        </p:nvSpPr>
        <p:spPr bwMode="auto">
          <a:xfrm>
            <a:off x="4799013" y="4718050"/>
            <a:ext cx="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9" name="Line 13"/>
          <p:cNvSpPr>
            <a:spLocks noChangeShapeType="1"/>
          </p:cNvSpPr>
          <p:nvPr/>
        </p:nvSpPr>
        <p:spPr bwMode="auto">
          <a:xfrm>
            <a:off x="3738563" y="4718050"/>
            <a:ext cx="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30" name="Line 14"/>
          <p:cNvSpPr>
            <a:spLocks noChangeShapeType="1"/>
          </p:cNvSpPr>
          <p:nvPr/>
        </p:nvSpPr>
        <p:spPr bwMode="auto">
          <a:xfrm>
            <a:off x="4206875" y="3913188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cxnSp>
        <p:nvCxnSpPr>
          <p:cNvPr id="57360" name="AutoShape 15"/>
          <p:cNvCxnSpPr>
            <a:cxnSpLocks noChangeShapeType="1"/>
            <a:stCxn id="57351" idx="3"/>
            <a:endCxn id="57349" idx="3"/>
          </p:cNvCxnSpPr>
          <p:nvPr/>
        </p:nvCxnSpPr>
        <p:spPr bwMode="auto">
          <a:xfrm flipH="1" flipV="1">
            <a:off x="5067300" y="3667125"/>
            <a:ext cx="976313" cy="1608138"/>
          </a:xfrm>
          <a:prstGeom prst="bentConnector3">
            <a:avLst>
              <a:gd name="adj1" fmla="val -21949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1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300038"/>
            <a:ext cx="7315200" cy="746125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Pattern 1: Pipe and Filter</a:t>
            </a:r>
          </a:p>
        </p:txBody>
      </p:sp>
      <p:sp>
        <p:nvSpPr>
          <p:cNvPr id="1826896" name="Line 11"/>
          <p:cNvSpPr>
            <a:spLocks noChangeShapeType="1"/>
          </p:cNvSpPr>
          <p:nvPr/>
        </p:nvSpPr>
        <p:spPr bwMode="auto">
          <a:xfrm>
            <a:off x="5187950" y="1500188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97" name="Line 11"/>
          <p:cNvSpPr>
            <a:spLocks noChangeShapeType="1"/>
          </p:cNvSpPr>
          <p:nvPr/>
        </p:nvSpPr>
        <p:spPr bwMode="auto">
          <a:xfrm>
            <a:off x="3249613" y="2335213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98" name="Line 82"/>
          <p:cNvSpPr>
            <a:spLocks noChangeShapeType="1"/>
          </p:cNvSpPr>
          <p:nvPr/>
        </p:nvSpPr>
        <p:spPr bwMode="auto">
          <a:xfrm>
            <a:off x="1533525" y="2200275"/>
            <a:ext cx="1028700" cy="6016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7366" name="Text Box 84"/>
          <p:cNvSpPr txBox="1">
            <a:spLocks noChangeArrowheads="1"/>
          </p:cNvSpPr>
          <p:nvPr/>
        </p:nvSpPr>
        <p:spPr bwMode="auto">
          <a:xfrm>
            <a:off x="6526213" y="2047875"/>
            <a:ext cx="2379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Pipes embody communication </a:t>
            </a:r>
          </a:p>
        </p:txBody>
      </p:sp>
      <p:sp>
        <p:nvSpPr>
          <p:cNvPr id="1826901" name="Line 85"/>
          <p:cNvSpPr>
            <a:spLocks noChangeShapeType="1"/>
          </p:cNvSpPr>
          <p:nvPr/>
        </p:nvSpPr>
        <p:spPr bwMode="auto">
          <a:xfrm flipH="1">
            <a:off x="6270625" y="4238625"/>
            <a:ext cx="377825" cy="6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7368" name="Text Box 86"/>
          <p:cNvSpPr txBox="1">
            <a:spLocks noChangeArrowheads="1"/>
          </p:cNvSpPr>
          <p:nvPr/>
        </p:nvSpPr>
        <p:spPr bwMode="auto">
          <a:xfrm>
            <a:off x="6692900" y="4062413"/>
            <a:ext cx="2379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可能有反馈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6903" name="Line 87"/>
          <p:cNvSpPr>
            <a:spLocks noChangeShapeType="1"/>
          </p:cNvSpPr>
          <p:nvPr/>
        </p:nvSpPr>
        <p:spPr bwMode="auto">
          <a:xfrm flipH="1" flipV="1">
            <a:off x="5195888" y="2432050"/>
            <a:ext cx="1366837" cy="222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512349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3CCCFB1D-7FED-43F1-9688-8A34CBFF2301}" type="slidenum">
              <a:rPr lang="en-US"/>
              <a:pPr/>
              <a:t>64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itchFamily="34" charset="0"/>
              </a:rPr>
              <a:t>P</a:t>
            </a:r>
            <a:r>
              <a:rPr lang="en-US" dirty="0">
                <a:latin typeface="Arial" pitchFamily="34" charset="0"/>
              </a:rPr>
              <a:t>ipe and filter</a:t>
            </a:r>
            <a:r>
              <a:rPr lang="zh-CN" altLang="en-US" dirty="0">
                <a:latin typeface="Arial" pitchFamily="34" charset="0"/>
              </a:rPr>
              <a:t>例子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358188" cy="603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zh-CN" altLang="en-US" b="0" dirty="0"/>
              <a:t>几乎所有软件在上层有</a:t>
            </a:r>
            <a:r>
              <a:rPr lang="en-US" b="0" dirty="0"/>
              <a:t>pipe and filter</a:t>
            </a:r>
            <a:r>
              <a:rPr lang="zh-CN" altLang="en-US" b="0" dirty="0"/>
              <a:t>结构</a:t>
            </a:r>
            <a:endParaRPr lang="en-US" b="0" dirty="0"/>
          </a:p>
        </p:txBody>
      </p:sp>
      <p:pic>
        <p:nvPicPr>
          <p:cNvPr id="58376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738" y="2001838"/>
            <a:ext cx="3686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7" name="Text Box 22"/>
          <p:cNvSpPr txBox="1">
            <a:spLocks noChangeArrowheads="1"/>
          </p:cNvSpPr>
          <p:nvPr/>
        </p:nvSpPr>
        <p:spPr bwMode="auto">
          <a:xfrm>
            <a:off x="3071813" y="6002338"/>
            <a:ext cx="2887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图像检索系统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12120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Arial" pitchFamily="34" charset="0"/>
              </a:rPr>
              <a:t>Pattern 2: Iterator Pattern 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2" y="1524000"/>
            <a:ext cx="809176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0" dirty="0">
                <a:ea typeface="宋体" charset="-122"/>
              </a:rPr>
              <a:t>售票员核对每个人的信息售票</a:t>
            </a:r>
            <a:endParaRPr lang="en-US" altLang="zh-CN" sz="3200" b="0" dirty="0">
              <a:ea typeface="宋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3" y="2104391"/>
            <a:ext cx="7809384" cy="420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967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EB4D8868-6953-4860-BB1C-2EED305E5023}" type="slidenum">
              <a:rPr lang="en-US"/>
              <a:pPr/>
              <a:t>66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205163" y="1858963"/>
            <a:ext cx="1709737" cy="3902075"/>
          </a:xfrm>
          <a:prstGeom prst="roundRect">
            <a:avLst>
              <a:gd name="adj" fmla="val 8282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59396" name="Title 1"/>
          <p:cNvSpPr>
            <a:spLocks noGrp="1"/>
          </p:cNvSpPr>
          <p:nvPr>
            <p:ph type="title" idx="4294967295"/>
          </p:nvPr>
        </p:nvSpPr>
        <p:spPr>
          <a:xfrm>
            <a:off x="473075" y="417513"/>
            <a:ext cx="7315200" cy="74612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pitchFamily="34" charset="0"/>
              </a:rPr>
              <a:t>Pattern 2: Iterator Pattern </a:t>
            </a:r>
          </a:p>
        </p:txBody>
      </p:sp>
      <p:cxnSp>
        <p:nvCxnSpPr>
          <p:cNvPr id="59397" name="Shape 10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558506" y="5263357"/>
            <a:ext cx="282575" cy="1277938"/>
          </a:xfrm>
          <a:prstGeom prst="bentConnector2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9398" name="Elbow Connector 12"/>
          <p:cNvCxnSpPr>
            <a:cxnSpLocks noChangeShapeType="1"/>
            <a:endCxn id="6" idx="0"/>
          </p:cNvCxnSpPr>
          <p:nvPr/>
        </p:nvCxnSpPr>
        <p:spPr bwMode="auto">
          <a:xfrm rot="16200000" flipV="1">
            <a:off x="2607469" y="3312319"/>
            <a:ext cx="4195762" cy="1289050"/>
          </a:xfrm>
          <a:prstGeom prst="bentConnector3">
            <a:avLst>
              <a:gd name="adj1" fmla="val 105449"/>
            </a:avLst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59399" name="TextBox 16"/>
          <p:cNvSpPr txBox="1">
            <a:spLocks noChangeArrowheads="1"/>
          </p:cNvSpPr>
          <p:nvPr/>
        </p:nvSpPr>
        <p:spPr bwMode="auto">
          <a:xfrm rot="5400000">
            <a:off x="5183707" y="3753614"/>
            <a:ext cx="910185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iterate</a:t>
            </a:r>
          </a:p>
        </p:txBody>
      </p:sp>
      <p:sp>
        <p:nvSpPr>
          <p:cNvPr id="59400" name="TextBox 17"/>
          <p:cNvSpPr txBox="1">
            <a:spLocks noChangeArrowheads="1"/>
          </p:cNvSpPr>
          <p:nvPr/>
        </p:nvSpPr>
        <p:spPr bwMode="auto">
          <a:xfrm>
            <a:off x="1920623" y="5843588"/>
            <a:ext cx="1332416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条件满足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?</a:t>
            </a:r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3349625" y="4267200"/>
            <a:ext cx="1439863" cy="911225"/>
            <a:chOff x="4096" y="2790"/>
            <a:chExt cx="907" cy="574"/>
          </a:xfrm>
        </p:grpSpPr>
        <p:sp>
          <p:nvSpPr>
            <p:cNvPr id="2" name="Rounded Rectangle 66"/>
            <p:cNvSpPr/>
            <p:nvPr/>
          </p:nvSpPr>
          <p:spPr bwMode="auto">
            <a:xfrm>
              <a:off x="4096" y="2790"/>
              <a:ext cx="907" cy="5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endParaRPr>
            </a:p>
          </p:txBody>
        </p:sp>
        <p:sp>
          <p:nvSpPr>
            <p:cNvPr id="3" name="Rectangle 67"/>
            <p:cNvSpPr>
              <a:spLocks noChangeArrowheads="1"/>
            </p:cNvSpPr>
            <p:nvPr/>
          </p:nvSpPr>
          <p:spPr bwMode="auto">
            <a:xfrm>
              <a:off x="4226" y="2981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" name="Rectangle 68"/>
            <p:cNvSpPr>
              <a:spLocks noChangeArrowheads="1"/>
            </p:cNvSpPr>
            <p:nvPr/>
          </p:nvSpPr>
          <p:spPr bwMode="auto">
            <a:xfrm>
              <a:off x="446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470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cxnSp>
          <p:nvCxnSpPr>
            <p:cNvPr id="7" name="Straight Arrow Connector 70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-5400000" flipH="1" flipV="1">
              <a:off x="4335" y="2766"/>
              <a:ext cx="191" cy="2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" name="Straight Arrow Connector 71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-5400000" flipH="1" flipV="1">
              <a:off x="4447" y="2881"/>
              <a:ext cx="193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" name="Straight Arrow Connector 72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16200000" flipH="1">
              <a:off x="4567" y="2773"/>
              <a:ext cx="193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0" name="Straight Arrow Connector 73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16200000" flipH="1">
              <a:off x="4305" y="3120"/>
              <a:ext cx="237" cy="25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Straight Arrow Connector 74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16200000" flipH="1">
              <a:off x="4430" y="3241"/>
              <a:ext cx="235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" name="Straight Arrow Connector 75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5400000">
              <a:off x="4546" y="3133"/>
              <a:ext cx="235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3378200" y="2514600"/>
            <a:ext cx="1439863" cy="911225"/>
            <a:chOff x="4096" y="2790"/>
            <a:chExt cx="907" cy="574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4096" y="2790"/>
              <a:ext cx="907" cy="5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226" y="2981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46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70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cxnSp>
          <p:nvCxnSpPr>
            <p:cNvPr id="71" name="Straight Arrow Connector 70"/>
            <p:cNvCxnSpPr>
              <a:cxnSpLocks noChangeShapeType="1"/>
              <a:stCxn id="67" idx="0"/>
            </p:cNvCxnSpPr>
            <p:nvPr/>
          </p:nvCxnSpPr>
          <p:spPr bwMode="auto">
            <a:xfrm rot="-5400000" flipH="1" flipV="1">
              <a:off x="4335" y="2766"/>
              <a:ext cx="191" cy="2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7" idx="0"/>
              <a:endCxn id="69" idx="0"/>
            </p:cNvCxnSpPr>
            <p:nvPr/>
          </p:nvCxnSpPr>
          <p:spPr bwMode="auto">
            <a:xfrm rot="-5400000" flipH="1" flipV="1">
              <a:off x="4447" y="2881"/>
              <a:ext cx="193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7" idx="0"/>
              <a:endCxn id="70" idx="0"/>
            </p:cNvCxnSpPr>
            <p:nvPr/>
          </p:nvCxnSpPr>
          <p:spPr bwMode="auto">
            <a:xfrm rot="16200000" flipH="1">
              <a:off x="4567" y="2773"/>
              <a:ext cx="193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4" name="Straight Arrow Connector 73"/>
            <p:cNvCxnSpPr>
              <a:cxnSpLocks noChangeShapeType="1"/>
              <a:stCxn id="68" idx="2"/>
              <a:endCxn id="67" idx="2"/>
            </p:cNvCxnSpPr>
            <p:nvPr/>
          </p:nvCxnSpPr>
          <p:spPr bwMode="auto">
            <a:xfrm rot="16200000" flipH="1">
              <a:off x="4305" y="3120"/>
              <a:ext cx="237" cy="25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5" name="Straight Arrow Connector 74"/>
            <p:cNvCxnSpPr>
              <a:cxnSpLocks noChangeShapeType="1"/>
              <a:stCxn id="69" idx="2"/>
              <a:endCxn id="67" idx="2"/>
            </p:cNvCxnSpPr>
            <p:nvPr/>
          </p:nvCxnSpPr>
          <p:spPr bwMode="auto">
            <a:xfrm rot="16200000" flipH="1">
              <a:off x="4430" y="3241"/>
              <a:ext cx="235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cxnSpLocks noChangeShapeType="1"/>
              <a:stCxn id="70" idx="2"/>
              <a:endCxn id="67" idx="2"/>
            </p:cNvCxnSpPr>
            <p:nvPr/>
          </p:nvCxnSpPr>
          <p:spPr bwMode="auto">
            <a:xfrm rot="5400000">
              <a:off x="4546" y="3133"/>
              <a:ext cx="235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59403" name="TextBox 17"/>
          <p:cNvSpPr txBox="1">
            <a:spLocks noChangeArrowheads="1"/>
          </p:cNvSpPr>
          <p:nvPr/>
        </p:nvSpPr>
        <p:spPr bwMode="auto">
          <a:xfrm>
            <a:off x="4551003" y="1133475"/>
            <a:ext cx="1467068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初始化条件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823801" name="Line 57"/>
          <p:cNvSpPr>
            <a:spLocks noChangeShapeType="1"/>
          </p:cNvSpPr>
          <p:nvPr/>
        </p:nvSpPr>
        <p:spPr bwMode="auto">
          <a:xfrm>
            <a:off x="4064000" y="5834063"/>
            <a:ext cx="0" cy="4937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3802" name="Line 58"/>
          <p:cNvSpPr>
            <a:spLocks noChangeShapeType="1"/>
          </p:cNvSpPr>
          <p:nvPr/>
        </p:nvSpPr>
        <p:spPr bwMode="auto">
          <a:xfrm>
            <a:off x="4070350" y="1384300"/>
            <a:ext cx="0" cy="49371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9406" name="TextBox 17"/>
          <p:cNvSpPr txBox="1">
            <a:spLocks noChangeArrowheads="1"/>
          </p:cNvSpPr>
          <p:nvPr/>
        </p:nvSpPr>
        <p:spPr bwMode="auto">
          <a:xfrm>
            <a:off x="465138" y="4778375"/>
            <a:ext cx="2627312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同步迭代结果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07" name="TextBox 17"/>
          <p:cNvSpPr txBox="1">
            <a:spLocks noChangeArrowheads="1"/>
          </p:cNvSpPr>
          <p:nvPr/>
        </p:nvSpPr>
        <p:spPr bwMode="auto">
          <a:xfrm>
            <a:off x="400050" y="2011363"/>
            <a:ext cx="2627313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执行多种函数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823805" name="Line 61"/>
          <p:cNvSpPr>
            <a:spLocks noChangeShapeType="1"/>
          </p:cNvSpPr>
          <p:nvPr/>
        </p:nvSpPr>
        <p:spPr bwMode="auto">
          <a:xfrm>
            <a:off x="2424113" y="2466975"/>
            <a:ext cx="1204912" cy="43656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3806" name="Line 62"/>
          <p:cNvSpPr>
            <a:spLocks noChangeShapeType="1"/>
          </p:cNvSpPr>
          <p:nvPr/>
        </p:nvSpPr>
        <p:spPr bwMode="auto">
          <a:xfrm>
            <a:off x="2481263" y="2598738"/>
            <a:ext cx="1219200" cy="21177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9410" name="TextBox 17"/>
          <p:cNvSpPr txBox="1">
            <a:spLocks noChangeArrowheads="1"/>
          </p:cNvSpPr>
          <p:nvPr/>
        </p:nvSpPr>
        <p:spPr bwMode="auto">
          <a:xfrm>
            <a:off x="4248116" y="6199188"/>
            <a:ext cx="565218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Yes</a:t>
            </a:r>
          </a:p>
        </p:txBody>
      </p:sp>
      <p:sp>
        <p:nvSpPr>
          <p:cNvPr id="59411" name="TextBox 17"/>
          <p:cNvSpPr txBox="1">
            <a:spLocks noChangeArrowheads="1"/>
          </p:cNvSpPr>
          <p:nvPr/>
        </p:nvSpPr>
        <p:spPr bwMode="auto">
          <a:xfrm>
            <a:off x="5459238" y="5510213"/>
            <a:ext cx="495649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39183150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B991F59E-D236-4E23-9AC0-E7E538A3998B}" type="slidenum">
              <a:rPr lang="en-US"/>
              <a:pPr/>
              <a:t>67</a:t>
            </a:fld>
            <a:endParaRPr lang="en-US"/>
          </a:p>
        </p:txBody>
      </p:sp>
      <p:sp>
        <p:nvSpPr>
          <p:cNvPr id="60419" name="Slide Number Placeholder 2"/>
          <p:cNvSpPr txBox="1">
            <a:spLocks noGrp="1"/>
          </p:cNvSpPr>
          <p:nvPr/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5B9A234-9DC1-4EED-95C9-01E024FEB878}" type="slidenum">
              <a:rPr lang="en-US" sz="1200" b="0">
                <a:latin typeface="Arial Black" pitchFamily="34" charset="0"/>
                <a:ea typeface="MS PGothic" pitchFamily="34" charset="-128"/>
              </a:rPr>
              <a:pPr algn="r" eaLnBrk="1" hangingPunct="1"/>
              <a:t>67</a:t>
            </a:fld>
            <a:endParaRPr lang="en-US" sz="1200" b="0">
              <a:latin typeface="Arial Black" pitchFamily="34" charset="0"/>
              <a:ea typeface="MS PGothic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05163" y="1858963"/>
            <a:ext cx="1709737" cy="3902075"/>
          </a:xfrm>
          <a:prstGeom prst="roundRect">
            <a:avLst>
              <a:gd name="adj" fmla="val 8282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60421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</a:rPr>
              <a:t>Iterator Pattern</a:t>
            </a:r>
            <a:r>
              <a:rPr lang="zh-CN" altLang="en-US" sz="3200" dirty="0">
                <a:latin typeface="Arial" pitchFamily="34" charset="0"/>
              </a:rPr>
              <a:t>例子</a:t>
            </a:r>
            <a:r>
              <a:rPr lang="en-US" sz="3200" dirty="0">
                <a:latin typeface="Arial" pitchFamily="34" charset="0"/>
              </a:rPr>
              <a:t>: SVM</a:t>
            </a:r>
            <a:r>
              <a:rPr lang="zh-CN" altLang="en-US" sz="3200" dirty="0">
                <a:latin typeface="Arial" pitchFamily="34" charset="0"/>
              </a:rPr>
              <a:t>训练分类器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60422" name="Slide Number Placeholder 3"/>
          <p:cNvSpPr txBox="1">
            <a:spLocks noGrp="1"/>
          </p:cNvSpPr>
          <p:nvPr/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4A79C8E-E4E5-4244-9BE0-5D9FBF3CDF4C}" type="slidenum">
              <a:rPr lang="en-US" sz="1200" b="0">
                <a:latin typeface="Arial Black" pitchFamily="34" charset="0"/>
                <a:ea typeface="MS PGothic" pitchFamily="34" charset="-128"/>
              </a:rPr>
              <a:pPr algn="r" eaLnBrk="1" hangingPunct="1"/>
              <a:t>67</a:t>
            </a:fld>
            <a:endParaRPr lang="en-US" sz="1200" b="0">
              <a:latin typeface="Arial Black" pitchFamily="34" charset="0"/>
              <a:ea typeface="MS PGothic" pitchFamily="34" charset="-128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313113" y="2011363"/>
            <a:ext cx="1589087" cy="1417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Update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surface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370263" y="4119563"/>
            <a:ext cx="1501775" cy="1450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Identify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Outlier</a:t>
            </a:r>
          </a:p>
        </p:txBody>
      </p:sp>
      <p:cxnSp>
        <p:nvCxnSpPr>
          <p:cNvPr id="60425" name="Shape 10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558506" y="5263357"/>
            <a:ext cx="282575" cy="1277938"/>
          </a:xfrm>
          <a:prstGeom prst="bentConnector2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0426" name="Elbow Connector 12"/>
          <p:cNvCxnSpPr>
            <a:cxnSpLocks noChangeShapeType="1"/>
            <a:endCxn id="6" idx="0"/>
          </p:cNvCxnSpPr>
          <p:nvPr/>
        </p:nvCxnSpPr>
        <p:spPr bwMode="auto">
          <a:xfrm rot="16200000" flipV="1">
            <a:off x="2607469" y="3312319"/>
            <a:ext cx="4195762" cy="1289050"/>
          </a:xfrm>
          <a:prstGeom prst="bentConnector3">
            <a:avLst>
              <a:gd name="adj1" fmla="val 105449"/>
            </a:avLst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0427" name="TextBox 16"/>
          <p:cNvSpPr txBox="1">
            <a:spLocks noChangeArrowheads="1"/>
          </p:cNvSpPr>
          <p:nvPr/>
        </p:nvSpPr>
        <p:spPr bwMode="auto">
          <a:xfrm rot="5400000">
            <a:off x="5105647" y="3673624"/>
            <a:ext cx="10520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iterate</a:t>
            </a:r>
          </a:p>
        </p:txBody>
      </p:sp>
      <p:cxnSp>
        <p:nvCxnSpPr>
          <p:cNvPr id="60429" name="Straight Arrow Connector 21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108450" y="3429000"/>
            <a:ext cx="12700" cy="690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430" name="TextBox 83"/>
          <p:cNvSpPr txBox="1">
            <a:spLocks noChangeArrowheads="1"/>
          </p:cNvSpPr>
          <p:nvPr/>
        </p:nvSpPr>
        <p:spPr bwMode="auto">
          <a:xfrm>
            <a:off x="1116645" y="5854700"/>
            <a:ext cx="295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所有点在误差范围内</a:t>
            </a:r>
            <a:endParaRPr lang="en-US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824810" name="Line 42"/>
          <p:cNvSpPr>
            <a:spLocks noChangeShapeType="1"/>
          </p:cNvSpPr>
          <p:nvPr/>
        </p:nvSpPr>
        <p:spPr bwMode="auto">
          <a:xfrm>
            <a:off x="4064000" y="5834063"/>
            <a:ext cx="0" cy="4937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4811" name="Line 43"/>
          <p:cNvSpPr>
            <a:spLocks noChangeShapeType="1"/>
          </p:cNvSpPr>
          <p:nvPr/>
        </p:nvSpPr>
        <p:spPr bwMode="auto">
          <a:xfrm>
            <a:off x="4070350" y="1384300"/>
            <a:ext cx="0" cy="49371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90513" y="2700338"/>
            <a:ext cx="2681287" cy="1620837"/>
            <a:chOff x="1912" y="2112"/>
            <a:chExt cx="2073" cy="1039"/>
          </a:xfrm>
        </p:grpSpPr>
        <p:sp>
          <p:nvSpPr>
            <p:cNvPr id="10" name="Rectangle 9"/>
            <p:cNvSpPr/>
            <p:nvPr/>
          </p:nvSpPr>
          <p:spPr bwMode="auto">
            <a:xfrm>
              <a:off x="2196" y="2180"/>
              <a:ext cx="756" cy="754"/>
            </a:xfrm>
            <a:prstGeom prst="rect">
              <a:avLst/>
            </a:prstGeom>
            <a:noFill/>
            <a:ln w="254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Tahoma" pitchFamily="34" charset="0"/>
                <a:ea typeface="SimSun" pitchFamily="2" charset="-122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10" idx="1"/>
              <a:endCxn id="10" idx="2"/>
            </p:cNvCxnSpPr>
            <p:nvPr/>
          </p:nvCxnSpPr>
          <p:spPr bwMode="auto">
            <a:xfrm rot="10800000" flipH="1" flipV="1">
              <a:off x="2196" y="2557"/>
              <a:ext cx="378" cy="382"/>
            </a:xfrm>
            <a:prstGeom prst="line">
              <a:avLst/>
            </a:prstGeom>
            <a:ln w="25400" cap="flat" cmpd="thickThin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474" y="2646"/>
              <a:ext cx="523" cy="13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0439" name="Picture 15" descr="latex-image-1.pd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5" y="2945"/>
              <a:ext cx="8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0" name="Picture 16" descr="latex-image-1.pd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7" y="3039"/>
              <a:ext cx="15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1" name="Picture 17" descr="latex-image-1.pd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2" y="2495"/>
              <a:ext cx="15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2" name="Picture 18" descr="latex-image-1.pd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35" y="2112"/>
              <a:ext cx="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3" name="Picture 19" descr="latex-image-1.pd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85" y="2937"/>
              <a:ext cx="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4" name="Picture 20" descr="latex-image-1.pd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9" y="2551"/>
              <a:ext cx="9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434" name="TextBox 17"/>
          <p:cNvSpPr txBox="1">
            <a:spLocks noChangeArrowheads="1"/>
          </p:cNvSpPr>
          <p:nvPr/>
        </p:nvSpPr>
        <p:spPr bwMode="auto">
          <a:xfrm>
            <a:off x="4248116" y="6199188"/>
            <a:ext cx="565218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Yes</a:t>
            </a:r>
          </a:p>
        </p:txBody>
      </p:sp>
      <p:sp>
        <p:nvSpPr>
          <p:cNvPr id="60435" name="TextBox 17"/>
          <p:cNvSpPr txBox="1">
            <a:spLocks noChangeArrowheads="1"/>
          </p:cNvSpPr>
          <p:nvPr/>
        </p:nvSpPr>
        <p:spPr bwMode="auto">
          <a:xfrm>
            <a:off x="5459238" y="5640388"/>
            <a:ext cx="495649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86855400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61ED276C-CBA1-48E3-A085-EBA9669CA8D0}" type="slidenum">
              <a:rPr lang="en-US"/>
              <a:pPr/>
              <a:t>68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Pattern 3: MapReduce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14350" y="1130300"/>
            <a:ext cx="8242300" cy="1778000"/>
          </a:xfrm>
        </p:spPr>
        <p:txBody>
          <a:bodyPr>
            <a:normAutofit/>
          </a:bodyPr>
          <a:lstStyle/>
          <a:p>
            <a:r>
              <a:rPr lang="en-US" dirty="0"/>
              <a:t>Map</a:t>
            </a:r>
            <a:r>
              <a:rPr lang="zh-CN" altLang="en-US" dirty="0"/>
              <a:t>阶段：数据分配给各计算单元处理</a:t>
            </a:r>
            <a:r>
              <a:rPr lang="en-US" dirty="0"/>
              <a:t> </a:t>
            </a:r>
          </a:p>
          <a:p>
            <a:r>
              <a:rPr lang="en-US" altLang="zh-CN" dirty="0"/>
              <a:t>R</a:t>
            </a:r>
            <a:r>
              <a:rPr lang="en-US" dirty="0"/>
              <a:t>educe</a:t>
            </a:r>
            <a:r>
              <a:rPr lang="zh-CN" altLang="en-US" dirty="0"/>
              <a:t>阶段：</a:t>
            </a:r>
            <a:r>
              <a:rPr lang="en-US" dirty="0"/>
              <a:t>map</a:t>
            </a:r>
            <a:r>
              <a:rPr lang="zh-CN" altLang="en-US" dirty="0"/>
              <a:t>阶段的结果进行合并</a:t>
            </a:r>
            <a:endParaRPr lang="en-US" dirty="0"/>
          </a:p>
        </p:txBody>
      </p:sp>
      <p:sp>
        <p:nvSpPr>
          <p:cNvPr id="26" name="Rectangle 1"/>
          <p:cNvSpPr/>
          <p:nvPr/>
        </p:nvSpPr>
        <p:spPr>
          <a:xfrm>
            <a:off x="4629671" y="25732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C0</a:t>
            </a:r>
          </a:p>
        </p:txBody>
      </p:sp>
      <p:sp>
        <p:nvSpPr>
          <p:cNvPr id="27" name="Rectangle 5"/>
          <p:cNvSpPr/>
          <p:nvPr/>
        </p:nvSpPr>
        <p:spPr>
          <a:xfrm>
            <a:off x="5163071" y="25732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C1</a:t>
            </a:r>
          </a:p>
        </p:txBody>
      </p:sp>
      <p:sp>
        <p:nvSpPr>
          <p:cNvPr id="28" name="Rectangle 6"/>
          <p:cNvSpPr/>
          <p:nvPr/>
        </p:nvSpPr>
        <p:spPr>
          <a:xfrm>
            <a:off x="5696471" y="25732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C2</a:t>
            </a:r>
          </a:p>
        </p:txBody>
      </p:sp>
      <p:sp>
        <p:nvSpPr>
          <p:cNvPr id="29" name="Rectangle 7"/>
          <p:cNvSpPr/>
          <p:nvPr/>
        </p:nvSpPr>
        <p:spPr>
          <a:xfrm>
            <a:off x="6153671" y="25732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C3</a:t>
            </a:r>
          </a:p>
        </p:txBody>
      </p:sp>
      <p:sp>
        <p:nvSpPr>
          <p:cNvPr id="30" name="Down Arrow 3"/>
          <p:cNvSpPr/>
          <p:nvPr/>
        </p:nvSpPr>
        <p:spPr>
          <a:xfrm>
            <a:off x="4629671" y="2830463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" name="Down Arrow 10"/>
          <p:cNvSpPr/>
          <p:nvPr/>
        </p:nvSpPr>
        <p:spPr>
          <a:xfrm>
            <a:off x="5163071" y="2830463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2" name="Down Arrow 11"/>
          <p:cNvSpPr/>
          <p:nvPr/>
        </p:nvSpPr>
        <p:spPr>
          <a:xfrm>
            <a:off x="5718696" y="2830463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" name="Down Arrow 12"/>
          <p:cNvSpPr/>
          <p:nvPr/>
        </p:nvSpPr>
        <p:spPr>
          <a:xfrm>
            <a:off x="6153671" y="2830463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4" name="Oval 4"/>
          <p:cNvSpPr/>
          <p:nvPr/>
        </p:nvSpPr>
        <p:spPr>
          <a:xfrm>
            <a:off x="4629671" y="3335288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M0</a:t>
            </a:r>
          </a:p>
        </p:txBody>
      </p:sp>
      <p:sp>
        <p:nvSpPr>
          <p:cNvPr id="35" name="Oval 15"/>
          <p:cNvSpPr/>
          <p:nvPr/>
        </p:nvSpPr>
        <p:spPr>
          <a:xfrm>
            <a:off x="5163071" y="3335288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M1</a:t>
            </a:r>
          </a:p>
        </p:txBody>
      </p:sp>
      <p:sp>
        <p:nvSpPr>
          <p:cNvPr id="36" name="Oval 16"/>
          <p:cNvSpPr/>
          <p:nvPr/>
        </p:nvSpPr>
        <p:spPr>
          <a:xfrm>
            <a:off x="5725046" y="3335288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M2</a:t>
            </a:r>
          </a:p>
        </p:txBody>
      </p:sp>
      <p:sp>
        <p:nvSpPr>
          <p:cNvPr id="37" name="Oval 17"/>
          <p:cNvSpPr/>
          <p:nvPr/>
        </p:nvSpPr>
        <p:spPr>
          <a:xfrm>
            <a:off x="6153671" y="3335288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M3</a:t>
            </a:r>
          </a:p>
        </p:txBody>
      </p:sp>
      <p:sp>
        <p:nvSpPr>
          <p:cNvPr id="38" name="Chevron 14"/>
          <p:cNvSpPr/>
          <p:nvPr/>
        </p:nvSpPr>
        <p:spPr>
          <a:xfrm rot="5400000">
            <a:off x="4612209" y="3684538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9" name="Chevron 21"/>
          <p:cNvSpPr/>
          <p:nvPr/>
        </p:nvSpPr>
        <p:spPr>
          <a:xfrm rot="5400000">
            <a:off x="5148784" y="3684538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0" name="Chevron 22"/>
          <p:cNvSpPr/>
          <p:nvPr/>
        </p:nvSpPr>
        <p:spPr>
          <a:xfrm rot="5400000">
            <a:off x="5713934" y="3684538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1" name="Chevron 23"/>
          <p:cNvSpPr/>
          <p:nvPr/>
        </p:nvSpPr>
        <p:spPr>
          <a:xfrm rot="5400000">
            <a:off x="6139384" y="3684538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2" name="Rectangle 24"/>
          <p:cNvSpPr/>
          <p:nvPr/>
        </p:nvSpPr>
        <p:spPr>
          <a:xfrm>
            <a:off x="4629671" y="40210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IO0</a:t>
            </a:r>
          </a:p>
        </p:txBody>
      </p:sp>
      <p:sp>
        <p:nvSpPr>
          <p:cNvPr id="43" name="Rectangle 25"/>
          <p:cNvSpPr/>
          <p:nvPr/>
        </p:nvSpPr>
        <p:spPr>
          <a:xfrm>
            <a:off x="5163071" y="40210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IO1</a:t>
            </a:r>
          </a:p>
        </p:txBody>
      </p:sp>
      <p:sp>
        <p:nvSpPr>
          <p:cNvPr id="44" name="Rectangle 26"/>
          <p:cNvSpPr/>
          <p:nvPr/>
        </p:nvSpPr>
        <p:spPr>
          <a:xfrm>
            <a:off x="5725046" y="40210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IO2</a:t>
            </a:r>
          </a:p>
        </p:txBody>
      </p:sp>
      <p:sp>
        <p:nvSpPr>
          <p:cNvPr id="45" name="Rectangle 27"/>
          <p:cNvSpPr/>
          <p:nvPr/>
        </p:nvSpPr>
        <p:spPr>
          <a:xfrm>
            <a:off x="6153671" y="40210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IO3</a:t>
            </a:r>
          </a:p>
        </p:txBody>
      </p:sp>
      <p:cxnSp>
        <p:nvCxnSpPr>
          <p:cNvPr id="46" name="Straight Arrow Connector 19"/>
          <p:cNvCxnSpPr/>
          <p:nvPr/>
        </p:nvCxnSpPr>
        <p:spPr>
          <a:xfrm>
            <a:off x="4782071" y="4249688"/>
            <a:ext cx="6096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30"/>
          <p:cNvSpPr/>
          <p:nvPr/>
        </p:nvSpPr>
        <p:spPr>
          <a:xfrm>
            <a:off x="5239271" y="5240288"/>
            <a:ext cx="304800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R0</a:t>
            </a:r>
          </a:p>
        </p:txBody>
      </p:sp>
      <p:sp>
        <p:nvSpPr>
          <p:cNvPr id="48" name="Oval 31"/>
          <p:cNvSpPr/>
          <p:nvPr/>
        </p:nvSpPr>
        <p:spPr>
          <a:xfrm>
            <a:off x="5772671" y="5240288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49" name="Straight Arrow Connector 29"/>
          <p:cNvCxnSpPr>
            <a:stCxn id="44" idx="2"/>
          </p:cNvCxnSpPr>
          <p:nvPr/>
        </p:nvCxnSpPr>
        <p:spPr>
          <a:xfrm flipH="1">
            <a:off x="5436121" y="4249688"/>
            <a:ext cx="441325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7168"/>
          <p:cNvCxnSpPr/>
          <p:nvPr/>
        </p:nvCxnSpPr>
        <p:spPr>
          <a:xfrm>
            <a:off x="5315471" y="4249688"/>
            <a:ext cx="6096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172"/>
          <p:cNvCxnSpPr>
            <a:stCxn id="45" idx="2"/>
            <a:endCxn id="48" idx="0"/>
          </p:cNvCxnSpPr>
          <p:nvPr/>
        </p:nvCxnSpPr>
        <p:spPr>
          <a:xfrm flipH="1">
            <a:off x="5925071" y="4249688"/>
            <a:ext cx="3810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evron 39"/>
          <p:cNvSpPr/>
          <p:nvPr/>
        </p:nvSpPr>
        <p:spPr>
          <a:xfrm rot="5400000">
            <a:off x="5224984" y="5589538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3" name="Chevron 40"/>
          <p:cNvSpPr/>
          <p:nvPr/>
        </p:nvSpPr>
        <p:spPr>
          <a:xfrm rot="5400000">
            <a:off x="5758384" y="5589538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4" name="Rectangle 41"/>
          <p:cNvSpPr/>
          <p:nvPr/>
        </p:nvSpPr>
        <p:spPr>
          <a:xfrm>
            <a:off x="5239271" y="59260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FO0</a:t>
            </a:r>
          </a:p>
        </p:txBody>
      </p:sp>
      <p:sp>
        <p:nvSpPr>
          <p:cNvPr id="55" name="Rectangle 42"/>
          <p:cNvSpPr/>
          <p:nvPr/>
        </p:nvSpPr>
        <p:spPr>
          <a:xfrm>
            <a:off x="5772671" y="5926088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FO1</a:t>
            </a:r>
          </a:p>
        </p:txBody>
      </p:sp>
      <p:sp>
        <p:nvSpPr>
          <p:cNvPr id="56" name="TextBox 7173"/>
          <p:cNvSpPr txBox="1">
            <a:spLocks noChangeArrowheads="1"/>
          </p:cNvSpPr>
          <p:nvPr/>
        </p:nvSpPr>
        <p:spPr bwMode="auto">
          <a:xfrm>
            <a:off x="3867671" y="2573288"/>
            <a:ext cx="66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chunks</a:t>
            </a:r>
          </a:p>
        </p:txBody>
      </p:sp>
      <p:sp>
        <p:nvSpPr>
          <p:cNvPr id="57" name="TextBox 44"/>
          <p:cNvSpPr txBox="1">
            <a:spLocks noChangeArrowheads="1"/>
          </p:cNvSpPr>
          <p:nvPr/>
        </p:nvSpPr>
        <p:spPr bwMode="auto">
          <a:xfrm>
            <a:off x="3867671" y="3363863"/>
            <a:ext cx="781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mappers</a:t>
            </a:r>
          </a:p>
        </p:txBody>
      </p:sp>
      <p:sp>
        <p:nvSpPr>
          <p:cNvPr id="58" name="TextBox 45"/>
          <p:cNvSpPr txBox="1">
            <a:spLocks noChangeArrowheads="1"/>
          </p:cNvSpPr>
          <p:nvPr/>
        </p:nvSpPr>
        <p:spPr bwMode="auto">
          <a:xfrm>
            <a:off x="4353446" y="5268863"/>
            <a:ext cx="839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Reducers</a:t>
            </a:r>
          </a:p>
        </p:txBody>
      </p:sp>
      <p:sp>
        <p:nvSpPr>
          <p:cNvPr id="59" name="TextBox 48"/>
          <p:cNvSpPr txBox="1">
            <a:spLocks noChangeArrowheads="1"/>
          </p:cNvSpPr>
          <p:nvPr/>
        </p:nvSpPr>
        <p:spPr bwMode="auto">
          <a:xfrm rot="16200000">
            <a:off x="3229496" y="3219401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F0"/>
                </a:solidFill>
                <a:ea typeface="宋体" panose="02010600030101010101" pitchFamily="2" charset="-122"/>
              </a:rPr>
              <a:t>Map Phase</a:t>
            </a:r>
          </a:p>
        </p:txBody>
      </p:sp>
      <p:sp>
        <p:nvSpPr>
          <p:cNvPr id="60" name="TextBox 49"/>
          <p:cNvSpPr txBox="1">
            <a:spLocks noChangeArrowheads="1"/>
          </p:cNvSpPr>
          <p:nvPr/>
        </p:nvSpPr>
        <p:spPr bwMode="auto">
          <a:xfrm rot="16200000">
            <a:off x="3085827" y="5063282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92D050"/>
                </a:solidFill>
                <a:ea typeface="宋体" panose="02010600030101010101" pitchFamily="2" charset="-122"/>
              </a:rPr>
              <a:t>Reduce Phase</a:t>
            </a:r>
          </a:p>
        </p:txBody>
      </p:sp>
      <p:sp>
        <p:nvSpPr>
          <p:cNvPr id="61" name="TextBox 50"/>
          <p:cNvSpPr txBox="1">
            <a:spLocks noChangeArrowheads="1"/>
          </p:cNvSpPr>
          <p:nvPr/>
        </p:nvSpPr>
        <p:spPr bwMode="auto">
          <a:xfrm>
            <a:off x="3943871" y="4630688"/>
            <a:ext cx="1144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Shuffling Data</a:t>
            </a:r>
          </a:p>
        </p:txBody>
      </p:sp>
      <p:sp>
        <p:nvSpPr>
          <p:cNvPr id="62" name="Rounded Rectangle 7175"/>
          <p:cNvSpPr/>
          <p:nvPr/>
        </p:nvSpPr>
        <p:spPr>
          <a:xfrm>
            <a:off x="3943871" y="2420888"/>
            <a:ext cx="2590800" cy="19050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3" name="Rounded Rectangle 52"/>
          <p:cNvSpPr/>
          <p:nvPr/>
        </p:nvSpPr>
        <p:spPr>
          <a:xfrm>
            <a:off x="3959746" y="4402088"/>
            <a:ext cx="2590800" cy="19812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4324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06772D41-9DF2-4044-84E8-A99DA8D8B5F1}" type="slidenum">
              <a:rPr lang="en-US"/>
              <a:pPr/>
              <a:t>69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Pattern 4: Agent and Repository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703638" y="1905000"/>
            <a:ext cx="2162175" cy="1404938"/>
          </a:xfrm>
          <a:prstGeom prst="rect">
            <a:avLst/>
          </a:prstGeom>
          <a:solidFill>
            <a:srgbClr val="FBFAC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b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Repository/</a:t>
            </a:r>
          </a:p>
          <a:p>
            <a:pPr algn="l"/>
            <a:r>
              <a:rPr lang="en-US" sz="2000" b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Blackboard</a:t>
            </a:r>
          </a:p>
          <a:p>
            <a:pPr algn="l"/>
            <a:r>
              <a:rPr lang="en-US" sz="2000" b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(i.e. database)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6342063" y="1271588"/>
            <a:ext cx="1087437" cy="42545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2</a:t>
            </a:r>
          </a:p>
        </p:txBody>
      </p:sp>
      <p:sp>
        <p:nvSpPr>
          <p:cNvPr id="1841157" name="Line 5"/>
          <p:cNvSpPr>
            <a:spLocks noChangeShapeType="1"/>
          </p:cNvSpPr>
          <p:nvPr/>
        </p:nvSpPr>
        <p:spPr bwMode="auto">
          <a:xfrm flipH="1">
            <a:off x="5875338" y="1600200"/>
            <a:ext cx="4699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1158" name="Line 6"/>
          <p:cNvSpPr>
            <a:spLocks noChangeShapeType="1"/>
          </p:cNvSpPr>
          <p:nvPr/>
        </p:nvSpPr>
        <p:spPr bwMode="auto">
          <a:xfrm flipH="1" flipV="1">
            <a:off x="3170238" y="1600200"/>
            <a:ext cx="52070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2057400" y="1379538"/>
            <a:ext cx="1087438" cy="42545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1</a:t>
            </a: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6553200" y="2954338"/>
            <a:ext cx="1087438" cy="42545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4</a:t>
            </a:r>
          </a:p>
        </p:txBody>
      </p:sp>
      <p:sp>
        <p:nvSpPr>
          <p:cNvPr id="1841161" name="Line 9"/>
          <p:cNvSpPr>
            <a:spLocks noChangeShapeType="1"/>
          </p:cNvSpPr>
          <p:nvPr/>
        </p:nvSpPr>
        <p:spPr bwMode="auto">
          <a:xfrm flipH="1" flipV="1">
            <a:off x="5888038" y="2971800"/>
            <a:ext cx="685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3499" name="Rectangle 10"/>
          <p:cNvSpPr>
            <a:spLocks noChangeArrowheads="1"/>
          </p:cNvSpPr>
          <p:nvPr/>
        </p:nvSpPr>
        <p:spPr bwMode="auto">
          <a:xfrm>
            <a:off x="357188" y="3729038"/>
            <a:ext cx="8301037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Agent and repository </a:t>
            </a:r>
            <a:r>
              <a:rPr lang="en-US" dirty="0">
                <a:latin typeface="Arial" pitchFamily="34" charset="0"/>
              </a:rPr>
              <a:t>:</a:t>
            </a:r>
            <a:endParaRPr lang="en-US" dirty="0">
              <a:solidFill>
                <a:srgbClr val="0000FF"/>
              </a:solidFill>
              <a:latin typeface="Arial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Agents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通过共享媒介，如黑板进行协作</a:t>
            </a:r>
            <a:endParaRPr lang="en-US" dirty="0">
              <a:latin typeface="Arial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dirty="0">
                <a:solidFill>
                  <a:srgbClr val="990099"/>
                </a:solidFill>
                <a:latin typeface="Arial" pitchFamily="34" charset="0"/>
              </a:rPr>
              <a:t>Blackboard</a:t>
            </a:r>
            <a:r>
              <a:rPr lang="en-US" dirty="0">
                <a:latin typeface="Arial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存放供所有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agents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共享的结果</a:t>
            </a:r>
            <a:endParaRPr lang="en-US" dirty="0">
              <a:solidFill>
                <a:srgbClr val="FF0000"/>
              </a:solidFill>
              <a:latin typeface="Arial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dirty="0">
                <a:solidFill>
                  <a:srgbClr val="990099"/>
                </a:solidFill>
                <a:latin typeface="Arial" pitchFamily="34" charset="0"/>
              </a:rPr>
              <a:t>Agents</a:t>
            </a:r>
            <a:endParaRPr lang="en-US" dirty="0">
              <a:latin typeface="Arial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dirty="0">
                <a:solidFill>
                  <a:srgbClr val="990099"/>
                </a:solidFill>
                <a:latin typeface="Arial" pitchFamily="34" charset="0"/>
              </a:rPr>
              <a:t>Manager</a:t>
            </a:r>
            <a:r>
              <a:rPr lang="en-US" dirty="0">
                <a:latin typeface="Arial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协调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</a:rPr>
              <a:t>agent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访问黑板，并产生合并结果</a:t>
            </a:r>
            <a:endParaRPr lang="en-US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835150" y="2968625"/>
            <a:ext cx="1087438" cy="42545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3</a:t>
            </a:r>
          </a:p>
        </p:txBody>
      </p:sp>
      <p:sp>
        <p:nvSpPr>
          <p:cNvPr id="1841165" name="Line 13"/>
          <p:cNvSpPr>
            <a:spLocks noChangeShapeType="1"/>
          </p:cNvSpPr>
          <p:nvPr/>
        </p:nvSpPr>
        <p:spPr bwMode="auto">
          <a:xfrm flipH="1">
            <a:off x="2916238" y="2951163"/>
            <a:ext cx="811212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649569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并行程序设计模型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</a:t>
            </a:r>
          </a:p>
          <a:p>
            <a:pPr lvl="1"/>
            <a:r>
              <a:rPr lang="zh-CN" altLang="en-US" dirty="0"/>
              <a:t>如何创建并行任务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识别操作之间的顺序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/</a:t>
            </a:r>
            <a:r>
              <a:rPr lang="zh-CN" altLang="en-US" dirty="0"/>
              <a:t>控制单元（线程或进程）之间如何协同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数据是</a:t>
            </a:r>
            <a:r>
              <a:rPr lang="en-US" altLang="zh-CN" dirty="0"/>
              <a:t>private</a:t>
            </a:r>
            <a:r>
              <a:rPr lang="zh-CN" altLang="en-US" dirty="0"/>
              <a:t>还是</a:t>
            </a:r>
            <a:r>
              <a:rPr lang="en-US" altLang="zh-CN" dirty="0"/>
              <a:t>shared?</a:t>
            </a:r>
          </a:p>
          <a:p>
            <a:pPr lvl="1"/>
            <a:r>
              <a:rPr lang="zh-CN" altLang="en-US" dirty="0"/>
              <a:t>数据是可（逻辑）共享访问还是通过通信方式来访问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Operations</a:t>
            </a:r>
          </a:p>
          <a:p>
            <a:pPr lvl="1"/>
            <a:r>
              <a:rPr lang="zh-CN" altLang="en-US" dirty="0"/>
              <a:t>有哪些原子操作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Cost</a:t>
            </a:r>
          </a:p>
          <a:p>
            <a:pPr lvl="1"/>
            <a:r>
              <a:rPr lang="zh-CN" altLang="en-US" dirty="0"/>
              <a:t>以上各个方面涉及的代价</a:t>
            </a:r>
            <a:r>
              <a:rPr lang="en-US" altLang="zh-CN" dirty="0"/>
              <a:t>?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4677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4934AF83-78F8-4567-84E2-C989F1570CDA}" type="slidenum">
              <a:rPr lang="en-US"/>
              <a:pPr/>
              <a:t>70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例子</a:t>
            </a:r>
            <a:r>
              <a:rPr lang="en-US" dirty="0">
                <a:latin typeface="Arial" pitchFamily="34" charset="0"/>
              </a:rPr>
              <a:t>: </a:t>
            </a:r>
            <a:r>
              <a:rPr lang="zh-CN" altLang="en-US" dirty="0">
                <a:latin typeface="Arial" pitchFamily="34" charset="0"/>
              </a:rPr>
              <a:t>编译优化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1797050" y="1614488"/>
            <a:ext cx="1092200" cy="60960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Constant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folding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1935163" y="2344738"/>
            <a:ext cx="822325" cy="60960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loop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fusion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787525" y="3101975"/>
            <a:ext cx="1173163" cy="60960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pipelining</a:t>
            </a: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5081588" y="1509713"/>
            <a:ext cx="2660650" cy="60960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Common-sub-expression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elimination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5321300" y="2438400"/>
            <a:ext cx="2041525" cy="365125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Strength-reduction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5208588" y="3208338"/>
            <a:ext cx="2381250" cy="365125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Dead-code elimination</a:t>
            </a:r>
          </a:p>
        </p:txBody>
      </p:sp>
      <p:sp>
        <p:nvSpPr>
          <p:cNvPr id="1845259" name="Line 11"/>
          <p:cNvSpPr>
            <a:spLocks noChangeShapeType="1"/>
          </p:cNvSpPr>
          <p:nvPr/>
        </p:nvSpPr>
        <p:spPr bwMode="auto">
          <a:xfrm>
            <a:off x="2876550" y="1947863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0" name="Line 12"/>
          <p:cNvSpPr>
            <a:spLocks noChangeShapeType="1"/>
          </p:cNvSpPr>
          <p:nvPr/>
        </p:nvSpPr>
        <p:spPr bwMode="auto">
          <a:xfrm>
            <a:off x="2724150" y="2633663"/>
            <a:ext cx="6858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1" name="Line 13"/>
          <p:cNvSpPr>
            <a:spLocks noChangeShapeType="1"/>
          </p:cNvSpPr>
          <p:nvPr/>
        </p:nvSpPr>
        <p:spPr bwMode="auto">
          <a:xfrm flipV="1">
            <a:off x="2952750" y="30908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2" name="Line 14"/>
          <p:cNvSpPr>
            <a:spLocks noChangeShapeType="1"/>
          </p:cNvSpPr>
          <p:nvPr/>
        </p:nvSpPr>
        <p:spPr bwMode="auto">
          <a:xfrm flipH="1">
            <a:off x="4629150" y="187166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3" name="Line 15"/>
          <p:cNvSpPr>
            <a:spLocks noChangeShapeType="1"/>
          </p:cNvSpPr>
          <p:nvPr/>
        </p:nvSpPr>
        <p:spPr bwMode="auto">
          <a:xfrm flipH="1">
            <a:off x="4857750" y="2633663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4" name="Line 16"/>
          <p:cNvSpPr>
            <a:spLocks noChangeShapeType="1"/>
          </p:cNvSpPr>
          <p:nvPr/>
        </p:nvSpPr>
        <p:spPr bwMode="auto">
          <a:xfrm flipH="1" flipV="1">
            <a:off x="4857750" y="3167063"/>
            <a:ext cx="381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4528" name="Rectangle 18"/>
          <p:cNvSpPr>
            <a:spLocks noChangeArrowheads="1"/>
          </p:cNvSpPr>
          <p:nvPr/>
        </p:nvSpPr>
        <p:spPr bwMode="auto">
          <a:xfrm>
            <a:off x="1403647" y="4000500"/>
            <a:ext cx="6912769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程序的中间表示存放在</a:t>
            </a:r>
            <a:r>
              <a:rPr lang="en-US" altLang="zh-CN" dirty="0">
                <a:solidFill>
                  <a:srgbClr val="00B050"/>
                </a:solidFill>
                <a:latin typeface="+mj-ea"/>
                <a:ea typeface="+mj-ea"/>
              </a:rPr>
              <a:t>r</a:t>
            </a:r>
            <a:r>
              <a:rPr lang="en-US" dirty="0">
                <a:solidFill>
                  <a:srgbClr val="00B050"/>
                </a:solidFill>
                <a:latin typeface="+mj-ea"/>
                <a:ea typeface="+mj-ea"/>
              </a:rPr>
              <a:t>epository</a:t>
            </a:r>
          </a:p>
          <a:p>
            <a:pPr marL="285750" indent="-285750" algn="l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B050"/>
                </a:solidFill>
                <a:latin typeface="+mj-ea"/>
                <a:ea typeface="+mj-ea"/>
              </a:rPr>
              <a:t>Agents</a:t>
            </a:r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通过启发式规则优化程序</a:t>
            </a:r>
            <a:endParaRPr 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285750" indent="-285750" algn="l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B050"/>
                </a:solidFill>
                <a:latin typeface="+mj-ea"/>
                <a:ea typeface="+mj-ea"/>
              </a:rPr>
              <a:t>Manager</a:t>
            </a:r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控制优化</a:t>
            </a:r>
            <a:r>
              <a:rPr lang="en-US" altLang="zh-CN" dirty="0">
                <a:solidFill>
                  <a:srgbClr val="00B050"/>
                </a:solidFill>
                <a:latin typeface="+mj-ea"/>
                <a:ea typeface="+mj-ea"/>
              </a:rPr>
              <a:t>agent</a:t>
            </a:r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存取程序中间代码</a:t>
            </a:r>
            <a:endParaRPr 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529" name="Rectangle 4"/>
          <p:cNvSpPr>
            <a:spLocks noChangeArrowheads="1"/>
          </p:cNvSpPr>
          <p:nvPr/>
        </p:nvSpPr>
        <p:spPr bwMode="auto">
          <a:xfrm>
            <a:off x="3322638" y="2105025"/>
            <a:ext cx="1512887" cy="1222375"/>
          </a:xfrm>
          <a:prstGeom prst="rect">
            <a:avLst/>
          </a:prstGeom>
          <a:solidFill>
            <a:srgbClr val="FBFAC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Internal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Program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96652722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3C2B73E9-D5BC-4B02-A3DF-A549201F337C}" type="slidenum">
              <a:rPr lang="en-US"/>
              <a:pPr/>
              <a:t>71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Pattern 5: Process Control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3971925"/>
            <a:ext cx="8685212" cy="2235200"/>
          </a:xfrm>
        </p:spPr>
        <p:txBody>
          <a:bodyPr>
            <a:normAutofit fontScale="92500"/>
          </a:bodyPr>
          <a:lstStyle/>
          <a:p>
            <a:pPr marL="285750" indent="-285750" eaLnBrk="1" hangingPunct="1">
              <a:buFont typeface="Wingdings" pitchFamily="2" charset="2"/>
              <a:buChar char="n"/>
            </a:pPr>
            <a:r>
              <a:rPr lang="en-US" sz="2400" b="0" dirty="0">
                <a:cs typeface="Arial" pitchFamily="34" charset="0"/>
              </a:rPr>
              <a:t>Process control: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Process</a:t>
            </a:r>
            <a:r>
              <a:rPr lang="en-US" dirty="0"/>
              <a:t>: underlying phenomena to be controlled/computed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Actuator</a:t>
            </a:r>
            <a:r>
              <a:rPr lang="en-US" dirty="0"/>
              <a:t>: task(s) affecting the process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Sensor</a:t>
            </a:r>
            <a:r>
              <a:rPr lang="en-US" dirty="0"/>
              <a:t>: task(s) which analyze the state of the process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Controller: </a:t>
            </a:r>
            <a:r>
              <a:rPr lang="en-US" dirty="0"/>
              <a:t>task which determines what actuators should be effected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/>
          </a:p>
          <a:p>
            <a:pPr marL="685800" lvl="1" indent="-228600" eaLnBrk="1" hangingPunct="1"/>
            <a:endParaRPr lang="en-US" dirty="0">
              <a:solidFill>
                <a:srgbClr val="990099"/>
              </a:solidFill>
              <a:cs typeface="Arial" pitchFamily="34" charset="0"/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5029200" y="1951038"/>
            <a:ext cx="1917700" cy="525462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process</a:t>
            </a: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1619250" y="1889125"/>
            <a:ext cx="1704975" cy="619125"/>
          </a:xfrm>
          <a:prstGeom prst="ellipse">
            <a:avLst/>
          </a:prstGeom>
          <a:solidFill>
            <a:srgbClr val="FBFAC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cxnSp>
        <p:nvCxnSpPr>
          <p:cNvPr id="66567" name="AutoShape 6"/>
          <p:cNvCxnSpPr>
            <a:cxnSpLocks noChangeShapeType="1"/>
            <a:stCxn id="66566" idx="6"/>
            <a:endCxn id="66577" idx="2"/>
          </p:cNvCxnSpPr>
          <p:nvPr/>
        </p:nvCxnSpPr>
        <p:spPr bwMode="auto">
          <a:xfrm flipV="1">
            <a:off x="3338513" y="2195513"/>
            <a:ext cx="671512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68" name="AutoShape 7"/>
          <p:cNvCxnSpPr>
            <a:cxnSpLocks noChangeShapeType="1"/>
            <a:endCxn id="66565" idx="0"/>
          </p:cNvCxnSpPr>
          <p:nvPr/>
        </p:nvCxnSpPr>
        <p:spPr bwMode="auto">
          <a:xfrm>
            <a:off x="4845050" y="1676400"/>
            <a:ext cx="1143000" cy="2603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569" name="AutoShape 8"/>
          <p:cNvCxnSpPr>
            <a:cxnSpLocks noChangeShapeType="1"/>
            <a:stCxn id="66576" idx="4"/>
            <a:endCxn id="66566" idx="4"/>
          </p:cNvCxnSpPr>
          <p:nvPr/>
        </p:nvCxnSpPr>
        <p:spPr bwMode="auto">
          <a:xfrm rot="5400000">
            <a:off x="4942682" y="-18256"/>
            <a:ext cx="69850" cy="5011737"/>
          </a:xfrm>
          <a:prstGeom prst="bentConnector3">
            <a:avLst>
              <a:gd name="adj1" fmla="val 40681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570" name="AutoShape 9"/>
          <p:cNvCxnSpPr>
            <a:cxnSpLocks noChangeShapeType="1"/>
            <a:endCxn id="66566" idx="2"/>
          </p:cNvCxnSpPr>
          <p:nvPr/>
        </p:nvCxnSpPr>
        <p:spPr bwMode="auto">
          <a:xfrm>
            <a:off x="1009650" y="2198688"/>
            <a:ext cx="595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5041900" y="1298575"/>
            <a:ext cx="161925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input variables</a:t>
            </a:r>
          </a:p>
        </p:txBody>
      </p:sp>
      <p:cxnSp>
        <p:nvCxnSpPr>
          <p:cNvPr id="66572" name="AutoShape 11"/>
          <p:cNvCxnSpPr>
            <a:cxnSpLocks noChangeShapeType="1"/>
            <a:stCxn id="66576" idx="6"/>
          </p:cNvCxnSpPr>
          <p:nvPr/>
        </p:nvCxnSpPr>
        <p:spPr bwMode="auto">
          <a:xfrm>
            <a:off x="7791450" y="2209800"/>
            <a:ext cx="7477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3" name="Text Box 12"/>
          <p:cNvSpPr txBox="1">
            <a:spLocks noChangeArrowheads="1"/>
          </p:cNvSpPr>
          <p:nvPr/>
        </p:nvSpPr>
        <p:spPr bwMode="auto">
          <a:xfrm>
            <a:off x="7550150" y="2728913"/>
            <a:ext cx="11668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controlled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variables</a:t>
            </a:r>
          </a:p>
        </p:txBody>
      </p:sp>
      <p:sp>
        <p:nvSpPr>
          <p:cNvPr id="66574" name="Text Box 13"/>
          <p:cNvSpPr txBox="1">
            <a:spLocks noChangeArrowheads="1"/>
          </p:cNvSpPr>
          <p:nvPr/>
        </p:nvSpPr>
        <p:spPr bwMode="auto">
          <a:xfrm>
            <a:off x="241300" y="1500188"/>
            <a:ext cx="1279525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6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parameters</a:t>
            </a:r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2995613" y="1408113"/>
            <a:ext cx="1381125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manipulated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variables</a:t>
            </a:r>
          </a:p>
        </p:txBody>
      </p:sp>
      <p:sp>
        <p:nvSpPr>
          <p:cNvPr id="66576" name="Oval 15"/>
          <p:cNvSpPr>
            <a:spLocks noChangeArrowheads="1"/>
          </p:cNvSpPr>
          <p:nvPr/>
        </p:nvSpPr>
        <p:spPr bwMode="auto">
          <a:xfrm>
            <a:off x="7188200" y="1981200"/>
            <a:ext cx="588963" cy="457200"/>
          </a:xfrm>
          <a:prstGeom prst="ellipse">
            <a:avLst/>
          </a:prstGeom>
          <a:solidFill>
            <a:srgbClr val="FBFAC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60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577" name="Oval 16"/>
          <p:cNvSpPr>
            <a:spLocks noChangeArrowheads="1"/>
          </p:cNvSpPr>
          <p:nvPr/>
        </p:nvSpPr>
        <p:spPr bwMode="auto">
          <a:xfrm>
            <a:off x="4024313" y="1966913"/>
            <a:ext cx="719137" cy="457200"/>
          </a:xfrm>
          <a:prstGeom prst="ellipse">
            <a:avLst/>
          </a:prstGeom>
          <a:solidFill>
            <a:srgbClr val="FBFAC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60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578" name="AutoShape 17"/>
          <p:cNvCxnSpPr>
            <a:cxnSpLocks noChangeShapeType="1"/>
            <a:stCxn id="66577" idx="6"/>
            <a:endCxn id="66565" idx="1"/>
          </p:cNvCxnSpPr>
          <p:nvPr/>
        </p:nvCxnSpPr>
        <p:spPr bwMode="auto">
          <a:xfrm>
            <a:off x="4757738" y="2195513"/>
            <a:ext cx="257175" cy="19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9" name="AutoShape 18"/>
          <p:cNvCxnSpPr>
            <a:cxnSpLocks noChangeShapeType="1"/>
            <a:stCxn id="66565" idx="3"/>
            <a:endCxn id="66576" idx="2"/>
          </p:cNvCxnSpPr>
          <p:nvPr/>
        </p:nvCxnSpPr>
        <p:spPr bwMode="auto">
          <a:xfrm flipV="1">
            <a:off x="6961188" y="2209800"/>
            <a:ext cx="212725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80" name="Text Box 19"/>
          <p:cNvSpPr txBox="1">
            <a:spLocks noChangeArrowheads="1"/>
          </p:cNvSpPr>
          <p:nvPr/>
        </p:nvSpPr>
        <p:spPr bwMode="auto">
          <a:xfrm rot="-2522273">
            <a:off x="7840663" y="1138238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sensors</a:t>
            </a:r>
          </a:p>
        </p:txBody>
      </p:sp>
      <p:sp>
        <p:nvSpPr>
          <p:cNvPr id="1842196" name="Line 20"/>
          <p:cNvSpPr>
            <a:spLocks noChangeShapeType="1"/>
          </p:cNvSpPr>
          <p:nvPr/>
        </p:nvSpPr>
        <p:spPr bwMode="auto">
          <a:xfrm flipH="1">
            <a:off x="7473950" y="1770063"/>
            <a:ext cx="479425" cy="381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6582" name="Text Box 21"/>
          <p:cNvSpPr txBox="1">
            <a:spLocks noChangeArrowheads="1"/>
          </p:cNvSpPr>
          <p:nvPr/>
        </p:nvSpPr>
        <p:spPr bwMode="auto">
          <a:xfrm rot="6832">
            <a:off x="3425825" y="3021013"/>
            <a:ext cx="109855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actuators</a:t>
            </a:r>
          </a:p>
        </p:txBody>
      </p:sp>
      <p:sp>
        <p:nvSpPr>
          <p:cNvPr id="1842198" name="Line 22"/>
          <p:cNvSpPr>
            <a:spLocks noChangeShapeType="1"/>
          </p:cNvSpPr>
          <p:nvPr/>
        </p:nvSpPr>
        <p:spPr bwMode="auto">
          <a:xfrm flipV="1">
            <a:off x="3967163" y="2298700"/>
            <a:ext cx="373062" cy="669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2201" name="Text Box 25"/>
          <p:cNvSpPr txBox="1">
            <a:spLocks noChangeArrowheads="1"/>
          </p:cNvSpPr>
          <p:nvPr/>
        </p:nvSpPr>
        <p:spPr bwMode="auto">
          <a:xfrm>
            <a:off x="6961188" y="6073775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</a:rPr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9740997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220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19875"/>
            <a:ext cx="2133600" cy="238125"/>
          </a:xfrm>
          <a:noFill/>
        </p:spPr>
        <p:txBody>
          <a:bodyPr/>
          <a:lstStyle/>
          <a:p>
            <a:fld id="{386D2176-BC59-4F8F-94DC-D24B69F448A3}" type="slidenum">
              <a:rPr lang="en-US"/>
              <a:pPr/>
              <a:t>72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Process Control</a:t>
            </a:r>
            <a:r>
              <a:rPr lang="zh-CN" altLang="en-US" dirty="0">
                <a:latin typeface="Arial" pitchFamily="34" charset="0"/>
                <a:ea typeface="PMingLiU" pitchFamily="18" charset="-120"/>
              </a:rPr>
              <a:t>例子</a:t>
            </a:r>
            <a:endParaRPr lang="en-US" altLang="zh-TW" dirty="0">
              <a:latin typeface="Arial" pitchFamily="34" charset="0"/>
              <a:ea typeface="PMingLiU" pitchFamily="18" charset="-120"/>
            </a:endParaRPr>
          </a:p>
        </p:txBody>
      </p:sp>
      <p:graphicFrame>
        <p:nvGraphicFramePr>
          <p:cNvPr id="2050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992694"/>
              </p:ext>
            </p:extLst>
          </p:nvPr>
        </p:nvGraphicFramePr>
        <p:xfrm>
          <a:off x="1547664" y="1916832"/>
          <a:ext cx="6248805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Photo Editor Photo" r:id="rId3" imgW="9752381" imgH="4839375" progId="">
                  <p:embed/>
                </p:oleObj>
              </mc:Choice>
              <mc:Fallback>
                <p:oleObj name="Photo Editor Photo" r:id="rId3" imgW="9752381" imgH="4839375" progId="">
                  <p:embed/>
                  <p:pic>
                    <p:nvPicPr>
                      <p:cNvPr id="205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916832"/>
                        <a:ext cx="6248805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30888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40C6-8D35-48F6-8890-BEA01BEA71E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4533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3752"/>
            <a:ext cx="7431087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并行化过程</a:t>
            </a:r>
            <a:r>
              <a:rPr lang="en-US" altLang="ja-JP" dirty="0"/>
              <a:t>Parallelization Procedure</a:t>
            </a:r>
            <a:endParaRPr lang="ja-JP" altLang="en-US" dirty="0"/>
          </a:p>
        </p:txBody>
      </p:sp>
      <p:sp>
        <p:nvSpPr>
          <p:cNvPr id="10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96C7C-81AB-444D-A5A6-6B05A20CB053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00035" name="Oval 3"/>
          <p:cNvSpPr>
            <a:spLocks noChangeArrowheads="1"/>
          </p:cNvSpPr>
          <p:nvPr/>
        </p:nvSpPr>
        <p:spPr bwMode="auto">
          <a:xfrm>
            <a:off x="396875" y="19177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6" name="Oval 4"/>
          <p:cNvSpPr>
            <a:spLocks noChangeArrowheads="1"/>
          </p:cNvSpPr>
          <p:nvPr/>
        </p:nvSpPr>
        <p:spPr bwMode="auto">
          <a:xfrm>
            <a:off x="468313" y="20605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7" name="Oval 5"/>
          <p:cNvSpPr>
            <a:spLocks noChangeArrowheads="1"/>
          </p:cNvSpPr>
          <p:nvPr/>
        </p:nvSpPr>
        <p:spPr bwMode="auto">
          <a:xfrm>
            <a:off x="541338" y="22050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8" name="Oval 6"/>
          <p:cNvSpPr>
            <a:spLocks noChangeArrowheads="1"/>
          </p:cNvSpPr>
          <p:nvPr/>
        </p:nvSpPr>
        <p:spPr bwMode="auto">
          <a:xfrm>
            <a:off x="684213" y="23495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9" name="Oval 7"/>
          <p:cNvSpPr>
            <a:spLocks noChangeArrowheads="1"/>
          </p:cNvSpPr>
          <p:nvPr/>
        </p:nvSpPr>
        <p:spPr bwMode="auto">
          <a:xfrm>
            <a:off x="828675" y="24923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0" name="Oval 8"/>
          <p:cNvSpPr>
            <a:spLocks noChangeArrowheads="1"/>
          </p:cNvSpPr>
          <p:nvPr/>
        </p:nvSpPr>
        <p:spPr bwMode="auto">
          <a:xfrm>
            <a:off x="971550" y="256381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1" name="Oval 9"/>
          <p:cNvSpPr>
            <a:spLocks noChangeArrowheads="1"/>
          </p:cNvSpPr>
          <p:nvPr/>
        </p:nvSpPr>
        <p:spPr bwMode="auto">
          <a:xfrm>
            <a:off x="1116013" y="25654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2" name="Oval 10"/>
          <p:cNvSpPr>
            <a:spLocks noChangeArrowheads="1"/>
          </p:cNvSpPr>
          <p:nvPr/>
        </p:nvSpPr>
        <p:spPr bwMode="auto">
          <a:xfrm>
            <a:off x="1260475" y="24923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3" name="Oval 11"/>
          <p:cNvSpPr>
            <a:spLocks noChangeArrowheads="1"/>
          </p:cNvSpPr>
          <p:nvPr/>
        </p:nvSpPr>
        <p:spPr bwMode="auto">
          <a:xfrm>
            <a:off x="1404938" y="23495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4" name="Oval 12"/>
          <p:cNvSpPr>
            <a:spLocks noChangeArrowheads="1"/>
          </p:cNvSpPr>
          <p:nvPr/>
        </p:nvSpPr>
        <p:spPr bwMode="auto">
          <a:xfrm>
            <a:off x="1404938" y="22050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5" name="Oval 13"/>
          <p:cNvSpPr>
            <a:spLocks noChangeArrowheads="1"/>
          </p:cNvSpPr>
          <p:nvPr/>
        </p:nvSpPr>
        <p:spPr bwMode="auto">
          <a:xfrm>
            <a:off x="1331913" y="20605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6" name="Oval 14"/>
          <p:cNvSpPr>
            <a:spLocks noChangeArrowheads="1"/>
          </p:cNvSpPr>
          <p:nvPr/>
        </p:nvSpPr>
        <p:spPr bwMode="auto">
          <a:xfrm>
            <a:off x="1189038" y="19891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7" name="Oval 15"/>
          <p:cNvSpPr>
            <a:spLocks noChangeArrowheads="1"/>
          </p:cNvSpPr>
          <p:nvPr/>
        </p:nvSpPr>
        <p:spPr bwMode="auto">
          <a:xfrm>
            <a:off x="1044575" y="20605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8" name="Oval 16"/>
          <p:cNvSpPr>
            <a:spLocks noChangeArrowheads="1"/>
          </p:cNvSpPr>
          <p:nvPr/>
        </p:nvSpPr>
        <p:spPr bwMode="auto">
          <a:xfrm>
            <a:off x="973138" y="22050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9" name="Oval 17"/>
          <p:cNvSpPr>
            <a:spLocks noChangeArrowheads="1"/>
          </p:cNvSpPr>
          <p:nvPr/>
        </p:nvSpPr>
        <p:spPr bwMode="auto">
          <a:xfrm>
            <a:off x="900113" y="23495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0" name="Oval 18"/>
          <p:cNvSpPr>
            <a:spLocks noChangeArrowheads="1"/>
          </p:cNvSpPr>
          <p:nvPr/>
        </p:nvSpPr>
        <p:spPr bwMode="auto">
          <a:xfrm>
            <a:off x="900113" y="24923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1" name="Oval 19"/>
          <p:cNvSpPr>
            <a:spLocks noChangeArrowheads="1"/>
          </p:cNvSpPr>
          <p:nvPr/>
        </p:nvSpPr>
        <p:spPr bwMode="auto">
          <a:xfrm>
            <a:off x="900113" y="26368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2" name="Oval 20"/>
          <p:cNvSpPr>
            <a:spLocks noChangeArrowheads="1"/>
          </p:cNvSpPr>
          <p:nvPr/>
        </p:nvSpPr>
        <p:spPr bwMode="auto">
          <a:xfrm>
            <a:off x="971550" y="277971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3" name="Oval 21"/>
          <p:cNvSpPr>
            <a:spLocks noChangeArrowheads="1"/>
          </p:cNvSpPr>
          <p:nvPr/>
        </p:nvSpPr>
        <p:spPr bwMode="auto">
          <a:xfrm>
            <a:off x="1044575" y="29241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4" name="Oval 22"/>
          <p:cNvSpPr>
            <a:spLocks noChangeArrowheads="1"/>
          </p:cNvSpPr>
          <p:nvPr/>
        </p:nvSpPr>
        <p:spPr bwMode="auto">
          <a:xfrm>
            <a:off x="1187450" y="30686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5" name="AutoShape 23"/>
          <p:cNvSpPr>
            <a:spLocks noChangeArrowheads="1"/>
          </p:cNvSpPr>
          <p:nvPr/>
        </p:nvSpPr>
        <p:spPr bwMode="auto">
          <a:xfrm>
            <a:off x="1979613" y="2492375"/>
            <a:ext cx="1225550" cy="358775"/>
          </a:xfrm>
          <a:prstGeom prst="rightArrow">
            <a:avLst>
              <a:gd name="adj1" fmla="val 50000"/>
              <a:gd name="adj2" fmla="val 85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396875" y="3413125"/>
            <a:ext cx="2592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Sequential Computation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1763713" y="2024063"/>
            <a:ext cx="208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Decomposition</a:t>
            </a:r>
          </a:p>
        </p:txBody>
      </p:sp>
      <p:sp>
        <p:nvSpPr>
          <p:cNvPr id="300058" name="Oval 26"/>
          <p:cNvSpPr>
            <a:spLocks noChangeArrowheads="1"/>
          </p:cNvSpPr>
          <p:nvPr/>
        </p:nvSpPr>
        <p:spPr bwMode="auto">
          <a:xfrm>
            <a:off x="3636963" y="22050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9" name="Oval 27"/>
          <p:cNvSpPr>
            <a:spLocks noChangeArrowheads="1"/>
          </p:cNvSpPr>
          <p:nvPr/>
        </p:nvSpPr>
        <p:spPr bwMode="auto">
          <a:xfrm>
            <a:off x="4357688" y="24209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0" name="Oval 28"/>
          <p:cNvSpPr>
            <a:spLocks noChangeArrowheads="1"/>
          </p:cNvSpPr>
          <p:nvPr/>
        </p:nvSpPr>
        <p:spPr bwMode="auto">
          <a:xfrm>
            <a:off x="4645025" y="17732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1" name="Oval 29"/>
          <p:cNvSpPr>
            <a:spLocks noChangeArrowheads="1"/>
          </p:cNvSpPr>
          <p:nvPr/>
        </p:nvSpPr>
        <p:spPr bwMode="auto">
          <a:xfrm>
            <a:off x="4213225" y="20605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2" name="Oval 30"/>
          <p:cNvSpPr>
            <a:spLocks noChangeArrowheads="1"/>
          </p:cNvSpPr>
          <p:nvPr/>
        </p:nvSpPr>
        <p:spPr bwMode="auto">
          <a:xfrm>
            <a:off x="3563938" y="26368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3" name="Oval 31"/>
          <p:cNvSpPr>
            <a:spLocks noChangeArrowheads="1"/>
          </p:cNvSpPr>
          <p:nvPr/>
        </p:nvSpPr>
        <p:spPr bwMode="auto">
          <a:xfrm>
            <a:off x="3636963" y="29972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4" name="Oval 32"/>
          <p:cNvSpPr>
            <a:spLocks noChangeArrowheads="1"/>
          </p:cNvSpPr>
          <p:nvPr/>
        </p:nvSpPr>
        <p:spPr bwMode="auto">
          <a:xfrm>
            <a:off x="4141788" y="30686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5" name="Oval 33"/>
          <p:cNvSpPr>
            <a:spLocks noChangeArrowheads="1"/>
          </p:cNvSpPr>
          <p:nvPr/>
        </p:nvSpPr>
        <p:spPr bwMode="auto">
          <a:xfrm>
            <a:off x="4573588" y="28527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6" name="Oval 34"/>
          <p:cNvSpPr>
            <a:spLocks noChangeArrowheads="1"/>
          </p:cNvSpPr>
          <p:nvPr/>
        </p:nvSpPr>
        <p:spPr bwMode="auto">
          <a:xfrm>
            <a:off x="3997325" y="256381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7" name="Oval 35"/>
          <p:cNvSpPr>
            <a:spLocks noChangeArrowheads="1"/>
          </p:cNvSpPr>
          <p:nvPr/>
        </p:nvSpPr>
        <p:spPr bwMode="auto">
          <a:xfrm>
            <a:off x="5005388" y="28527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8" name="Oval 36"/>
          <p:cNvSpPr>
            <a:spLocks noChangeArrowheads="1"/>
          </p:cNvSpPr>
          <p:nvPr/>
        </p:nvSpPr>
        <p:spPr bwMode="auto">
          <a:xfrm>
            <a:off x="3852863" y="17732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9" name="Oval 37"/>
          <p:cNvSpPr>
            <a:spLocks noChangeArrowheads="1"/>
          </p:cNvSpPr>
          <p:nvPr/>
        </p:nvSpPr>
        <p:spPr bwMode="auto">
          <a:xfrm>
            <a:off x="4860925" y="22764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3924300" y="342900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Tasks</a:t>
            </a:r>
          </a:p>
        </p:txBody>
      </p:sp>
      <p:sp>
        <p:nvSpPr>
          <p:cNvPr id="300071" name="AutoShape 39"/>
          <p:cNvSpPr>
            <a:spLocks noChangeArrowheads="1"/>
          </p:cNvSpPr>
          <p:nvPr/>
        </p:nvSpPr>
        <p:spPr bwMode="auto">
          <a:xfrm rot="1121873">
            <a:off x="5364163" y="2493963"/>
            <a:ext cx="1079500" cy="358775"/>
          </a:xfrm>
          <a:prstGeom prst="rightArrow">
            <a:avLst>
              <a:gd name="adj1" fmla="val 50000"/>
              <a:gd name="adj2" fmla="val 75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5651500" y="1989138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Assignment</a:t>
            </a:r>
          </a:p>
        </p:txBody>
      </p:sp>
      <p:sp>
        <p:nvSpPr>
          <p:cNvPr id="300073" name="Oval 41"/>
          <p:cNvSpPr>
            <a:spLocks noChangeArrowheads="1"/>
          </p:cNvSpPr>
          <p:nvPr/>
        </p:nvSpPr>
        <p:spPr bwMode="auto">
          <a:xfrm>
            <a:off x="6372225" y="2854325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4" name="Oval 42"/>
          <p:cNvSpPr>
            <a:spLocks noChangeArrowheads="1"/>
          </p:cNvSpPr>
          <p:nvPr/>
        </p:nvSpPr>
        <p:spPr bwMode="auto">
          <a:xfrm>
            <a:off x="6445250" y="29257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5" name="Oval 43"/>
          <p:cNvSpPr>
            <a:spLocks noChangeArrowheads="1"/>
          </p:cNvSpPr>
          <p:nvPr/>
        </p:nvSpPr>
        <p:spPr bwMode="auto">
          <a:xfrm>
            <a:off x="7885113" y="2852738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6" name="Oval 44"/>
          <p:cNvSpPr>
            <a:spLocks noChangeArrowheads="1"/>
          </p:cNvSpPr>
          <p:nvPr/>
        </p:nvSpPr>
        <p:spPr bwMode="auto">
          <a:xfrm>
            <a:off x="6372225" y="3502025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7" name="Oval 45"/>
          <p:cNvSpPr>
            <a:spLocks noChangeArrowheads="1"/>
          </p:cNvSpPr>
          <p:nvPr/>
        </p:nvSpPr>
        <p:spPr bwMode="auto">
          <a:xfrm>
            <a:off x="7885113" y="3502025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8" name="Oval 46"/>
          <p:cNvSpPr>
            <a:spLocks noChangeArrowheads="1"/>
          </p:cNvSpPr>
          <p:nvPr/>
        </p:nvSpPr>
        <p:spPr bwMode="auto">
          <a:xfrm>
            <a:off x="6732588" y="29257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9" name="Oval 47"/>
          <p:cNvSpPr>
            <a:spLocks noChangeArrowheads="1"/>
          </p:cNvSpPr>
          <p:nvPr/>
        </p:nvSpPr>
        <p:spPr bwMode="auto">
          <a:xfrm>
            <a:off x="7021513" y="29257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0" name="Oval 48"/>
          <p:cNvSpPr>
            <a:spLocks noChangeArrowheads="1"/>
          </p:cNvSpPr>
          <p:nvPr/>
        </p:nvSpPr>
        <p:spPr bwMode="auto">
          <a:xfrm>
            <a:off x="8029575" y="29257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1" name="Oval 49"/>
          <p:cNvSpPr>
            <a:spLocks noChangeArrowheads="1"/>
          </p:cNvSpPr>
          <p:nvPr/>
        </p:nvSpPr>
        <p:spPr bwMode="auto">
          <a:xfrm>
            <a:off x="8316913" y="29257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2" name="Oval 50"/>
          <p:cNvSpPr>
            <a:spLocks noChangeArrowheads="1"/>
          </p:cNvSpPr>
          <p:nvPr/>
        </p:nvSpPr>
        <p:spPr bwMode="auto">
          <a:xfrm>
            <a:off x="8605838" y="29257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3" name="Oval 51"/>
          <p:cNvSpPr>
            <a:spLocks noChangeArrowheads="1"/>
          </p:cNvSpPr>
          <p:nvPr/>
        </p:nvSpPr>
        <p:spPr bwMode="auto">
          <a:xfrm>
            <a:off x="6516688" y="36449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4" name="Oval 52"/>
          <p:cNvSpPr>
            <a:spLocks noChangeArrowheads="1"/>
          </p:cNvSpPr>
          <p:nvPr/>
        </p:nvSpPr>
        <p:spPr bwMode="auto">
          <a:xfrm>
            <a:off x="6804025" y="36449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5" name="Oval 53"/>
          <p:cNvSpPr>
            <a:spLocks noChangeArrowheads="1"/>
          </p:cNvSpPr>
          <p:nvPr/>
        </p:nvSpPr>
        <p:spPr bwMode="auto">
          <a:xfrm>
            <a:off x="7092950" y="36449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6" name="Oval 54"/>
          <p:cNvSpPr>
            <a:spLocks noChangeArrowheads="1"/>
          </p:cNvSpPr>
          <p:nvPr/>
        </p:nvSpPr>
        <p:spPr bwMode="auto">
          <a:xfrm>
            <a:off x="8029575" y="36449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7" name="Oval 55"/>
          <p:cNvSpPr>
            <a:spLocks noChangeArrowheads="1"/>
          </p:cNvSpPr>
          <p:nvPr/>
        </p:nvSpPr>
        <p:spPr bwMode="auto">
          <a:xfrm>
            <a:off x="8316913" y="36449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8" name="Oval 56"/>
          <p:cNvSpPr>
            <a:spLocks noChangeArrowheads="1"/>
          </p:cNvSpPr>
          <p:nvPr/>
        </p:nvSpPr>
        <p:spPr bwMode="auto">
          <a:xfrm>
            <a:off x="8605838" y="364490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30" name="Text Box 57"/>
          <p:cNvSpPr txBox="1">
            <a:spLocks noChangeArrowheads="1"/>
          </p:cNvSpPr>
          <p:nvPr/>
        </p:nvSpPr>
        <p:spPr bwMode="auto">
          <a:xfrm>
            <a:off x="6804025" y="4127500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Process Elements</a:t>
            </a:r>
          </a:p>
        </p:txBody>
      </p:sp>
      <p:sp>
        <p:nvSpPr>
          <p:cNvPr id="300090" name="Oval 58"/>
          <p:cNvSpPr>
            <a:spLocks noChangeArrowheads="1"/>
          </p:cNvSpPr>
          <p:nvPr/>
        </p:nvSpPr>
        <p:spPr bwMode="auto">
          <a:xfrm>
            <a:off x="3994150" y="4508500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1" name="Oval 59"/>
          <p:cNvSpPr>
            <a:spLocks noChangeArrowheads="1"/>
          </p:cNvSpPr>
          <p:nvPr/>
        </p:nvSpPr>
        <p:spPr bwMode="auto">
          <a:xfrm>
            <a:off x="4067175" y="45799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2" name="Oval 60"/>
          <p:cNvSpPr>
            <a:spLocks noChangeArrowheads="1"/>
          </p:cNvSpPr>
          <p:nvPr/>
        </p:nvSpPr>
        <p:spPr bwMode="auto">
          <a:xfrm>
            <a:off x="5507038" y="4506913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3" name="Oval 61"/>
          <p:cNvSpPr>
            <a:spLocks noChangeArrowheads="1"/>
          </p:cNvSpPr>
          <p:nvPr/>
        </p:nvSpPr>
        <p:spPr bwMode="auto">
          <a:xfrm>
            <a:off x="3994150" y="5156200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4" name="Oval 62"/>
          <p:cNvSpPr>
            <a:spLocks noChangeArrowheads="1"/>
          </p:cNvSpPr>
          <p:nvPr/>
        </p:nvSpPr>
        <p:spPr bwMode="auto">
          <a:xfrm>
            <a:off x="5508625" y="5157788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5" name="Oval 63"/>
          <p:cNvSpPr>
            <a:spLocks noChangeArrowheads="1"/>
          </p:cNvSpPr>
          <p:nvPr/>
        </p:nvSpPr>
        <p:spPr bwMode="auto">
          <a:xfrm>
            <a:off x="4354513" y="45799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6" name="Oval 64"/>
          <p:cNvSpPr>
            <a:spLocks noChangeArrowheads="1"/>
          </p:cNvSpPr>
          <p:nvPr/>
        </p:nvSpPr>
        <p:spPr bwMode="auto">
          <a:xfrm>
            <a:off x="4643438" y="45799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7" name="Oval 65"/>
          <p:cNvSpPr>
            <a:spLocks noChangeArrowheads="1"/>
          </p:cNvSpPr>
          <p:nvPr/>
        </p:nvSpPr>
        <p:spPr bwMode="auto">
          <a:xfrm>
            <a:off x="5651500" y="45799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8" name="Oval 66"/>
          <p:cNvSpPr>
            <a:spLocks noChangeArrowheads="1"/>
          </p:cNvSpPr>
          <p:nvPr/>
        </p:nvSpPr>
        <p:spPr bwMode="auto">
          <a:xfrm>
            <a:off x="5938838" y="4579938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9" name="Oval 67"/>
          <p:cNvSpPr>
            <a:spLocks noChangeArrowheads="1"/>
          </p:cNvSpPr>
          <p:nvPr/>
        </p:nvSpPr>
        <p:spPr bwMode="auto">
          <a:xfrm>
            <a:off x="6227763" y="458152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0" name="Oval 68"/>
          <p:cNvSpPr>
            <a:spLocks noChangeArrowheads="1"/>
          </p:cNvSpPr>
          <p:nvPr/>
        </p:nvSpPr>
        <p:spPr bwMode="auto">
          <a:xfrm>
            <a:off x="4138613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1" name="Oval 69"/>
          <p:cNvSpPr>
            <a:spLocks noChangeArrowheads="1"/>
          </p:cNvSpPr>
          <p:nvPr/>
        </p:nvSpPr>
        <p:spPr bwMode="auto">
          <a:xfrm>
            <a:off x="4425950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2" name="Oval 70"/>
          <p:cNvSpPr>
            <a:spLocks noChangeArrowheads="1"/>
          </p:cNvSpPr>
          <p:nvPr/>
        </p:nvSpPr>
        <p:spPr bwMode="auto">
          <a:xfrm>
            <a:off x="4714875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3" name="Oval 71"/>
          <p:cNvSpPr>
            <a:spLocks noChangeArrowheads="1"/>
          </p:cNvSpPr>
          <p:nvPr/>
        </p:nvSpPr>
        <p:spPr bwMode="auto">
          <a:xfrm>
            <a:off x="5651500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4" name="Oval 72"/>
          <p:cNvSpPr>
            <a:spLocks noChangeArrowheads="1"/>
          </p:cNvSpPr>
          <p:nvPr/>
        </p:nvSpPr>
        <p:spPr bwMode="auto">
          <a:xfrm>
            <a:off x="5938838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5" name="Oval 73"/>
          <p:cNvSpPr>
            <a:spLocks noChangeArrowheads="1"/>
          </p:cNvSpPr>
          <p:nvPr/>
        </p:nvSpPr>
        <p:spPr bwMode="auto">
          <a:xfrm>
            <a:off x="6227763" y="53006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6" name="AutoShape 74"/>
          <p:cNvSpPr>
            <a:spLocks noChangeArrowheads="1"/>
          </p:cNvSpPr>
          <p:nvPr/>
        </p:nvSpPr>
        <p:spPr bwMode="auto">
          <a:xfrm rot="10800000">
            <a:off x="6877050" y="4581525"/>
            <a:ext cx="792163" cy="7921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48" name="Text Box 75"/>
          <p:cNvSpPr txBox="1">
            <a:spLocks noChangeArrowheads="1"/>
          </p:cNvSpPr>
          <p:nvPr/>
        </p:nvSpPr>
        <p:spPr bwMode="auto">
          <a:xfrm>
            <a:off x="7091363" y="5408613"/>
            <a:ext cx="187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Orchestration</a:t>
            </a:r>
          </a:p>
        </p:txBody>
      </p:sp>
      <p:sp>
        <p:nvSpPr>
          <p:cNvPr id="300108" name="Line 76"/>
          <p:cNvSpPr>
            <a:spLocks noChangeShapeType="1"/>
          </p:cNvSpPr>
          <p:nvPr/>
        </p:nvSpPr>
        <p:spPr bwMode="auto">
          <a:xfrm>
            <a:off x="5076825" y="4868863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09" name="Line 77"/>
          <p:cNvSpPr>
            <a:spLocks noChangeShapeType="1"/>
          </p:cNvSpPr>
          <p:nvPr/>
        </p:nvSpPr>
        <p:spPr bwMode="auto">
          <a:xfrm flipV="1">
            <a:off x="5076825" y="4868863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0" name="Line 78"/>
          <p:cNvSpPr>
            <a:spLocks noChangeShapeType="1"/>
          </p:cNvSpPr>
          <p:nvPr/>
        </p:nvSpPr>
        <p:spPr bwMode="auto">
          <a:xfrm>
            <a:off x="5148263" y="4724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1" name="Line 79"/>
          <p:cNvSpPr>
            <a:spLocks noChangeShapeType="1"/>
          </p:cNvSpPr>
          <p:nvPr/>
        </p:nvSpPr>
        <p:spPr bwMode="auto">
          <a:xfrm>
            <a:off x="514826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2" name="Line 80"/>
          <p:cNvSpPr>
            <a:spLocks noChangeShapeType="1"/>
          </p:cNvSpPr>
          <p:nvPr/>
        </p:nvSpPr>
        <p:spPr bwMode="auto">
          <a:xfrm flipV="1">
            <a:off x="5795963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3" name="Line 81"/>
          <p:cNvSpPr>
            <a:spLocks noChangeShapeType="1"/>
          </p:cNvSpPr>
          <p:nvPr/>
        </p:nvSpPr>
        <p:spPr bwMode="auto">
          <a:xfrm flipV="1">
            <a:off x="4859338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4" name="AutoShape 82"/>
          <p:cNvSpPr>
            <a:spLocks noChangeArrowheads="1"/>
          </p:cNvSpPr>
          <p:nvPr/>
        </p:nvSpPr>
        <p:spPr bwMode="auto">
          <a:xfrm rot="10800000">
            <a:off x="2700338" y="4868863"/>
            <a:ext cx="1079500" cy="358775"/>
          </a:xfrm>
          <a:prstGeom prst="rightArrow">
            <a:avLst>
              <a:gd name="adj1" fmla="val 50000"/>
              <a:gd name="adj2" fmla="val 75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56" name="Text Box 83"/>
          <p:cNvSpPr txBox="1">
            <a:spLocks noChangeArrowheads="1"/>
          </p:cNvSpPr>
          <p:nvPr/>
        </p:nvSpPr>
        <p:spPr bwMode="auto">
          <a:xfrm>
            <a:off x="2843213" y="5264150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Mapping</a:t>
            </a:r>
          </a:p>
        </p:txBody>
      </p:sp>
      <p:sp>
        <p:nvSpPr>
          <p:cNvPr id="300116" name="computr1"/>
          <p:cNvSpPr>
            <a:spLocks noEditPoints="1" noChangeArrowheads="1"/>
          </p:cNvSpPr>
          <p:nvPr/>
        </p:nvSpPr>
        <p:spPr bwMode="auto">
          <a:xfrm>
            <a:off x="107950" y="4076700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7" name="computr1"/>
          <p:cNvSpPr>
            <a:spLocks noEditPoints="1" noChangeArrowheads="1"/>
          </p:cNvSpPr>
          <p:nvPr/>
        </p:nvSpPr>
        <p:spPr bwMode="auto">
          <a:xfrm>
            <a:off x="1476375" y="5084763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8" name="computr1"/>
          <p:cNvSpPr>
            <a:spLocks noEditPoints="1" noChangeArrowheads="1"/>
          </p:cNvSpPr>
          <p:nvPr/>
        </p:nvSpPr>
        <p:spPr bwMode="auto">
          <a:xfrm>
            <a:off x="107950" y="5084763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9" name="computr1"/>
          <p:cNvSpPr>
            <a:spLocks noEditPoints="1" noChangeArrowheads="1"/>
          </p:cNvSpPr>
          <p:nvPr/>
        </p:nvSpPr>
        <p:spPr bwMode="auto">
          <a:xfrm>
            <a:off x="1476375" y="4076700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20" name="Oval 88"/>
          <p:cNvSpPr>
            <a:spLocks noChangeArrowheads="1"/>
          </p:cNvSpPr>
          <p:nvPr/>
        </p:nvSpPr>
        <p:spPr bwMode="auto">
          <a:xfrm>
            <a:off x="323850" y="4149725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1" name="Oval 89"/>
          <p:cNvSpPr>
            <a:spLocks noChangeArrowheads="1"/>
          </p:cNvSpPr>
          <p:nvPr/>
        </p:nvSpPr>
        <p:spPr bwMode="auto">
          <a:xfrm>
            <a:off x="396875" y="42211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2" name="Oval 90"/>
          <p:cNvSpPr>
            <a:spLocks noChangeArrowheads="1"/>
          </p:cNvSpPr>
          <p:nvPr/>
        </p:nvSpPr>
        <p:spPr bwMode="auto">
          <a:xfrm>
            <a:off x="1690688" y="4149725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3" name="Oval 91"/>
          <p:cNvSpPr>
            <a:spLocks noChangeArrowheads="1"/>
          </p:cNvSpPr>
          <p:nvPr/>
        </p:nvSpPr>
        <p:spPr bwMode="auto">
          <a:xfrm>
            <a:off x="323850" y="5156200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4" name="Oval 92"/>
          <p:cNvSpPr>
            <a:spLocks noChangeArrowheads="1"/>
          </p:cNvSpPr>
          <p:nvPr/>
        </p:nvSpPr>
        <p:spPr bwMode="auto">
          <a:xfrm>
            <a:off x="1690688" y="5156200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5" name="Oval 93"/>
          <p:cNvSpPr>
            <a:spLocks noChangeArrowheads="1"/>
          </p:cNvSpPr>
          <p:nvPr/>
        </p:nvSpPr>
        <p:spPr bwMode="auto">
          <a:xfrm>
            <a:off x="684213" y="42211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6" name="Oval 94"/>
          <p:cNvSpPr>
            <a:spLocks noChangeArrowheads="1"/>
          </p:cNvSpPr>
          <p:nvPr/>
        </p:nvSpPr>
        <p:spPr bwMode="auto">
          <a:xfrm>
            <a:off x="973138" y="4221163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7" name="Oval 95"/>
          <p:cNvSpPr>
            <a:spLocks noChangeArrowheads="1"/>
          </p:cNvSpPr>
          <p:nvPr/>
        </p:nvSpPr>
        <p:spPr bwMode="auto">
          <a:xfrm>
            <a:off x="1835150" y="422275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8" name="Oval 96"/>
          <p:cNvSpPr>
            <a:spLocks noChangeArrowheads="1"/>
          </p:cNvSpPr>
          <p:nvPr/>
        </p:nvSpPr>
        <p:spPr bwMode="auto">
          <a:xfrm>
            <a:off x="2122488" y="422275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9" name="Oval 97"/>
          <p:cNvSpPr>
            <a:spLocks noChangeArrowheads="1"/>
          </p:cNvSpPr>
          <p:nvPr/>
        </p:nvSpPr>
        <p:spPr bwMode="auto">
          <a:xfrm>
            <a:off x="2411413" y="4222750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0" name="Oval 98"/>
          <p:cNvSpPr>
            <a:spLocks noChangeArrowheads="1"/>
          </p:cNvSpPr>
          <p:nvPr/>
        </p:nvSpPr>
        <p:spPr bwMode="auto">
          <a:xfrm>
            <a:off x="468313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1" name="Oval 99"/>
          <p:cNvSpPr>
            <a:spLocks noChangeArrowheads="1"/>
          </p:cNvSpPr>
          <p:nvPr/>
        </p:nvSpPr>
        <p:spPr bwMode="auto">
          <a:xfrm>
            <a:off x="755650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2" name="Oval 100"/>
          <p:cNvSpPr>
            <a:spLocks noChangeArrowheads="1"/>
          </p:cNvSpPr>
          <p:nvPr/>
        </p:nvSpPr>
        <p:spPr bwMode="auto">
          <a:xfrm>
            <a:off x="1044575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3" name="Oval 101"/>
          <p:cNvSpPr>
            <a:spLocks noChangeArrowheads="1"/>
          </p:cNvSpPr>
          <p:nvPr/>
        </p:nvSpPr>
        <p:spPr bwMode="auto">
          <a:xfrm>
            <a:off x="1835150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4" name="Oval 102"/>
          <p:cNvSpPr>
            <a:spLocks noChangeArrowheads="1"/>
          </p:cNvSpPr>
          <p:nvPr/>
        </p:nvSpPr>
        <p:spPr bwMode="auto">
          <a:xfrm>
            <a:off x="2122488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5" name="Oval 103"/>
          <p:cNvSpPr>
            <a:spLocks noChangeArrowheads="1"/>
          </p:cNvSpPr>
          <p:nvPr/>
        </p:nvSpPr>
        <p:spPr bwMode="auto">
          <a:xfrm>
            <a:off x="2411413" y="5299075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77" name="Text Box 104"/>
          <p:cNvSpPr txBox="1">
            <a:spLocks noChangeArrowheads="1"/>
          </p:cNvSpPr>
          <p:nvPr/>
        </p:nvSpPr>
        <p:spPr bwMode="auto">
          <a:xfrm>
            <a:off x="611188" y="5756275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Processors</a:t>
            </a:r>
            <a:endParaRPr kumimoji="1" lang="ja-JP" altLang="en-US" sz="1600">
              <a:solidFill>
                <a:schemeClr val="tx1"/>
              </a:solidFill>
              <a:effectLst/>
              <a:latin typeface="HGS創英角ﾎﾟｯﾌﾟ体" pitchFamily="50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138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7384"/>
            <a:ext cx="7024744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串行程序</a:t>
            </a:r>
            <a:r>
              <a:rPr lang="en-US" altLang="zh-CN" dirty="0"/>
              <a:t>-</a:t>
            </a:r>
            <a:r>
              <a:rPr lang="zh-CN" altLang="en-US" dirty="0"/>
              <a:t>有限差分</a:t>
            </a:r>
            <a:endParaRPr lang="ja-JP" altLang="en-US" dirty="0"/>
          </a:p>
        </p:txBody>
      </p:sp>
      <p:sp>
        <p:nvSpPr>
          <p:cNvPr id="1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D6F39-0E17-42BB-8D30-04D22B741D0B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252931" name="Group 3"/>
          <p:cNvGraphicFramePr>
            <a:graphicFrameLocks noGrp="1"/>
          </p:cNvGraphicFramePr>
          <p:nvPr/>
        </p:nvGraphicFramePr>
        <p:xfrm>
          <a:off x="5557838" y="2133600"/>
          <a:ext cx="3335337" cy="2801938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AC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871" name="Text Box 174"/>
          <p:cNvSpPr txBox="1">
            <a:spLocks noChangeArrowheads="1"/>
          </p:cNvSpPr>
          <p:nvPr/>
        </p:nvSpPr>
        <p:spPr bwMode="auto">
          <a:xfrm>
            <a:off x="250825" y="2420888"/>
            <a:ext cx="5113338" cy="341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Arial" charset="0"/>
                <a:ea typeface="MS PGothic" pitchFamily="34" charset="-128"/>
              </a:rPr>
              <a:t>…</a:t>
            </a:r>
            <a:b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loop{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for (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=0; 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&lt;N; 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++){</a:t>
            </a:r>
            <a:b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for (j=0; j&lt;N; j++){</a:t>
            </a:r>
            <a:b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   a[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][j] = 0.2 * (a[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][j-1] + </a:t>
            </a:r>
            <a:r>
              <a:rPr kumimoji="1" lang="en-US" altLang="zh-CN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a[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][j+1]</a:t>
            </a:r>
            <a:r>
              <a:rPr kumimoji="1" lang="en-US" altLang="zh-CN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+ a[i-1][j] + a[i+1][j] + a[</a:t>
            </a:r>
            <a:r>
              <a:rPr kumimoji="1" lang="en-US" altLang="ja-JP" sz="1800" b="1" dirty="0" err="1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i</a:t>
            </a: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][j]);</a:t>
            </a:r>
            <a:b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}</a:t>
            </a:r>
            <a:b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}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}</a:t>
            </a:r>
            <a:br>
              <a:rPr kumimoji="1" lang="en-US" altLang="ja-JP" sz="1800" b="1" dirty="0">
                <a:solidFill>
                  <a:schemeClr val="fol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800" b="1" dirty="0">
                <a:solidFill>
                  <a:schemeClr val="folHlink"/>
                </a:solidFill>
                <a:effectLst/>
                <a:latin typeface="Arial" charset="0"/>
                <a:ea typeface="MS PGothic" pitchFamily="34" charset="-128"/>
              </a:rPr>
              <a:t>…</a:t>
            </a:r>
            <a:endParaRPr kumimoji="1" lang="en-US" altLang="ja-JP" sz="1800" b="1" dirty="0">
              <a:solidFill>
                <a:schemeClr val="folHlink"/>
              </a:solidFill>
              <a:effectLst/>
              <a:latin typeface="HGS創英角ﾎﾟｯﾌﾟ体" pitchFamily="50" charset="-128"/>
              <a:ea typeface="MS PGothic" pitchFamily="34" charset="-128"/>
            </a:endParaRPr>
          </a:p>
        </p:txBody>
      </p:sp>
      <p:sp>
        <p:nvSpPr>
          <p:cNvPr id="29872" name="Text Box 175"/>
          <p:cNvSpPr txBox="1">
            <a:spLocks noChangeArrowheads="1"/>
          </p:cNvSpPr>
          <p:nvPr/>
        </p:nvSpPr>
        <p:spPr bwMode="auto">
          <a:xfrm>
            <a:off x="340370" y="1556792"/>
            <a:ext cx="53292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有限差分</a:t>
            </a:r>
            <a:r>
              <a:rPr kumimoji="1" lang="en-US" altLang="ja-JP" dirty="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FDM (Finite Difference Method)</a:t>
            </a:r>
            <a:endParaRPr kumimoji="1" lang="ja-JP" altLang="en-US" dirty="0">
              <a:solidFill>
                <a:schemeClr val="tx1"/>
              </a:solidFill>
              <a:effectLst/>
              <a:latin typeface="HGS創英角ﾎﾟｯﾌﾟ体" pitchFamily="50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777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9" name="Text Box 178"/>
          <p:cNvSpPr txBox="1">
            <a:spLocks noChangeArrowheads="1"/>
          </p:cNvSpPr>
          <p:nvPr/>
        </p:nvSpPr>
        <p:spPr bwMode="auto">
          <a:xfrm>
            <a:off x="592222" y="1700808"/>
            <a:ext cx="4897437" cy="22510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200" b="1">
                <a:solidFill>
                  <a:schemeClr val="hlink"/>
                </a:solidFill>
                <a:effectLst/>
                <a:latin typeface="Arial" charset="0"/>
                <a:ea typeface="MS PGothic" pitchFamily="34" charset="-128"/>
              </a:rPr>
              <a:t>…</a:t>
            </a:r>
            <a:b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loop{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for (i=0; i&lt;N; i++){</a:t>
            </a:r>
            <a:b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for (j=0; j&lt;N; j++){</a:t>
            </a:r>
            <a:br>
              <a:rPr kumimoji="1" lang="en-US" altLang="ja-JP" sz="1000" b="1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600" b="1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   a[i][j] = 0.2 * (a[i][j-1] + a[i][j+1]</a:t>
            </a:r>
            <a:br>
              <a:rPr kumimoji="1" lang="en-US" altLang="ja-JP" sz="1600" b="1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600" b="1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          + a[i-1][j] + a[i+1][j] + a[i][j]);</a:t>
            </a:r>
            <a:br>
              <a:rPr kumimoji="1" lang="en-US" altLang="ja-JP" sz="10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   }</a:t>
            </a:r>
            <a:b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  }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}</a:t>
            </a:r>
            <a:br>
              <a:rPr kumimoji="1" lang="en-US" altLang="ja-JP" sz="1200" b="1">
                <a:solidFill>
                  <a:schemeClr val="hlink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</a:br>
            <a:r>
              <a:rPr kumimoji="1" lang="en-US" altLang="ja-JP" sz="1200" b="1">
                <a:solidFill>
                  <a:schemeClr val="hlink"/>
                </a:solidFill>
                <a:effectLst/>
                <a:latin typeface="Arial" charset="0"/>
                <a:ea typeface="MS PGothic" pitchFamily="34" charset="-128"/>
              </a:rPr>
              <a:t>…</a:t>
            </a:r>
            <a:endParaRPr kumimoji="1" lang="en-US" altLang="ja-JP" sz="1200" b="1">
              <a:solidFill>
                <a:schemeClr val="hlink"/>
              </a:solidFill>
              <a:effectLst/>
              <a:latin typeface="HGS創英角ﾎﾟｯﾌﾟ体" pitchFamily="50" charset="-128"/>
              <a:ea typeface="MS PGothic" pitchFamily="34" charset="-128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并行化串行程序</a:t>
            </a:r>
            <a:endParaRPr lang="en-US" altLang="ja-JP" dirty="0"/>
          </a:p>
        </p:txBody>
      </p:sp>
      <p:sp>
        <p:nvSpPr>
          <p:cNvPr id="18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77A5B-446B-402A-BC98-3BB388B3825C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268760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ja-JP" dirty="0"/>
              <a:t>Decomposition</a:t>
            </a:r>
          </a:p>
        </p:txBody>
      </p:sp>
      <p:graphicFrame>
        <p:nvGraphicFramePr>
          <p:cNvPr id="256004" name="Group 4"/>
          <p:cNvGraphicFramePr>
            <a:graphicFrameLocks noGrp="1"/>
          </p:cNvGraphicFramePr>
          <p:nvPr/>
        </p:nvGraphicFramePr>
        <p:xfrm>
          <a:off x="5292725" y="3854152"/>
          <a:ext cx="3335338" cy="2743200"/>
        </p:xfrm>
        <a:graphic>
          <a:graphicData uri="http://schemas.openxmlformats.org/drawingml/2006/table">
            <a:tbl>
              <a:tblPr/>
              <a:tblGrid>
                <a:gridCol w="2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6175" name="AutoShape 175"/>
          <p:cNvSpPr>
            <a:spLocks noChangeArrowheads="1"/>
          </p:cNvSpPr>
          <p:nvPr/>
        </p:nvSpPr>
        <p:spPr bwMode="auto">
          <a:xfrm rot="4627384">
            <a:off x="4031456" y="2594472"/>
            <a:ext cx="720725" cy="2087562"/>
          </a:xfrm>
          <a:prstGeom prst="curvedRightArrow">
            <a:avLst>
              <a:gd name="adj1" fmla="val 23883"/>
              <a:gd name="adj2" fmla="val 81812"/>
              <a:gd name="adj3" fmla="val 34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176" name="Rectangle 176"/>
          <p:cNvSpPr>
            <a:spLocks noChangeArrowheads="1"/>
          </p:cNvSpPr>
          <p:nvPr/>
        </p:nvSpPr>
        <p:spPr bwMode="auto">
          <a:xfrm>
            <a:off x="3348038" y="4214515"/>
            <a:ext cx="792162" cy="7921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98" name="Text Box 177"/>
          <p:cNvSpPr txBox="1">
            <a:spLocks noChangeArrowheads="1"/>
          </p:cNvSpPr>
          <p:nvPr/>
        </p:nvSpPr>
        <p:spPr bwMode="auto">
          <a:xfrm>
            <a:off x="1979613" y="4343102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80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a task</a:t>
            </a:r>
          </a:p>
        </p:txBody>
      </p:sp>
    </p:spTree>
    <p:extLst>
      <p:ext uri="{BB962C8B-B14F-4D97-AF65-F5344CB8AC3E}">
        <p14:creationId xmlns:p14="http://schemas.microsoft.com/office/powerpoint/2010/main" val="1596204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136904" cy="1008112"/>
          </a:xfrm>
        </p:spPr>
        <p:txBody>
          <a:bodyPr>
            <a:normAutofit/>
          </a:bodyPr>
          <a:lstStyle/>
          <a:p>
            <a:r>
              <a:rPr lang="zh-CN" altLang="en-US" dirty="0"/>
              <a:t>并行化串行程序</a:t>
            </a:r>
            <a:endParaRPr lang="ja-JP" altLang="en-US" dirty="0"/>
          </a:p>
        </p:txBody>
      </p:sp>
      <p:sp>
        <p:nvSpPr>
          <p:cNvPr id="18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7AC16-5580-4C1A-831E-11E99BB1045B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458611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ja-JP" dirty="0"/>
              <a:t>Assignment</a:t>
            </a:r>
          </a:p>
        </p:txBody>
      </p:sp>
      <p:graphicFrame>
        <p:nvGraphicFramePr>
          <p:cNvPr id="257028" name="Group 4"/>
          <p:cNvGraphicFramePr>
            <a:graphicFrameLocks noGrp="1"/>
          </p:cNvGraphicFramePr>
          <p:nvPr/>
        </p:nvGraphicFramePr>
        <p:xfrm>
          <a:off x="5291983" y="2347913"/>
          <a:ext cx="3600496" cy="3313116"/>
        </p:xfrm>
        <a:graphic>
          <a:graphicData uri="http://schemas.openxmlformats.org/drawingml/2006/table">
            <a:tbl>
              <a:tblPr/>
              <a:tblGrid>
                <a:gridCol w="29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8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9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8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8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98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920" name="Oval 175"/>
          <p:cNvSpPr>
            <a:spLocks noChangeArrowheads="1"/>
          </p:cNvSpPr>
          <p:nvPr/>
        </p:nvSpPr>
        <p:spPr bwMode="auto">
          <a:xfrm>
            <a:off x="3277444" y="2419350"/>
            <a:ext cx="1295400" cy="5746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1921" name="Oval 176"/>
          <p:cNvSpPr>
            <a:spLocks noChangeArrowheads="1"/>
          </p:cNvSpPr>
          <p:nvPr/>
        </p:nvSpPr>
        <p:spPr bwMode="auto">
          <a:xfrm>
            <a:off x="3277444" y="3286125"/>
            <a:ext cx="1295400" cy="5746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1922" name="Oval 177"/>
          <p:cNvSpPr>
            <a:spLocks noChangeArrowheads="1"/>
          </p:cNvSpPr>
          <p:nvPr/>
        </p:nvSpPr>
        <p:spPr bwMode="auto">
          <a:xfrm>
            <a:off x="3277444" y="4940300"/>
            <a:ext cx="1295400" cy="574675"/>
          </a:xfrm>
          <a:prstGeom prst="ellipse">
            <a:avLst/>
          </a:prstGeom>
          <a:solidFill>
            <a:srgbClr val="8DF96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1923" name="Oval 178"/>
          <p:cNvSpPr>
            <a:spLocks noChangeArrowheads="1"/>
          </p:cNvSpPr>
          <p:nvPr/>
        </p:nvSpPr>
        <p:spPr bwMode="auto">
          <a:xfrm>
            <a:off x="3275856" y="4148138"/>
            <a:ext cx="1295400" cy="574675"/>
          </a:xfrm>
          <a:prstGeom prst="ellipse">
            <a:avLst/>
          </a:prstGeom>
          <a:solidFill>
            <a:srgbClr val="F4EE7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257203" name="Line 179"/>
          <p:cNvSpPr>
            <a:spLocks noChangeShapeType="1"/>
          </p:cNvSpPr>
          <p:nvPr/>
        </p:nvSpPr>
        <p:spPr bwMode="auto">
          <a:xfrm flipV="1">
            <a:off x="4572844" y="2347913"/>
            <a:ext cx="719137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04" name="Line 180"/>
          <p:cNvSpPr>
            <a:spLocks noChangeShapeType="1"/>
          </p:cNvSpPr>
          <p:nvPr/>
        </p:nvSpPr>
        <p:spPr bwMode="auto">
          <a:xfrm>
            <a:off x="4572844" y="2851150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05" name="Line 181"/>
          <p:cNvSpPr>
            <a:spLocks noChangeShapeType="1"/>
          </p:cNvSpPr>
          <p:nvPr/>
        </p:nvSpPr>
        <p:spPr bwMode="auto">
          <a:xfrm flipV="1">
            <a:off x="4572844" y="3213100"/>
            <a:ext cx="719137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06" name="Line 182"/>
          <p:cNvSpPr>
            <a:spLocks noChangeShapeType="1"/>
          </p:cNvSpPr>
          <p:nvPr/>
        </p:nvSpPr>
        <p:spPr bwMode="auto">
          <a:xfrm flipV="1">
            <a:off x="4572844" y="4005263"/>
            <a:ext cx="719137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07" name="Line 183"/>
          <p:cNvSpPr>
            <a:spLocks noChangeShapeType="1"/>
          </p:cNvSpPr>
          <p:nvPr/>
        </p:nvSpPr>
        <p:spPr bwMode="auto">
          <a:xfrm flipV="1">
            <a:off x="4572844" y="4795838"/>
            <a:ext cx="719137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08" name="Line 184"/>
          <p:cNvSpPr>
            <a:spLocks noChangeShapeType="1"/>
          </p:cNvSpPr>
          <p:nvPr/>
        </p:nvSpPr>
        <p:spPr bwMode="auto">
          <a:xfrm>
            <a:off x="4572844" y="3714750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09" name="Line 185"/>
          <p:cNvSpPr>
            <a:spLocks noChangeShapeType="1"/>
          </p:cNvSpPr>
          <p:nvPr/>
        </p:nvSpPr>
        <p:spPr bwMode="auto">
          <a:xfrm>
            <a:off x="4572844" y="4506913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210" name="Line 186"/>
          <p:cNvSpPr>
            <a:spLocks noChangeShapeType="1"/>
          </p:cNvSpPr>
          <p:nvPr/>
        </p:nvSpPr>
        <p:spPr bwMode="auto">
          <a:xfrm>
            <a:off x="4572844" y="5372100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932" name="Text Box 187"/>
          <p:cNvSpPr txBox="1">
            <a:spLocks noChangeArrowheads="1"/>
          </p:cNvSpPr>
          <p:nvPr/>
        </p:nvSpPr>
        <p:spPr bwMode="auto">
          <a:xfrm>
            <a:off x="323850" y="2996952"/>
            <a:ext cx="28079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将任务均匀分配到处理单元（</a:t>
            </a:r>
            <a:r>
              <a:rPr kumimoji="1" lang="en-US" altLang="zh-CN" sz="28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</a:t>
            </a:r>
            <a:r>
              <a:rPr kumimoji="1" lang="en-US" altLang="ja-JP" sz="28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rocess </a:t>
            </a:r>
            <a:r>
              <a:rPr kumimoji="1" lang="en-US" altLang="zh-CN" sz="28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E</a:t>
            </a:r>
            <a:r>
              <a:rPr kumimoji="1" lang="en-US" altLang="ja-JP" sz="28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lements</a:t>
            </a:r>
            <a:r>
              <a:rPr kumimoji="1" lang="zh-CN" altLang="en-US" sz="2800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）</a:t>
            </a:r>
            <a:endParaRPr kumimoji="1" lang="en-US" altLang="ja-JP" sz="2800" dirty="0">
              <a:solidFill>
                <a:schemeClr val="accent2"/>
              </a:solidFill>
              <a:effectLst/>
              <a:latin typeface="HGS創英角ﾎﾟｯﾌﾟ体" pitchFamily="50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4728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136904" cy="936104"/>
          </a:xfrm>
        </p:spPr>
        <p:txBody>
          <a:bodyPr>
            <a:normAutofit/>
          </a:bodyPr>
          <a:lstStyle/>
          <a:p>
            <a:r>
              <a:rPr lang="zh-CN" altLang="en-US" dirty="0"/>
              <a:t>并行化串行程序</a:t>
            </a:r>
            <a:endParaRPr lang="ja-JP" altLang="en-US" dirty="0"/>
          </a:p>
        </p:txBody>
      </p:sp>
      <p:sp>
        <p:nvSpPr>
          <p:cNvPr id="1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C3127-5368-49A9-9FEE-F00DF1FEE78C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76207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ja-JP" dirty="0"/>
              <a:t>Orchestration</a:t>
            </a:r>
          </a:p>
        </p:txBody>
      </p:sp>
      <p:graphicFrame>
        <p:nvGraphicFramePr>
          <p:cNvPr id="258052" name="Group 4"/>
          <p:cNvGraphicFramePr>
            <a:graphicFrameLocks noGrp="1"/>
          </p:cNvGraphicFramePr>
          <p:nvPr/>
        </p:nvGraphicFramePr>
        <p:xfrm>
          <a:off x="5219971" y="2347907"/>
          <a:ext cx="3744516" cy="3313116"/>
        </p:xfrm>
        <a:graphic>
          <a:graphicData uri="http://schemas.openxmlformats.org/drawingml/2006/table">
            <a:tbl>
              <a:tblPr/>
              <a:tblGrid>
                <a:gridCol w="31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8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F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44" name="Oval 175"/>
          <p:cNvSpPr>
            <a:spLocks noChangeArrowheads="1"/>
          </p:cNvSpPr>
          <p:nvPr/>
        </p:nvSpPr>
        <p:spPr bwMode="auto">
          <a:xfrm>
            <a:off x="3205436" y="2419350"/>
            <a:ext cx="1295400" cy="5746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2945" name="Oval 176"/>
          <p:cNvSpPr>
            <a:spLocks noChangeArrowheads="1"/>
          </p:cNvSpPr>
          <p:nvPr/>
        </p:nvSpPr>
        <p:spPr bwMode="auto">
          <a:xfrm>
            <a:off x="3205436" y="3286125"/>
            <a:ext cx="1295400" cy="5746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2946" name="Oval 177"/>
          <p:cNvSpPr>
            <a:spLocks noChangeArrowheads="1"/>
          </p:cNvSpPr>
          <p:nvPr/>
        </p:nvSpPr>
        <p:spPr bwMode="auto">
          <a:xfrm>
            <a:off x="3205436" y="4941888"/>
            <a:ext cx="1295400" cy="574675"/>
          </a:xfrm>
          <a:prstGeom prst="ellipse">
            <a:avLst/>
          </a:prstGeom>
          <a:solidFill>
            <a:srgbClr val="8DF96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2947" name="Oval 178"/>
          <p:cNvSpPr>
            <a:spLocks noChangeArrowheads="1"/>
          </p:cNvSpPr>
          <p:nvPr/>
        </p:nvSpPr>
        <p:spPr bwMode="auto">
          <a:xfrm>
            <a:off x="3203848" y="4148138"/>
            <a:ext cx="1295400" cy="574675"/>
          </a:xfrm>
          <a:prstGeom prst="ellipse">
            <a:avLst/>
          </a:prstGeom>
          <a:solidFill>
            <a:srgbClr val="F4EE7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258227" name="Line 179"/>
          <p:cNvSpPr>
            <a:spLocks noChangeShapeType="1"/>
          </p:cNvSpPr>
          <p:nvPr/>
        </p:nvSpPr>
        <p:spPr bwMode="auto">
          <a:xfrm flipV="1">
            <a:off x="4500836" y="2347913"/>
            <a:ext cx="719137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28" name="Line 180"/>
          <p:cNvSpPr>
            <a:spLocks noChangeShapeType="1"/>
          </p:cNvSpPr>
          <p:nvPr/>
        </p:nvSpPr>
        <p:spPr bwMode="auto">
          <a:xfrm>
            <a:off x="4500836" y="2851150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29" name="Line 181"/>
          <p:cNvSpPr>
            <a:spLocks noChangeShapeType="1"/>
          </p:cNvSpPr>
          <p:nvPr/>
        </p:nvSpPr>
        <p:spPr bwMode="auto">
          <a:xfrm flipV="1">
            <a:off x="4500836" y="3213100"/>
            <a:ext cx="719137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0" name="Line 182"/>
          <p:cNvSpPr>
            <a:spLocks noChangeShapeType="1"/>
          </p:cNvSpPr>
          <p:nvPr/>
        </p:nvSpPr>
        <p:spPr bwMode="auto">
          <a:xfrm flipV="1">
            <a:off x="4500836" y="4005263"/>
            <a:ext cx="719137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1" name="Line 183"/>
          <p:cNvSpPr>
            <a:spLocks noChangeShapeType="1"/>
          </p:cNvSpPr>
          <p:nvPr/>
        </p:nvSpPr>
        <p:spPr bwMode="auto">
          <a:xfrm flipV="1">
            <a:off x="4500836" y="4795838"/>
            <a:ext cx="719137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2" name="Line 184"/>
          <p:cNvSpPr>
            <a:spLocks noChangeShapeType="1"/>
          </p:cNvSpPr>
          <p:nvPr/>
        </p:nvSpPr>
        <p:spPr bwMode="auto">
          <a:xfrm>
            <a:off x="4500836" y="3714750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3" name="Line 185"/>
          <p:cNvSpPr>
            <a:spLocks noChangeShapeType="1"/>
          </p:cNvSpPr>
          <p:nvPr/>
        </p:nvSpPr>
        <p:spPr bwMode="auto">
          <a:xfrm>
            <a:off x="4500836" y="4506913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4" name="Line 186"/>
          <p:cNvSpPr>
            <a:spLocks noChangeShapeType="1"/>
          </p:cNvSpPr>
          <p:nvPr/>
        </p:nvSpPr>
        <p:spPr bwMode="auto">
          <a:xfrm>
            <a:off x="4500836" y="5372100"/>
            <a:ext cx="719137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5" name="Text Box 187"/>
          <p:cNvSpPr txBox="1">
            <a:spLocks noChangeArrowheads="1"/>
          </p:cNvSpPr>
          <p:nvPr/>
        </p:nvSpPr>
        <p:spPr bwMode="auto">
          <a:xfrm>
            <a:off x="611560" y="3500438"/>
            <a:ext cx="20162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accent2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需要通信及同步</a:t>
            </a:r>
            <a:endParaRPr kumimoji="1" lang="en-US" altLang="ja-JP" dirty="0">
              <a:solidFill>
                <a:schemeClr val="accent2"/>
              </a:solidFill>
              <a:effectLst/>
              <a:latin typeface="HGS創英角ﾎﾟｯﾌﾟ体" pitchFamily="50" charset="-128"/>
              <a:ea typeface="MS PGothic" pitchFamily="34" charset="-128"/>
            </a:endParaRPr>
          </a:p>
        </p:txBody>
      </p:sp>
      <p:sp>
        <p:nvSpPr>
          <p:cNvPr id="258236" name="Line 188"/>
          <p:cNvSpPr>
            <a:spLocks noChangeShapeType="1"/>
          </p:cNvSpPr>
          <p:nvPr/>
        </p:nvSpPr>
        <p:spPr bwMode="auto">
          <a:xfrm>
            <a:off x="3875361" y="2997200"/>
            <a:ext cx="0" cy="2873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7" name="Line 189"/>
          <p:cNvSpPr>
            <a:spLocks noChangeShapeType="1"/>
          </p:cNvSpPr>
          <p:nvPr/>
        </p:nvSpPr>
        <p:spPr bwMode="auto">
          <a:xfrm>
            <a:off x="3875361" y="4652963"/>
            <a:ext cx="0" cy="2873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238" name="Line 190"/>
          <p:cNvSpPr>
            <a:spLocks noChangeShapeType="1"/>
          </p:cNvSpPr>
          <p:nvPr/>
        </p:nvSpPr>
        <p:spPr bwMode="auto">
          <a:xfrm>
            <a:off x="3875361" y="3862388"/>
            <a:ext cx="0" cy="2873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3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52" y="188640"/>
            <a:ext cx="8047487" cy="1008112"/>
          </a:xfrm>
        </p:spPr>
        <p:txBody>
          <a:bodyPr>
            <a:normAutofit/>
          </a:bodyPr>
          <a:lstStyle/>
          <a:p>
            <a:r>
              <a:rPr lang="zh-CN" altLang="en-US" dirty="0"/>
              <a:t>并行化串行程序</a:t>
            </a:r>
            <a:endParaRPr lang="ja-JP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C7D5F-DFFD-4CA8-B3AA-73E78D1C8B1A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8666" y="1420511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ja-JP" dirty="0"/>
              <a:t>Mapping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1404938" y="2563813"/>
            <a:ext cx="1295400" cy="5746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1404938" y="3430588"/>
            <a:ext cx="1295400" cy="5746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1404938" y="5086350"/>
            <a:ext cx="1295400" cy="574675"/>
          </a:xfrm>
          <a:prstGeom prst="ellipse">
            <a:avLst/>
          </a:prstGeom>
          <a:solidFill>
            <a:srgbClr val="8DF96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1403350" y="4292600"/>
            <a:ext cx="1295400" cy="574675"/>
          </a:xfrm>
          <a:prstGeom prst="ellipse">
            <a:avLst/>
          </a:prstGeom>
          <a:solidFill>
            <a:srgbClr val="F4EE7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ja-JP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PE</a:t>
            </a:r>
          </a:p>
        </p:txBody>
      </p:sp>
      <p:sp>
        <p:nvSpPr>
          <p:cNvPr id="259080" name="computr1"/>
          <p:cNvSpPr>
            <a:spLocks noEditPoints="1" noChangeArrowheads="1"/>
          </p:cNvSpPr>
          <p:nvPr/>
        </p:nvSpPr>
        <p:spPr bwMode="auto">
          <a:xfrm>
            <a:off x="4284663" y="3175000"/>
            <a:ext cx="1800225" cy="172878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4284663" y="5119688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tx1"/>
                </a:solidFill>
                <a:effectLst/>
                <a:latin typeface="HGS創英角ﾎﾟｯﾌﾟ体" pitchFamily="50" charset="-128"/>
                <a:ea typeface="MS PGothic" pitchFamily="34" charset="-128"/>
              </a:rPr>
              <a:t>Multiprocessor</a:t>
            </a:r>
          </a:p>
        </p:txBody>
      </p:sp>
      <p:sp>
        <p:nvSpPr>
          <p:cNvPr id="259082" name="AutoShape 10"/>
          <p:cNvSpPr>
            <a:spLocks noChangeArrowheads="1"/>
          </p:cNvSpPr>
          <p:nvPr/>
        </p:nvSpPr>
        <p:spPr bwMode="auto">
          <a:xfrm>
            <a:off x="3132138" y="3789363"/>
            <a:ext cx="865187" cy="503237"/>
          </a:xfrm>
          <a:prstGeom prst="rightArrow">
            <a:avLst>
              <a:gd name="adj1" fmla="val 50000"/>
              <a:gd name="adj2" fmla="val 42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/>
      <p:bldP spid="2590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854968"/>
          </a:xfrm>
        </p:spPr>
        <p:txBody>
          <a:bodyPr>
            <a:normAutofit/>
          </a:bodyPr>
          <a:lstStyle/>
          <a:p>
            <a:r>
              <a:rPr lang="zh-CN" altLang="en-US" dirty="0"/>
              <a:t>并行程序设计模型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F53A-1022-43C9-87ED-1B589B6710A8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700808"/>
            <a:ext cx="7704856" cy="4608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命名模型（</a:t>
            </a:r>
            <a:r>
              <a:rPr lang="en-US" altLang="ko-KR" sz="3200" dirty="0"/>
              <a:t>Naming model</a:t>
            </a:r>
            <a:r>
              <a:rPr lang="zh-CN" altLang="en-US" sz="3200" dirty="0"/>
              <a:t>）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对名字的一组操作（</a:t>
            </a:r>
            <a:r>
              <a:rPr lang="en-US" altLang="ko-KR" sz="3200" dirty="0"/>
              <a:t>Set of operations on names</a:t>
            </a:r>
            <a:r>
              <a:rPr lang="zh-CN" altLang="en-US" sz="3200" dirty="0"/>
              <a:t>）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排序模型（</a:t>
            </a:r>
            <a:r>
              <a:rPr lang="en-US" altLang="ko-KR" sz="3200" dirty="0"/>
              <a:t>Ordering model</a:t>
            </a:r>
            <a:r>
              <a:rPr lang="zh-CN" altLang="en-US" sz="3200" dirty="0"/>
              <a:t>）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复制（</a:t>
            </a:r>
            <a:r>
              <a:rPr lang="en-US" altLang="ko-KR" sz="3200" dirty="0"/>
              <a:t>Replication</a:t>
            </a:r>
            <a:r>
              <a:rPr lang="zh-CN" altLang="en-US" sz="3200" dirty="0"/>
              <a:t>）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通信性能（</a:t>
            </a:r>
            <a:r>
              <a:rPr lang="en-US" altLang="ko-KR" sz="3200" dirty="0"/>
              <a:t>Communication performance</a:t>
            </a:r>
            <a:r>
              <a:rPr lang="zh-CN" altLang="en-US" sz="3200" dirty="0"/>
              <a:t>）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518158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解决方案</a:t>
            </a:r>
            <a:endParaRPr lang="fr-FR" altLang="zh-CN" sz="3600" dirty="0"/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20708" r="35820" b="11250"/>
          <a:stretch>
            <a:fillRect/>
          </a:stretch>
        </p:blipFill>
        <p:spPr bwMode="auto">
          <a:xfrm>
            <a:off x="1475656" y="1172497"/>
            <a:ext cx="5616575" cy="55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78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并行程序设计模型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E6188-A47C-4336-A3FF-CE85B9C3D56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12776"/>
            <a:ext cx="7848872" cy="504056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顺序程序设计模型</a:t>
            </a:r>
            <a:r>
              <a:rPr lang="en-US" altLang="ko-KR" sz="2800" dirty="0"/>
              <a:t>Sequential Programming Model</a:t>
            </a:r>
            <a:endParaRPr lang="en-US" altLang="zh-CN" sz="2800" dirty="0"/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共享内存模型</a:t>
            </a:r>
            <a:r>
              <a:rPr lang="en-US" sz="2800" dirty="0">
                <a:ea typeface="宋体" pitchFamily="2" charset="-122"/>
              </a:rPr>
              <a:t>Shared Memory Model</a:t>
            </a:r>
            <a:r>
              <a:rPr lang="en-US" altLang="zh-CN" sz="2800" dirty="0"/>
              <a:t> (Shared Address Space Model)</a:t>
            </a:r>
            <a:endParaRPr lang="en-US" sz="2800" dirty="0">
              <a:ea typeface="宋体" pitchFamily="2" charset="-122"/>
            </a:endParaRP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DSM</a:t>
            </a: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Threads/OpenMP (enabled for clusters)</a:t>
            </a:r>
            <a:r>
              <a:rPr lang="zh-CN" altLang="en-US" sz="2400" dirty="0">
                <a:ea typeface="宋体" pitchFamily="2" charset="-122"/>
              </a:rPr>
              <a:t>支持集群</a:t>
            </a:r>
            <a:endParaRPr lang="en-US" sz="2400" dirty="0">
              <a:ea typeface="宋体" pitchFamily="2" charset="-122"/>
            </a:endParaRPr>
          </a:p>
          <a:p>
            <a:pPr lvl="1" eaLnBrk="1" hangingPunct="1"/>
            <a:r>
              <a:rPr lang="en-US" sz="2400" dirty="0" err="1">
                <a:ea typeface="宋体" pitchFamily="2" charset="-122"/>
              </a:rPr>
              <a:t>Cilk</a:t>
            </a:r>
            <a:r>
              <a:rPr lang="en-US" altLang="zh-CN" sz="2400" dirty="0">
                <a:ea typeface="宋体" pitchFamily="2" charset="-122"/>
              </a:rPr>
              <a:t>/TBB</a:t>
            </a:r>
            <a:endParaRPr lang="en-US" sz="2400" dirty="0">
              <a:ea typeface="宋体" pitchFamily="2" charset="-122"/>
            </a:endParaRP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Java threads</a:t>
            </a: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消息传递模型</a:t>
            </a:r>
            <a:r>
              <a:rPr lang="en-US" sz="2800" dirty="0">
                <a:ea typeface="宋体" pitchFamily="2" charset="-122"/>
              </a:rPr>
              <a:t>Message Passing Model</a:t>
            </a: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PVM </a:t>
            </a: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MPI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22068</TotalTime>
  <Words>6706</Words>
  <Application>Microsoft Office PowerPoint</Application>
  <PresentationFormat>全屏显示(4:3)</PresentationFormat>
  <Paragraphs>1413</Paragraphs>
  <Slides>80</Slides>
  <Notes>32</Notes>
  <HiddenSlides>6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103" baseType="lpstr">
      <vt:lpstr>Courier</vt:lpstr>
      <vt:lpstr>Gill Sans</vt:lpstr>
      <vt:lpstr>HGS創英角ﾎﾟｯﾌﾟ体</vt:lpstr>
      <vt:lpstr>黑体</vt:lpstr>
      <vt:lpstr>宋体</vt:lpstr>
      <vt:lpstr>Arial</vt:lpstr>
      <vt:lpstr>Arial Black</vt:lpstr>
      <vt:lpstr>Arial Narrow</vt:lpstr>
      <vt:lpstr>Bookman Old Style</vt:lpstr>
      <vt:lpstr>Calibri</vt:lpstr>
      <vt:lpstr>Comic Sans MS</vt:lpstr>
      <vt:lpstr>Courier New</vt:lpstr>
      <vt:lpstr>Georgia</vt:lpstr>
      <vt:lpstr>Gill Sans MT</vt:lpstr>
      <vt:lpstr>Helvetica</vt:lpstr>
      <vt:lpstr>Tahoma</vt:lpstr>
      <vt:lpstr>Times</vt:lpstr>
      <vt:lpstr>Times New Roman</vt:lpstr>
      <vt:lpstr>Wingdings</vt:lpstr>
      <vt:lpstr>Wingdings 3</vt:lpstr>
      <vt:lpstr>质朴</vt:lpstr>
      <vt:lpstr>Picture</vt:lpstr>
      <vt:lpstr>Photo Editor Photo</vt:lpstr>
      <vt:lpstr>Foundation to Parallel Programming 并行程序设计基础</vt:lpstr>
      <vt:lpstr>CONTENT</vt:lpstr>
      <vt:lpstr>并行层次Levels of Parallelism</vt:lpstr>
      <vt:lpstr>Responsible for Parallelization </vt:lpstr>
      <vt:lpstr>Parallel Programming is a Complex Task</vt:lpstr>
      <vt:lpstr>并行程序设计模型</vt:lpstr>
      <vt:lpstr>并行程序设计模型</vt:lpstr>
      <vt:lpstr>并行程序设计模型</vt:lpstr>
      <vt:lpstr>并行程序设计模型</vt:lpstr>
      <vt:lpstr>并行程序设计模型</vt:lpstr>
      <vt:lpstr>Sequential Programming Model</vt:lpstr>
      <vt:lpstr>Sequential Programming Model</vt:lpstr>
      <vt:lpstr>Sequential Programming Model</vt:lpstr>
      <vt:lpstr>SAS (Shared Address Space) Programming Model</vt:lpstr>
      <vt:lpstr>SAS Model</vt:lpstr>
      <vt:lpstr>SAS例子</vt:lpstr>
      <vt:lpstr>Shared Address Space Programming Model</vt:lpstr>
      <vt:lpstr>MP Programming Model</vt:lpstr>
      <vt:lpstr>Message Passing Programming Model</vt:lpstr>
      <vt:lpstr>MP例子</vt:lpstr>
      <vt:lpstr>Message-Passing Programming Model</vt:lpstr>
      <vt:lpstr>Message Passing Programming Model</vt:lpstr>
      <vt:lpstr>Partitioned Global Address Space</vt:lpstr>
      <vt:lpstr>PGAS Overview</vt:lpstr>
      <vt:lpstr>PGAS模型与其它模型比较</vt:lpstr>
      <vt:lpstr>软件内存Software Memory</vt:lpstr>
      <vt:lpstr>Memories and Distributions</vt:lpstr>
      <vt:lpstr>Affinity和非局部访问</vt:lpstr>
      <vt:lpstr>Private vs. Shared Variables in UPC</vt:lpstr>
      <vt:lpstr>例子</vt:lpstr>
      <vt:lpstr>Functional Programming</vt:lpstr>
      <vt:lpstr>Map/Reduce</vt:lpstr>
      <vt:lpstr>PowerPoint 演示文稿</vt:lpstr>
      <vt:lpstr>Word Count with MapReduce</vt:lpstr>
      <vt:lpstr>Hadoop MapReduce: A Closer Look</vt:lpstr>
      <vt:lpstr>例子</vt:lpstr>
      <vt:lpstr>Spark framework</vt:lpstr>
      <vt:lpstr>Functional Programming</vt:lpstr>
      <vt:lpstr>硬件加速：GPU/FPGA</vt:lpstr>
      <vt:lpstr>CPU v/s GPU</vt:lpstr>
      <vt:lpstr>当前的GPU开发环境</vt:lpstr>
      <vt:lpstr>What is CUDA?</vt:lpstr>
      <vt:lpstr>异构计算模型</vt:lpstr>
      <vt:lpstr>并行性的维度</vt:lpstr>
      <vt:lpstr>并行线程组织结构</vt:lpstr>
      <vt:lpstr>CUDA的并行程序组织</vt:lpstr>
      <vt:lpstr>并行线程执行</vt:lpstr>
      <vt:lpstr>实例</vt:lpstr>
      <vt:lpstr>不同程序设计模型中的线程和内存</vt:lpstr>
      <vt:lpstr>趋势</vt:lpstr>
      <vt:lpstr>混合程序设计模型 (MPI+OpenMP+CUDA+…</vt:lpstr>
      <vt:lpstr>Hybrid parallel programming</vt:lpstr>
      <vt:lpstr>软件设计模式</vt:lpstr>
      <vt:lpstr>设计模式</vt:lpstr>
      <vt:lpstr>构建并行程序</vt:lpstr>
      <vt:lpstr>类比: 工厂布局</vt:lpstr>
      <vt:lpstr>类比: 工厂里的机器</vt:lpstr>
      <vt:lpstr>类比: 构建工厂</vt:lpstr>
      <vt:lpstr>识别程序结构</vt:lpstr>
      <vt:lpstr>用Pattern构建并行程序</vt:lpstr>
      <vt:lpstr>Elements of a structural pattern</vt:lpstr>
      <vt:lpstr>Pattern</vt:lpstr>
      <vt:lpstr>Pattern 1: Pipe and Filter</vt:lpstr>
      <vt:lpstr>Pipe and filter例子</vt:lpstr>
      <vt:lpstr>Pattern 2: Iterator Pattern </vt:lpstr>
      <vt:lpstr>Pattern 2: Iterator Pattern </vt:lpstr>
      <vt:lpstr>Iterator Pattern例子: SVM训练分类器</vt:lpstr>
      <vt:lpstr>Pattern 3: MapReduce</vt:lpstr>
      <vt:lpstr>Pattern 4: Agent and Repository</vt:lpstr>
      <vt:lpstr>例子: 编译优化</vt:lpstr>
      <vt:lpstr>Pattern 5: Process Control</vt:lpstr>
      <vt:lpstr>Process Control例子</vt:lpstr>
      <vt:lpstr>实例</vt:lpstr>
      <vt:lpstr>并行化过程Parallelization Procedure</vt:lpstr>
      <vt:lpstr>串行程序-有限差分</vt:lpstr>
      <vt:lpstr>并行化串行程序</vt:lpstr>
      <vt:lpstr>并行化串行程序</vt:lpstr>
      <vt:lpstr>并行化串行程序</vt:lpstr>
      <vt:lpstr>并行化串行程序</vt:lpstr>
      <vt:lpstr>解决方案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>Yuan</dc:creator>
  <cp:lastModifiedBy>楷文 袁</cp:lastModifiedBy>
  <cp:revision>460</cp:revision>
  <dcterms:created xsi:type="dcterms:W3CDTF">1998-09-09T12:39:58Z</dcterms:created>
  <dcterms:modified xsi:type="dcterms:W3CDTF">2019-12-30T13:22:29Z</dcterms:modified>
</cp:coreProperties>
</file>