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258" r:id="rId9"/>
    <p:sldId id="259" r:id="rId10"/>
    <p:sldId id="261" r:id="rId11"/>
    <p:sldId id="291" r:id="rId12"/>
    <p:sldId id="28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00" r:id="rId25"/>
    <p:sldId id="288" r:id="rId26"/>
    <p:sldId id="273" r:id="rId27"/>
    <p:sldId id="274" r:id="rId28"/>
    <p:sldId id="275" r:id="rId29"/>
    <p:sldId id="276" r:id="rId30"/>
    <p:sldId id="277" r:id="rId31"/>
    <p:sldId id="293" r:id="rId32"/>
    <p:sldId id="278" r:id="rId33"/>
    <p:sldId id="279" r:id="rId34"/>
    <p:sldId id="294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4609" autoAdjust="0"/>
  </p:normalViewPr>
  <p:slideViewPr>
    <p:cSldViewPr>
      <p:cViewPr varScale="1">
        <p:scale>
          <a:sx n="61" d="100"/>
          <a:sy n="61" d="100"/>
        </p:scale>
        <p:origin x="53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06AED-C292-4FBB-8EF2-62CB7EC6A4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1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00B7A-E05F-4BF8-87E8-78E24DC06B21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2B38B-E53F-494E-9B78-17AEEC392A7C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12F83-7F20-4C08-B6A2-C59C5E28CB79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25018-83C4-48CA-A109-C43C8F44F260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6AED-C292-4FBB-8EF2-62CB7EC6A451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19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0A4B5-2176-4067-A247-13902BC11DB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>
                <a:latin typeface="Times New Roman" pitchFamily="18" charset="0"/>
              </a:rPr>
              <a:t>39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6F0D9-F8FB-4CD4-B148-AFA67CECA08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如果进程数目与数的个数不相等？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06AED-C292-4FBB-8EF2-62CB7EC6A451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91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CA618-5CBC-41E5-8559-DA50E524A62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631946-6A04-42EB-B92A-D077052940D8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77E7D8C-EFFC-42ED-A22E-3DECF6F49CF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5D2-D3BC-4B80-9B7B-178BE29EDA6A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D2EE-CCF7-4190-AA51-ABD51CB6899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E137-4DFB-4389-BF4A-6E005A20F8E5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E4-0696-4355-9AAF-97AF0CE46F5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5AF8-AA33-485E-ADDD-15DAA00DF562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33F137-8278-4BD1-8FAB-D6154E42674F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94A4239-EDE5-4538-AE8C-3FF1E3193E98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631E-A49E-4BE9-B0F7-A20F6D9D461D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CA9E-43E5-4216-8ACB-ECDA3B23E4E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BD6D-F87F-4B33-A482-2B0D69179543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E19E-E30C-4791-9628-F0A5921DDD0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A4A-2529-48AD-8E8F-4141733FF086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17FC-2587-4C4B-AF83-083D4A28AEF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D4B-4304-45CD-B194-9C77C2BACF04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9F71-A717-42FE-B562-BA725977E0C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9582-0D62-4C37-821F-40B55AF48148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A1B3-8EFE-41EB-A66D-7B52B150FE4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03B-4B28-4910-A108-72588371FE23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767-17F4-4981-BEC1-52FEDA507EC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C2E3CD-CAF0-4B8C-81C4-962856CFF3B8}" type="datetime1">
              <a:rPr lang="en-US" altLang="zh-CN" smtClean="0"/>
              <a:t>12/30/2019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DF3388-83D8-4912-8FDB-B4D32B865A0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Pipelined Computations</a:t>
            </a:r>
            <a:br>
              <a:rPr lang="en-US" altLang="zh-CN" dirty="0"/>
            </a:br>
            <a:r>
              <a:rPr lang="zh-CN" altLang="en-US" sz="6000" dirty="0"/>
              <a:t>流水线计算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Pingpeng</a:t>
            </a:r>
            <a:r>
              <a:rPr lang="en-US" altLang="zh-CN" dirty="0"/>
              <a:t> Yuan</a:t>
            </a:r>
            <a:endParaRPr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766D-4A56-4E8F-8612-73769B1A559F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itchFamily="2" charset="-122"/>
              </a:rPr>
              <a:t>5.1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B04B-783B-4621-8605-B0115E3A387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1650" y="505361"/>
            <a:ext cx="8108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Pipelining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可以产生好效果的场景</a:t>
            </a:r>
            <a:endParaRPr lang="en-US" altLang="zh-CN" sz="36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81000" y="186055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ea typeface="宋体" pitchFamily="2" charset="-122"/>
              </a:rPr>
              <a:t>假设问题可以分解成一系列顺序任务，流水线方法可以提高如下三种类型计算的速度：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2900" y="3276600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可以同时运行多个解决完整问题的实例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algn="just"/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algn="just"/>
            <a:r>
              <a:rPr lang="en-US" altLang="zh-CN" dirty="0">
                <a:solidFill>
                  <a:srgbClr val="9900CC"/>
                </a:solidFill>
                <a:ea typeface="宋体" pitchFamily="2" charset="-122"/>
              </a:rPr>
              <a:t>2. </a:t>
            </a:r>
            <a:r>
              <a:rPr lang="zh-CN" altLang="en-US" dirty="0">
                <a:solidFill>
                  <a:srgbClr val="9900CC"/>
                </a:solidFill>
                <a:ea typeface="宋体" pitchFamily="2" charset="-122"/>
              </a:rPr>
              <a:t>一系列数据项需要处理，且每一数据项需要多个操作</a:t>
            </a:r>
            <a:endParaRPr lang="en-US" altLang="zh-CN" dirty="0">
              <a:solidFill>
                <a:srgbClr val="9900CC"/>
              </a:solidFill>
              <a:ea typeface="宋体" pitchFamily="2" charset="-122"/>
            </a:endParaRPr>
          </a:p>
          <a:p>
            <a:pPr algn="just"/>
            <a:endParaRPr lang="en-US" altLang="zh-CN" dirty="0">
              <a:solidFill>
                <a:srgbClr val="9900CC"/>
              </a:solidFill>
              <a:ea typeface="宋体" pitchFamily="2" charset="-122"/>
            </a:endParaRPr>
          </a:p>
          <a:p>
            <a:pPr algn="just"/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3. </a:t>
            </a:r>
            <a:r>
              <a:rPr lang="zh-CN" altLang="en-US" dirty="0">
                <a:solidFill>
                  <a:srgbClr val="00B050"/>
                </a:solidFill>
                <a:ea typeface="宋体" pitchFamily="2" charset="-122"/>
              </a:rPr>
              <a:t>启动下一步骤的信息可以在当前步骤结束之前先行传递给下一步骤</a:t>
            </a:r>
            <a:endParaRPr lang="en-US" altLang="zh-CN" dirty="0">
              <a:solidFill>
                <a:srgbClr val="00B05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646238"/>
            <a:ext cx="2895600" cy="2087562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Six Stage </a:t>
            </a:r>
            <a:br>
              <a:rPr lang="en-GB" sz="3600" dirty="0"/>
            </a:br>
            <a:r>
              <a:rPr lang="en-GB" sz="3600" dirty="0"/>
              <a:t>Instruction Pipeline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A1C1-A59E-4E97-B4CB-B236F613E993}" type="slidenum">
              <a:rPr lang="zh-CN" altLang="en-US"/>
              <a:pPr/>
              <a:t>11</a:t>
            </a:fld>
            <a:endParaRPr lang="en-US" altLang="zh-CN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3325" r="7820" b="7666"/>
          <a:stretch>
            <a:fillRect/>
          </a:stretch>
        </p:blipFill>
        <p:spPr bwMode="auto">
          <a:xfrm>
            <a:off x="2895600" y="0"/>
            <a:ext cx="6248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9C6CB9-105B-414C-8A34-3E06AD33108D}"/>
              </a:ext>
            </a:extLst>
          </p:cNvPr>
          <p:cNvSpPr txBox="1"/>
          <p:nvPr/>
        </p:nvSpPr>
        <p:spPr>
          <a:xfrm>
            <a:off x="7848600" y="3733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获取操作数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8C823-C50B-4BDD-9930-2AE11D0015D0}"/>
              </a:ext>
            </a:extLst>
          </p:cNvPr>
          <p:cNvSpPr txBox="1"/>
          <p:nvPr/>
        </p:nvSpPr>
        <p:spPr>
          <a:xfrm>
            <a:off x="7848600" y="4419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执行指令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39ED-E229-4585-B593-D9697A1DD710}"/>
              </a:ext>
            </a:extLst>
          </p:cNvPr>
          <p:cNvSpPr txBox="1"/>
          <p:nvPr/>
        </p:nvSpPr>
        <p:spPr>
          <a:xfrm>
            <a:off x="7850221" y="5181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写操作数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B6075-B17E-4D33-9EB7-0BC90416F4ED}"/>
              </a:ext>
            </a:extLst>
          </p:cNvPr>
          <p:cNvSpPr txBox="1"/>
          <p:nvPr/>
        </p:nvSpPr>
        <p:spPr>
          <a:xfrm>
            <a:off x="7239000" y="569812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分支或中断？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EB75F7-A300-4B0C-953D-9F76E8FEDFA9}"/>
              </a:ext>
            </a:extLst>
          </p:cNvPr>
          <p:cNvSpPr txBox="1"/>
          <p:nvPr/>
        </p:nvSpPr>
        <p:spPr>
          <a:xfrm>
            <a:off x="7846168" y="9947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解码指令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868986-EAEA-4EF7-9107-575678F95158}"/>
              </a:ext>
            </a:extLst>
          </p:cNvPr>
          <p:cNvSpPr txBox="1"/>
          <p:nvPr/>
        </p:nvSpPr>
        <p:spPr>
          <a:xfrm>
            <a:off x="7859949" y="16805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计算操作数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089F04-AD77-4803-B863-8F891E0A9E3D}"/>
              </a:ext>
            </a:extLst>
          </p:cNvPr>
          <p:cNvSpPr txBox="1"/>
          <p:nvPr/>
        </p:nvSpPr>
        <p:spPr>
          <a:xfrm>
            <a:off x="7844547" y="42696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5598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Timing Diagram for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Instruction Pipeline Operation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48FF-8F9C-4F2C-9C69-9A324F8E90C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7"/>
          <a:stretch>
            <a:fillRect/>
          </a:stretch>
        </p:blipFill>
        <p:spPr bwMode="auto">
          <a:xfrm>
            <a:off x="762000" y="1676400"/>
            <a:ext cx="7362825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0969-A612-43D6-81E6-0CB6A94E53AA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6200" y="730250"/>
            <a:ext cx="9133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  </a:t>
            </a:r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“Type 1” Pipeline Space-Time Diagram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7"/>
            <a:ext cx="8448675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110-D287-4692-ABA9-BFEEA9BDD7BE}" type="slidenum">
              <a:rPr lang="zh-CN" altLang="en-US"/>
              <a:pPr/>
              <a:t>14</a:t>
            </a:fld>
            <a:endParaRPr lang="en-US" altLang="zh-CN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0875"/>
            <a:ext cx="8763000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8200" y="725269"/>
            <a:ext cx="7572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Alternative space-time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E6EE-1D28-4D32-83BF-701296277CE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501650"/>
            <a:ext cx="88768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“Type 2” Pipeline Space-Time Diagram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338"/>
            <a:ext cx="7543800" cy="55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716-21A2-496A-9628-382EEA96010C}" type="slidenum">
              <a:rPr lang="zh-CN" altLang="en-US"/>
              <a:pPr/>
              <a:t>16</a:t>
            </a:fld>
            <a:endParaRPr lang="en-US" altLang="zh-C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43025"/>
            <a:ext cx="82867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8600" y="572869"/>
            <a:ext cx="8941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“Type 3” Pipeline Space-Time Diagram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52450" y="5410200"/>
            <a:ext cx="8039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ea typeface="宋体" pitchFamily="2" charset="-122"/>
              </a:rPr>
              <a:t>在当前阶段完成之前信息传递给下一阶段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0BB-E586-4C2B-91CB-D161D18E6A6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762000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dirty="0">
                <a:ea typeface="宋体" pitchFamily="2" charset="-122"/>
              </a:rPr>
              <a:t>如果阶段的数量大于处理单元的数量，每一处理单元可分配一组阶段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028950"/>
            <a:ext cx="81724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5DB5-56A3-4D91-B2AD-806B58375994}" type="slidenum">
              <a:rPr lang="zh-CN" altLang="en-US"/>
              <a:pPr/>
              <a:t>18</a:t>
            </a:fld>
            <a:endParaRPr lang="en-US" altLang="zh-CN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57550"/>
            <a:ext cx="74199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666452"/>
            <a:ext cx="82296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Computing Platform for Pipelined Applications</a:t>
            </a:r>
          </a:p>
          <a:p>
            <a:pPr algn="ctr"/>
            <a:endParaRPr lang="en-US" altLang="zh-CN" sz="2800" b="1" dirty="0">
              <a:ea typeface="宋体" pitchFamily="2" charset="-122"/>
            </a:endParaRPr>
          </a:p>
          <a:p>
            <a:pPr algn="ctr"/>
            <a:r>
              <a:rPr lang="en-US" altLang="zh-CN" b="1" dirty="0">
                <a:ea typeface="宋体" pitchFamily="2" charset="-122"/>
              </a:rPr>
              <a:t>Multiprocessor system with a line configuration</a:t>
            </a:r>
          </a:p>
          <a:p>
            <a:pPr algn="ctr"/>
            <a:r>
              <a:rPr lang="zh-CN" altLang="en-US" b="1" dirty="0">
                <a:ea typeface="宋体" pitchFamily="2" charset="-122"/>
              </a:rPr>
              <a:t>具有线路配置的多处理器系统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727B-1E78-4F1E-A211-3DB32CBB92F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2667000"/>
            <a:ext cx="7467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流水线例子</a:t>
            </a:r>
            <a:endParaRPr lang="en-US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D52-312D-4938-8D06-60BD9F688EC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38200" y="572869"/>
            <a:ext cx="708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Pipelined Computations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52450" y="1241425"/>
            <a:ext cx="8039100" cy="214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</a:pPr>
            <a:r>
              <a:rPr lang="zh-CN" altLang="en-US" sz="3200" dirty="0">
                <a:ea typeface="宋体" pitchFamily="2" charset="-122"/>
              </a:rPr>
              <a:t>问题分解成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一系列</a:t>
            </a:r>
            <a:r>
              <a:rPr lang="zh-CN" altLang="en-US" sz="3200" b="1" u="sng" dirty="0">
                <a:solidFill>
                  <a:srgbClr val="FF0000"/>
                </a:solidFill>
                <a:ea typeface="宋体" pitchFamily="2" charset="-122"/>
              </a:rPr>
              <a:t>依次完成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的任务</a:t>
            </a:r>
            <a:r>
              <a:rPr lang="en-US" altLang="zh-CN" sz="3200" dirty="0">
                <a:ea typeface="宋体" pitchFamily="2" charset="-122"/>
              </a:rPr>
              <a:t>(</a:t>
            </a:r>
            <a:r>
              <a:rPr lang="zh-CN" altLang="en-US" sz="3200" dirty="0">
                <a:ea typeface="宋体" pitchFamily="2" charset="-122"/>
              </a:rPr>
              <a:t>这也是顺序程序设计的基础</a:t>
            </a:r>
            <a:r>
              <a:rPr lang="en-US" altLang="zh-CN" sz="3200" dirty="0">
                <a:ea typeface="宋体" pitchFamily="2" charset="-122"/>
              </a:rPr>
              <a:t>). </a:t>
            </a:r>
          </a:p>
          <a:p>
            <a:pPr algn="just">
              <a:lnSpc>
                <a:spcPct val="145000"/>
              </a:lnSpc>
            </a:pP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每一任务由一 单独 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进程 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处理器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 处理</a:t>
            </a:r>
            <a:endParaRPr lang="en-US" altLang="zh-CN" sz="3200" dirty="0">
              <a:ea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74866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7E66-9230-4771-8666-4C16A2E134E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663714"/>
            <a:ext cx="7351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 Program Examples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00400" y="1828800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pitchFamily="2" charset="-122"/>
              </a:rPr>
              <a:t>Adding Numbers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533400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Type 1 pipeline computation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54300"/>
            <a:ext cx="8034338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1490-17EE-45B4-A848-AB226904CAB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14400" y="838200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process </a:t>
            </a:r>
            <a:r>
              <a:rPr lang="en-US" altLang="zh-CN" i="1" dirty="0">
                <a:ea typeface="宋体" pitchFamily="2" charset="-122"/>
              </a:rPr>
              <a:t>Pi</a:t>
            </a:r>
            <a:r>
              <a:rPr lang="zh-CN" altLang="en-US" dirty="0">
                <a:ea typeface="宋体" pitchFamily="2" charset="-122"/>
              </a:rPr>
              <a:t>的代码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: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76400" y="1631950"/>
            <a:ext cx="678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(&amp;accumulation,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accumulation = accumulation + number;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send(&amp;accumulation,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90600" y="3276600"/>
            <a:ext cx="3581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第一个进程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的代码如下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752600" y="3962400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send(&amp;number,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90600" y="4724400"/>
            <a:ext cx="3233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最后进程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i="1" baseline="-25000" dirty="0">
                <a:ea typeface="宋体" pitchFamily="2" charset="-122"/>
              </a:rPr>
              <a:t>n</a:t>
            </a:r>
            <a:r>
              <a:rPr lang="en-US" altLang="zh-CN" baseline="-25000" dirty="0">
                <a:ea typeface="宋体" pitchFamily="2" charset="-122"/>
              </a:rPr>
              <a:t>-1</a:t>
            </a:r>
            <a:r>
              <a:rPr lang="zh-CN" altLang="en-US" dirty="0">
                <a:ea typeface="宋体" pitchFamily="2" charset="-122"/>
              </a:rPr>
              <a:t>的代码：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676400" y="533400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recv(&amp;number, P</a:t>
            </a:r>
            <a:r>
              <a:rPr lang="en-US" altLang="zh-CN" b="1" baseline="-25000">
                <a:solidFill>
                  <a:schemeClr val="accent2"/>
                </a:solidFill>
                <a:ea typeface="宋体" pitchFamily="2" charset="-122"/>
              </a:rPr>
              <a:t>n-2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accumulation = accumulation + number;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63E6-FDAB-4F5D-A3EE-51F595413D2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370114"/>
            <a:ext cx="39084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SPMD program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3400" y="1450975"/>
            <a:ext cx="800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if (process &gt; 0) {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(&amp;accumulation,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accumulation = accumulation + number;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if (process &lt; n-1) 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send(&amp;accumulation,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4267200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最终结果在最后进程里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47C2-EC70-430C-A725-25E5F9F651C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760274"/>
            <a:ext cx="9144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Pipelined addition numbers</a:t>
            </a:r>
          </a:p>
          <a:p>
            <a:pPr algn="ctr"/>
            <a:endParaRPr lang="en-US" altLang="zh-CN" sz="3600" b="1" dirty="0">
              <a:ea typeface="宋体" pitchFamily="2" charset="-122"/>
            </a:endParaRPr>
          </a:p>
          <a:p>
            <a:pPr algn="ctr"/>
            <a:r>
              <a:rPr lang="en-US" altLang="zh-CN" sz="3200" b="1" dirty="0">
                <a:ea typeface="宋体" pitchFamily="2" charset="-122"/>
              </a:rPr>
              <a:t>Master process and ring configuration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667125"/>
            <a:ext cx="8458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9F71-A717-42FE-B562-BA725977E0CC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处理器数量少于待求和的数列长度？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8" y="2133600"/>
            <a:ext cx="8034338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98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ea typeface="宋体" pitchFamily="2" charset="-122"/>
              </a:rPr>
              <a:t>插入排序</a:t>
            </a:r>
            <a:br>
              <a:rPr lang="en-US" altLang="zh-CN" sz="4400" dirty="0">
                <a:ea typeface="宋体" pitchFamily="2" charset="-122"/>
              </a:rPr>
            </a:br>
            <a:r>
              <a:rPr lang="en-US" altLang="zh-CN" sz="4000" dirty="0">
                <a:ea typeface="宋体" pitchFamily="2" charset="-122"/>
              </a:rPr>
              <a:t>Insertion Sort Algorithm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9660-1CE0-49B9-8F03-B93D03056457}" type="slidenum">
              <a:rPr lang="zh-CN" altLang="en-US"/>
              <a:pPr/>
              <a:t>25</a:t>
            </a:fld>
            <a:endParaRPr lang="en-US" altLang="zh-CN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293568" cy="21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533975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对于从第二个元素开始的每一数组元素</a:t>
            </a:r>
            <a:r>
              <a:rPr lang="en-US" altLang="zh-CN" sz="2800" dirty="0">
                <a:ea typeface="宋体" pitchFamily="2" charset="-122"/>
              </a:rPr>
              <a:t>(</a:t>
            </a:r>
            <a:r>
              <a:rPr lang="en-US" altLang="zh-CN" sz="2800" dirty="0" err="1">
                <a:ea typeface="宋体" pitchFamily="2" charset="-122"/>
              </a:rPr>
              <a:t>nextPos</a:t>
            </a:r>
            <a:r>
              <a:rPr lang="en-US" altLang="zh-CN" sz="2800" dirty="0">
                <a:ea typeface="宋体" pitchFamily="2" charset="-122"/>
              </a:rPr>
              <a:t> = 1)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将位置</a:t>
            </a:r>
            <a:r>
              <a:rPr lang="en-US" altLang="zh-CN" sz="2400" dirty="0" err="1">
                <a:ea typeface="宋体" pitchFamily="2" charset="-122"/>
              </a:rPr>
              <a:t>nextPos</a:t>
            </a:r>
            <a:r>
              <a:rPr lang="zh-CN" altLang="en-US" sz="2400" dirty="0">
                <a:ea typeface="宋体" pitchFamily="2" charset="-122"/>
              </a:rPr>
              <a:t>的元素插入数组适当位置，将排序后的子数组长度增加</a:t>
            </a:r>
            <a:r>
              <a:rPr lang="en-US" altLang="zh-CN" sz="2400" dirty="0">
                <a:ea typeface="宋体" pitchFamily="2" charset="-122"/>
              </a:rPr>
              <a:t>1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36" y="4957440"/>
            <a:ext cx="6272164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6138407" y="4118776"/>
            <a:ext cx="1846275" cy="1176793"/>
          </a:xfrm>
          <a:custGeom>
            <a:avLst/>
            <a:gdLst>
              <a:gd name="connsiteX0" fmla="*/ 0 w 1846275"/>
              <a:gd name="connsiteY0" fmla="*/ 0 h 1176793"/>
              <a:gd name="connsiteX1" fmla="*/ 1812897 w 1846275"/>
              <a:gd name="connsiteY1" fmla="*/ 206734 h 1176793"/>
              <a:gd name="connsiteX2" fmla="*/ 1001864 w 1846275"/>
              <a:gd name="connsiteY2" fmla="*/ 1176793 h 11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75" h="1176793">
                <a:moveTo>
                  <a:pt x="0" y="0"/>
                </a:moveTo>
                <a:cubicBezTo>
                  <a:pt x="822960" y="5301"/>
                  <a:pt x="1645920" y="10602"/>
                  <a:pt x="1812897" y="206734"/>
                </a:cubicBezTo>
                <a:cubicBezTo>
                  <a:pt x="1979874" y="402866"/>
                  <a:pt x="1490869" y="789829"/>
                  <a:pt x="1001864" y="1176793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3D20-7048-4A9F-A60E-1A0F9DA288DA}" type="slidenum">
              <a:rPr lang="zh-CN" altLang="en-US"/>
              <a:pPr/>
              <a:t>26</a:t>
            </a:fld>
            <a:endParaRPr lang="en-US" altLang="zh-CN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26886"/>
            <a:ext cx="6400800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349250"/>
            <a:ext cx="42146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Sorting Numbers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84770" y="2649255"/>
            <a:ext cx="2286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并行版本的插入排序</a:t>
            </a:r>
            <a:endParaRPr lang="en-US" altLang="zh-CN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41-871F-4740-ADA2-DF50DBCB625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533400"/>
            <a:ext cx="82962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 for sorting using </a:t>
            </a:r>
          </a:p>
          <a:p>
            <a:r>
              <a:rPr lang="zh-CN" altLang="en-US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插入排序</a:t>
            </a:r>
            <a:endParaRPr lang="en-US" altLang="zh-CN" sz="40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14600" y="495300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Type 2 pipeline computation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200275"/>
            <a:ext cx="84486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CC8-45B0-47F2-99C8-8190F209F5B7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62000" y="1143000"/>
            <a:ext cx="6258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itchFamily="2" charset="-122"/>
              </a:rPr>
              <a:t>process </a:t>
            </a:r>
            <a:r>
              <a:rPr lang="en-US" altLang="zh-CN" sz="2800" i="1" dirty="0">
                <a:ea typeface="宋体" pitchFamily="2" charset="-122"/>
              </a:rPr>
              <a:t>P</a:t>
            </a:r>
            <a:r>
              <a:rPr lang="en-US" altLang="zh-CN" sz="2800" i="1" baseline="-25000" dirty="0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的算法如下：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52600" y="2057400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if (number &gt; x) {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send(&amp;x,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x = number;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} else send(&amp;number,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" y="4038600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对于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zh-CN" altLang="en-US" sz="2800" dirty="0">
                <a:ea typeface="宋体" pitchFamily="2" charset="-122"/>
              </a:rPr>
              <a:t>个进程，第</a:t>
            </a:r>
            <a:r>
              <a:rPr lang="en-US" altLang="zh-CN" sz="2800" i="1" dirty="0" err="1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进程接受第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en-US" altLang="zh-CN" sz="2800" dirty="0">
                <a:ea typeface="宋体" pitchFamily="2" charset="-122"/>
              </a:rPr>
              <a:t>- </a:t>
            </a:r>
            <a:r>
              <a:rPr lang="en-US" altLang="zh-CN" sz="2800" i="1" dirty="0" err="1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进程的信息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Number of  passes onward = 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en-US" altLang="zh-CN" sz="2800" dirty="0">
                <a:ea typeface="宋体" pitchFamily="2" charset="-122"/>
              </a:rPr>
              <a:t>- </a:t>
            </a:r>
            <a:r>
              <a:rPr lang="en-US" altLang="zh-CN" sz="2800" i="1" dirty="0" err="1">
                <a:ea typeface="宋体" pitchFamily="2" charset="-122"/>
              </a:rPr>
              <a:t>i</a:t>
            </a:r>
            <a:r>
              <a:rPr lang="en-US" altLang="zh-CN" sz="2800" i="1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- 1</a:t>
            </a:r>
          </a:p>
          <a:p>
            <a:r>
              <a:rPr lang="zh-CN" altLang="en-US" sz="2800" dirty="0">
                <a:ea typeface="宋体" pitchFamily="2" charset="-122"/>
              </a:rPr>
              <a:t>因此，可以用一个简单的循环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E581-0D15-4486-B417-8556F2CBF2D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ea typeface="宋体" pitchFamily="2" charset="-122"/>
              </a:rPr>
              <a:t>Insertion sort with results returned to master process using bidirectional line configuration</a:t>
            </a:r>
          </a:p>
          <a:p>
            <a:pPr algn="ctr"/>
            <a:r>
              <a:rPr lang="zh-CN" altLang="en-US" sz="2800" b="1" dirty="0">
                <a:ea typeface="宋体" pitchFamily="2" charset="-122"/>
              </a:rPr>
              <a:t>使用双向线配置将结果返回给主进程的插入排序</a:t>
            </a:r>
            <a:endParaRPr lang="en-US" altLang="zh-CN" sz="2800" b="1" dirty="0">
              <a:ea typeface="宋体" pitchFamily="2" charset="-122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086100"/>
            <a:ext cx="84677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流水线例子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7388" y="1295400"/>
            <a:ext cx="6329361" cy="3667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Autofit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洗衣房例子</a:t>
            </a: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/>
              <a:t>Ann, Brian, Cathy, Dave </a:t>
            </a:r>
            <a:br>
              <a:rPr lang="en-GB" altLang="en-US" sz="3600" dirty="0"/>
            </a:br>
            <a:r>
              <a:rPr lang="zh-CN" altLang="en-US" sz="3600" dirty="0"/>
              <a:t>每人有衣服要洗、甩干、折叠</a:t>
            </a: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洗衣服需要</a:t>
            </a:r>
            <a:r>
              <a:rPr lang="en-GB" altLang="en-US" sz="3600" dirty="0"/>
              <a:t>30</a:t>
            </a:r>
            <a:r>
              <a:rPr lang="zh-CN" altLang="en-US" sz="3600" dirty="0"/>
              <a:t>分钟</a:t>
            </a: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烘干机需要</a:t>
            </a:r>
            <a:r>
              <a:rPr lang="en-GB" altLang="en-US" sz="3600" dirty="0"/>
              <a:t>40</a:t>
            </a:r>
            <a:r>
              <a:rPr lang="zh-CN" altLang="en-US" sz="3600" dirty="0"/>
              <a:t>分钟</a:t>
            </a: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折叠需要</a:t>
            </a:r>
            <a:r>
              <a:rPr lang="en-GB" altLang="en-US" sz="3600" dirty="0"/>
              <a:t>20</a:t>
            </a:r>
            <a:r>
              <a:rPr lang="zh-CN" altLang="en-US" sz="3600" dirty="0"/>
              <a:t>分钟</a:t>
            </a:r>
            <a:endParaRPr lang="en-GB" altLang="en-US" sz="3600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7237412" y="4267200"/>
            <a:ext cx="671513" cy="798512"/>
            <a:chOff x="4012" y="2316"/>
            <a:chExt cx="423" cy="503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12" y="2316"/>
              <a:ext cx="423" cy="503"/>
              <a:chOff x="4012" y="2316"/>
              <a:chExt cx="423" cy="503"/>
            </a:xfrm>
          </p:grpSpPr>
          <p:grpSp>
            <p:nvGrpSpPr>
              <p:cNvPr id="9222" name="Group 6"/>
              <p:cNvGrpSpPr>
                <a:grpSpLocks/>
              </p:cNvGrpSpPr>
              <p:nvPr/>
            </p:nvGrpSpPr>
            <p:grpSpPr bwMode="auto">
              <a:xfrm>
                <a:off x="4012" y="2396"/>
                <a:ext cx="423" cy="423"/>
                <a:chOff x="4012" y="2396"/>
                <a:chExt cx="423" cy="423"/>
              </a:xfrm>
            </p:grpSpPr>
            <p:sp>
              <p:nvSpPr>
                <p:cNvPr id="9223" name="Freeform 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>
                    <a:gd name="T0" fmla="*/ 0 w 1871"/>
                    <a:gd name="T1" fmla="*/ 1869 h 1870"/>
                    <a:gd name="T2" fmla="*/ 0 w 1871"/>
                    <a:gd name="T3" fmla="*/ 467 h 1870"/>
                    <a:gd name="T4" fmla="*/ 466 w 1871"/>
                    <a:gd name="T5" fmla="*/ 0 h 1870"/>
                    <a:gd name="T6" fmla="*/ 1870 w 1871"/>
                    <a:gd name="T7" fmla="*/ 0 h 1870"/>
                    <a:gd name="T8" fmla="*/ 1870 w 1871"/>
                    <a:gd name="T9" fmla="*/ 1402 h 1870"/>
                    <a:gd name="T10" fmla="*/ 1402 w 1871"/>
                    <a:gd name="T11" fmla="*/ 1869 h 1870"/>
                    <a:gd name="T12" fmla="*/ 0 w 1871"/>
                    <a:gd name="T13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Freeform 8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>
                    <a:gd name="T0" fmla="*/ 0 w 1871"/>
                    <a:gd name="T1" fmla="*/ 467 h 468"/>
                    <a:gd name="T2" fmla="*/ 466 w 1871"/>
                    <a:gd name="T3" fmla="*/ 0 h 468"/>
                    <a:gd name="T4" fmla="*/ 1870 w 1871"/>
                    <a:gd name="T5" fmla="*/ 0 h 468"/>
                    <a:gd name="T6" fmla="*/ 1402 w 1871"/>
                    <a:gd name="T7" fmla="*/ 467 h 468"/>
                    <a:gd name="T8" fmla="*/ 0 w 1871"/>
                    <a:gd name="T9" fmla="*/ 467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Freeform 9"/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>
                    <a:gd name="T0" fmla="*/ 0 w 469"/>
                    <a:gd name="T1" fmla="*/ 1869 h 1870"/>
                    <a:gd name="T2" fmla="*/ 0 w 469"/>
                    <a:gd name="T3" fmla="*/ 467 h 1870"/>
                    <a:gd name="T4" fmla="*/ 468 w 469"/>
                    <a:gd name="T5" fmla="*/ 0 h 1870"/>
                    <a:gd name="T6" fmla="*/ 468 w 469"/>
                    <a:gd name="T7" fmla="*/ 1402 h 1870"/>
                    <a:gd name="T8" fmla="*/ 0 w 469"/>
                    <a:gd name="T9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4108" y="2316"/>
                <a:ext cx="327" cy="87"/>
                <a:chOff x="4108" y="2316"/>
                <a:chExt cx="327" cy="87"/>
              </a:xfrm>
            </p:grpSpPr>
            <p:sp>
              <p:nvSpPr>
                <p:cNvPr id="9227" name="Freeform 11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>
                    <a:gd name="T0" fmla="*/ 0 w 1448"/>
                    <a:gd name="T1" fmla="*/ 388 h 389"/>
                    <a:gd name="T2" fmla="*/ 0 w 1448"/>
                    <a:gd name="T3" fmla="*/ 96 h 389"/>
                    <a:gd name="T4" fmla="*/ 96 w 1448"/>
                    <a:gd name="T5" fmla="*/ 0 h 389"/>
                    <a:gd name="T6" fmla="*/ 1447 w 1448"/>
                    <a:gd name="T7" fmla="*/ 0 h 389"/>
                    <a:gd name="T8" fmla="*/ 1447 w 1448"/>
                    <a:gd name="T9" fmla="*/ 290 h 389"/>
                    <a:gd name="T10" fmla="*/ 1349 w 1448"/>
                    <a:gd name="T11" fmla="*/ 388 h 389"/>
                    <a:gd name="T12" fmla="*/ 0 w 1448"/>
                    <a:gd name="T13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Freeform 12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>
                    <a:gd name="T0" fmla="*/ 0 w 1448"/>
                    <a:gd name="T1" fmla="*/ 96 h 97"/>
                    <a:gd name="T2" fmla="*/ 96 w 1448"/>
                    <a:gd name="T3" fmla="*/ 0 h 97"/>
                    <a:gd name="T4" fmla="*/ 1447 w 1448"/>
                    <a:gd name="T5" fmla="*/ 0 h 97"/>
                    <a:gd name="T6" fmla="*/ 1349 w 1448"/>
                    <a:gd name="T7" fmla="*/ 96 h 97"/>
                    <a:gd name="T8" fmla="*/ 0 w 1448"/>
                    <a:gd name="T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Freeform 13"/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>
                    <a:gd name="T0" fmla="*/ 0 w 99"/>
                    <a:gd name="T1" fmla="*/ 388 h 389"/>
                    <a:gd name="T2" fmla="*/ 0 w 99"/>
                    <a:gd name="T3" fmla="*/ 96 h 389"/>
                    <a:gd name="T4" fmla="*/ 98 w 99"/>
                    <a:gd name="T5" fmla="*/ 0 h 389"/>
                    <a:gd name="T6" fmla="*/ 98 w 99"/>
                    <a:gd name="T7" fmla="*/ 290 h 389"/>
                    <a:gd name="T8" fmla="*/ 0 w 99"/>
                    <a:gd name="T9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>
                <a:gd name="T0" fmla="*/ 123 w 989"/>
                <a:gd name="T1" fmla="*/ 0 h 424"/>
                <a:gd name="T2" fmla="*/ 863 w 989"/>
                <a:gd name="T3" fmla="*/ 0 h 424"/>
                <a:gd name="T4" fmla="*/ 988 w 989"/>
                <a:gd name="T5" fmla="*/ 123 h 424"/>
                <a:gd name="T6" fmla="*/ 988 w 989"/>
                <a:gd name="T7" fmla="*/ 298 h 424"/>
                <a:gd name="T8" fmla="*/ 863 w 989"/>
                <a:gd name="T9" fmla="*/ 423 h 424"/>
                <a:gd name="T10" fmla="*/ 123 w 989"/>
                <a:gd name="T11" fmla="*/ 423 h 424"/>
                <a:gd name="T12" fmla="*/ 0 w 989"/>
                <a:gd name="T13" fmla="*/ 298 h 424"/>
                <a:gd name="T14" fmla="*/ 0 w 989"/>
                <a:gd name="T15" fmla="*/ 123 h 424"/>
                <a:gd name="T16" fmla="*/ 123 w 989"/>
                <a:gd name="T1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7229475" y="5562600"/>
            <a:ext cx="660400" cy="647700"/>
            <a:chOff x="4007" y="2964"/>
            <a:chExt cx="416" cy="408"/>
          </a:xfrm>
        </p:grpSpPr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4009" y="3157"/>
              <a:ext cx="414" cy="215"/>
              <a:chOff x="4009" y="3157"/>
              <a:chExt cx="414" cy="215"/>
            </a:xfrm>
          </p:grpSpPr>
          <p:sp>
            <p:nvSpPr>
              <p:cNvPr id="9234" name="Freeform 18"/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>
                  <a:gd name="T0" fmla="*/ 305 w 421"/>
                  <a:gd name="T1" fmla="*/ 0 h 949"/>
                  <a:gd name="T2" fmla="*/ 420 w 421"/>
                  <a:gd name="T3" fmla="*/ 0 h 949"/>
                  <a:gd name="T4" fmla="*/ 115 w 421"/>
                  <a:gd name="T5" fmla="*/ 948 h 949"/>
                  <a:gd name="T6" fmla="*/ 0 w 421"/>
                  <a:gd name="T7" fmla="*/ 948 h 949"/>
                  <a:gd name="T8" fmla="*/ 305 w 421"/>
                  <a:gd name="T9" fmla="*/ 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AutoShape 21"/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4007" y="2964"/>
              <a:ext cx="216" cy="408"/>
              <a:chOff x="4007" y="2964"/>
              <a:chExt cx="216" cy="408"/>
            </a:xfrm>
          </p:grpSpPr>
          <p:sp>
            <p:nvSpPr>
              <p:cNvPr id="9239" name="Oval 23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8 w 958"/>
                  <a:gd name="T1" fmla="*/ 676 h 1463"/>
                  <a:gd name="T2" fmla="*/ 4 w 958"/>
                  <a:gd name="T3" fmla="*/ 693 h 1463"/>
                  <a:gd name="T4" fmla="*/ 0 w 958"/>
                  <a:gd name="T5" fmla="*/ 720 h 1463"/>
                  <a:gd name="T6" fmla="*/ 0 w 958"/>
                  <a:gd name="T7" fmla="*/ 742 h 1463"/>
                  <a:gd name="T8" fmla="*/ 8 w 958"/>
                  <a:gd name="T9" fmla="*/ 768 h 1463"/>
                  <a:gd name="T10" fmla="*/ 22 w 958"/>
                  <a:gd name="T11" fmla="*/ 790 h 1463"/>
                  <a:gd name="T12" fmla="*/ 39 w 958"/>
                  <a:gd name="T13" fmla="*/ 808 h 1463"/>
                  <a:gd name="T14" fmla="*/ 61 w 958"/>
                  <a:gd name="T15" fmla="*/ 821 h 1463"/>
                  <a:gd name="T16" fmla="*/ 75 w 958"/>
                  <a:gd name="T17" fmla="*/ 821 h 1463"/>
                  <a:gd name="T18" fmla="*/ 101 w 958"/>
                  <a:gd name="T19" fmla="*/ 821 h 1463"/>
                  <a:gd name="T20" fmla="*/ 625 w 958"/>
                  <a:gd name="T21" fmla="*/ 1462 h 1463"/>
                  <a:gd name="T22" fmla="*/ 788 w 958"/>
                  <a:gd name="T23" fmla="*/ 702 h 1463"/>
                  <a:gd name="T24" fmla="*/ 784 w 958"/>
                  <a:gd name="T25" fmla="*/ 684 h 1463"/>
                  <a:gd name="T26" fmla="*/ 779 w 958"/>
                  <a:gd name="T27" fmla="*/ 671 h 1463"/>
                  <a:gd name="T28" fmla="*/ 766 w 958"/>
                  <a:gd name="T29" fmla="*/ 658 h 1463"/>
                  <a:gd name="T30" fmla="*/ 753 w 958"/>
                  <a:gd name="T31" fmla="*/ 649 h 1463"/>
                  <a:gd name="T32" fmla="*/ 735 w 958"/>
                  <a:gd name="T33" fmla="*/ 640 h 1463"/>
                  <a:gd name="T34" fmla="*/ 713 w 958"/>
                  <a:gd name="T35" fmla="*/ 640 h 1463"/>
                  <a:gd name="T36" fmla="*/ 696 w 958"/>
                  <a:gd name="T37" fmla="*/ 640 h 1463"/>
                  <a:gd name="T38" fmla="*/ 678 w 958"/>
                  <a:gd name="T39" fmla="*/ 640 h 1463"/>
                  <a:gd name="T40" fmla="*/ 461 w 958"/>
                  <a:gd name="T41" fmla="*/ 370 h 1463"/>
                  <a:gd name="T42" fmla="*/ 891 w 958"/>
                  <a:gd name="T43" fmla="*/ 458 h 1463"/>
                  <a:gd name="T44" fmla="*/ 904 w 958"/>
                  <a:gd name="T45" fmla="*/ 454 h 1463"/>
                  <a:gd name="T46" fmla="*/ 917 w 958"/>
                  <a:gd name="T47" fmla="*/ 454 h 1463"/>
                  <a:gd name="T48" fmla="*/ 935 w 958"/>
                  <a:gd name="T49" fmla="*/ 441 h 1463"/>
                  <a:gd name="T50" fmla="*/ 948 w 958"/>
                  <a:gd name="T51" fmla="*/ 428 h 1463"/>
                  <a:gd name="T52" fmla="*/ 953 w 958"/>
                  <a:gd name="T53" fmla="*/ 410 h 1463"/>
                  <a:gd name="T54" fmla="*/ 957 w 958"/>
                  <a:gd name="T55" fmla="*/ 388 h 1463"/>
                  <a:gd name="T56" fmla="*/ 953 w 958"/>
                  <a:gd name="T57" fmla="*/ 366 h 1463"/>
                  <a:gd name="T58" fmla="*/ 944 w 958"/>
                  <a:gd name="T59" fmla="*/ 348 h 1463"/>
                  <a:gd name="T60" fmla="*/ 931 w 958"/>
                  <a:gd name="T61" fmla="*/ 335 h 1463"/>
                  <a:gd name="T62" fmla="*/ 913 w 958"/>
                  <a:gd name="T63" fmla="*/ 322 h 1463"/>
                  <a:gd name="T64" fmla="*/ 900 w 958"/>
                  <a:gd name="T65" fmla="*/ 317 h 1463"/>
                  <a:gd name="T66" fmla="*/ 607 w 958"/>
                  <a:gd name="T67" fmla="*/ 317 h 1463"/>
                  <a:gd name="T68" fmla="*/ 553 w 958"/>
                  <a:gd name="T69" fmla="*/ 207 h 1463"/>
                  <a:gd name="T70" fmla="*/ 558 w 958"/>
                  <a:gd name="T71" fmla="*/ 180 h 1463"/>
                  <a:gd name="T72" fmla="*/ 562 w 958"/>
                  <a:gd name="T73" fmla="*/ 150 h 1463"/>
                  <a:gd name="T74" fmla="*/ 562 w 958"/>
                  <a:gd name="T75" fmla="*/ 119 h 1463"/>
                  <a:gd name="T76" fmla="*/ 553 w 958"/>
                  <a:gd name="T77" fmla="*/ 92 h 1463"/>
                  <a:gd name="T78" fmla="*/ 545 w 958"/>
                  <a:gd name="T79" fmla="*/ 75 h 1463"/>
                  <a:gd name="T80" fmla="*/ 531 w 958"/>
                  <a:gd name="T81" fmla="*/ 52 h 1463"/>
                  <a:gd name="T82" fmla="*/ 509 w 958"/>
                  <a:gd name="T83" fmla="*/ 35 h 1463"/>
                  <a:gd name="T84" fmla="*/ 487 w 958"/>
                  <a:gd name="T85" fmla="*/ 17 h 1463"/>
                  <a:gd name="T86" fmla="*/ 461 w 958"/>
                  <a:gd name="T87" fmla="*/ 4 h 1463"/>
                  <a:gd name="T88" fmla="*/ 430 w 958"/>
                  <a:gd name="T89" fmla="*/ 0 h 1463"/>
                  <a:gd name="T90" fmla="*/ 403 w 958"/>
                  <a:gd name="T91" fmla="*/ 0 h 1463"/>
                  <a:gd name="T92" fmla="*/ 372 w 958"/>
                  <a:gd name="T93" fmla="*/ 4 h 1463"/>
                  <a:gd name="T94" fmla="*/ 340 w 958"/>
                  <a:gd name="T95" fmla="*/ 13 h 1463"/>
                  <a:gd name="T96" fmla="*/ 310 w 958"/>
                  <a:gd name="T97" fmla="*/ 30 h 1463"/>
                  <a:gd name="T98" fmla="*/ 292 w 958"/>
                  <a:gd name="T99" fmla="*/ 57 h 1463"/>
                  <a:gd name="T100" fmla="*/ 274 w 958"/>
                  <a:gd name="T101" fmla="*/ 83 h 1463"/>
                  <a:gd name="T102" fmla="*/ 261 w 958"/>
                  <a:gd name="T103" fmla="*/ 11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7250112" y="3124200"/>
            <a:ext cx="671513" cy="798512"/>
            <a:chOff x="4020" y="1580"/>
            <a:chExt cx="423" cy="503"/>
          </a:xfrm>
        </p:grpSpPr>
        <p:grpSp>
          <p:nvGrpSpPr>
            <p:cNvPr id="9242" name="Group 26"/>
            <p:cNvGrpSpPr>
              <a:grpSpLocks/>
            </p:cNvGrpSpPr>
            <p:nvPr/>
          </p:nvGrpSpPr>
          <p:grpSpPr bwMode="auto">
            <a:xfrm>
              <a:off x="4020" y="1580"/>
              <a:ext cx="423" cy="503"/>
              <a:chOff x="4020" y="1580"/>
              <a:chExt cx="423" cy="503"/>
            </a:xfrm>
          </p:grpSpPr>
          <p:grpSp>
            <p:nvGrpSpPr>
              <p:cNvPr id="9243" name="Group 27"/>
              <p:cNvGrpSpPr>
                <a:grpSpLocks/>
              </p:cNvGrpSpPr>
              <p:nvPr/>
            </p:nvGrpSpPr>
            <p:grpSpPr bwMode="auto">
              <a:xfrm>
                <a:off x="4020" y="1580"/>
                <a:ext cx="423" cy="503"/>
                <a:chOff x="4020" y="1580"/>
                <a:chExt cx="423" cy="503"/>
              </a:xfrm>
            </p:grpSpPr>
            <p:grpSp>
              <p:nvGrpSpPr>
                <p:cNvPr id="9244" name="Group 28"/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3" cy="423"/>
                  <a:chOff x="4020" y="1660"/>
                  <a:chExt cx="423" cy="423"/>
                </a:xfrm>
              </p:grpSpPr>
              <p:sp>
                <p:nvSpPr>
                  <p:cNvPr id="9245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>
                      <a:gd name="T0" fmla="*/ 0 w 1871"/>
                      <a:gd name="T1" fmla="*/ 1870 h 1871"/>
                      <a:gd name="T2" fmla="*/ 0 w 1871"/>
                      <a:gd name="T3" fmla="*/ 466 h 1871"/>
                      <a:gd name="T4" fmla="*/ 466 w 1871"/>
                      <a:gd name="T5" fmla="*/ 0 h 1871"/>
                      <a:gd name="T6" fmla="*/ 1870 w 1871"/>
                      <a:gd name="T7" fmla="*/ 0 h 1871"/>
                      <a:gd name="T8" fmla="*/ 1870 w 1871"/>
                      <a:gd name="T9" fmla="*/ 1402 h 1871"/>
                      <a:gd name="T10" fmla="*/ 1402 w 1871"/>
                      <a:gd name="T11" fmla="*/ 1870 h 1871"/>
                      <a:gd name="T12" fmla="*/ 0 w 1871"/>
                      <a:gd name="T13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6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>
                      <a:gd name="T0" fmla="*/ 0 w 1871"/>
                      <a:gd name="T1" fmla="*/ 466 h 467"/>
                      <a:gd name="T2" fmla="*/ 466 w 1871"/>
                      <a:gd name="T3" fmla="*/ 0 h 467"/>
                      <a:gd name="T4" fmla="*/ 1870 w 1871"/>
                      <a:gd name="T5" fmla="*/ 0 h 467"/>
                      <a:gd name="T6" fmla="*/ 1402 w 1871"/>
                      <a:gd name="T7" fmla="*/ 466 h 467"/>
                      <a:gd name="T8" fmla="*/ 0 w 1871"/>
                      <a:gd name="T9" fmla="*/ 466 h 4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7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>
                      <a:gd name="T0" fmla="*/ 0 w 469"/>
                      <a:gd name="T1" fmla="*/ 1870 h 1871"/>
                      <a:gd name="T2" fmla="*/ 0 w 469"/>
                      <a:gd name="T3" fmla="*/ 466 h 1871"/>
                      <a:gd name="T4" fmla="*/ 468 w 469"/>
                      <a:gd name="T5" fmla="*/ 0 h 1871"/>
                      <a:gd name="T6" fmla="*/ 468 w 469"/>
                      <a:gd name="T7" fmla="*/ 1402 h 1871"/>
                      <a:gd name="T8" fmla="*/ 0 w 469"/>
                      <a:gd name="T9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48" name="Group 32"/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7" cy="87"/>
                  <a:chOff x="4116" y="1580"/>
                  <a:chExt cx="327" cy="87"/>
                </a:xfrm>
              </p:grpSpPr>
              <p:sp>
                <p:nvSpPr>
                  <p:cNvPr id="9249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>
                      <a:gd name="T0" fmla="*/ 0 w 1448"/>
                      <a:gd name="T1" fmla="*/ 388 h 389"/>
                      <a:gd name="T2" fmla="*/ 0 w 1448"/>
                      <a:gd name="T3" fmla="*/ 96 h 389"/>
                      <a:gd name="T4" fmla="*/ 96 w 1448"/>
                      <a:gd name="T5" fmla="*/ 0 h 389"/>
                      <a:gd name="T6" fmla="*/ 1447 w 1448"/>
                      <a:gd name="T7" fmla="*/ 0 h 389"/>
                      <a:gd name="T8" fmla="*/ 1447 w 1448"/>
                      <a:gd name="T9" fmla="*/ 290 h 389"/>
                      <a:gd name="T10" fmla="*/ 1349 w 1448"/>
                      <a:gd name="T11" fmla="*/ 388 h 389"/>
                      <a:gd name="T12" fmla="*/ 0 w 1448"/>
                      <a:gd name="T13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0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>
                      <a:gd name="T0" fmla="*/ 0 w 1448"/>
                      <a:gd name="T1" fmla="*/ 96 h 97"/>
                      <a:gd name="T2" fmla="*/ 96 w 1448"/>
                      <a:gd name="T3" fmla="*/ 0 h 97"/>
                      <a:gd name="T4" fmla="*/ 1447 w 1448"/>
                      <a:gd name="T5" fmla="*/ 0 h 97"/>
                      <a:gd name="T6" fmla="*/ 1349 w 1448"/>
                      <a:gd name="T7" fmla="*/ 96 h 97"/>
                      <a:gd name="T8" fmla="*/ 0 w 1448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1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>
                      <a:gd name="T0" fmla="*/ 0 w 99"/>
                      <a:gd name="T1" fmla="*/ 388 h 389"/>
                      <a:gd name="T2" fmla="*/ 0 w 99"/>
                      <a:gd name="T3" fmla="*/ 96 h 389"/>
                      <a:gd name="T4" fmla="*/ 98 w 99"/>
                      <a:gd name="T5" fmla="*/ 0 h 389"/>
                      <a:gd name="T6" fmla="*/ 98 w 99"/>
                      <a:gd name="T7" fmla="*/ 290 h 389"/>
                      <a:gd name="T8" fmla="*/ 0 w 99"/>
                      <a:gd name="T9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52" name="Freeform 36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>
                  <a:gd name="T0" fmla="*/ 245 w 988"/>
                  <a:gd name="T1" fmla="*/ 0 h 142"/>
                  <a:gd name="T2" fmla="*/ 987 w 988"/>
                  <a:gd name="T3" fmla="*/ 0 h 142"/>
                  <a:gd name="T4" fmla="*/ 740 w 988"/>
                  <a:gd name="T5" fmla="*/ 141 h 142"/>
                  <a:gd name="T6" fmla="*/ 0 w 988"/>
                  <a:gd name="T7" fmla="*/ 141 h 142"/>
                  <a:gd name="T8" fmla="*/ 245 w 988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6691312" y="1981200"/>
            <a:ext cx="2224088" cy="609600"/>
            <a:chOff x="3668" y="964"/>
            <a:chExt cx="1401" cy="384"/>
          </a:xfrm>
        </p:grpSpPr>
        <p:grpSp>
          <p:nvGrpSpPr>
            <p:cNvPr id="9255" name="Group 39"/>
            <p:cNvGrpSpPr>
              <a:grpSpLocks/>
            </p:cNvGrpSpPr>
            <p:nvPr/>
          </p:nvGrpSpPr>
          <p:grpSpPr bwMode="auto">
            <a:xfrm>
              <a:off x="3668" y="964"/>
              <a:ext cx="329" cy="384"/>
              <a:chOff x="3668" y="964"/>
              <a:chExt cx="329" cy="384"/>
            </a:xfrm>
          </p:grpSpPr>
          <p:sp>
            <p:nvSpPr>
              <p:cNvPr id="9256" name="Freeform 40"/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371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A</a:t>
                </a:r>
              </a:p>
            </p:txBody>
          </p:sp>
        </p:grpSp>
        <p:grpSp>
          <p:nvGrpSpPr>
            <p:cNvPr id="9258" name="Group 42"/>
            <p:cNvGrpSpPr>
              <a:grpSpLocks/>
            </p:cNvGrpSpPr>
            <p:nvPr/>
          </p:nvGrpSpPr>
          <p:grpSpPr bwMode="auto">
            <a:xfrm>
              <a:off x="4028" y="964"/>
              <a:ext cx="329" cy="384"/>
              <a:chOff x="4028" y="964"/>
              <a:chExt cx="329" cy="384"/>
            </a:xfrm>
          </p:grpSpPr>
          <p:sp>
            <p:nvSpPr>
              <p:cNvPr id="9259" name="Freeform 43"/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07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B</a:t>
                </a:r>
              </a:p>
            </p:txBody>
          </p:sp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4388" y="964"/>
              <a:ext cx="329" cy="384"/>
              <a:chOff x="4388" y="964"/>
              <a:chExt cx="329" cy="384"/>
            </a:xfrm>
          </p:grpSpPr>
          <p:sp>
            <p:nvSpPr>
              <p:cNvPr id="9262" name="Freeform 46"/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3" name="Text Box 47"/>
              <p:cNvSpPr txBox="1">
                <a:spLocks noChangeArrowheads="1"/>
              </p:cNvSpPr>
              <p:nvPr/>
            </p:nvSpPr>
            <p:spPr bwMode="auto">
              <a:xfrm>
                <a:off x="443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C</a:t>
                </a:r>
              </a:p>
            </p:txBody>
          </p:sp>
        </p:grpSp>
        <p:grpSp>
          <p:nvGrpSpPr>
            <p:cNvPr id="9264" name="Group 48"/>
            <p:cNvGrpSpPr>
              <a:grpSpLocks/>
            </p:cNvGrpSpPr>
            <p:nvPr/>
          </p:nvGrpSpPr>
          <p:grpSpPr bwMode="auto">
            <a:xfrm>
              <a:off x="4740" y="964"/>
              <a:ext cx="329" cy="384"/>
              <a:chOff x="4740" y="964"/>
              <a:chExt cx="329" cy="384"/>
            </a:xfrm>
          </p:grpSpPr>
          <p:sp>
            <p:nvSpPr>
              <p:cNvPr id="9265" name="Freeform 49"/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6" name="Text Box 50"/>
              <p:cNvSpPr txBox="1">
                <a:spLocks noChangeArrowheads="1"/>
              </p:cNvSpPr>
              <p:nvPr/>
            </p:nvSpPr>
            <p:spPr bwMode="auto">
              <a:xfrm>
                <a:off x="4791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D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96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C0A3-7DF4-40A2-A249-E4FBB9C9C5C3}" type="slidenum">
              <a:rPr lang="zh-CN" altLang="en-US"/>
              <a:pPr/>
              <a:t>30</a:t>
            </a:fld>
            <a:endParaRPr lang="en-US" altLang="zh-CN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9819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7200" y="762000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返回结果的插入排序</a:t>
            </a:r>
            <a:endParaRPr lang="en-US" altLang="zh-CN" sz="40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499" y="457200"/>
            <a:ext cx="8296275" cy="1219200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Prime Number Generation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Sieve of Eratosthenes </a:t>
            </a:r>
          </a:p>
        </p:txBody>
      </p:sp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DEA7-64E0-4346-9C9B-5FAFBB28698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2363788"/>
            <a:ext cx="9372600" cy="1815882"/>
          </a:xfr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2</a:t>
            </a:r>
            <a:r>
              <a:rPr lang="en-US" altLang="zh-CN" sz="1800" b="1" dirty="0">
                <a:ea typeface="宋体" pitchFamily="2" charset="-122"/>
              </a:rPr>
              <a:t>   3   4   5   6   7   8   9  10  11 12  13  14  15  16  17  18  19  20  21  22  23  24  25  26  27  </a:t>
            </a:r>
          </a:p>
          <a:p>
            <a:pPr>
              <a:buFontTx/>
              <a:buNone/>
            </a:pPr>
            <a:endParaRPr lang="en-US" altLang="zh-CN" sz="1800" b="1" dirty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1800" b="1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宋体" pitchFamily="2" charset="-122"/>
              </a:rPr>
              <a:t>28  29  30  31  32  33  34  35  36  37  38  39  40  41  42  43  44  45  46  47  48  49  50  51  52 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H="1">
            <a:off x="645960" y="2392363"/>
            <a:ext cx="162686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1370012" y="23907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>
            <a:off x="1935162" y="23812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590800" y="23828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3271837" y="2398713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4033837" y="2386013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4795837" y="23780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5548312" y="237490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6275387" y="23907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7089775" y="23780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7812087" y="23701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8599487" y="2370137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31750" y="342900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762000" y="349408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1524000" y="34861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2286000" y="34829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048000" y="34988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3810000" y="34861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4572000" y="3478213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 flipH="1">
            <a:off x="5324475" y="349408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 flipH="1">
            <a:off x="6010275" y="35115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H="1">
            <a:off x="6815137" y="352742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H="1">
            <a:off x="7496175" y="351472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8218487" y="350678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 flipH="1">
            <a:off x="304800" y="375602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152400" y="1836738"/>
            <a:ext cx="663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Next_Prime = 2      ====&gt;   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Mark multiples of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2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as non-prime.</a:t>
            </a:r>
            <a:endParaRPr lang="en-US" altLang="zh-CN" sz="200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233362" y="4692650"/>
            <a:ext cx="8909050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1800" b="1">
                <a:ea typeface="宋体" pitchFamily="2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宋体" pitchFamily="2" charset="-122"/>
              </a:rPr>
              <a:t>2</a:t>
            </a:r>
            <a:r>
              <a:rPr lang="en-US" altLang="zh-CN" sz="1800" b="1"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hlink"/>
                </a:solidFill>
                <a:ea typeface="宋体" pitchFamily="2" charset="-122"/>
              </a:rPr>
              <a:t>3</a:t>
            </a:r>
            <a:r>
              <a:rPr lang="en-US" altLang="zh-CN" sz="1800" b="1">
                <a:ea typeface="宋体" pitchFamily="2" charset="-122"/>
              </a:rPr>
              <a:t>   4   5   6   7   8   9  10  11 12  13  14  15  16  17  18  19  20  21  22  23  24  25  26  27 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1800" b="1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800" b="1">
                <a:ea typeface="宋体" pitchFamily="2" charset="-122"/>
              </a:rPr>
              <a:t>28  29  30  31  32  33  34  35  36  37  38  39  40  41  42  43  44  45  46  47  48  49  50  51  52 </a:t>
            </a:r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 flipH="1">
            <a:off x="1079500" y="472122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 flipH="1">
            <a:off x="1647825" y="47196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2349500" y="4710113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 flipH="1">
            <a:off x="2994025" y="471170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 flipH="1">
            <a:off x="3629025" y="47275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H="1">
            <a:off x="4462462" y="47148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5184775" y="47069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 flipH="1">
            <a:off x="5948362" y="4703763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6735762" y="47196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 flipH="1">
            <a:off x="7493000" y="47069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 flipH="1">
            <a:off x="8215312" y="469900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 flipH="1">
            <a:off x="684212" y="502920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379412" y="564038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 flipH="1">
            <a:off x="1089025" y="562768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 flipH="1">
            <a:off x="1903412" y="56197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H="1">
            <a:off x="2651125" y="561657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3362325" y="56324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 flipH="1">
            <a:off x="4195762" y="56197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 flipH="1">
            <a:off x="4918075" y="5611813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5667375" y="562768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6462712" y="564515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7250112" y="56594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7931150" y="5646738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 flipH="1">
            <a:off x="8729662" y="5638800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 flipH="1">
            <a:off x="1035050" y="5965825"/>
            <a:ext cx="196850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152400" y="4165600"/>
            <a:ext cx="663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 err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Next_Prime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= 3      ====&gt;    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Mark multiples of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3 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as non-prime.</a:t>
            </a:r>
            <a:endParaRPr lang="en-US" altLang="zh-CN" sz="2000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>
            <a:off x="1708150" y="4725988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 flipH="1">
            <a:off x="2644775" y="4729163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 flipH="1">
            <a:off x="3711575" y="470535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 flipH="1">
            <a:off x="4851400" y="4729163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 flipH="1">
            <a:off x="6005512" y="4719638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 flipH="1">
            <a:off x="7097712" y="4729163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 flipH="1">
            <a:off x="8274050" y="470535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1046162" y="5045075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 flipH="1">
            <a:off x="1139825" y="5627688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 flipH="1">
            <a:off x="2257425" y="563880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 flipH="1">
            <a:off x="3421062" y="563880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7" name="Line 69"/>
          <p:cNvSpPr>
            <a:spLocks noChangeShapeType="1"/>
          </p:cNvSpPr>
          <p:nvPr/>
        </p:nvSpPr>
        <p:spPr bwMode="auto">
          <a:xfrm flipH="1">
            <a:off x="4551362" y="563880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8" name="Line 70"/>
          <p:cNvSpPr>
            <a:spLocks noChangeShapeType="1"/>
          </p:cNvSpPr>
          <p:nvPr/>
        </p:nvSpPr>
        <p:spPr bwMode="auto">
          <a:xfrm flipH="1">
            <a:off x="5729287" y="562610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9" name="Line 71"/>
          <p:cNvSpPr>
            <a:spLocks noChangeShapeType="1"/>
          </p:cNvSpPr>
          <p:nvPr/>
        </p:nvSpPr>
        <p:spPr bwMode="auto">
          <a:xfrm flipH="1">
            <a:off x="6794500" y="5651500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0" name="Line 72"/>
          <p:cNvSpPr>
            <a:spLocks noChangeShapeType="1"/>
          </p:cNvSpPr>
          <p:nvPr/>
        </p:nvSpPr>
        <p:spPr bwMode="auto">
          <a:xfrm flipH="1">
            <a:off x="7986712" y="5649913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1" name="Line 73"/>
          <p:cNvSpPr>
            <a:spLocks noChangeShapeType="1"/>
          </p:cNvSpPr>
          <p:nvPr/>
        </p:nvSpPr>
        <p:spPr bwMode="auto">
          <a:xfrm flipH="1">
            <a:off x="684212" y="5961063"/>
            <a:ext cx="196850" cy="358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D34E-1E4B-43FD-89EC-D27D832524D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1629" y="587514"/>
            <a:ext cx="67104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Prime Number Generation</a:t>
            </a:r>
          </a:p>
          <a:p>
            <a:r>
              <a:rPr lang="en-US" altLang="zh-CN" sz="4000" dirty="0">
                <a:solidFill>
                  <a:schemeClr val="accent1"/>
                </a:solidFill>
                <a:ea typeface="宋体" pitchFamily="2" charset="-122"/>
              </a:rPr>
              <a:t>Sieve of Eratosthenes</a:t>
            </a:r>
            <a:endParaRPr lang="en-US" altLang="zh-CN" sz="40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81000" y="1816100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  <a:tabLst>
                <a:tab pos="393700" algn="l"/>
              </a:tabLst>
            </a:pPr>
            <a:r>
              <a:rPr lang="zh-CN" altLang="en-US" dirty="0">
                <a:ea typeface="宋体" pitchFamily="2" charset="-122"/>
              </a:rPr>
              <a:t> 从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开始的所有整数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第一个数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是素数，所以保留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删除所有此数的倍数，因为不是素数</a:t>
            </a:r>
            <a:endParaRPr lang="en-US" altLang="zh-CN" dirty="0">
              <a:ea typeface="宋体" pitchFamily="2" charset="-122"/>
            </a:endParaRP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对于剩下的数重复以上过程。</a:t>
            </a:r>
            <a:endParaRPr lang="en-US" altLang="zh-CN" dirty="0">
              <a:ea typeface="宋体" pitchFamily="2" charset="-122"/>
            </a:endParaRP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该算法删掉所有非素数（合数），留下素数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90800" y="601980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Type 2 pipeline computation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24275"/>
            <a:ext cx="7696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8C48-51D1-45B6-B10A-EE74E0260C28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" y="815876"/>
            <a:ext cx="3922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process,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zh-CN" altLang="en-US" dirty="0">
                <a:ea typeface="宋体" pitchFamily="2" charset="-122"/>
              </a:rPr>
              <a:t>的示例代码如下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24000" y="1273076"/>
            <a:ext cx="6629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(&amp;x,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/* repeat following for each number */</a:t>
            </a:r>
          </a:p>
          <a:p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if ((number % x) != 0) send(&amp;number,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1000" y="2949476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ea typeface="宋体" pitchFamily="2" charset="-122"/>
              </a:rPr>
              <a:t>由于每一进程接收到的整数数量不一样且事先无法得知，所以采用在整数序列的末尾发送终结（</a:t>
            </a:r>
            <a:r>
              <a:rPr lang="en-US" altLang="zh-CN" dirty="0">
                <a:ea typeface="宋体" pitchFamily="2" charset="-122"/>
              </a:rPr>
              <a:t>terminator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” :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52500" y="3914249"/>
            <a:ext cx="7239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(&amp;x,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for (i = 0; i &lt; n; i++) {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If (number == terminator) break;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 If((number % x) != 0) send(&amp;number,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41F9-72BC-41D7-A5A6-0B4427EDFB7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4700" y="517525"/>
            <a:ext cx="8369300" cy="1158875"/>
          </a:xfrm>
        </p:spPr>
        <p:txBody>
          <a:bodyPr wrap="square" lIns="63500" tIns="25400" rIns="63500" bIns="25400" anchor="t">
            <a:spAutoFit/>
          </a:bodyPr>
          <a:lstStyle/>
          <a:p>
            <a:r>
              <a:rPr lang="zh-CN" altLang="en-US" sz="3600" dirty="0">
                <a:ea typeface="宋体" pitchFamily="2" charset="-122"/>
              </a:rPr>
              <a:t>高斯消元法</a:t>
            </a:r>
            <a:r>
              <a:rPr lang="en-US" altLang="zh-CN" sz="3600" dirty="0">
                <a:ea typeface="宋体" pitchFamily="2" charset="-122"/>
              </a:rPr>
              <a:t>Gaussian Elimination (GE) </a:t>
            </a:r>
            <a:r>
              <a:rPr lang="zh-CN" altLang="en-US" sz="3600" dirty="0">
                <a:ea typeface="宋体" pitchFamily="2" charset="-122"/>
              </a:rPr>
              <a:t>求解</a:t>
            </a:r>
            <a:r>
              <a:rPr lang="en-US" altLang="zh-CN" sz="3600" dirty="0">
                <a:ea typeface="宋体" pitchFamily="2" charset="-122"/>
              </a:rPr>
              <a:t>Ax=b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335838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for each column i</a:t>
            </a:r>
          </a:p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zero it out below the diagonal by adding multiples of row i to later rows</a:t>
            </a:r>
            <a:endParaRPr lang="en-US" altLang="zh-CN" sz="1600" b="1">
              <a:ea typeface="宋体" pitchFamily="2" charset="-122"/>
            </a:endParaRP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for i = 1 to n-1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for each row j below row i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for j = i+1 to n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</a:t>
            </a:r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add a multiple of row i to row j</a:t>
            </a:r>
            <a:endParaRPr lang="en-US" altLang="zh-CN" sz="1600" b="1">
              <a:ea typeface="宋体" pitchFamily="2" charset="-122"/>
            </a:endParaRP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tmp = A(j,i);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for k = i to n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      A(j,k) = A(j,k) - (tmp/A(i,i)) * A(i,k)</a:t>
            </a:r>
          </a:p>
        </p:txBody>
      </p:sp>
      <p:sp>
        <p:nvSpPr>
          <p:cNvPr id="50184" name="Rectangle 15"/>
          <p:cNvSpPr>
            <a:spLocks noChangeArrowheads="1"/>
          </p:cNvSpPr>
          <p:nvPr/>
        </p:nvSpPr>
        <p:spPr bwMode="auto">
          <a:xfrm>
            <a:off x="67818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85" name="Rectangle 16"/>
          <p:cNvSpPr>
            <a:spLocks noChangeArrowheads="1"/>
          </p:cNvSpPr>
          <p:nvPr/>
        </p:nvSpPr>
        <p:spPr bwMode="auto">
          <a:xfrm>
            <a:off x="67818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7010400" y="4953000"/>
            <a:ext cx="228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7" name="Rectangle 19"/>
          <p:cNvSpPr>
            <a:spLocks noChangeArrowheads="1"/>
          </p:cNvSpPr>
          <p:nvPr/>
        </p:nvSpPr>
        <p:spPr bwMode="auto">
          <a:xfrm>
            <a:off x="7239000" y="5181600"/>
            <a:ext cx="228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8" name="Rectangle 20"/>
          <p:cNvSpPr>
            <a:spLocks noChangeArrowheads="1"/>
          </p:cNvSpPr>
          <p:nvPr/>
        </p:nvSpPr>
        <p:spPr bwMode="auto">
          <a:xfrm>
            <a:off x="7696200" y="56388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7467600" y="5410200"/>
            <a:ext cx="228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42672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91" name="Rectangle 23"/>
          <p:cNvSpPr>
            <a:spLocks noChangeArrowheads="1"/>
          </p:cNvSpPr>
          <p:nvPr/>
        </p:nvSpPr>
        <p:spPr bwMode="auto">
          <a:xfrm>
            <a:off x="42672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2" name="Rectangle 24"/>
          <p:cNvSpPr>
            <a:spLocks noChangeArrowheads="1"/>
          </p:cNvSpPr>
          <p:nvPr/>
        </p:nvSpPr>
        <p:spPr bwMode="auto">
          <a:xfrm>
            <a:off x="4495800" y="4953000"/>
            <a:ext cx="228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3" name="Rectangle 25"/>
          <p:cNvSpPr>
            <a:spLocks noChangeArrowheads="1"/>
          </p:cNvSpPr>
          <p:nvPr/>
        </p:nvSpPr>
        <p:spPr bwMode="auto">
          <a:xfrm>
            <a:off x="4724400" y="5181600"/>
            <a:ext cx="228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4" name="Rectangle 28"/>
          <p:cNvSpPr>
            <a:spLocks noChangeArrowheads="1"/>
          </p:cNvSpPr>
          <p:nvPr/>
        </p:nvSpPr>
        <p:spPr bwMode="auto">
          <a:xfrm>
            <a:off x="25908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95" name="Rectangle 29"/>
          <p:cNvSpPr>
            <a:spLocks noChangeArrowheads="1"/>
          </p:cNvSpPr>
          <p:nvPr/>
        </p:nvSpPr>
        <p:spPr bwMode="auto">
          <a:xfrm>
            <a:off x="25908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6" name="Rectangle 30"/>
          <p:cNvSpPr>
            <a:spLocks noChangeArrowheads="1"/>
          </p:cNvSpPr>
          <p:nvPr/>
        </p:nvSpPr>
        <p:spPr bwMode="auto">
          <a:xfrm>
            <a:off x="2819400" y="4953000"/>
            <a:ext cx="228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7" name="Rectangle 34"/>
          <p:cNvSpPr>
            <a:spLocks noChangeArrowheads="1"/>
          </p:cNvSpPr>
          <p:nvPr/>
        </p:nvSpPr>
        <p:spPr bwMode="auto">
          <a:xfrm>
            <a:off x="9906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98" name="Rectangle 35"/>
          <p:cNvSpPr>
            <a:spLocks noChangeArrowheads="1"/>
          </p:cNvSpPr>
          <p:nvPr/>
        </p:nvSpPr>
        <p:spPr bwMode="auto">
          <a:xfrm>
            <a:off x="9906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9" name="Text Box 40"/>
          <p:cNvSpPr txBox="1">
            <a:spLocks noChangeArrowheads="1"/>
          </p:cNvSpPr>
          <p:nvPr/>
        </p:nvSpPr>
        <p:spPr bwMode="auto">
          <a:xfrm>
            <a:off x="1143000" y="5867400"/>
            <a:ext cx="79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i=1</a:t>
            </a:r>
          </a:p>
        </p:txBody>
      </p:sp>
      <p:sp>
        <p:nvSpPr>
          <p:cNvPr id="50200" name="Text Box 41"/>
          <p:cNvSpPr txBox="1">
            <a:spLocks noChangeArrowheads="1"/>
          </p:cNvSpPr>
          <p:nvPr/>
        </p:nvSpPr>
        <p:spPr bwMode="auto">
          <a:xfrm>
            <a:off x="2743200" y="5867400"/>
            <a:ext cx="79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i=2</a:t>
            </a:r>
          </a:p>
        </p:txBody>
      </p:sp>
      <p:sp>
        <p:nvSpPr>
          <p:cNvPr id="50201" name="Text Box 42"/>
          <p:cNvSpPr txBox="1">
            <a:spLocks noChangeArrowheads="1"/>
          </p:cNvSpPr>
          <p:nvPr/>
        </p:nvSpPr>
        <p:spPr bwMode="auto">
          <a:xfrm>
            <a:off x="4419600" y="5867400"/>
            <a:ext cx="79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i=3</a:t>
            </a:r>
          </a:p>
        </p:txBody>
      </p:sp>
      <p:sp>
        <p:nvSpPr>
          <p:cNvPr id="50202" name="Text Box 43"/>
          <p:cNvSpPr txBox="1">
            <a:spLocks noChangeArrowheads="1"/>
          </p:cNvSpPr>
          <p:nvPr/>
        </p:nvSpPr>
        <p:spPr bwMode="auto">
          <a:xfrm>
            <a:off x="7010400" y="5867400"/>
            <a:ext cx="941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i=n-1</a:t>
            </a:r>
          </a:p>
        </p:txBody>
      </p:sp>
      <p:sp>
        <p:nvSpPr>
          <p:cNvPr id="50203" name="Text Box 44"/>
          <p:cNvSpPr txBox="1">
            <a:spLocks noChangeArrowheads="1"/>
          </p:cNvSpPr>
          <p:nvPr/>
        </p:nvSpPr>
        <p:spPr bwMode="auto">
          <a:xfrm>
            <a:off x="5927725" y="4713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2800" b="1">
                <a:ea typeface="宋体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E920-22D5-4351-AE22-2A2A3042256E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243275"/>
            <a:ext cx="821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求解线性方程组</a:t>
            </a:r>
            <a:endParaRPr lang="en-US" altLang="zh-CN" sz="36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75418" y="1230967"/>
            <a:ext cx="6423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pitchFamily="2" charset="-122"/>
              </a:rPr>
              <a:t>上三角形式（</a:t>
            </a:r>
            <a:r>
              <a:rPr lang="en-US" altLang="zh-CN" sz="2800" b="1" dirty="0">
                <a:ea typeface="宋体" pitchFamily="2" charset="-122"/>
              </a:rPr>
              <a:t>Upper-triangular form</a:t>
            </a:r>
            <a:r>
              <a:rPr lang="zh-CN" altLang="en-US" sz="2800" b="1" dirty="0">
                <a:ea typeface="宋体" pitchFamily="2" charset="-122"/>
              </a:rPr>
              <a:t>）</a:t>
            </a:r>
            <a:endParaRPr lang="en-US" altLang="zh-CN" sz="2800" b="1" dirty="0">
              <a:ea typeface="宋体" pitchFamily="2" charset="-122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4187"/>
            <a:ext cx="7848600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9B6-C36F-4B2E-B1A4-01EA9FD3DCF0}" type="slidenum">
              <a:rPr lang="zh-CN" altLang="en-US"/>
              <a:pPr/>
              <a:t>36</a:t>
            </a:fld>
            <a:endParaRPr lang="en-US" altLang="zh-CN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14859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22479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57800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03225" y="312964"/>
            <a:ext cx="43652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Back Substitution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85800" y="1143000"/>
            <a:ext cx="4793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首先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可根据最后方程计算得出</a:t>
            </a:r>
            <a:r>
              <a:rPr lang="en-US" altLang="zh-CN" dirty="0">
                <a:ea typeface="宋体" pitchFamily="2" charset="-122"/>
              </a:rPr>
              <a:t>,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09600" y="2819400"/>
            <a:ext cx="815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的值代入第二个方程后得出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的值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09600" y="4419600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的值代入下一方程后得出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的值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838200" y="6096000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依次类推，直到求出所有变量的值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8D7B-B1A1-4083-BA21-A0BD3980C59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14600" y="663714"/>
            <a:ext cx="41985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 Solution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ea typeface="宋体" pitchFamily="2" charset="-122"/>
              </a:rPr>
              <a:t>第一阶段计算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并将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的值传递给第二阶段，第二阶段发送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，计算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1 </a:t>
            </a:r>
            <a:r>
              <a:rPr lang="zh-CN" altLang="en-US" dirty="0">
                <a:ea typeface="宋体" pitchFamily="2" charset="-122"/>
              </a:rPr>
              <a:t>的值，并将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的值传给下一阶段，</a:t>
            </a:r>
            <a:r>
              <a:rPr lang="en-US" altLang="zh-CN" dirty="0">
                <a:ea typeface="宋体" pitchFamily="2" charset="-122"/>
              </a:rPr>
              <a:t>……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667000" y="518160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Type 3 pipeline computation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8439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B0E-9AA5-4D14-BC89-503E24828B80}" type="slidenum">
              <a:rPr lang="zh-CN" altLang="en-US"/>
              <a:pPr/>
              <a:t>38</a:t>
            </a:fld>
            <a:endParaRPr lang="en-US" altLang="zh-CN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2733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i="1" dirty="0" err="1">
                <a:ea typeface="宋体" pitchFamily="2" charset="-122"/>
              </a:rPr>
              <a:t>i</a:t>
            </a:r>
            <a:r>
              <a:rPr lang="zh-CN" altLang="en-US" dirty="0">
                <a:ea typeface="宋体" pitchFamily="2" charset="-122"/>
              </a:rPr>
              <a:t>进程</a:t>
            </a:r>
            <a:r>
              <a:rPr lang="en-US" altLang="zh-CN" dirty="0">
                <a:ea typeface="宋体" pitchFamily="2" charset="-122"/>
              </a:rPr>
              <a:t> (0 &lt; </a:t>
            </a:r>
            <a:r>
              <a:rPr lang="en-US" altLang="zh-CN" i="1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&lt;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zh-CN" altLang="en-US" dirty="0">
                <a:ea typeface="宋体" pitchFamily="2" charset="-122"/>
              </a:rPr>
              <a:t>接受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 …,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baseline="-25000" dirty="0">
                <a:ea typeface="宋体" pitchFamily="2" charset="-122"/>
              </a:rPr>
              <a:t>-1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的值，然后计算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的值</a:t>
            </a:r>
            <a:r>
              <a:rPr lang="en-US" altLang="zh-CN" dirty="0">
                <a:ea typeface="宋体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467-2044-487A-8E52-1E5656BE1A6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76600" y="526763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串行代码</a:t>
            </a:r>
            <a:endParaRPr lang="en-US" altLang="zh-CN" sz="40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1000" y="161925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ea typeface="宋体" pitchFamily="2" charset="-122"/>
              </a:rPr>
              <a:t>设</a:t>
            </a:r>
            <a:r>
              <a:rPr lang="en-US" altLang="zh-CN" i="1" dirty="0" err="1">
                <a:ea typeface="宋体" pitchFamily="2" charset="-122"/>
              </a:rPr>
              <a:t>a</a:t>
            </a:r>
            <a:r>
              <a:rPr lang="en-US" altLang="zh-CN" i="1" baseline="-25000" dirty="0" err="1">
                <a:ea typeface="宋体" pitchFamily="2" charset="-122"/>
              </a:rPr>
              <a:t>i,j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i="1" dirty="0" err="1">
                <a:ea typeface="宋体" pitchFamily="2" charset="-122"/>
              </a:rPr>
              <a:t>b</a:t>
            </a:r>
            <a:r>
              <a:rPr lang="en-US" altLang="zh-CN" i="1" baseline="-25000" dirty="0" err="1">
                <a:ea typeface="宋体" pitchFamily="2" charset="-122"/>
              </a:rPr>
              <a:t>k</a:t>
            </a:r>
            <a:r>
              <a:rPr lang="zh-CN" altLang="en-US" dirty="0">
                <a:ea typeface="宋体" pitchFamily="2" charset="-122"/>
              </a:rPr>
              <a:t>分别存储在数组</a:t>
            </a:r>
            <a:r>
              <a:rPr lang="en-US" altLang="zh-CN" b="1" dirty="0">
                <a:ea typeface="宋体" pitchFamily="2" charset="-122"/>
              </a:rPr>
              <a:t>a[ ][ ]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b="1" dirty="0">
                <a:ea typeface="宋体" pitchFamily="2" charset="-122"/>
              </a:rPr>
              <a:t>b[ ]</a:t>
            </a:r>
            <a:r>
              <a:rPr lang="zh-CN" altLang="en-US" dirty="0">
                <a:ea typeface="宋体" pitchFamily="2" charset="-122"/>
              </a:rPr>
              <a:t>中，变量值存在数组</a:t>
            </a:r>
            <a:r>
              <a:rPr lang="en-US" altLang="zh-CN" b="1" dirty="0">
                <a:ea typeface="宋体" pitchFamily="2" charset="-122"/>
              </a:rPr>
              <a:t>x[ ]</a:t>
            </a:r>
            <a:r>
              <a:rPr lang="zh-CN" altLang="en-US" dirty="0">
                <a:ea typeface="宋体" pitchFamily="2" charset="-122"/>
              </a:rPr>
              <a:t>中，示例串行代码如下：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38200" y="3219450"/>
            <a:ext cx="8305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x[0] = b[0]/a[0][0];              /* computed separately */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for (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 = 1;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 &lt; n;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++) {          /*for remaining unknowns*/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0;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For (j = 0; j &lt;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j++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	sum = sum + a[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][j]*x[j];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x[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 = (b[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 - sum)/a[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流水线例子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32338" y="3527425"/>
            <a:ext cx="4335462" cy="1273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Autofit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顺序洗衣对</a:t>
            </a:r>
            <a:r>
              <a:rPr lang="en-US" altLang="zh-CN" sz="2400" dirty="0"/>
              <a:t>4</a:t>
            </a:r>
            <a:r>
              <a:rPr lang="zh-CN" altLang="en-US" sz="2400" dirty="0"/>
              <a:t>项任务需要</a:t>
            </a:r>
            <a:r>
              <a:rPr lang="en-US" altLang="zh-CN" sz="2400" dirty="0"/>
              <a:t>6</a:t>
            </a:r>
            <a:r>
              <a:rPr lang="zh-CN" altLang="en-US" sz="2400" dirty="0"/>
              <a:t>小时</a:t>
            </a:r>
            <a:endParaRPr lang="en-GB" altLang="en-US" sz="24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如果用流水线？</a:t>
            </a:r>
            <a:endParaRPr lang="en-GB" altLang="en-US" sz="2400" dirty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819150" y="3430588"/>
            <a:ext cx="522288" cy="498475"/>
            <a:chOff x="441" y="1529"/>
            <a:chExt cx="329" cy="314"/>
          </a:xfrm>
        </p:grpSpPr>
        <p:sp>
          <p:nvSpPr>
            <p:cNvPr id="10245" name="Freeform 5"/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09" y="1576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806450" y="4256088"/>
            <a:ext cx="522288" cy="498475"/>
            <a:chOff x="433" y="2049"/>
            <a:chExt cx="329" cy="314"/>
          </a:xfrm>
        </p:grpSpPr>
        <p:sp>
          <p:nvSpPr>
            <p:cNvPr id="10248" name="Freeform 8"/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0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8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40 w 1452"/>
                <a:gd name="T41" fmla="*/ 1291 h 1296"/>
                <a:gd name="T42" fmla="*/ 397 w 1452"/>
                <a:gd name="T43" fmla="*/ 1264 h 1296"/>
                <a:gd name="T44" fmla="*/ 247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5 w 1452"/>
                <a:gd name="T59" fmla="*/ 519 h 1296"/>
                <a:gd name="T60" fmla="*/ 278 w 1452"/>
                <a:gd name="T61" fmla="*/ 435 h 1296"/>
                <a:gd name="T62" fmla="*/ 451 w 1452"/>
                <a:gd name="T63" fmla="*/ 378 h 1296"/>
                <a:gd name="T64" fmla="*/ 177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1" y="2096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781050" y="4992688"/>
            <a:ext cx="522288" cy="498475"/>
            <a:chOff x="417" y="2513"/>
            <a:chExt cx="329" cy="314"/>
          </a:xfrm>
        </p:grpSpPr>
        <p:sp>
          <p:nvSpPr>
            <p:cNvPr id="10251" name="Freeform 11"/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1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7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39 w 1452"/>
                <a:gd name="T41" fmla="*/ 1291 h 1296"/>
                <a:gd name="T42" fmla="*/ 398 w 1452"/>
                <a:gd name="T43" fmla="*/ 1264 h 1296"/>
                <a:gd name="T44" fmla="*/ 248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4 w 1452"/>
                <a:gd name="T59" fmla="*/ 519 h 1296"/>
                <a:gd name="T60" fmla="*/ 279 w 1452"/>
                <a:gd name="T61" fmla="*/ 435 h 1296"/>
                <a:gd name="T62" fmla="*/ 451 w 1452"/>
                <a:gd name="T63" fmla="*/ 378 h 1296"/>
                <a:gd name="T64" fmla="*/ 176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86" y="2560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768350" y="5741988"/>
            <a:ext cx="522288" cy="498475"/>
            <a:chOff x="409" y="2985"/>
            <a:chExt cx="329" cy="314"/>
          </a:xfrm>
        </p:grpSpPr>
        <p:sp>
          <p:nvSpPr>
            <p:cNvPr id="10254" name="Freeform 14"/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77" y="3032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4954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1485900" y="2928938"/>
            <a:ext cx="1497013" cy="0"/>
            <a:chOff x="861" y="1213"/>
            <a:chExt cx="943" cy="0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20796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6003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81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616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022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0702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3060700" y="2928938"/>
            <a:ext cx="1497013" cy="0"/>
            <a:chOff x="1853" y="1213"/>
            <a:chExt cx="943" cy="0"/>
          </a:xfrm>
        </p:grpSpPr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6544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1751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3556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4191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45974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46450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4635500" y="2928938"/>
            <a:ext cx="1497013" cy="0"/>
            <a:chOff x="2845" y="1213"/>
            <a:chExt cx="943" cy="0"/>
          </a:xfrm>
        </p:grpSpPr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2292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57499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5130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5765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6172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2198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6210300" y="2928938"/>
            <a:ext cx="1497013" cy="0"/>
            <a:chOff x="3837" y="1213"/>
            <a:chExt cx="943" cy="0"/>
          </a:xfrm>
        </p:grpSpPr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68040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73247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6705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340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7747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1466850" y="3328988"/>
            <a:ext cx="1533525" cy="709612"/>
            <a:chOff x="849" y="1465"/>
            <a:chExt cx="966" cy="447"/>
          </a:xfrm>
        </p:grpSpPr>
        <p:grpSp>
          <p:nvGrpSpPr>
            <p:cNvPr id="10297" name="Group 57"/>
            <p:cNvGrpSpPr>
              <a:grpSpLocks/>
            </p:cNvGrpSpPr>
            <p:nvPr/>
          </p:nvGrpSpPr>
          <p:grpSpPr bwMode="auto">
            <a:xfrm>
              <a:off x="849" y="1465"/>
              <a:ext cx="304" cy="447"/>
              <a:chOff x="849" y="1465"/>
              <a:chExt cx="304" cy="447"/>
            </a:xfrm>
          </p:grpSpPr>
          <p:grpSp>
            <p:nvGrpSpPr>
              <p:cNvPr id="10298" name="Group 58"/>
              <p:cNvGrpSpPr>
                <a:grpSpLocks/>
              </p:cNvGrpSpPr>
              <p:nvPr/>
            </p:nvGrpSpPr>
            <p:grpSpPr bwMode="auto">
              <a:xfrm>
                <a:off x="849" y="1465"/>
                <a:ext cx="304" cy="447"/>
                <a:chOff x="849" y="1465"/>
                <a:chExt cx="304" cy="447"/>
              </a:xfrm>
            </p:grpSpPr>
            <p:grpSp>
              <p:nvGrpSpPr>
                <p:cNvPr id="10299" name="Group 59"/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4" cy="376"/>
                  <a:chOff x="849" y="1536"/>
                  <a:chExt cx="304" cy="376"/>
                </a:xfrm>
              </p:grpSpPr>
              <p:sp>
                <p:nvSpPr>
                  <p:cNvPr id="10300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1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2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03" name="Group 63"/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4" cy="77"/>
                  <a:chOff x="919" y="1465"/>
                  <a:chExt cx="234" cy="77"/>
                </a:xfrm>
              </p:grpSpPr>
              <p:sp>
                <p:nvSpPr>
                  <p:cNvPr id="10304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5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6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7" name="Freeform 67"/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>
                  <a:gd name="T0" fmla="*/ 174 w 697"/>
                  <a:gd name="T1" fmla="*/ 0 h 121"/>
                  <a:gd name="T2" fmla="*/ 696 w 697"/>
                  <a:gd name="T3" fmla="*/ 0 h 121"/>
                  <a:gd name="T4" fmla="*/ 522 w 697"/>
                  <a:gd name="T5" fmla="*/ 120 h 121"/>
                  <a:gd name="T6" fmla="*/ 0 w 697"/>
                  <a:gd name="T7" fmla="*/ 120 h 121"/>
                  <a:gd name="T8" fmla="*/ 174 w 697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08" name="Group 68"/>
            <p:cNvGrpSpPr>
              <a:grpSpLocks/>
            </p:cNvGrpSpPr>
            <p:nvPr/>
          </p:nvGrpSpPr>
          <p:grpSpPr bwMode="auto">
            <a:xfrm>
              <a:off x="1150" y="1465"/>
              <a:ext cx="377" cy="447"/>
              <a:chOff x="1150" y="1465"/>
              <a:chExt cx="377" cy="447"/>
            </a:xfrm>
          </p:grpSpPr>
          <p:grpSp>
            <p:nvGrpSpPr>
              <p:cNvPr id="10309" name="Group 69"/>
              <p:cNvGrpSpPr>
                <a:grpSpLocks/>
              </p:cNvGrpSpPr>
              <p:nvPr/>
            </p:nvGrpSpPr>
            <p:grpSpPr bwMode="auto">
              <a:xfrm>
                <a:off x="1150" y="1465"/>
                <a:ext cx="377" cy="447"/>
                <a:chOff x="1150" y="1465"/>
                <a:chExt cx="377" cy="447"/>
              </a:xfrm>
            </p:grpSpPr>
            <p:grpSp>
              <p:nvGrpSpPr>
                <p:cNvPr id="10310" name="Group 70"/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7" cy="376"/>
                  <a:chOff x="1150" y="1536"/>
                  <a:chExt cx="377" cy="376"/>
                </a:xfrm>
              </p:grpSpPr>
              <p:sp>
                <p:nvSpPr>
                  <p:cNvPr id="10311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5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8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2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3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14" name="Group 74"/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1" cy="77"/>
                  <a:chOff x="1236" y="1465"/>
                  <a:chExt cx="291" cy="77"/>
                </a:xfrm>
              </p:grpSpPr>
              <p:sp>
                <p:nvSpPr>
                  <p:cNvPr id="10315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6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7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18" name="Oval 78"/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20" name="Freeform 80"/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AutoShape 81"/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AutoShape 82"/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AutoShape 83"/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4" name="Group 84"/>
            <p:cNvGrpSpPr>
              <a:grpSpLocks/>
            </p:cNvGrpSpPr>
            <p:nvPr/>
          </p:nvGrpSpPr>
          <p:grpSpPr bwMode="auto">
            <a:xfrm>
              <a:off x="1532" y="1522"/>
              <a:ext cx="193" cy="364"/>
              <a:chOff x="1532" y="1522"/>
              <a:chExt cx="193" cy="364"/>
            </a:xfrm>
          </p:grpSpPr>
          <p:sp>
            <p:nvSpPr>
              <p:cNvPr id="10325" name="Oval 85"/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6" name="Freeform 86"/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>
                  <a:gd name="T0" fmla="*/ 8 w 856"/>
                  <a:gd name="T1" fmla="*/ 606 h 1306"/>
                  <a:gd name="T2" fmla="*/ 4 w 856"/>
                  <a:gd name="T3" fmla="*/ 619 h 1306"/>
                  <a:gd name="T4" fmla="*/ 0 w 856"/>
                  <a:gd name="T5" fmla="*/ 641 h 1306"/>
                  <a:gd name="T6" fmla="*/ 0 w 856"/>
                  <a:gd name="T7" fmla="*/ 663 h 1306"/>
                  <a:gd name="T8" fmla="*/ 8 w 856"/>
                  <a:gd name="T9" fmla="*/ 685 h 1306"/>
                  <a:gd name="T10" fmla="*/ 17 w 856"/>
                  <a:gd name="T11" fmla="*/ 704 h 1306"/>
                  <a:gd name="T12" fmla="*/ 35 w 856"/>
                  <a:gd name="T13" fmla="*/ 722 h 1306"/>
                  <a:gd name="T14" fmla="*/ 52 w 856"/>
                  <a:gd name="T15" fmla="*/ 731 h 1306"/>
                  <a:gd name="T16" fmla="*/ 70 w 856"/>
                  <a:gd name="T17" fmla="*/ 735 h 1306"/>
                  <a:gd name="T18" fmla="*/ 92 w 856"/>
                  <a:gd name="T19" fmla="*/ 735 h 1306"/>
                  <a:gd name="T20" fmla="*/ 558 w 856"/>
                  <a:gd name="T21" fmla="*/ 1305 h 1306"/>
                  <a:gd name="T22" fmla="*/ 704 w 856"/>
                  <a:gd name="T23" fmla="*/ 628 h 1306"/>
                  <a:gd name="T24" fmla="*/ 704 w 856"/>
                  <a:gd name="T25" fmla="*/ 610 h 1306"/>
                  <a:gd name="T26" fmla="*/ 695 w 856"/>
                  <a:gd name="T27" fmla="*/ 602 h 1306"/>
                  <a:gd name="T28" fmla="*/ 682 w 856"/>
                  <a:gd name="T29" fmla="*/ 588 h 1306"/>
                  <a:gd name="T30" fmla="*/ 673 w 856"/>
                  <a:gd name="T31" fmla="*/ 579 h 1306"/>
                  <a:gd name="T32" fmla="*/ 656 w 856"/>
                  <a:gd name="T33" fmla="*/ 575 h 1306"/>
                  <a:gd name="T34" fmla="*/ 638 w 856"/>
                  <a:gd name="T35" fmla="*/ 571 h 1306"/>
                  <a:gd name="T36" fmla="*/ 620 w 856"/>
                  <a:gd name="T37" fmla="*/ 571 h 1306"/>
                  <a:gd name="T38" fmla="*/ 607 w 856"/>
                  <a:gd name="T39" fmla="*/ 571 h 1306"/>
                  <a:gd name="T40" fmla="*/ 412 w 856"/>
                  <a:gd name="T41" fmla="*/ 331 h 1306"/>
                  <a:gd name="T42" fmla="*/ 793 w 856"/>
                  <a:gd name="T43" fmla="*/ 411 h 1306"/>
                  <a:gd name="T44" fmla="*/ 811 w 856"/>
                  <a:gd name="T45" fmla="*/ 406 h 1306"/>
                  <a:gd name="T46" fmla="*/ 820 w 856"/>
                  <a:gd name="T47" fmla="*/ 402 h 1306"/>
                  <a:gd name="T48" fmla="*/ 837 w 856"/>
                  <a:gd name="T49" fmla="*/ 393 h 1306"/>
                  <a:gd name="T50" fmla="*/ 846 w 856"/>
                  <a:gd name="T51" fmla="*/ 380 h 1306"/>
                  <a:gd name="T52" fmla="*/ 851 w 856"/>
                  <a:gd name="T53" fmla="*/ 367 h 1306"/>
                  <a:gd name="T54" fmla="*/ 855 w 856"/>
                  <a:gd name="T55" fmla="*/ 345 h 1306"/>
                  <a:gd name="T56" fmla="*/ 851 w 856"/>
                  <a:gd name="T57" fmla="*/ 327 h 1306"/>
                  <a:gd name="T58" fmla="*/ 842 w 856"/>
                  <a:gd name="T59" fmla="*/ 309 h 1306"/>
                  <a:gd name="T60" fmla="*/ 833 w 856"/>
                  <a:gd name="T61" fmla="*/ 300 h 1306"/>
                  <a:gd name="T62" fmla="*/ 815 w 856"/>
                  <a:gd name="T63" fmla="*/ 286 h 1306"/>
                  <a:gd name="T64" fmla="*/ 802 w 856"/>
                  <a:gd name="T65" fmla="*/ 282 h 1306"/>
                  <a:gd name="T66" fmla="*/ 541 w 856"/>
                  <a:gd name="T67" fmla="*/ 282 h 1306"/>
                  <a:gd name="T68" fmla="*/ 496 w 856"/>
                  <a:gd name="T69" fmla="*/ 185 h 1306"/>
                  <a:gd name="T70" fmla="*/ 500 w 856"/>
                  <a:gd name="T71" fmla="*/ 163 h 1306"/>
                  <a:gd name="T72" fmla="*/ 505 w 856"/>
                  <a:gd name="T73" fmla="*/ 132 h 1306"/>
                  <a:gd name="T74" fmla="*/ 505 w 856"/>
                  <a:gd name="T75" fmla="*/ 105 h 1306"/>
                  <a:gd name="T76" fmla="*/ 496 w 856"/>
                  <a:gd name="T77" fmla="*/ 83 h 1306"/>
                  <a:gd name="T78" fmla="*/ 487 w 856"/>
                  <a:gd name="T79" fmla="*/ 66 h 1306"/>
                  <a:gd name="T80" fmla="*/ 474 w 856"/>
                  <a:gd name="T81" fmla="*/ 44 h 1306"/>
                  <a:gd name="T82" fmla="*/ 456 w 856"/>
                  <a:gd name="T83" fmla="*/ 30 h 1306"/>
                  <a:gd name="T84" fmla="*/ 434 w 856"/>
                  <a:gd name="T85" fmla="*/ 13 h 1306"/>
                  <a:gd name="T86" fmla="*/ 412 w 856"/>
                  <a:gd name="T87" fmla="*/ 4 h 1306"/>
                  <a:gd name="T88" fmla="*/ 385 w 856"/>
                  <a:gd name="T89" fmla="*/ 0 h 1306"/>
                  <a:gd name="T90" fmla="*/ 359 w 856"/>
                  <a:gd name="T91" fmla="*/ 0 h 1306"/>
                  <a:gd name="T92" fmla="*/ 332 w 856"/>
                  <a:gd name="T93" fmla="*/ 4 h 1306"/>
                  <a:gd name="T94" fmla="*/ 305 w 856"/>
                  <a:gd name="T95" fmla="*/ 13 h 1306"/>
                  <a:gd name="T96" fmla="*/ 278 w 856"/>
                  <a:gd name="T97" fmla="*/ 26 h 1306"/>
                  <a:gd name="T98" fmla="*/ 261 w 856"/>
                  <a:gd name="T99" fmla="*/ 48 h 1306"/>
                  <a:gd name="T100" fmla="*/ 243 w 856"/>
                  <a:gd name="T101" fmla="*/ 75 h 1306"/>
                  <a:gd name="T102" fmla="*/ 234 w 856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1084263" y="1828800"/>
            <a:ext cx="714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1454150" y="2420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1447800" y="2287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23161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33829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989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5338763" y="18542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10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6430963" y="18415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11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7269163" y="1828800"/>
            <a:ext cx="1133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Midnight</a:t>
            </a:r>
          </a:p>
        </p:txBody>
      </p:sp>
      <p:grpSp>
        <p:nvGrpSpPr>
          <p:cNvPr id="10336" name="Group 96"/>
          <p:cNvGrpSpPr>
            <a:grpSpLocks/>
          </p:cNvGrpSpPr>
          <p:nvPr/>
        </p:nvGrpSpPr>
        <p:grpSpPr bwMode="auto">
          <a:xfrm>
            <a:off x="2990850" y="4065588"/>
            <a:ext cx="1533525" cy="709612"/>
            <a:chOff x="1809" y="1929"/>
            <a:chExt cx="966" cy="447"/>
          </a:xfrm>
        </p:grpSpPr>
        <p:grpSp>
          <p:nvGrpSpPr>
            <p:cNvPr id="10337" name="Group 97"/>
            <p:cNvGrpSpPr>
              <a:grpSpLocks/>
            </p:cNvGrpSpPr>
            <p:nvPr/>
          </p:nvGrpSpPr>
          <p:grpSpPr bwMode="auto">
            <a:xfrm>
              <a:off x="1809" y="1929"/>
              <a:ext cx="304" cy="447"/>
              <a:chOff x="1809" y="1929"/>
              <a:chExt cx="304" cy="447"/>
            </a:xfrm>
          </p:grpSpPr>
          <p:grpSp>
            <p:nvGrpSpPr>
              <p:cNvPr id="10338" name="Group 98"/>
              <p:cNvGrpSpPr>
                <a:grpSpLocks/>
              </p:cNvGrpSpPr>
              <p:nvPr/>
            </p:nvGrpSpPr>
            <p:grpSpPr bwMode="auto">
              <a:xfrm>
                <a:off x="1809" y="1929"/>
                <a:ext cx="304" cy="447"/>
                <a:chOff x="1809" y="1929"/>
                <a:chExt cx="304" cy="447"/>
              </a:xfrm>
            </p:grpSpPr>
            <p:grpSp>
              <p:nvGrpSpPr>
                <p:cNvPr id="10339" name="Group 99"/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4" cy="376"/>
                  <a:chOff x="1809" y="2000"/>
                  <a:chExt cx="304" cy="376"/>
                </a:xfrm>
              </p:grpSpPr>
              <p:sp>
                <p:nvSpPr>
                  <p:cNvPr id="10340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1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2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43" name="Group 103"/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4" cy="77"/>
                  <a:chOff x="1879" y="1929"/>
                  <a:chExt cx="234" cy="77"/>
                </a:xfrm>
              </p:grpSpPr>
              <p:sp>
                <p:nvSpPr>
                  <p:cNvPr id="10344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5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6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48" name="Group 108"/>
            <p:cNvGrpSpPr>
              <a:grpSpLocks/>
            </p:cNvGrpSpPr>
            <p:nvPr/>
          </p:nvGrpSpPr>
          <p:grpSpPr bwMode="auto">
            <a:xfrm>
              <a:off x="2110" y="1929"/>
              <a:ext cx="377" cy="447"/>
              <a:chOff x="2110" y="1929"/>
              <a:chExt cx="377" cy="447"/>
            </a:xfrm>
          </p:grpSpPr>
          <p:grpSp>
            <p:nvGrpSpPr>
              <p:cNvPr id="10349" name="Group 109"/>
              <p:cNvGrpSpPr>
                <a:grpSpLocks/>
              </p:cNvGrpSpPr>
              <p:nvPr/>
            </p:nvGrpSpPr>
            <p:grpSpPr bwMode="auto">
              <a:xfrm>
                <a:off x="2110" y="1929"/>
                <a:ext cx="377" cy="447"/>
                <a:chOff x="2110" y="1929"/>
                <a:chExt cx="377" cy="447"/>
              </a:xfrm>
            </p:grpSpPr>
            <p:grpSp>
              <p:nvGrpSpPr>
                <p:cNvPr id="10350" name="Group 110"/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7" cy="376"/>
                  <a:chOff x="2110" y="2000"/>
                  <a:chExt cx="377" cy="376"/>
                </a:xfrm>
              </p:grpSpPr>
              <p:sp>
                <p:nvSpPr>
                  <p:cNvPr id="10351" name="Freeform 111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4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7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2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>
                      <a:gd name="T0" fmla="*/ 0 w 1667"/>
                      <a:gd name="T1" fmla="*/ 414 h 415"/>
                      <a:gd name="T2" fmla="*/ 414 w 1667"/>
                      <a:gd name="T3" fmla="*/ 0 h 415"/>
                      <a:gd name="T4" fmla="*/ 1666 w 1667"/>
                      <a:gd name="T5" fmla="*/ 0 h 415"/>
                      <a:gd name="T6" fmla="*/ 1250 w 1667"/>
                      <a:gd name="T7" fmla="*/ 414 h 415"/>
                      <a:gd name="T8" fmla="*/ 0 w 1667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3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54" name="Group 114"/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1" cy="77"/>
                  <a:chOff x="2196" y="1929"/>
                  <a:chExt cx="291" cy="77"/>
                </a:xfrm>
              </p:grpSpPr>
              <p:sp>
                <p:nvSpPr>
                  <p:cNvPr id="10355" name="Freeform 115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6" name="Freeform 116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7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9" name="Freeform 119"/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>
                  <a:gd name="T0" fmla="*/ 107 w 873"/>
                  <a:gd name="T1" fmla="*/ 0 h 371"/>
                  <a:gd name="T2" fmla="*/ 763 w 873"/>
                  <a:gd name="T3" fmla="*/ 0 h 371"/>
                  <a:gd name="T4" fmla="*/ 872 w 873"/>
                  <a:gd name="T5" fmla="*/ 108 h 371"/>
                  <a:gd name="T6" fmla="*/ 872 w 873"/>
                  <a:gd name="T7" fmla="*/ 262 h 371"/>
                  <a:gd name="T8" fmla="*/ 763 w 873"/>
                  <a:gd name="T9" fmla="*/ 370 h 371"/>
                  <a:gd name="T10" fmla="*/ 107 w 873"/>
                  <a:gd name="T11" fmla="*/ 370 h 371"/>
                  <a:gd name="T12" fmla="*/ 0 w 873"/>
                  <a:gd name="T13" fmla="*/ 262 h 371"/>
                  <a:gd name="T14" fmla="*/ 0 w 873"/>
                  <a:gd name="T15" fmla="*/ 108 h 371"/>
                  <a:gd name="T16" fmla="*/ 107 w 873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0" name="Freeform 120"/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1" name="AutoShape 121"/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" name="AutoShape 122"/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" name="AutoShape 123"/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4" name="Group 124"/>
            <p:cNvGrpSpPr>
              <a:grpSpLocks/>
            </p:cNvGrpSpPr>
            <p:nvPr/>
          </p:nvGrpSpPr>
          <p:grpSpPr bwMode="auto">
            <a:xfrm>
              <a:off x="2492" y="1986"/>
              <a:ext cx="193" cy="363"/>
              <a:chOff x="2492" y="1986"/>
              <a:chExt cx="193" cy="363"/>
            </a:xfrm>
          </p:grpSpPr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6" name="Freeform 126"/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>
            <a:off x="4438650" y="4776788"/>
            <a:ext cx="1533525" cy="709612"/>
            <a:chOff x="2721" y="2377"/>
            <a:chExt cx="966" cy="447"/>
          </a:xfrm>
        </p:grpSpPr>
        <p:grpSp>
          <p:nvGrpSpPr>
            <p:cNvPr id="10368" name="Group 128"/>
            <p:cNvGrpSpPr>
              <a:grpSpLocks/>
            </p:cNvGrpSpPr>
            <p:nvPr/>
          </p:nvGrpSpPr>
          <p:grpSpPr bwMode="auto">
            <a:xfrm>
              <a:off x="2721" y="2377"/>
              <a:ext cx="304" cy="447"/>
              <a:chOff x="2721" y="2377"/>
              <a:chExt cx="304" cy="447"/>
            </a:xfrm>
          </p:grpSpPr>
          <p:grpSp>
            <p:nvGrpSpPr>
              <p:cNvPr id="10369" name="Group 129"/>
              <p:cNvGrpSpPr>
                <a:grpSpLocks/>
              </p:cNvGrpSpPr>
              <p:nvPr/>
            </p:nvGrpSpPr>
            <p:grpSpPr bwMode="auto">
              <a:xfrm>
                <a:off x="2721" y="2377"/>
                <a:ext cx="304" cy="447"/>
                <a:chOff x="2721" y="2377"/>
                <a:chExt cx="304" cy="447"/>
              </a:xfrm>
            </p:grpSpPr>
            <p:grpSp>
              <p:nvGrpSpPr>
                <p:cNvPr id="10370" name="Group 130"/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4" cy="376"/>
                  <a:chOff x="2721" y="2448"/>
                  <a:chExt cx="304" cy="376"/>
                </a:xfrm>
              </p:grpSpPr>
              <p:sp>
                <p:nvSpPr>
                  <p:cNvPr id="10371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74" name="Group 134"/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4" cy="77"/>
                  <a:chOff x="2791" y="2377"/>
                  <a:chExt cx="234" cy="77"/>
                </a:xfrm>
              </p:grpSpPr>
              <p:sp>
                <p:nvSpPr>
                  <p:cNvPr id="10375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>
                      <a:gd name="T0" fmla="*/ 0 w 1037"/>
                      <a:gd name="T1" fmla="*/ 343 h 344"/>
                      <a:gd name="T2" fmla="*/ 0 w 1037"/>
                      <a:gd name="T3" fmla="*/ 84 h 344"/>
                      <a:gd name="T4" fmla="*/ 84 w 1037"/>
                      <a:gd name="T5" fmla="*/ 0 h 344"/>
                      <a:gd name="T6" fmla="*/ 1036 w 1037"/>
                      <a:gd name="T7" fmla="*/ 0 h 344"/>
                      <a:gd name="T8" fmla="*/ 1036 w 1037"/>
                      <a:gd name="T9" fmla="*/ 257 h 344"/>
                      <a:gd name="T10" fmla="*/ 950 w 1037"/>
                      <a:gd name="T11" fmla="*/ 343 h 344"/>
                      <a:gd name="T12" fmla="*/ 0 w 1037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6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>
                      <a:gd name="T0" fmla="*/ 0 w 1037"/>
                      <a:gd name="T1" fmla="*/ 84 h 85"/>
                      <a:gd name="T2" fmla="*/ 84 w 1037"/>
                      <a:gd name="T3" fmla="*/ 0 h 85"/>
                      <a:gd name="T4" fmla="*/ 1036 w 1037"/>
                      <a:gd name="T5" fmla="*/ 0 h 85"/>
                      <a:gd name="T6" fmla="*/ 950 w 1037"/>
                      <a:gd name="T7" fmla="*/ 84 h 85"/>
                      <a:gd name="T8" fmla="*/ 0 w 1037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78" name="Freeform 138"/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79" name="Group 139"/>
            <p:cNvGrpSpPr>
              <a:grpSpLocks/>
            </p:cNvGrpSpPr>
            <p:nvPr/>
          </p:nvGrpSpPr>
          <p:grpSpPr bwMode="auto">
            <a:xfrm>
              <a:off x="3022" y="2377"/>
              <a:ext cx="377" cy="447"/>
              <a:chOff x="3022" y="2377"/>
              <a:chExt cx="377" cy="447"/>
            </a:xfrm>
          </p:grpSpPr>
          <p:grpSp>
            <p:nvGrpSpPr>
              <p:cNvPr id="10380" name="Group 140"/>
              <p:cNvGrpSpPr>
                <a:grpSpLocks/>
              </p:cNvGrpSpPr>
              <p:nvPr/>
            </p:nvGrpSpPr>
            <p:grpSpPr bwMode="auto">
              <a:xfrm>
                <a:off x="3022" y="2377"/>
                <a:ext cx="377" cy="447"/>
                <a:chOff x="3022" y="2377"/>
                <a:chExt cx="377" cy="447"/>
              </a:xfrm>
            </p:grpSpPr>
            <p:grpSp>
              <p:nvGrpSpPr>
                <p:cNvPr id="10381" name="Group 141"/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7" cy="376"/>
                  <a:chOff x="3022" y="2448"/>
                  <a:chExt cx="377" cy="376"/>
                </a:xfrm>
              </p:grpSpPr>
              <p:sp>
                <p:nvSpPr>
                  <p:cNvPr id="10382" name="Freeform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Freeform 143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Freeform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85" name="Group 145"/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1" cy="77"/>
                  <a:chOff x="3108" y="2377"/>
                  <a:chExt cx="291" cy="77"/>
                </a:xfrm>
              </p:grpSpPr>
              <p:sp>
                <p:nvSpPr>
                  <p:cNvPr id="10386" name="Freeform 146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>
                      <a:gd name="T0" fmla="*/ 0 w 1288"/>
                      <a:gd name="T1" fmla="*/ 343 h 344"/>
                      <a:gd name="T2" fmla="*/ 0 w 1288"/>
                      <a:gd name="T3" fmla="*/ 84 h 344"/>
                      <a:gd name="T4" fmla="*/ 84 w 1288"/>
                      <a:gd name="T5" fmla="*/ 0 h 344"/>
                      <a:gd name="T6" fmla="*/ 1287 w 1288"/>
                      <a:gd name="T7" fmla="*/ 0 h 344"/>
                      <a:gd name="T8" fmla="*/ 1287 w 1288"/>
                      <a:gd name="T9" fmla="*/ 257 h 344"/>
                      <a:gd name="T10" fmla="*/ 1201 w 1288"/>
                      <a:gd name="T11" fmla="*/ 343 h 344"/>
                      <a:gd name="T12" fmla="*/ 0 w 1288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7" name="Freeform 147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>
                      <a:gd name="T0" fmla="*/ 0 w 1288"/>
                      <a:gd name="T1" fmla="*/ 84 h 85"/>
                      <a:gd name="T2" fmla="*/ 84 w 1288"/>
                      <a:gd name="T3" fmla="*/ 0 h 85"/>
                      <a:gd name="T4" fmla="*/ 1287 w 1288"/>
                      <a:gd name="T5" fmla="*/ 0 h 85"/>
                      <a:gd name="T6" fmla="*/ 1201 w 1288"/>
                      <a:gd name="T7" fmla="*/ 84 h 85"/>
                      <a:gd name="T8" fmla="*/ 0 w 1288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Freeform 148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9" name="Oval 149"/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0" name="Freeform 150"/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91" name="Freeform 151"/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>
                <a:gd name="T0" fmla="*/ 273 w 376"/>
                <a:gd name="T1" fmla="*/ 0 h 844"/>
                <a:gd name="T2" fmla="*/ 375 w 376"/>
                <a:gd name="T3" fmla="*/ 0 h 844"/>
                <a:gd name="T4" fmla="*/ 101 w 376"/>
                <a:gd name="T5" fmla="*/ 843 h 844"/>
                <a:gd name="T6" fmla="*/ 0 w 376"/>
                <a:gd name="T7" fmla="*/ 843 h 844"/>
                <a:gd name="T8" fmla="*/ 273 w 376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2" name="AutoShape 152"/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3" name="AutoShape 153"/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4" name="AutoShape 154"/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95" name="Group 155"/>
            <p:cNvGrpSpPr>
              <a:grpSpLocks/>
            </p:cNvGrpSpPr>
            <p:nvPr/>
          </p:nvGrpSpPr>
          <p:grpSpPr bwMode="auto">
            <a:xfrm>
              <a:off x="3404" y="2434"/>
              <a:ext cx="193" cy="363"/>
              <a:chOff x="3404" y="2434"/>
              <a:chExt cx="193" cy="363"/>
            </a:xfrm>
          </p:grpSpPr>
          <p:sp>
            <p:nvSpPr>
              <p:cNvPr id="10396" name="Oval 156"/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7" name="Freeform 157"/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98" name="Group 158"/>
          <p:cNvGrpSpPr>
            <a:grpSpLocks/>
          </p:cNvGrpSpPr>
          <p:nvPr/>
        </p:nvGrpSpPr>
        <p:grpSpPr bwMode="auto">
          <a:xfrm>
            <a:off x="6089650" y="5564188"/>
            <a:ext cx="1533525" cy="709612"/>
            <a:chOff x="3761" y="2873"/>
            <a:chExt cx="966" cy="447"/>
          </a:xfrm>
        </p:grpSpPr>
        <p:grpSp>
          <p:nvGrpSpPr>
            <p:cNvPr id="10399" name="Group 159"/>
            <p:cNvGrpSpPr>
              <a:grpSpLocks/>
            </p:cNvGrpSpPr>
            <p:nvPr/>
          </p:nvGrpSpPr>
          <p:grpSpPr bwMode="auto">
            <a:xfrm>
              <a:off x="3761" y="2873"/>
              <a:ext cx="304" cy="447"/>
              <a:chOff x="3761" y="2873"/>
              <a:chExt cx="304" cy="447"/>
            </a:xfrm>
          </p:grpSpPr>
          <p:grpSp>
            <p:nvGrpSpPr>
              <p:cNvPr id="10400" name="Group 160"/>
              <p:cNvGrpSpPr>
                <a:grpSpLocks/>
              </p:cNvGrpSpPr>
              <p:nvPr/>
            </p:nvGrpSpPr>
            <p:grpSpPr bwMode="auto">
              <a:xfrm>
                <a:off x="3761" y="2873"/>
                <a:ext cx="304" cy="447"/>
                <a:chOff x="3761" y="2873"/>
                <a:chExt cx="304" cy="447"/>
              </a:xfrm>
            </p:grpSpPr>
            <p:grpSp>
              <p:nvGrpSpPr>
                <p:cNvPr id="10401" name="Group 161"/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4" cy="376"/>
                  <a:chOff x="3761" y="2944"/>
                  <a:chExt cx="304" cy="376"/>
                </a:xfrm>
              </p:grpSpPr>
              <p:sp>
                <p:nvSpPr>
                  <p:cNvPr id="10402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3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4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05" name="Group 165"/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4" cy="77"/>
                  <a:chOff x="3831" y="2873"/>
                  <a:chExt cx="234" cy="77"/>
                </a:xfrm>
              </p:grpSpPr>
              <p:sp>
                <p:nvSpPr>
                  <p:cNvPr id="10406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09" name="Freeform 169"/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10" name="Group 170"/>
            <p:cNvGrpSpPr>
              <a:grpSpLocks/>
            </p:cNvGrpSpPr>
            <p:nvPr/>
          </p:nvGrpSpPr>
          <p:grpSpPr bwMode="auto">
            <a:xfrm>
              <a:off x="4062" y="2873"/>
              <a:ext cx="377" cy="447"/>
              <a:chOff x="4062" y="2873"/>
              <a:chExt cx="377" cy="447"/>
            </a:xfrm>
          </p:grpSpPr>
          <p:grpSp>
            <p:nvGrpSpPr>
              <p:cNvPr id="10411" name="Group 171"/>
              <p:cNvGrpSpPr>
                <a:grpSpLocks/>
              </p:cNvGrpSpPr>
              <p:nvPr/>
            </p:nvGrpSpPr>
            <p:grpSpPr bwMode="auto">
              <a:xfrm>
                <a:off x="4062" y="2873"/>
                <a:ext cx="377" cy="447"/>
                <a:chOff x="4062" y="2873"/>
                <a:chExt cx="377" cy="447"/>
              </a:xfrm>
            </p:grpSpPr>
            <p:grpSp>
              <p:nvGrpSpPr>
                <p:cNvPr id="10412" name="Group 172"/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7" cy="376"/>
                  <a:chOff x="4062" y="2944"/>
                  <a:chExt cx="377" cy="376"/>
                </a:xfrm>
              </p:grpSpPr>
              <p:sp>
                <p:nvSpPr>
                  <p:cNvPr id="10413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5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8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4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>
                      <a:gd name="T0" fmla="*/ 0 w 1667"/>
                      <a:gd name="T1" fmla="*/ 415 h 416"/>
                      <a:gd name="T2" fmla="*/ 414 w 1667"/>
                      <a:gd name="T3" fmla="*/ 0 h 416"/>
                      <a:gd name="T4" fmla="*/ 1666 w 1667"/>
                      <a:gd name="T5" fmla="*/ 0 h 416"/>
                      <a:gd name="T6" fmla="*/ 1250 w 1667"/>
                      <a:gd name="T7" fmla="*/ 415 h 416"/>
                      <a:gd name="T8" fmla="*/ 0 w 1667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5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16" name="Group 176"/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1" cy="77"/>
                  <a:chOff x="4148" y="2873"/>
                  <a:chExt cx="291" cy="77"/>
                </a:xfrm>
              </p:grpSpPr>
              <p:sp>
                <p:nvSpPr>
                  <p:cNvPr id="1041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20" name="Oval 180"/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1" name="Freeform 181"/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22" name="Freeform 182"/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3" name="AutoShape 183"/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4" name="AutoShape 184"/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5" name="AutoShape 185"/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26" name="Group 186"/>
            <p:cNvGrpSpPr>
              <a:grpSpLocks/>
            </p:cNvGrpSpPr>
            <p:nvPr/>
          </p:nvGrpSpPr>
          <p:grpSpPr bwMode="auto">
            <a:xfrm>
              <a:off x="4444" y="2930"/>
              <a:ext cx="193" cy="364"/>
              <a:chOff x="4444" y="2930"/>
              <a:chExt cx="193" cy="364"/>
            </a:xfrm>
          </p:grpSpPr>
          <p:sp>
            <p:nvSpPr>
              <p:cNvPr id="10427" name="Oval 187"/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8" name="Freeform 188"/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>
                  <a:gd name="T0" fmla="*/ 8 w 857"/>
                  <a:gd name="T1" fmla="*/ 606 h 1306"/>
                  <a:gd name="T2" fmla="*/ 4 w 857"/>
                  <a:gd name="T3" fmla="*/ 619 h 1306"/>
                  <a:gd name="T4" fmla="*/ 0 w 857"/>
                  <a:gd name="T5" fmla="*/ 641 h 1306"/>
                  <a:gd name="T6" fmla="*/ 0 w 857"/>
                  <a:gd name="T7" fmla="*/ 663 h 1306"/>
                  <a:gd name="T8" fmla="*/ 8 w 857"/>
                  <a:gd name="T9" fmla="*/ 685 h 1306"/>
                  <a:gd name="T10" fmla="*/ 17 w 857"/>
                  <a:gd name="T11" fmla="*/ 704 h 1306"/>
                  <a:gd name="T12" fmla="*/ 35 w 857"/>
                  <a:gd name="T13" fmla="*/ 722 h 1306"/>
                  <a:gd name="T14" fmla="*/ 53 w 857"/>
                  <a:gd name="T15" fmla="*/ 731 h 1306"/>
                  <a:gd name="T16" fmla="*/ 70 w 857"/>
                  <a:gd name="T17" fmla="*/ 735 h 1306"/>
                  <a:gd name="T18" fmla="*/ 92 w 857"/>
                  <a:gd name="T19" fmla="*/ 735 h 1306"/>
                  <a:gd name="T20" fmla="*/ 559 w 857"/>
                  <a:gd name="T21" fmla="*/ 1305 h 1306"/>
                  <a:gd name="T22" fmla="*/ 705 w 857"/>
                  <a:gd name="T23" fmla="*/ 628 h 1306"/>
                  <a:gd name="T24" fmla="*/ 705 w 857"/>
                  <a:gd name="T25" fmla="*/ 610 h 1306"/>
                  <a:gd name="T26" fmla="*/ 696 w 857"/>
                  <a:gd name="T27" fmla="*/ 602 h 1306"/>
                  <a:gd name="T28" fmla="*/ 683 w 857"/>
                  <a:gd name="T29" fmla="*/ 588 h 1306"/>
                  <a:gd name="T30" fmla="*/ 674 w 857"/>
                  <a:gd name="T31" fmla="*/ 579 h 1306"/>
                  <a:gd name="T32" fmla="*/ 656 w 857"/>
                  <a:gd name="T33" fmla="*/ 575 h 1306"/>
                  <a:gd name="T34" fmla="*/ 639 w 857"/>
                  <a:gd name="T35" fmla="*/ 571 h 1306"/>
                  <a:gd name="T36" fmla="*/ 621 w 857"/>
                  <a:gd name="T37" fmla="*/ 571 h 1306"/>
                  <a:gd name="T38" fmla="*/ 608 w 857"/>
                  <a:gd name="T39" fmla="*/ 571 h 1306"/>
                  <a:gd name="T40" fmla="*/ 412 w 857"/>
                  <a:gd name="T41" fmla="*/ 331 h 1306"/>
                  <a:gd name="T42" fmla="*/ 794 w 857"/>
                  <a:gd name="T43" fmla="*/ 411 h 1306"/>
                  <a:gd name="T44" fmla="*/ 812 w 857"/>
                  <a:gd name="T45" fmla="*/ 406 h 1306"/>
                  <a:gd name="T46" fmla="*/ 821 w 857"/>
                  <a:gd name="T47" fmla="*/ 402 h 1306"/>
                  <a:gd name="T48" fmla="*/ 838 w 857"/>
                  <a:gd name="T49" fmla="*/ 393 h 1306"/>
                  <a:gd name="T50" fmla="*/ 847 w 857"/>
                  <a:gd name="T51" fmla="*/ 380 h 1306"/>
                  <a:gd name="T52" fmla="*/ 852 w 857"/>
                  <a:gd name="T53" fmla="*/ 367 h 1306"/>
                  <a:gd name="T54" fmla="*/ 856 w 857"/>
                  <a:gd name="T55" fmla="*/ 345 h 1306"/>
                  <a:gd name="T56" fmla="*/ 852 w 857"/>
                  <a:gd name="T57" fmla="*/ 327 h 1306"/>
                  <a:gd name="T58" fmla="*/ 843 w 857"/>
                  <a:gd name="T59" fmla="*/ 309 h 1306"/>
                  <a:gd name="T60" fmla="*/ 834 w 857"/>
                  <a:gd name="T61" fmla="*/ 300 h 1306"/>
                  <a:gd name="T62" fmla="*/ 816 w 857"/>
                  <a:gd name="T63" fmla="*/ 286 h 1306"/>
                  <a:gd name="T64" fmla="*/ 803 w 857"/>
                  <a:gd name="T65" fmla="*/ 282 h 1306"/>
                  <a:gd name="T66" fmla="*/ 541 w 857"/>
                  <a:gd name="T67" fmla="*/ 282 h 1306"/>
                  <a:gd name="T68" fmla="*/ 496 w 857"/>
                  <a:gd name="T69" fmla="*/ 185 h 1306"/>
                  <a:gd name="T70" fmla="*/ 501 w 857"/>
                  <a:gd name="T71" fmla="*/ 163 h 1306"/>
                  <a:gd name="T72" fmla="*/ 505 w 857"/>
                  <a:gd name="T73" fmla="*/ 132 h 1306"/>
                  <a:gd name="T74" fmla="*/ 505 w 857"/>
                  <a:gd name="T75" fmla="*/ 105 h 1306"/>
                  <a:gd name="T76" fmla="*/ 496 w 857"/>
                  <a:gd name="T77" fmla="*/ 83 h 1306"/>
                  <a:gd name="T78" fmla="*/ 487 w 857"/>
                  <a:gd name="T79" fmla="*/ 66 h 1306"/>
                  <a:gd name="T80" fmla="*/ 474 w 857"/>
                  <a:gd name="T81" fmla="*/ 44 h 1306"/>
                  <a:gd name="T82" fmla="*/ 457 w 857"/>
                  <a:gd name="T83" fmla="*/ 30 h 1306"/>
                  <a:gd name="T84" fmla="*/ 434 w 857"/>
                  <a:gd name="T85" fmla="*/ 13 h 1306"/>
                  <a:gd name="T86" fmla="*/ 412 w 857"/>
                  <a:gd name="T87" fmla="*/ 4 h 1306"/>
                  <a:gd name="T88" fmla="*/ 386 w 857"/>
                  <a:gd name="T89" fmla="*/ 0 h 1306"/>
                  <a:gd name="T90" fmla="*/ 359 w 857"/>
                  <a:gd name="T91" fmla="*/ 0 h 1306"/>
                  <a:gd name="T92" fmla="*/ 333 w 857"/>
                  <a:gd name="T93" fmla="*/ 4 h 1306"/>
                  <a:gd name="T94" fmla="*/ 305 w 857"/>
                  <a:gd name="T95" fmla="*/ 13 h 1306"/>
                  <a:gd name="T96" fmla="*/ 279 w 857"/>
                  <a:gd name="T97" fmla="*/ 26 h 1306"/>
                  <a:gd name="T98" fmla="*/ 261 w 857"/>
                  <a:gd name="T99" fmla="*/ 48 h 1306"/>
                  <a:gd name="T100" fmla="*/ 243 w 857"/>
                  <a:gd name="T101" fmla="*/ 75 h 1306"/>
                  <a:gd name="T102" fmla="*/ 235 w 857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609600" y="3163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0" name="Text Box 190"/>
          <p:cNvSpPr txBox="1">
            <a:spLocks noChangeArrowheads="1"/>
          </p:cNvSpPr>
          <p:nvPr/>
        </p:nvSpPr>
        <p:spPr bwMode="auto">
          <a:xfrm>
            <a:off x="4094163" y="2379663"/>
            <a:ext cx="6889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2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B357-11F6-4E1E-9AAB-30202B7E4E5D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95600" y="587514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并行代码</a:t>
            </a:r>
            <a:endParaRPr lang="en-US" altLang="zh-CN" sz="4000" dirty="0">
              <a:solidFill>
                <a:schemeClr val="accent1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1447800"/>
            <a:ext cx="5238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process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(1 &lt; </a:t>
            </a:r>
            <a:r>
              <a:rPr lang="en-US" altLang="zh-CN" i="1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&lt;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zh-CN" altLang="en-US" dirty="0">
                <a:ea typeface="宋体" pitchFamily="2" charset="-122"/>
              </a:rPr>
              <a:t>的示例伪码如下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143000" y="2209800"/>
            <a:ext cx="6629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for (j = 0; j &lt;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; j++) {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(&amp;x[j],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send(&amp;x[j],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sum = 0;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for (j = 0; j &lt;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; j++)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sum + a[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][j]*x[j];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x[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 = (b[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 - sum)/a[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send(&amp;x[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], P</a:t>
            </a:r>
            <a:r>
              <a:rPr lang="en-US" altLang="zh-CN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0417-B970-4D9D-AE84-DF44A32014B8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4800" y="581561"/>
            <a:ext cx="84645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 processing using back substitution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14550"/>
            <a:ext cx="61626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51706C-EE3F-4147-B7BF-F9D2691E6096}"/>
              </a:ext>
            </a:extLst>
          </p:cNvPr>
          <p:cNvSpPr txBox="1"/>
          <p:nvPr/>
        </p:nvSpPr>
        <p:spPr>
          <a:xfrm>
            <a:off x="4452937" y="4876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第一个值传递下去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34813-6EFF-4C03-92EB-E4E2C74F0AD7}"/>
              </a:ext>
            </a:extLst>
          </p:cNvPr>
          <p:cNvSpPr txBox="1"/>
          <p:nvPr/>
        </p:nvSpPr>
        <p:spPr>
          <a:xfrm>
            <a:off x="5791200" y="333182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最终计算值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Traditional Pipeline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339" y="3811587"/>
            <a:ext cx="4059237" cy="91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rmAutofit/>
          </a:bodyPr>
          <a:lstStyle/>
          <a:p>
            <a:pPr marL="201613" indent="-201613" defTabSz="449263">
              <a:buClr>
                <a:srgbClr val="FC012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/>
              <a:t>流水线洗衣需要</a:t>
            </a:r>
            <a:r>
              <a:rPr lang="en-GB" altLang="en-US" sz="2800" dirty="0"/>
              <a:t>3.5</a:t>
            </a:r>
            <a:r>
              <a:rPr lang="zh-CN" altLang="en-US" sz="2800" dirty="0"/>
              <a:t>小时</a:t>
            </a:r>
            <a:endParaRPr lang="en-GB" altLang="en-US" sz="2800" dirty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084263" y="3430588"/>
            <a:ext cx="522287" cy="534987"/>
            <a:chOff x="441" y="1516"/>
            <a:chExt cx="329" cy="337"/>
          </a:xfrm>
        </p:grpSpPr>
        <p:sp>
          <p:nvSpPr>
            <p:cNvPr id="11269" name="Freeform 5"/>
            <p:cNvSpPr>
              <a:spLocks noChangeArrowheads="1"/>
            </p:cNvSpPr>
            <p:nvPr/>
          </p:nvSpPr>
          <p:spPr bwMode="auto">
            <a:xfrm>
              <a:off x="441" y="1516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503" y="1563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A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071563" y="4281488"/>
            <a:ext cx="522287" cy="534987"/>
            <a:chOff x="433" y="2052"/>
            <a:chExt cx="329" cy="337"/>
          </a:xfrm>
        </p:grpSpPr>
        <p:sp>
          <p:nvSpPr>
            <p:cNvPr id="11272" name="Freeform 8"/>
            <p:cNvSpPr>
              <a:spLocks noChangeArrowheads="1"/>
            </p:cNvSpPr>
            <p:nvPr/>
          </p:nvSpPr>
          <p:spPr bwMode="auto">
            <a:xfrm>
              <a:off x="433" y="2052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0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8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40 w 1452"/>
                <a:gd name="T41" fmla="*/ 1292 h 1297"/>
                <a:gd name="T42" fmla="*/ 397 w 1452"/>
                <a:gd name="T43" fmla="*/ 1265 h 1297"/>
                <a:gd name="T44" fmla="*/ 247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4 h 1297"/>
                <a:gd name="T56" fmla="*/ 61 w 1452"/>
                <a:gd name="T57" fmla="*/ 622 h 1297"/>
                <a:gd name="T58" fmla="*/ 155 w 1452"/>
                <a:gd name="T59" fmla="*/ 520 h 1297"/>
                <a:gd name="T60" fmla="*/ 278 w 1452"/>
                <a:gd name="T61" fmla="*/ 436 h 1297"/>
                <a:gd name="T62" fmla="*/ 451 w 1452"/>
                <a:gd name="T63" fmla="*/ 379 h 1297"/>
                <a:gd name="T64" fmla="*/ 177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8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40" y="1292"/>
                  </a:lnTo>
                  <a:lnTo>
                    <a:pt x="478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1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5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95" y="2099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B</a:t>
              </a:r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1033463" y="5030788"/>
            <a:ext cx="522287" cy="534987"/>
            <a:chOff x="409" y="2524"/>
            <a:chExt cx="329" cy="337"/>
          </a:xfrm>
        </p:grpSpPr>
        <p:sp>
          <p:nvSpPr>
            <p:cNvPr id="11275" name="Freeform 11"/>
            <p:cNvSpPr>
              <a:spLocks noChangeArrowheads="1"/>
            </p:cNvSpPr>
            <p:nvPr/>
          </p:nvSpPr>
          <p:spPr bwMode="auto">
            <a:xfrm>
              <a:off x="409" y="2524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71" y="2571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C</a:t>
              </a:r>
            </a:p>
          </p:txBody>
        </p:sp>
      </p:grp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1033463" y="5754688"/>
            <a:ext cx="522287" cy="534987"/>
            <a:chOff x="409" y="2980"/>
            <a:chExt cx="329" cy="337"/>
          </a:xfrm>
        </p:grpSpPr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409" y="2980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71" y="3027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D</a:t>
              </a:r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349375" y="1828800"/>
            <a:ext cx="773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6 PM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719263" y="2420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712913" y="22875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5812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7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6480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8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6640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9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603875" y="1854200"/>
            <a:ext cx="46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10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696075" y="1841500"/>
            <a:ext cx="46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11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481888" y="1828800"/>
            <a:ext cx="1238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Midnight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757363" y="3328988"/>
            <a:ext cx="3489325" cy="2932112"/>
            <a:chOff x="865" y="1452"/>
            <a:chExt cx="2198" cy="1847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865" y="1452"/>
              <a:ext cx="966" cy="447"/>
              <a:chOff x="865" y="1452"/>
              <a:chExt cx="966" cy="447"/>
            </a:xfrm>
          </p:grpSpPr>
          <p:grpSp>
            <p:nvGrpSpPr>
              <p:cNvPr id="11291" name="Group 27"/>
              <p:cNvGrpSpPr>
                <a:grpSpLocks/>
              </p:cNvGrpSpPr>
              <p:nvPr/>
            </p:nvGrpSpPr>
            <p:grpSpPr bwMode="auto">
              <a:xfrm>
                <a:off x="865" y="1452"/>
                <a:ext cx="304" cy="447"/>
                <a:chOff x="865" y="1452"/>
                <a:chExt cx="304" cy="447"/>
              </a:xfrm>
            </p:grpSpPr>
            <p:grpSp>
              <p:nvGrpSpPr>
                <p:cNvPr id="11292" name="Group 28"/>
                <p:cNvGrpSpPr>
                  <a:grpSpLocks/>
                </p:cNvGrpSpPr>
                <p:nvPr/>
              </p:nvGrpSpPr>
              <p:grpSpPr bwMode="auto">
                <a:xfrm>
                  <a:off x="865" y="1452"/>
                  <a:ext cx="304" cy="447"/>
                  <a:chOff x="865" y="1452"/>
                  <a:chExt cx="304" cy="447"/>
                </a:xfrm>
              </p:grpSpPr>
              <p:grpSp>
                <p:nvGrpSpPr>
                  <p:cNvPr id="1129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65" y="1523"/>
                    <a:ext cx="304" cy="376"/>
                    <a:chOff x="865" y="1523"/>
                    <a:chExt cx="304" cy="376"/>
                  </a:xfrm>
                </p:grpSpPr>
                <p:sp>
                  <p:nvSpPr>
                    <p:cNvPr id="11294" name="Freeform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5" name="Freeform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6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15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9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935" y="1452"/>
                    <a:ext cx="234" cy="77"/>
                    <a:chOff x="935" y="1452"/>
                    <a:chExt cx="234" cy="77"/>
                  </a:xfrm>
                </p:grpSpPr>
                <p:sp>
                  <p:nvSpPr>
                    <p:cNvPr id="11298" name="Freeform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9" name="Freeform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0" name="Freeform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0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Freeform 37"/>
                <p:cNvSpPr>
                  <a:spLocks noChangeArrowheads="1"/>
                </p:cNvSpPr>
                <p:nvPr/>
              </p:nvSpPr>
              <p:spPr bwMode="auto">
                <a:xfrm>
                  <a:off x="927" y="15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2" name="Group 38"/>
              <p:cNvGrpSpPr>
                <a:grpSpLocks/>
              </p:cNvGrpSpPr>
              <p:nvPr/>
            </p:nvGrpSpPr>
            <p:grpSpPr bwMode="auto">
              <a:xfrm>
                <a:off x="1166" y="1452"/>
                <a:ext cx="377" cy="447"/>
                <a:chOff x="1166" y="1452"/>
                <a:chExt cx="377" cy="447"/>
              </a:xfrm>
            </p:grpSpPr>
            <p:grpSp>
              <p:nvGrpSpPr>
                <p:cNvPr id="11303" name="Group 39"/>
                <p:cNvGrpSpPr>
                  <a:grpSpLocks/>
                </p:cNvGrpSpPr>
                <p:nvPr/>
              </p:nvGrpSpPr>
              <p:grpSpPr bwMode="auto">
                <a:xfrm>
                  <a:off x="1166" y="1452"/>
                  <a:ext cx="377" cy="447"/>
                  <a:chOff x="1166" y="1452"/>
                  <a:chExt cx="377" cy="447"/>
                </a:xfrm>
              </p:grpSpPr>
              <p:grpSp>
                <p:nvGrpSpPr>
                  <p:cNvPr id="1130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166" y="1523"/>
                    <a:ext cx="377" cy="376"/>
                    <a:chOff x="1166" y="1523"/>
                    <a:chExt cx="377" cy="376"/>
                  </a:xfrm>
                </p:grpSpPr>
                <p:sp>
                  <p:nvSpPr>
                    <p:cNvPr id="11305" name="Freeform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6" name="Freeform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7" name="Freeform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15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0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52" y="1452"/>
                    <a:ext cx="291" cy="77"/>
                    <a:chOff x="1252" y="1452"/>
                    <a:chExt cx="291" cy="77"/>
                  </a:xfrm>
                </p:grpSpPr>
                <p:sp>
                  <p:nvSpPr>
                    <p:cNvPr id="11309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12" name="Oval 48"/>
                <p:cNvSpPr>
                  <a:spLocks noChangeArrowheads="1"/>
                </p:cNvSpPr>
                <p:nvPr/>
              </p:nvSpPr>
              <p:spPr bwMode="auto">
                <a:xfrm>
                  <a:off x="1281" y="14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3" name="Freeform 49"/>
                <p:cNvSpPr>
                  <a:spLocks noChangeArrowheads="1"/>
                </p:cNvSpPr>
                <p:nvPr/>
              </p:nvSpPr>
              <p:spPr bwMode="auto">
                <a:xfrm>
                  <a:off x="1213" y="16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14" name="Freeform 50"/>
              <p:cNvSpPr>
                <a:spLocks noChangeArrowheads="1"/>
              </p:cNvSpPr>
              <p:nvPr/>
            </p:nvSpPr>
            <p:spPr bwMode="auto">
              <a:xfrm>
                <a:off x="1730" y="16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/>
              <p:cNvSpPr>
                <a:spLocks noChangeArrowheads="1"/>
              </p:cNvSpPr>
              <p:nvPr/>
            </p:nvSpPr>
            <p:spPr bwMode="auto">
              <a:xfrm>
                <a:off x="1726" y="16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/>
              <p:cNvSpPr>
                <a:spLocks noChangeArrowheads="1"/>
              </p:cNvSpPr>
              <p:nvPr/>
            </p:nvSpPr>
            <p:spPr bwMode="auto">
              <a:xfrm>
                <a:off x="1733" y="17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/>
              <p:cNvSpPr>
                <a:spLocks noChangeArrowheads="1"/>
              </p:cNvSpPr>
              <p:nvPr/>
            </p:nvSpPr>
            <p:spPr bwMode="auto">
              <a:xfrm>
                <a:off x="1550" y="17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18" name="Group 54"/>
              <p:cNvGrpSpPr>
                <a:grpSpLocks/>
              </p:cNvGrpSpPr>
              <p:nvPr/>
            </p:nvGrpSpPr>
            <p:grpSpPr bwMode="auto">
              <a:xfrm>
                <a:off x="1548" y="1509"/>
                <a:ext cx="193" cy="363"/>
                <a:chOff x="1548" y="1509"/>
                <a:chExt cx="193" cy="363"/>
              </a:xfrm>
            </p:grpSpPr>
            <p:sp>
              <p:nvSpPr>
                <p:cNvPr id="11319" name="Oval 55"/>
                <p:cNvSpPr>
                  <a:spLocks noChangeArrowheads="1"/>
                </p:cNvSpPr>
                <p:nvPr/>
              </p:nvSpPr>
              <p:spPr bwMode="auto">
                <a:xfrm>
                  <a:off x="1624" y="15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Freeform 56"/>
                <p:cNvSpPr>
                  <a:spLocks noChangeArrowheads="1"/>
                </p:cNvSpPr>
                <p:nvPr/>
              </p:nvSpPr>
              <p:spPr bwMode="auto">
                <a:xfrm>
                  <a:off x="1548" y="15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21" name="Group 57"/>
            <p:cNvGrpSpPr>
              <a:grpSpLocks/>
            </p:cNvGrpSpPr>
            <p:nvPr/>
          </p:nvGrpSpPr>
          <p:grpSpPr bwMode="auto">
            <a:xfrm>
              <a:off x="1265" y="1916"/>
              <a:ext cx="966" cy="447"/>
              <a:chOff x="1265" y="1916"/>
              <a:chExt cx="966" cy="447"/>
            </a:xfrm>
          </p:grpSpPr>
          <p:grpSp>
            <p:nvGrpSpPr>
              <p:cNvPr id="11322" name="Group 58"/>
              <p:cNvGrpSpPr>
                <a:grpSpLocks/>
              </p:cNvGrpSpPr>
              <p:nvPr/>
            </p:nvGrpSpPr>
            <p:grpSpPr bwMode="auto">
              <a:xfrm>
                <a:off x="1265" y="1916"/>
                <a:ext cx="304" cy="447"/>
                <a:chOff x="1265" y="1916"/>
                <a:chExt cx="304" cy="447"/>
              </a:xfrm>
            </p:grpSpPr>
            <p:grpSp>
              <p:nvGrpSpPr>
                <p:cNvPr id="11323" name="Group 59"/>
                <p:cNvGrpSpPr>
                  <a:grpSpLocks/>
                </p:cNvGrpSpPr>
                <p:nvPr/>
              </p:nvGrpSpPr>
              <p:grpSpPr bwMode="auto">
                <a:xfrm>
                  <a:off x="1265" y="1916"/>
                  <a:ext cx="304" cy="447"/>
                  <a:chOff x="1265" y="1916"/>
                  <a:chExt cx="304" cy="447"/>
                </a:xfrm>
              </p:grpSpPr>
              <p:grpSp>
                <p:nvGrpSpPr>
                  <p:cNvPr id="1132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265" y="1987"/>
                    <a:ext cx="304" cy="376"/>
                    <a:chOff x="1265" y="1987"/>
                    <a:chExt cx="304" cy="376"/>
                  </a:xfrm>
                </p:grpSpPr>
                <p:sp>
                  <p:nvSpPr>
                    <p:cNvPr id="11325" name="Freeform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6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4" y="19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2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335" y="1916"/>
                    <a:ext cx="234" cy="77"/>
                    <a:chOff x="1335" y="1916"/>
                    <a:chExt cx="234" cy="77"/>
                  </a:xfrm>
                </p:grpSpPr>
                <p:sp>
                  <p:nvSpPr>
                    <p:cNvPr id="11329" name="Freeform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0" name="Freeform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1" name="Freeform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0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32" name="Freeform 68"/>
                <p:cNvSpPr>
                  <a:spLocks noChangeArrowheads="1"/>
                </p:cNvSpPr>
                <p:nvPr/>
              </p:nvSpPr>
              <p:spPr bwMode="auto">
                <a:xfrm>
                  <a:off x="1327" y="20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33" name="Group 69"/>
              <p:cNvGrpSpPr>
                <a:grpSpLocks/>
              </p:cNvGrpSpPr>
              <p:nvPr/>
            </p:nvGrpSpPr>
            <p:grpSpPr bwMode="auto">
              <a:xfrm>
                <a:off x="1566" y="1916"/>
                <a:ext cx="377" cy="447"/>
                <a:chOff x="1566" y="1916"/>
                <a:chExt cx="377" cy="447"/>
              </a:xfrm>
            </p:grpSpPr>
            <p:grpSp>
              <p:nvGrpSpPr>
                <p:cNvPr id="11334" name="Group 70"/>
                <p:cNvGrpSpPr>
                  <a:grpSpLocks/>
                </p:cNvGrpSpPr>
                <p:nvPr/>
              </p:nvGrpSpPr>
              <p:grpSpPr bwMode="auto">
                <a:xfrm>
                  <a:off x="1566" y="1916"/>
                  <a:ext cx="377" cy="447"/>
                  <a:chOff x="1566" y="1916"/>
                  <a:chExt cx="377" cy="447"/>
                </a:xfrm>
              </p:grpSpPr>
              <p:grpSp>
                <p:nvGrpSpPr>
                  <p:cNvPr id="11335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566" y="1987"/>
                    <a:ext cx="377" cy="376"/>
                    <a:chOff x="1566" y="1987"/>
                    <a:chExt cx="377" cy="376"/>
                  </a:xfrm>
                </p:grpSpPr>
                <p:sp>
                  <p:nvSpPr>
                    <p:cNvPr id="11336" name="Freeform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7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8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0" y="19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39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652" y="1916"/>
                    <a:ext cx="291" cy="77"/>
                    <a:chOff x="1652" y="1916"/>
                    <a:chExt cx="291" cy="77"/>
                  </a:xfrm>
                </p:grpSpPr>
                <p:sp>
                  <p:nvSpPr>
                    <p:cNvPr id="11340" name="Freeform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1" name="Freeform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2" name="Freeform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4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43" name="Oval 79"/>
                <p:cNvSpPr>
                  <a:spLocks noChangeArrowheads="1"/>
                </p:cNvSpPr>
                <p:nvPr/>
              </p:nvSpPr>
              <p:spPr bwMode="auto">
                <a:xfrm>
                  <a:off x="1681" y="19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Freeform 80"/>
                <p:cNvSpPr>
                  <a:spLocks noChangeArrowheads="1"/>
                </p:cNvSpPr>
                <p:nvPr/>
              </p:nvSpPr>
              <p:spPr bwMode="auto">
                <a:xfrm>
                  <a:off x="1613" y="21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45" name="Freeform 81"/>
              <p:cNvSpPr>
                <a:spLocks noChangeArrowheads="1"/>
              </p:cNvSpPr>
              <p:nvPr/>
            </p:nvSpPr>
            <p:spPr bwMode="auto">
              <a:xfrm>
                <a:off x="2130" y="21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AutoShape 82"/>
              <p:cNvSpPr>
                <a:spLocks noChangeArrowheads="1"/>
              </p:cNvSpPr>
              <p:nvPr/>
            </p:nvSpPr>
            <p:spPr bwMode="auto">
              <a:xfrm>
                <a:off x="2126" y="21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/>
              <p:cNvSpPr>
                <a:spLocks noChangeArrowheads="1"/>
              </p:cNvSpPr>
              <p:nvPr/>
            </p:nvSpPr>
            <p:spPr bwMode="auto">
              <a:xfrm>
                <a:off x="2133" y="22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/>
              <p:cNvSpPr>
                <a:spLocks noChangeArrowheads="1"/>
              </p:cNvSpPr>
              <p:nvPr/>
            </p:nvSpPr>
            <p:spPr bwMode="auto">
              <a:xfrm>
                <a:off x="1950" y="22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1948" y="1973"/>
                <a:ext cx="193" cy="363"/>
                <a:chOff x="1948" y="1973"/>
                <a:chExt cx="193" cy="363"/>
              </a:xfrm>
            </p:grpSpPr>
            <p:sp>
              <p:nvSpPr>
                <p:cNvPr id="11350" name="Oval 86"/>
                <p:cNvSpPr>
                  <a:spLocks noChangeArrowheads="1"/>
                </p:cNvSpPr>
                <p:nvPr/>
              </p:nvSpPr>
              <p:spPr bwMode="auto">
                <a:xfrm>
                  <a:off x="2024" y="19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Freeform 87"/>
                <p:cNvSpPr>
                  <a:spLocks noChangeArrowheads="1"/>
                </p:cNvSpPr>
                <p:nvPr/>
              </p:nvSpPr>
              <p:spPr bwMode="auto">
                <a:xfrm>
                  <a:off x="1948" y="20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52" name="Group 88"/>
            <p:cNvGrpSpPr>
              <a:grpSpLocks/>
            </p:cNvGrpSpPr>
            <p:nvPr/>
          </p:nvGrpSpPr>
          <p:grpSpPr bwMode="auto">
            <a:xfrm>
              <a:off x="1681" y="2404"/>
              <a:ext cx="966" cy="447"/>
              <a:chOff x="1681" y="2404"/>
              <a:chExt cx="966" cy="447"/>
            </a:xfrm>
          </p:grpSpPr>
          <p:grpSp>
            <p:nvGrpSpPr>
              <p:cNvPr id="11353" name="Group 89"/>
              <p:cNvGrpSpPr>
                <a:grpSpLocks/>
              </p:cNvGrpSpPr>
              <p:nvPr/>
            </p:nvGrpSpPr>
            <p:grpSpPr bwMode="auto">
              <a:xfrm>
                <a:off x="1681" y="2404"/>
                <a:ext cx="304" cy="447"/>
                <a:chOff x="1681" y="2404"/>
                <a:chExt cx="304" cy="447"/>
              </a:xfrm>
            </p:grpSpPr>
            <p:grpSp>
              <p:nvGrpSpPr>
                <p:cNvPr id="11354" name="Group 90"/>
                <p:cNvGrpSpPr>
                  <a:grpSpLocks/>
                </p:cNvGrpSpPr>
                <p:nvPr/>
              </p:nvGrpSpPr>
              <p:grpSpPr bwMode="auto">
                <a:xfrm>
                  <a:off x="1681" y="2404"/>
                  <a:ext cx="304" cy="447"/>
                  <a:chOff x="1681" y="2404"/>
                  <a:chExt cx="304" cy="447"/>
                </a:xfrm>
              </p:grpSpPr>
              <p:grpSp>
                <p:nvGrpSpPr>
                  <p:cNvPr id="1135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681" y="2475"/>
                    <a:ext cx="304" cy="376"/>
                    <a:chOff x="1681" y="2475"/>
                    <a:chExt cx="304" cy="376"/>
                  </a:xfrm>
                </p:grpSpPr>
                <p:sp>
                  <p:nvSpPr>
                    <p:cNvPr id="11356" name="Freeform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7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8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9" y="24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59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51" y="2404"/>
                    <a:ext cx="234" cy="77"/>
                    <a:chOff x="1751" y="2404"/>
                    <a:chExt cx="234" cy="77"/>
                  </a:xfrm>
                </p:grpSpPr>
                <p:sp>
                  <p:nvSpPr>
                    <p:cNvPr id="11360" name="Freeform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Freeform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2" name="Freeform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6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63" name="Freeform 99"/>
                <p:cNvSpPr>
                  <a:spLocks noChangeArrowheads="1"/>
                </p:cNvSpPr>
                <p:nvPr/>
              </p:nvSpPr>
              <p:spPr bwMode="auto">
                <a:xfrm>
                  <a:off x="1743" y="25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64" name="Group 100"/>
              <p:cNvGrpSpPr>
                <a:grpSpLocks/>
              </p:cNvGrpSpPr>
              <p:nvPr/>
            </p:nvGrpSpPr>
            <p:grpSpPr bwMode="auto">
              <a:xfrm>
                <a:off x="1982" y="2404"/>
                <a:ext cx="377" cy="447"/>
                <a:chOff x="1982" y="2404"/>
                <a:chExt cx="377" cy="447"/>
              </a:xfrm>
            </p:grpSpPr>
            <p:grpSp>
              <p:nvGrpSpPr>
                <p:cNvPr id="11365" name="Group 101"/>
                <p:cNvGrpSpPr>
                  <a:grpSpLocks/>
                </p:cNvGrpSpPr>
                <p:nvPr/>
              </p:nvGrpSpPr>
              <p:grpSpPr bwMode="auto">
                <a:xfrm>
                  <a:off x="1982" y="2404"/>
                  <a:ext cx="377" cy="447"/>
                  <a:chOff x="1982" y="2404"/>
                  <a:chExt cx="377" cy="447"/>
                </a:xfrm>
              </p:grpSpPr>
              <p:grpSp>
                <p:nvGrpSpPr>
                  <p:cNvPr id="1136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982" y="2475"/>
                    <a:ext cx="377" cy="376"/>
                    <a:chOff x="1982" y="2475"/>
                    <a:chExt cx="377" cy="376"/>
                  </a:xfrm>
                </p:grpSpPr>
                <p:sp>
                  <p:nvSpPr>
                    <p:cNvPr id="11367" name="Freeform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24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7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068" y="2404"/>
                    <a:ext cx="291" cy="77"/>
                    <a:chOff x="2068" y="2404"/>
                    <a:chExt cx="291" cy="77"/>
                  </a:xfrm>
                </p:grpSpPr>
                <p:sp>
                  <p:nvSpPr>
                    <p:cNvPr id="11371" name="Freeform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Freeform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3" name="Freeform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74" name="Oval 110"/>
                <p:cNvSpPr>
                  <a:spLocks noChangeArrowheads="1"/>
                </p:cNvSpPr>
                <p:nvPr/>
              </p:nvSpPr>
              <p:spPr bwMode="auto">
                <a:xfrm>
                  <a:off x="2097" y="24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5" name="Freeform 111"/>
                <p:cNvSpPr>
                  <a:spLocks noChangeArrowheads="1"/>
                </p:cNvSpPr>
                <p:nvPr/>
              </p:nvSpPr>
              <p:spPr bwMode="auto">
                <a:xfrm>
                  <a:off x="2029" y="26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76" name="Freeform 112"/>
              <p:cNvSpPr>
                <a:spLocks noChangeArrowheads="1"/>
              </p:cNvSpPr>
              <p:nvPr/>
            </p:nvSpPr>
            <p:spPr bwMode="auto">
              <a:xfrm>
                <a:off x="2546" y="26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7" name="AutoShape 113"/>
              <p:cNvSpPr>
                <a:spLocks noChangeArrowheads="1"/>
              </p:cNvSpPr>
              <p:nvPr/>
            </p:nvSpPr>
            <p:spPr bwMode="auto">
              <a:xfrm>
                <a:off x="2542" y="26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8" name="AutoShape 114"/>
              <p:cNvSpPr>
                <a:spLocks noChangeArrowheads="1"/>
              </p:cNvSpPr>
              <p:nvPr/>
            </p:nvSpPr>
            <p:spPr bwMode="auto">
              <a:xfrm>
                <a:off x="2549" y="27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" name="AutoShape 115"/>
              <p:cNvSpPr>
                <a:spLocks noChangeArrowheads="1"/>
              </p:cNvSpPr>
              <p:nvPr/>
            </p:nvSpPr>
            <p:spPr bwMode="auto">
              <a:xfrm>
                <a:off x="2366" y="27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80" name="Group 116"/>
              <p:cNvGrpSpPr>
                <a:grpSpLocks/>
              </p:cNvGrpSpPr>
              <p:nvPr/>
            </p:nvGrpSpPr>
            <p:grpSpPr bwMode="auto">
              <a:xfrm>
                <a:off x="2364" y="2461"/>
                <a:ext cx="193" cy="363"/>
                <a:chOff x="2364" y="2461"/>
                <a:chExt cx="193" cy="363"/>
              </a:xfrm>
            </p:grpSpPr>
            <p:sp>
              <p:nvSpPr>
                <p:cNvPr id="11381" name="Oval 117"/>
                <p:cNvSpPr>
                  <a:spLocks noChangeArrowheads="1"/>
                </p:cNvSpPr>
                <p:nvPr/>
              </p:nvSpPr>
              <p:spPr bwMode="auto">
                <a:xfrm>
                  <a:off x="2440" y="24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2" name="Freeform 118"/>
                <p:cNvSpPr>
                  <a:spLocks noChangeArrowheads="1"/>
                </p:cNvSpPr>
                <p:nvPr/>
              </p:nvSpPr>
              <p:spPr bwMode="auto">
                <a:xfrm>
                  <a:off x="2364" y="25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83" name="Group 119"/>
            <p:cNvGrpSpPr>
              <a:grpSpLocks/>
            </p:cNvGrpSpPr>
            <p:nvPr/>
          </p:nvGrpSpPr>
          <p:grpSpPr bwMode="auto">
            <a:xfrm>
              <a:off x="2097" y="2852"/>
              <a:ext cx="966" cy="447"/>
              <a:chOff x="2097" y="2852"/>
              <a:chExt cx="966" cy="447"/>
            </a:xfrm>
          </p:grpSpPr>
          <p:grpSp>
            <p:nvGrpSpPr>
              <p:cNvPr id="11384" name="Group 120"/>
              <p:cNvGrpSpPr>
                <a:grpSpLocks/>
              </p:cNvGrpSpPr>
              <p:nvPr/>
            </p:nvGrpSpPr>
            <p:grpSpPr bwMode="auto">
              <a:xfrm>
                <a:off x="2097" y="2852"/>
                <a:ext cx="304" cy="447"/>
                <a:chOff x="2097" y="2852"/>
                <a:chExt cx="304" cy="447"/>
              </a:xfrm>
            </p:grpSpPr>
            <p:grpSp>
              <p:nvGrpSpPr>
                <p:cNvPr id="11385" name="Group 121"/>
                <p:cNvGrpSpPr>
                  <a:grpSpLocks/>
                </p:cNvGrpSpPr>
                <p:nvPr/>
              </p:nvGrpSpPr>
              <p:grpSpPr bwMode="auto">
                <a:xfrm>
                  <a:off x="2097" y="2852"/>
                  <a:ext cx="304" cy="447"/>
                  <a:chOff x="2097" y="2852"/>
                  <a:chExt cx="304" cy="447"/>
                </a:xfrm>
              </p:grpSpPr>
              <p:grpSp>
                <p:nvGrpSpPr>
                  <p:cNvPr id="113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097" y="2923"/>
                    <a:ext cx="304" cy="376"/>
                    <a:chOff x="2097" y="2923"/>
                    <a:chExt cx="304" cy="376"/>
                  </a:xfrm>
                </p:grpSpPr>
                <p:sp>
                  <p:nvSpPr>
                    <p:cNvPr id="11387" name="Freeform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8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9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5" y="29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9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167" y="2852"/>
                    <a:ext cx="234" cy="77"/>
                    <a:chOff x="2167" y="2852"/>
                    <a:chExt cx="234" cy="77"/>
                  </a:xfrm>
                </p:grpSpPr>
                <p:sp>
                  <p:nvSpPr>
                    <p:cNvPr id="11391" name="Freeform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2" name="Freeform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3" name="Freeform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94" name="Freeform 130"/>
                <p:cNvSpPr>
                  <a:spLocks noChangeArrowheads="1"/>
                </p:cNvSpPr>
                <p:nvPr/>
              </p:nvSpPr>
              <p:spPr bwMode="auto">
                <a:xfrm>
                  <a:off x="2159" y="29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95" name="Group 131"/>
              <p:cNvGrpSpPr>
                <a:grpSpLocks/>
              </p:cNvGrpSpPr>
              <p:nvPr/>
            </p:nvGrpSpPr>
            <p:grpSpPr bwMode="auto">
              <a:xfrm>
                <a:off x="2398" y="2852"/>
                <a:ext cx="377" cy="447"/>
                <a:chOff x="2398" y="2852"/>
                <a:chExt cx="377" cy="447"/>
              </a:xfrm>
            </p:grpSpPr>
            <p:grpSp>
              <p:nvGrpSpPr>
                <p:cNvPr id="11396" name="Group 132"/>
                <p:cNvGrpSpPr>
                  <a:grpSpLocks/>
                </p:cNvGrpSpPr>
                <p:nvPr/>
              </p:nvGrpSpPr>
              <p:grpSpPr bwMode="auto">
                <a:xfrm>
                  <a:off x="2398" y="2852"/>
                  <a:ext cx="377" cy="447"/>
                  <a:chOff x="2398" y="2852"/>
                  <a:chExt cx="377" cy="447"/>
                </a:xfrm>
              </p:grpSpPr>
              <p:grpSp>
                <p:nvGrpSpPr>
                  <p:cNvPr id="1139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8" y="2923"/>
                    <a:ext cx="377" cy="376"/>
                    <a:chOff x="2398" y="2923"/>
                    <a:chExt cx="377" cy="376"/>
                  </a:xfrm>
                </p:grpSpPr>
                <p:sp>
                  <p:nvSpPr>
                    <p:cNvPr id="11398" name="Freeform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9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0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29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01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484" y="2852"/>
                    <a:ext cx="291" cy="77"/>
                    <a:chOff x="2484" y="2852"/>
                    <a:chExt cx="291" cy="77"/>
                  </a:xfrm>
                </p:grpSpPr>
                <p:sp>
                  <p:nvSpPr>
                    <p:cNvPr id="11402" name="Freeform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3" name="Freeform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4" name="Freeform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6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405" name="Oval 141"/>
                <p:cNvSpPr>
                  <a:spLocks noChangeArrowheads="1"/>
                </p:cNvSpPr>
                <p:nvPr/>
              </p:nvSpPr>
              <p:spPr bwMode="auto">
                <a:xfrm>
                  <a:off x="2513" y="28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6" name="Freeform 142"/>
                <p:cNvSpPr>
                  <a:spLocks noChangeArrowheads="1"/>
                </p:cNvSpPr>
                <p:nvPr/>
              </p:nvSpPr>
              <p:spPr bwMode="auto">
                <a:xfrm>
                  <a:off x="2445" y="30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07" name="Freeform 143"/>
              <p:cNvSpPr>
                <a:spLocks noChangeArrowheads="1"/>
              </p:cNvSpPr>
              <p:nvPr/>
            </p:nvSpPr>
            <p:spPr bwMode="auto">
              <a:xfrm>
                <a:off x="2962" y="30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8" name="AutoShape 144"/>
              <p:cNvSpPr>
                <a:spLocks noChangeArrowheads="1"/>
              </p:cNvSpPr>
              <p:nvPr/>
            </p:nvSpPr>
            <p:spPr bwMode="auto">
              <a:xfrm>
                <a:off x="2958" y="30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9" name="AutoShape 145"/>
              <p:cNvSpPr>
                <a:spLocks noChangeArrowheads="1"/>
              </p:cNvSpPr>
              <p:nvPr/>
            </p:nvSpPr>
            <p:spPr bwMode="auto">
              <a:xfrm>
                <a:off x="2965" y="31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0" name="AutoShape 146"/>
              <p:cNvSpPr>
                <a:spLocks noChangeArrowheads="1"/>
              </p:cNvSpPr>
              <p:nvPr/>
            </p:nvSpPr>
            <p:spPr bwMode="auto">
              <a:xfrm>
                <a:off x="2782" y="31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11" name="Group 147"/>
              <p:cNvGrpSpPr>
                <a:grpSpLocks/>
              </p:cNvGrpSpPr>
              <p:nvPr/>
            </p:nvGrpSpPr>
            <p:grpSpPr bwMode="auto">
              <a:xfrm>
                <a:off x="2780" y="2909"/>
                <a:ext cx="193" cy="363"/>
                <a:chOff x="2780" y="2909"/>
                <a:chExt cx="193" cy="363"/>
              </a:xfrm>
            </p:grpSpPr>
            <p:sp>
              <p:nvSpPr>
                <p:cNvPr id="11412" name="Oval 148"/>
                <p:cNvSpPr>
                  <a:spLocks noChangeArrowheads="1"/>
                </p:cNvSpPr>
                <p:nvPr/>
              </p:nvSpPr>
              <p:spPr bwMode="auto">
                <a:xfrm>
                  <a:off x="2856" y="29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13" name="Freeform 149"/>
                <p:cNvSpPr>
                  <a:spLocks noChangeArrowheads="1"/>
                </p:cNvSpPr>
                <p:nvPr/>
              </p:nvSpPr>
              <p:spPr bwMode="auto">
                <a:xfrm>
                  <a:off x="2780" y="29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14" name="Text Box 150"/>
          <p:cNvSpPr txBox="1">
            <a:spLocks noChangeArrowheads="1"/>
          </p:cNvSpPr>
          <p:nvPr/>
        </p:nvSpPr>
        <p:spPr bwMode="auto">
          <a:xfrm>
            <a:off x="388902" y="2514600"/>
            <a:ext cx="362021" cy="3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sz="1800" i="1" dirty="0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800" i="1" dirty="0"/>
              <a:t>r</a:t>
            </a:r>
          </a:p>
        </p:txBody>
      </p:sp>
      <p:sp>
        <p:nvSpPr>
          <p:cNvPr id="11415" name="Line 151"/>
          <p:cNvSpPr>
            <a:spLocks noChangeShapeType="1"/>
          </p:cNvSpPr>
          <p:nvPr/>
        </p:nvSpPr>
        <p:spPr bwMode="auto">
          <a:xfrm>
            <a:off x="874713" y="3163888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6" name="Text Box 152"/>
          <p:cNvSpPr txBox="1">
            <a:spLocks noChangeArrowheads="1"/>
          </p:cNvSpPr>
          <p:nvPr/>
        </p:nvSpPr>
        <p:spPr bwMode="auto">
          <a:xfrm>
            <a:off x="4359275" y="2379663"/>
            <a:ext cx="74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Time</a:t>
            </a:r>
          </a:p>
        </p:txBody>
      </p:sp>
      <p:grpSp>
        <p:nvGrpSpPr>
          <p:cNvPr id="11417" name="Group 153"/>
          <p:cNvGrpSpPr>
            <a:grpSpLocks/>
          </p:cNvGrpSpPr>
          <p:nvPr/>
        </p:nvGrpSpPr>
        <p:grpSpPr bwMode="auto">
          <a:xfrm>
            <a:off x="1738313" y="2757488"/>
            <a:ext cx="3519487" cy="636587"/>
            <a:chOff x="853" y="1092"/>
            <a:chExt cx="2217" cy="401"/>
          </a:xfrm>
        </p:grpSpPr>
        <p:sp>
          <p:nvSpPr>
            <p:cNvPr id="11418" name="Text Box 154"/>
            <p:cNvSpPr txBox="1">
              <a:spLocks noChangeArrowheads="1"/>
            </p:cNvSpPr>
            <p:nvPr/>
          </p:nvSpPr>
          <p:spPr bwMode="auto">
            <a:xfrm>
              <a:off x="858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30</a:t>
              </a:r>
            </a:p>
          </p:txBody>
        </p:sp>
        <p:sp>
          <p:nvSpPr>
            <p:cNvPr id="11419" name="Line 155"/>
            <p:cNvSpPr>
              <a:spLocks noChangeShapeType="1"/>
            </p:cNvSpPr>
            <p:nvPr/>
          </p:nvSpPr>
          <p:spPr bwMode="auto">
            <a:xfrm>
              <a:off x="853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>
              <a:off x="117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21" name="Group 157"/>
            <p:cNvGrpSpPr>
              <a:grpSpLocks/>
            </p:cNvGrpSpPr>
            <p:nvPr/>
          </p:nvGrpSpPr>
          <p:grpSpPr bwMode="auto">
            <a:xfrm>
              <a:off x="1189" y="1092"/>
              <a:ext cx="385" cy="401"/>
              <a:chOff x="1189" y="1092"/>
              <a:chExt cx="385" cy="401"/>
            </a:xfrm>
          </p:grpSpPr>
          <p:sp>
            <p:nvSpPr>
              <p:cNvPr id="11422" name="Line 158"/>
              <p:cNvSpPr>
                <a:spLocks noChangeShapeType="1"/>
              </p:cNvSpPr>
              <p:nvPr/>
            </p:nvSpPr>
            <p:spPr bwMode="auto">
              <a:xfrm>
                <a:off x="1189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3" name="Text Box 159"/>
              <p:cNvSpPr txBox="1">
                <a:spLocks noChangeArrowheads="1"/>
              </p:cNvSpPr>
              <p:nvPr/>
            </p:nvSpPr>
            <p:spPr bwMode="auto">
              <a:xfrm>
                <a:off x="1226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4" name="Line 160"/>
              <p:cNvSpPr>
                <a:spLocks noChangeShapeType="1"/>
              </p:cNvSpPr>
              <p:nvPr/>
            </p:nvSpPr>
            <p:spPr bwMode="auto">
              <a:xfrm>
                <a:off x="1573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5" name="Group 161"/>
            <p:cNvGrpSpPr>
              <a:grpSpLocks/>
            </p:cNvGrpSpPr>
            <p:nvPr/>
          </p:nvGrpSpPr>
          <p:grpSpPr bwMode="auto">
            <a:xfrm>
              <a:off x="1597" y="1092"/>
              <a:ext cx="385" cy="401"/>
              <a:chOff x="1597" y="1092"/>
              <a:chExt cx="385" cy="401"/>
            </a:xfrm>
          </p:grpSpPr>
          <p:sp>
            <p:nvSpPr>
              <p:cNvPr id="11426" name="Line 162"/>
              <p:cNvSpPr>
                <a:spLocks noChangeShapeType="1"/>
              </p:cNvSpPr>
              <p:nvPr/>
            </p:nvSpPr>
            <p:spPr bwMode="auto">
              <a:xfrm>
                <a:off x="1597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7" name="Text Box 163"/>
              <p:cNvSpPr txBox="1">
                <a:spLocks noChangeArrowheads="1"/>
              </p:cNvSpPr>
              <p:nvPr/>
            </p:nvSpPr>
            <p:spPr bwMode="auto">
              <a:xfrm>
                <a:off x="1634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8" name="Line 164"/>
              <p:cNvSpPr>
                <a:spLocks noChangeShapeType="1"/>
              </p:cNvSpPr>
              <p:nvPr/>
            </p:nvSpPr>
            <p:spPr bwMode="auto">
              <a:xfrm>
                <a:off x="1981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9" name="Group 165"/>
            <p:cNvGrpSpPr>
              <a:grpSpLocks/>
            </p:cNvGrpSpPr>
            <p:nvPr/>
          </p:nvGrpSpPr>
          <p:grpSpPr bwMode="auto">
            <a:xfrm>
              <a:off x="2005" y="1092"/>
              <a:ext cx="385" cy="401"/>
              <a:chOff x="2005" y="1092"/>
              <a:chExt cx="385" cy="401"/>
            </a:xfrm>
          </p:grpSpPr>
          <p:sp>
            <p:nvSpPr>
              <p:cNvPr id="11430" name="Line 166"/>
              <p:cNvSpPr>
                <a:spLocks noChangeShapeType="1"/>
              </p:cNvSpPr>
              <p:nvPr/>
            </p:nvSpPr>
            <p:spPr bwMode="auto">
              <a:xfrm>
                <a:off x="2005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1" name="Text Box 167"/>
              <p:cNvSpPr txBox="1">
                <a:spLocks noChangeArrowheads="1"/>
              </p:cNvSpPr>
              <p:nvPr/>
            </p:nvSpPr>
            <p:spPr bwMode="auto">
              <a:xfrm>
                <a:off x="2042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32" name="Line 168"/>
              <p:cNvSpPr>
                <a:spLocks noChangeShapeType="1"/>
              </p:cNvSpPr>
              <p:nvPr/>
            </p:nvSpPr>
            <p:spPr bwMode="auto">
              <a:xfrm>
                <a:off x="2389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33" name="Line 169"/>
            <p:cNvSpPr>
              <a:spLocks noChangeShapeType="1"/>
            </p:cNvSpPr>
            <p:nvPr/>
          </p:nvSpPr>
          <p:spPr bwMode="auto">
            <a:xfrm>
              <a:off x="2413" y="1200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28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2450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40</a:t>
              </a:r>
            </a:p>
          </p:txBody>
        </p:sp>
        <p:sp>
          <p:nvSpPr>
            <p:cNvPr id="11436" name="Text Box 172"/>
            <p:cNvSpPr txBox="1">
              <a:spLocks noChangeArrowheads="1"/>
            </p:cNvSpPr>
            <p:nvPr/>
          </p:nvSpPr>
          <p:spPr bwMode="auto">
            <a:xfrm>
              <a:off x="2778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20</a:t>
              </a:r>
            </a:p>
          </p:txBody>
        </p:sp>
        <p:sp>
          <p:nvSpPr>
            <p:cNvPr id="11437" name="Line 173"/>
            <p:cNvSpPr>
              <a:spLocks noChangeShapeType="1"/>
            </p:cNvSpPr>
            <p:nvPr/>
          </p:nvSpPr>
          <p:spPr bwMode="auto">
            <a:xfrm>
              <a:off x="2797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305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Line 175"/>
            <p:cNvSpPr>
              <a:spLocks noChangeShapeType="1"/>
            </p:cNvSpPr>
            <p:nvPr/>
          </p:nvSpPr>
          <p:spPr bwMode="auto">
            <a:xfrm>
              <a:off x="1261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Line 176"/>
            <p:cNvSpPr>
              <a:spLocks noChangeShapeType="1"/>
            </p:cNvSpPr>
            <p:nvPr/>
          </p:nvSpPr>
          <p:spPr bwMode="auto">
            <a:xfrm>
              <a:off x="1669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Line 177"/>
            <p:cNvSpPr>
              <a:spLocks noChangeShapeType="1"/>
            </p:cNvSpPr>
            <p:nvPr/>
          </p:nvSpPr>
          <p:spPr bwMode="auto">
            <a:xfrm>
              <a:off x="2077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Line 178"/>
            <p:cNvSpPr>
              <a:spLocks noChangeShapeType="1"/>
            </p:cNvSpPr>
            <p:nvPr/>
          </p:nvSpPr>
          <p:spPr bwMode="auto">
            <a:xfrm>
              <a:off x="1597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2005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Line 180"/>
            <p:cNvSpPr>
              <a:spLocks noChangeShapeType="1"/>
            </p:cNvSpPr>
            <p:nvPr/>
          </p:nvSpPr>
          <p:spPr bwMode="auto">
            <a:xfrm>
              <a:off x="24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0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Traditional Pipeline Concept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7620000" cy="4398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Autofit/>
          </a:bodyPr>
          <a:lstStyle/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流水线并没有减少</a:t>
            </a:r>
            <a:r>
              <a:rPr lang="zh-CN" altLang="en-US" sz="2400" b="1" dirty="0">
                <a:solidFill>
                  <a:srgbClr val="FF0000"/>
                </a:solidFill>
              </a:rPr>
              <a:t>单个任务</a:t>
            </a:r>
            <a:r>
              <a:rPr lang="zh-CN" altLang="en-US" sz="2400" dirty="0"/>
              <a:t>的延迟，但是它提高了吞吐率</a:t>
            </a:r>
            <a:endParaRPr lang="en-GB" altLang="en-US" sz="2400" dirty="0"/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流水速度受限于最慢的流水阶段</a:t>
            </a:r>
            <a:endParaRPr lang="en-GB" altLang="en-US" sz="2400" dirty="0"/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多任务同时运行，但使用不同资源</a:t>
            </a:r>
            <a:endParaRPr lang="en-GB" altLang="en-US" sz="2400" dirty="0"/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可能</a:t>
            </a:r>
            <a:r>
              <a:rPr lang="en-GB" altLang="en-US" sz="2400" dirty="0"/>
              <a:t>speedup = </a:t>
            </a:r>
            <a:r>
              <a:rPr lang="zh-CN" altLang="en-US" sz="2400" dirty="0"/>
              <a:t>流水阶段数量</a:t>
            </a:r>
            <a:endParaRPr lang="en-GB" altLang="en-US" sz="2400" dirty="0"/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不均衡的流水阶段长度降低</a:t>
            </a:r>
            <a:r>
              <a:rPr lang="en-GB" altLang="en-US" sz="2400" dirty="0"/>
              <a:t>speedup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E84D5-AF72-465A-AF71-907D1711F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856"/>
            <a:ext cx="5218988" cy="15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Speedup</a:t>
            </a:r>
            <a:r>
              <a:rPr lang="zh-CN" altLang="en-US" dirty="0"/>
              <a:t>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9F71-A717-42FE-B562-BA725977E0CC}" type="slidenum">
              <a:rPr lang="zh-CN" altLang="en-US" smtClean="0"/>
              <a:pPr/>
              <a:t>7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1845" y="2590803"/>
            <a:ext cx="522287" cy="496888"/>
            <a:chOff x="532" y="1705"/>
            <a:chExt cx="329" cy="313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56" y="1705"/>
              <a:ext cx="30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C00000"/>
                  </a:solidFill>
                </a:rPr>
                <a:t>T</a:t>
              </a:r>
              <a:r>
                <a:rPr lang="en-GB" altLang="en-US" b="1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9143" y="3590929"/>
            <a:ext cx="523874" cy="496888"/>
            <a:chOff x="524" y="2233"/>
            <a:chExt cx="330" cy="313"/>
          </a:xfrm>
        </p:grpSpPr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9" y="2233"/>
              <a:ext cx="30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C00000"/>
                  </a:solidFill>
                </a:rPr>
                <a:t>T</a:t>
              </a:r>
              <a:r>
                <a:rPr lang="en-GB" altLang="en-US" b="1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11044" y="4492630"/>
            <a:ext cx="522287" cy="496888"/>
            <a:chOff x="500" y="2713"/>
            <a:chExt cx="329" cy="313"/>
          </a:xfrm>
        </p:grpSpPr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66" y="2713"/>
              <a:ext cx="22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US" altLang="en-US" b="1" dirty="0">
                  <a:solidFill>
                    <a:srgbClr val="C00000"/>
                  </a:solidFill>
                </a:rPr>
                <a:t>..</a:t>
              </a:r>
              <a:endParaRPr lang="en-GB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11043" y="5270506"/>
            <a:ext cx="530224" cy="496888"/>
            <a:chOff x="500" y="3168"/>
            <a:chExt cx="334" cy="313"/>
          </a:xfrm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22" y="3168"/>
              <a:ext cx="31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C00000"/>
                  </a:solidFill>
                </a:rPr>
                <a:t>T</a:t>
              </a:r>
              <a:r>
                <a:rPr lang="en-US" altLang="zh-CN" b="1" baseline="-25000" dirty="0">
                  <a:solidFill>
                    <a:srgbClr val="C00000"/>
                  </a:solidFill>
                </a:rPr>
                <a:t>n</a:t>
              </a:r>
              <a:endParaRPr lang="en-GB" altLang="en-US" b="1" baseline="-25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90494" y="14652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81473" y="1019175"/>
            <a:ext cx="1327151" cy="5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Time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6200" y="2341562"/>
            <a:ext cx="4685" cy="360203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9" name="Group 55"/>
          <p:cNvGrpSpPr>
            <a:grpSpLocks/>
          </p:cNvGrpSpPr>
          <p:nvPr/>
        </p:nvGrpSpPr>
        <p:grpSpPr bwMode="auto">
          <a:xfrm>
            <a:off x="715863" y="2506663"/>
            <a:ext cx="482600" cy="709612"/>
            <a:chOff x="956" y="1652"/>
            <a:chExt cx="304" cy="447"/>
          </a:xfrm>
        </p:grpSpPr>
        <p:grpSp>
          <p:nvGrpSpPr>
            <p:cNvPr id="169" name="Group 56"/>
            <p:cNvGrpSpPr>
              <a:grpSpLocks/>
            </p:cNvGrpSpPr>
            <p:nvPr/>
          </p:nvGrpSpPr>
          <p:grpSpPr bwMode="auto">
            <a:xfrm>
              <a:off x="956" y="1652"/>
              <a:ext cx="304" cy="447"/>
              <a:chOff x="956" y="1652"/>
              <a:chExt cx="304" cy="447"/>
            </a:xfrm>
          </p:grpSpPr>
          <p:grpSp>
            <p:nvGrpSpPr>
              <p:cNvPr id="171" name="Group 57"/>
              <p:cNvGrpSpPr>
                <a:grpSpLocks/>
              </p:cNvGrpSpPr>
              <p:nvPr/>
            </p:nvGrpSpPr>
            <p:grpSpPr bwMode="auto">
              <a:xfrm>
                <a:off x="956" y="1723"/>
                <a:ext cx="304" cy="376"/>
                <a:chOff x="956" y="1723"/>
                <a:chExt cx="304" cy="376"/>
              </a:xfrm>
            </p:grpSpPr>
            <p:sp>
              <p:nvSpPr>
                <p:cNvPr id="176" name="Freeform 58"/>
                <p:cNvSpPr>
                  <a:spLocks noChangeArrowheads="1"/>
                </p:cNvSpPr>
                <p:nvPr/>
              </p:nvSpPr>
              <p:spPr bwMode="auto">
                <a:xfrm>
                  <a:off x="956" y="1723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Freeform 59"/>
                <p:cNvSpPr>
                  <a:spLocks noChangeArrowheads="1"/>
                </p:cNvSpPr>
                <p:nvPr/>
              </p:nvSpPr>
              <p:spPr bwMode="auto">
                <a:xfrm>
                  <a:off x="956" y="1723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Freeform 60"/>
                <p:cNvSpPr>
                  <a:spLocks noChangeArrowheads="1"/>
                </p:cNvSpPr>
                <p:nvPr/>
              </p:nvSpPr>
              <p:spPr bwMode="auto">
                <a:xfrm>
                  <a:off x="1185" y="1723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61"/>
              <p:cNvGrpSpPr>
                <a:grpSpLocks/>
              </p:cNvGrpSpPr>
              <p:nvPr/>
            </p:nvGrpSpPr>
            <p:grpSpPr bwMode="auto">
              <a:xfrm>
                <a:off x="1026" y="1652"/>
                <a:ext cx="234" cy="77"/>
                <a:chOff x="1026" y="1652"/>
                <a:chExt cx="234" cy="77"/>
              </a:xfrm>
            </p:grpSpPr>
            <p:sp>
              <p:nvSpPr>
                <p:cNvPr id="173" name="Freeform 62"/>
                <p:cNvSpPr>
                  <a:spLocks noChangeArrowheads="1"/>
                </p:cNvSpPr>
                <p:nvPr/>
              </p:nvSpPr>
              <p:spPr bwMode="auto">
                <a:xfrm>
                  <a:off x="1026" y="1652"/>
                  <a:ext cx="235" cy="78"/>
                </a:xfrm>
                <a:custGeom>
                  <a:avLst/>
                  <a:gdLst>
                    <a:gd name="T0" fmla="*/ 0 w 1038"/>
                    <a:gd name="T1" fmla="*/ 344 h 345"/>
                    <a:gd name="T2" fmla="*/ 0 w 1038"/>
                    <a:gd name="T3" fmla="*/ 85 h 345"/>
                    <a:gd name="T4" fmla="*/ 85 w 1038"/>
                    <a:gd name="T5" fmla="*/ 0 h 345"/>
                    <a:gd name="T6" fmla="*/ 1037 w 1038"/>
                    <a:gd name="T7" fmla="*/ 0 h 345"/>
                    <a:gd name="T8" fmla="*/ 1037 w 1038"/>
                    <a:gd name="T9" fmla="*/ 257 h 345"/>
                    <a:gd name="T10" fmla="*/ 950 w 1038"/>
                    <a:gd name="T11" fmla="*/ 344 h 345"/>
                    <a:gd name="T12" fmla="*/ 0 w 103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1037" y="257"/>
                      </a:lnTo>
                      <a:lnTo>
                        <a:pt x="95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Freeform 63"/>
                <p:cNvSpPr>
                  <a:spLocks noChangeArrowheads="1"/>
                </p:cNvSpPr>
                <p:nvPr/>
              </p:nvSpPr>
              <p:spPr bwMode="auto">
                <a:xfrm>
                  <a:off x="1026" y="1652"/>
                  <a:ext cx="235" cy="20"/>
                </a:xfrm>
                <a:custGeom>
                  <a:avLst/>
                  <a:gdLst>
                    <a:gd name="T0" fmla="*/ 0 w 1038"/>
                    <a:gd name="T1" fmla="*/ 85 h 86"/>
                    <a:gd name="T2" fmla="*/ 85 w 1038"/>
                    <a:gd name="T3" fmla="*/ 0 h 86"/>
                    <a:gd name="T4" fmla="*/ 1037 w 1038"/>
                    <a:gd name="T5" fmla="*/ 0 h 86"/>
                    <a:gd name="T6" fmla="*/ 950 w 1038"/>
                    <a:gd name="T7" fmla="*/ 85 h 86"/>
                    <a:gd name="T8" fmla="*/ 0 w 103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95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64"/>
                <p:cNvSpPr>
                  <a:spLocks noChangeArrowheads="1"/>
                </p:cNvSpPr>
                <p:nvPr/>
              </p:nvSpPr>
              <p:spPr bwMode="auto">
                <a:xfrm>
                  <a:off x="1241" y="16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0" name="Freeform 65"/>
            <p:cNvSpPr>
              <a:spLocks noChangeArrowheads="1"/>
            </p:cNvSpPr>
            <p:nvPr/>
          </p:nvSpPr>
          <p:spPr bwMode="auto">
            <a:xfrm>
              <a:off x="1018" y="1756"/>
              <a:ext cx="158" cy="27"/>
            </a:xfrm>
            <a:custGeom>
              <a:avLst/>
              <a:gdLst>
                <a:gd name="T0" fmla="*/ 173 w 698"/>
                <a:gd name="T1" fmla="*/ 0 h 121"/>
                <a:gd name="T2" fmla="*/ 697 w 698"/>
                <a:gd name="T3" fmla="*/ 0 h 121"/>
                <a:gd name="T4" fmla="*/ 522 w 698"/>
                <a:gd name="T5" fmla="*/ 120 h 121"/>
                <a:gd name="T6" fmla="*/ 0 w 698"/>
                <a:gd name="T7" fmla="*/ 120 h 121"/>
                <a:gd name="T8" fmla="*/ 173 w 69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1">
                  <a:moveTo>
                    <a:pt x="173" y="0"/>
                  </a:moveTo>
                  <a:lnTo>
                    <a:pt x="697" y="0"/>
                  </a:lnTo>
                  <a:lnTo>
                    <a:pt x="522" y="120"/>
                  </a:lnTo>
                  <a:lnTo>
                    <a:pt x="0" y="120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" name="Group 66"/>
          <p:cNvGrpSpPr>
            <a:grpSpLocks/>
          </p:cNvGrpSpPr>
          <p:nvPr/>
        </p:nvGrpSpPr>
        <p:grpSpPr bwMode="auto">
          <a:xfrm>
            <a:off x="1382712" y="2506663"/>
            <a:ext cx="598488" cy="709612"/>
            <a:chOff x="1257" y="1652"/>
            <a:chExt cx="377" cy="447"/>
          </a:xfrm>
        </p:grpSpPr>
        <p:grpSp>
          <p:nvGrpSpPr>
            <p:cNvPr id="158" name="Group 67"/>
            <p:cNvGrpSpPr>
              <a:grpSpLocks/>
            </p:cNvGrpSpPr>
            <p:nvPr/>
          </p:nvGrpSpPr>
          <p:grpSpPr bwMode="auto">
            <a:xfrm>
              <a:off x="1257" y="1652"/>
              <a:ext cx="377" cy="447"/>
              <a:chOff x="1257" y="1652"/>
              <a:chExt cx="377" cy="447"/>
            </a:xfrm>
          </p:grpSpPr>
          <p:grpSp>
            <p:nvGrpSpPr>
              <p:cNvPr id="161" name="Group 68"/>
              <p:cNvGrpSpPr>
                <a:grpSpLocks/>
              </p:cNvGrpSpPr>
              <p:nvPr/>
            </p:nvGrpSpPr>
            <p:grpSpPr bwMode="auto">
              <a:xfrm>
                <a:off x="1257" y="1723"/>
                <a:ext cx="377" cy="376"/>
                <a:chOff x="1257" y="1723"/>
                <a:chExt cx="377" cy="376"/>
              </a:xfrm>
            </p:grpSpPr>
            <p:sp>
              <p:nvSpPr>
                <p:cNvPr id="166" name="Freeform 69"/>
                <p:cNvSpPr>
                  <a:spLocks noChangeArrowheads="1"/>
                </p:cNvSpPr>
                <p:nvPr/>
              </p:nvSpPr>
              <p:spPr bwMode="auto">
                <a:xfrm>
                  <a:off x="1257" y="1723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Freeform 70"/>
                <p:cNvSpPr>
                  <a:spLocks noChangeArrowheads="1"/>
                </p:cNvSpPr>
                <p:nvPr/>
              </p:nvSpPr>
              <p:spPr bwMode="auto">
                <a:xfrm>
                  <a:off x="1257" y="1723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Freeform 71"/>
                <p:cNvSpPr>
                  <a:spLocks noChangeArrowheads="1"/>
                </p:cNvSpPr>
                <p:nvPr/>
              </p:nvSpPr>
              <p:spPr bwMode="auto">
                <a:xfrm>
                  <a:off x="1541" y="1723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72"/>
              <p:cNvGrpSpPr>
                <a:grpSpLocks/>
              </p:cNvGrpSpPr>
              <p:nvPr/>
            </p:nvGrpSpPr>
            <p:grpSpPr bwMode="auto">
              <a:xfrm>
                <a:off x="1343" y="1652"/>
                <a:ext cx="291" cy="77"/>
                <a:chOff x="1343" y="1652"/>
                <a:chExt cx="291" cy="77"/>
              </a:xfrm>
            </p:grpSpPr>
            <p:sp>
              <p:nvSpPr>
                <p:cNvPr id="163" name="Freeform 73"/>
                <p:cNvSpPr>
                  <a:spLocks noChangeArrowheads="1"/>
                </p:cNvSpPr>
                <p:nvPr/>
              </p:nvSpPr>
              <p:spPr bwMode="auto">
                <a:xfrm>
                  <a:off x="1343" y="1652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Freeform 74"/>
                <p:cNvSpPr>
                  <a:spLocks noChangeArrowheads="1"/>
                </p:cNvSpPr>
                <p:nvPr/>
              </p:nvSpPr>
              <p:spPr bwMode="auto">
                <a:xfrm>
                  <a:off x="1343" y="1652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Freeform 75"/>
                <p:cNvSpPr>
                  <a:spLocks noChangeArrowheads="1"/>
                </p:cNvSpPr>
                <p:nvPr/>
              </p:nvSpPr>
              <p:spPr bwMode="auto">
                <a:xfrm>
                  <a:off x="1615" y="16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9" name="Oval 76"/>
            <p:cNvSpPr>
              <a:spLocks noChangeArrowheads="1"/>
            </p:cNvSpPr>
            <p:nvPr/>
          </p:nvSpPr>
          <p:spPr bwMode="auto">
            <a:xfrm>
              <a:off x="1372" y="1688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77"/>
            <p:cNvSpPr>
              <a:spLocks noChangeArrowheads="1"/>
            </p:cNvSpPr>
            <p:nvPr/>
          </p:nvSpPr>
          <p:spPr bwMode="auto">
            <a:xfrm>
              <a:off x="1304" y="1898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86"/>
          <p:cNvGrpSpPr>
            <a:grpSpLocks/>
          </p:cNvGrpSpPr>
          <p:nvPr/>
        </p:nvGrpSpPr>
        <p:grpSpPr bwMode="auto">
          <a:xfrm>
            <a:off x="1401663" y="3405188"/>
            <a:ext cx="482600" cy="709612"/>
            <a:chOff x="1356" y="2116"/>
            <a:chExt cx="304" cy="447"/>
          </a:xfrm>
        </p:grpSpPr>
        <p:grpSp>
          <p:nvGrpSpPr>
            <p:cNvPr id="139" name="Group 87"/>
            <p:cNvGrpSpPr>
              <a:grpSpLocks/>
            </p:cNvGrpSpPr>
            <p:nvPr/>
          </p:nvGrpSpPr>
          <p:grpSpPr bwMode="auto">
            <a:xfrm>
              <a:off x="1356" y="2116"/>
              <a:ext cx="304" cy="447"/>
              <a:chOff x="1356" y="2116"/>
              <a:chExt cx="304" cy="447"/>
            </a:xfrm>
          </p:grpSpPr>
          <p:grpSp>
            <p:nvGrpSpPr>
              <p:cNvPr id="141" name="Group 88"/>
              <p:cNvGrpSpPr>
                <a:grpSpLocks/>
              </p:cNvGrpSpPr>
              <p:nvPr/>
            </p:nvGrpSpPr>
            <p:grpSpPr bwMode="auto">
              <a:xfrm>
                <a:off x="1356" y="2187"/>
                <a:ext cx="304" cy="376"/>
                <a:chOff x="1356" y="2187"/>
                <a:chExt cx="304" cy="376"/>
              </a:xfrm>
            </p:grpSpPr>
            <p:sp>
              <p:nvSpPr>
                <p:cNvPr id="146" name="Freeform 89"/>
                <p:cNvSpPr>
                  <a:spLocks noChangeArrowheads="1"/>
                </p:cNvSpPr>
                <p:nvPr/>
              </p:nvSpPr>
              <p:spPr bwMode="auto">
                <a:xfrm>
                  <a:off x="1356" y="2187"/>
                  <a:ext cx="305" cy="377"/>
                </a:xfrm>
                <a:custGeom>
                  <a:avLst/>
                  <a:gdLst>
                    <a:gd name="T0" fmla="*/ 0 w 1346"/>
                    <a:gd name="T1" fmla="*/ 1663 h 1664"/>
                    <a:gd name="T2" fmla="*/ 0 w 1346"/>
                    <a:gd name="T3" fmla="*/ 335 h 1664"/>
                    <a:gd name="T4" fmla="*/ 335 w 1346"/>
                    <a:gd name="T5" fmla="*/ 0 h 1664"/>
                    <a:gd name="T6" fmla="*/ 1345 w 1346"/>
                    <a:gd name="T7" fmla="*/ 0 h 1664"/>
                    <a:gd name="T8" fmla="*/ 1345 w 1346"/>
                    <a:gd name="T9" fmla="*/ 1326 h 1664"/>
                    <a:gd name="T10" fmla="*/ 1008 w 1346"/>
                    <a:gd name="T11" fmla="*/ 1663 h 1664"/>
                    <a:gd name="T12" fmla="*/ 0 w 1346"/>
                    <a:gd name="T13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4">
                      <a:moveTo>
                        <a:pt x="0" y="1663"/>
                      </a:moveTo>
                      <a:lnTo>
                        <a:pt x="0" y="335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3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Freeform 90"/>
                <p:cNvSpPr>
                  <a:spLocks noChangeArrowheads="1"/>
                </p:cNvSpPr>
                <p:nvPr/>
              </p:nvSpPr>
              <p:spPr bwMode="auto">
                <a:xfrm>
                  <a:off x="1356" y="2187"/>
                  <a:ext cx="305" cy="76"/>
                </a:xfrm>
                <a:custGeom>
                  <a:avLst/>
                  <a:gdLst>
                    <a:gd name="T0" fmla="*/ 0 w 1346"/>
                    <a:gd name="T1" fmla="*/ 335 h 336"/>
                    <a:gd name="T2" fmla="*/ 335 w 1346"/>
                    <a:gd name="T3" fmla="*/ 0 h 336"/>
                    <a:gd name="T4" fmla="*/ 1345 w 1346"/>
                    <a:gd name="T5" fmla="*/ 0 h 336"/>
                    <a:gd name="T6" fmla="*/ 1008 w 1346"/>
                    <a:gd name="T7" fmla="*/ 335 h 336"/>
                    <a:gd name="T8" fmla="*/ 0 w 1346"/>
                    <a:gd name="T9" fmla="*/ 335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6">
                      <a:moveTo>
                        <a:pt x="0" y="335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5"/>
                      </a:lnTo>
                      <a:lnTo>
                        <a:pt x="0" y="33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Freeform 91"/>
                <p:cNvSpPr>
                  <a:spLocks noChangeArrowheads="1"/>
                </p:cNvSpPr>
                <p:nvPr/>
              </p:nvSpPr>
              <p:spPr bwMode="auto">
                <a:xfrm>
                  <a:off x="1585" y="2187"/>
                  <a:ext cx="77" cy="377"/>
                </a:xfrm>
                <a:custGeom>
                  <a:avLst/>
                  <a:gdLst>
                    <a:gd name="T0" fmla="*/ 0 w 338"/>
                    <a:gd name="T1" fmla="*/ 1663 h 1664"/>
                    <a:gd name="T2" fmla="*/ 0 w 338"/>
                    <a:gd name="T3" fmla="*/ 335 h 1664"/>
                    <a:gd name="T4" fmla="*/ 337 w 338"/>
                    <a:gd name="T5" fmla="*/ 0 h 1664"/>
                    <a:gd name="T6" fmla="*/ 337 w 338"/>
                    <a:gd name="T7" fmla="*/ 1326 h 1664"/>
                    <a:gd name="T8" fmla="*/ 0 w 338"/>
                    <a:gd name="T9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4">
                      <a:moveTo>
                        <a:pt x="0" y="1663"/>
                      </a:moveTo>
                      <a:lnTo>
                        <a:pt x="0" y="335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92"/>
              <p:cNvGrpSpPr>
                <a:grpSpLocks/>
              </p:cNvGrpSpPr>
              <p:nvPr/>
            </p:nvGrpSpPr>
            <p:grpSpPr bwMode="auto">
              <a:xfrm>
                <a:off x="1426" y="2116"/>
                <a:ext cx="234" cy="77"/>
                <a:chOff x="1426" y="2116"/>
                <a:chExt cx="234" cy="77"/>
              </a:xfrm>
            </p:grpSpPr>
            <p:sp>
              <p:nvSpPr>
                <p:cNvPr id="143" name="Freeform 93"/>
                <p:cNvSpPr>
                  <a:spLocks noChangeArrowheads="1"/>
                </p:cNvSpPr>
                <p:nvPr/>
              </p:nvSpPr>
              <p:spPr bwMode="auto">
                <a:xfrm>
                  <a:off x="1426" y="2116"/>
                  <a:ext cx="235" cy="78"/>
                </a:xfrm>
                <a:custGeom>
                  <a:avLst/>
                  <a:gdLst>
                    <a:gd name="T0" fmla="*/ 0 w 1038"/>
                    <a:gd name="T1" fmla="*/ 344 h 345"/>
                    <a:gd name="T2" fmla="*/ 0 w 1038"/>
                    <a:gd name="T3" fmla="*/ 85 h 345"/>
                    <a:gd name="T4" fmla="*/ 85 w 1038"/>
                    <a:gd name="T5" fmla="*/ 0 h 345"/>
                    <a:gd name="T6" fmla="*/ 1037 w 1038"/>
                    <a:gd name="T7" fmla="*/ 0 h 345"/>
                    <a:gd name="T8" fmla="*/ 1037 w 1038"/>
                    <a:gd name="T9" fmla="*/ 257 h 345"/>
                    <a:gd name="T10" fmla="*/ 950 w 1038"/>
                    <a:gd name="T11" fmla="*/ 344 h 345"/>
                    <a:gd name="T12" fmla="*/ 0 w 103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1037" y="257"/>
                      </a:lnTo>
                      <a:lnTo>
                        <a:pt x="95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4"/>
                <p:cNvSpPr>
                  <a:spLocks noChangeArrowheads="1"/>
                </p:cNvSpPr>
                <p:nvPr/>
              </p:nvSpPr>
              <p:spPr bwMode="auto">
                <a:xfrm>
                  <a:off x="1426" y="2116"/>
                  <a:ext cx="235" cy="20"/>
                </a:xfrm>
                <a:custGeom>
                  <a:avLst/>
                  <a:gdLst>
                    <a:gd name="T0" fmla="*/ 0 w 1038"/>
                    <a:gd name="T1" fmla="*/ 85 h 86"/>
                    <a:gd name="T2" fmla="*/ 85 w 1038"/>
                    <a:gd name="T3" fmla="*/ 0 h 86"/>
                    <a:gd name="T4" fmla="*/ 1037 w 1038"/>
                    <a:gd name="T5" fmla="*/ 0 h 86"/>
                    <a:gd name="T6" fmla="*/ 950 w 1038"/>
                    <a:gd name="T7" fmla="*/ 85 h 86"/>
                    <a:gd name="T8" fmla="*/ 0 w 103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95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Freeform 95"/>
                <p:cNvSpPr>
                  <a:spLocks noChangeArrowheads="1"/>
                </p:cNvSpPr>
                <p:nvPr/>
              </p:nvSpPr>
              <p:spPr bwMode="auto">
                <a:xfrm>
                  <a:off x="1641" y="2116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" name="Freeform 96"/>
            <p:cNvSpPr>
              <a:spLocks noChangeArrowheads="1"/>
            </p:cNvSpPr>
            <p:nvPr/>
          </p:nvSpPr>
          <p:spPr bwMode="auto">
            <a:xfrm>
              <a:off x="1418" y="2220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97"/>
          <p:cNvGrpSpPr>
            <a:grpSpLocks/>
          </p:cNvGrpSpPr>
          <p:nvPr/>
        </p:nvGrpSpPr>
        <p:grpSpPr bwMode="auto">
          <a:xfrm>
            <a:off x="2144712" y="3405188"/>
            <a:ext cx="598488" cy="709612"/>
            <a:chOff x="1657" y="2116"/>
            <a:chExt cx="377" cy="447"/>
          </a:xfrm>
        </p:grpSpPr>
        <p:grpSp>
          <p:nvGrpSpPr>
            <p:cNvPr id="128" name="Group 98"/>
            <p:cNvGrpSpPr>
              <a:grpSpLocks/>
            </p:cNvGrpSpPr>
            <p:nvPr/>
          </p:nvGrpSpPr>
          <p:grpSpPr bwMode="auto">
            <a:xfrm>
              <a:off x="1657" y="2116"/>
              <a:ext cx="377" cy="447"/>
              <a:chOff x="1657" y="2116"/>
              <a:chExt cx="377" cy="447"/>
            </a:xfrm>
          </p:grpSpPr>
          <p:grpSp>
            <p:nvGrpSpPr>
              <p:cNvPr id="131" name="Group 99"/>
              <p:cNvGrpSpPr>
                <a:grpSpLocks/>
              </p:cNvGrpSpPr>
              <p:nvPr/>
            </p:nvGrpSpPr>
            <p:grpSpPr bwMode="auto">
              <a:xfrm>
                <a:off x="1657" y="2187"/>
                <a:ext cx="377" cy="376"/>
                <a:chOff x="1657" y="2187"/>
                <a:chExt cx="377" cy="376"/>
              </a:xfrm>
            </p:grpSpPr>
            <p:sp>
              <p:nvSpPr>
                <p:cNvPr id="136" name="Freeform 100"/>
                <p:cNvSpPr>
                  <a:spLocks noChangeArrowheads="1"/>
                </p:cNvSpPr>
                <p:nvPr/>
              </p:nvSpPr>
              <p:spPr bwMode="auto">
                <a:xfrm>
                  <a:off x="1657" y="2187"/>
                  <a:ext cx="378" cy="377"/>
                </a:xfrm>
                <a:custGeom>
                  <a:avLst/>
                  <a:gdLst>
                    <a:gd name="T0" fmla="*/ 0 w 1668"/>
                    <a:gd name="T1" fmla="*/ 1663 h 1664"/>
                    <a:gd name="T2" fmla="*/ 0 w 1668"/>
                    <a:gd name="T3" fmla="*/ 414 h 1664"/>
                    <a:gd name="T4" fmla="*/ 414 w 1668"/>
                    <a:gd name="T5" fmla="*/ 0 h 1664"/>
                    <a:gd name="T6" fmla="*/ 1667 w 1668"/>
                    <a:gd name="T7" fmla="*/ 0 h 1664"/>
                    <a:gd name="T8" fmla="*/ 1667 w 1668"/>
                    <a:gd name="T9" fmla="*/ 1247 h 1664"/>
                    <a:gd name="T10" fmla="*/ 1251 w 1668"/>
                    <a:gd name="T11" fmla="*/ 1663 h 1664"/>
                    <a:gd name="T12" fmla="*/ 0 w 1668"/>
                    <a:gd name="T13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4">
                      <a:moveTo>
                        <a:pt x="0" y="1663"/>
                      </a:moveTo>
                      <a:lnTo>
                        <a:pt x="0" y="414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3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Freeform 101"/>
                <p:cNvSpPr>
                  <a:spLocks noChangeArrowheads="1"/>
                </p:cNvSpPr>
                <p:nvPr/>
              </p:nvSpPr>
              <p:spPr bwMode="auto">
                <a:xfrm>
                  <a:off x="1657" y="2187"/>
                  <a:ext cx="378" cy="94"/>
                </a:xfrm>
                <a:custGeom>
                  <a:avLst/>
                  <a:gdLst>
                    <a:gd name="T0" fmla="*/ 0 w 1668"/>
                    <a:gd name="T1" fmla="*/ 414 h 415"/>
                    <a:gd name="T2" fmla="*/ 414 w 1668"/>
                    <a:gd name="T3" fmla="*/ 0 h 415"/>
                    <a:gd name="T4" fmla="*/ 1667 w 1668"/>
                    <a:gd name="T5" fmla="*/ 0 h 415"/>
                    <a:gd name="T6" fmla="*/ 1251 w 1668"/>
                    <a:gd name="T7" fmla="*/ 414 h 415"/>
                    <a:gd name="T8" fmla="*/ 0 w 1668"/>
                    <a:gd name="T9" fmla="*/ 41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5">
                      <a:moveTo>
                        <a:pt x="0" y="414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4"/>
                      </a:lnTo>
                      <a:lnTo>
                        <a:pt x="0" y="414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Freeform 102"/>
                <p:cNvSpPr>
                  <a:spLocks noChangeArrowheads="1"/>
                </p:cNvSpPr>
                <p:nvPr/>
              </p:nvSpPr>
              <p:spPr bwMode="auto">
                <a:xfrm>
                  <a:off x="1941" y="2187"/>
                  <a:ext cx="95" cy="377"/>
                </a:xfrm>
                <a:custGeom>
                  <a:avLst/>
                  <a:gdLst>
                    <a:gd name="T0" fmla="*/ 0 w 417"/>
                    <a:gd name="T1" fmla="*/ 1663 h 1664"/>
                    <a:gd name="T2" fmla="*/ 0 w 417"/>
                    <a:gd name="T3" fmla="*/ 414 h 1664"/>
                    <a:gd name="T4" fmla="*/ 416 w 417"/>
                    <a:gd name="T5" fmla="*/ 0 h 1664"/>
                    <a:gd name="T6" fmla="*/ 416 w 417"/>
                    <a:gd name="T7" fmla="*/ 1247 h 1664"/>
                    <a:gd name="T8" fmla="*/ 0 w 417"/>
                    <a:gd name="T9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4">
                      <a:moveTo>
                        <a:pt x="0" y="1663"/>
                      </a:moveTo>
                      <a:lnTo>
                        <a:pt x="0" y="414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03"/>
              <p:cNvGrpSpPr>
                <a:grpSpLocks/>
              </p:cNvGrpSpPr>
              <p:nvPr/>
            </p:nvGrpSpPr>
            <p:grpSpPr bwMode="auto">
              <a:xfrm>
                <a:off x="1743" y="2116"/>
                <a:ext cx="291" cy="77"/>
                <a:chOff x="1743" y="2116"/>
                <a:chExt cx="291" cy="77"/>
              </a:xfrm>
            </p:grpSpPr>
            <p:sp>
              <p:nvSpPr>
                <p:cNvPr id="133" name="Freeform 104"/>
                <p:cNvSpPr>
                  <a:spLocks noChangeArrowheads="1"/>
                </p:cNvSpPr>
                <p:nvPr/>
              </p:nvSpPr>
              <p:spPr bwMode="auto">
                <a:xfrm>
                  <a:off x="1743" y="2116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Freeform 105"/>
                <p:cNvSpPr>
                  <a:spLocks noChangeArrowheads="1"/>
                </p:cNvSpPr>
                <p:nvPr/>
              </p:nvSpPr>
              <p:spPr bwMode="auto">
                <a:xfrm>
                  <a:off x="1743" y="2116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Freeform 106"/>
                <p:cNvSpPr>
                  <a:spLocks noChangeArrowheads="1"/>
                </p:cNvSpPr>
                <p:nvPr/>
              </p:nvSpPr>
              <p:spPr bwMode="auto">
                <a:xfrm>
                  <a:off x="2015" y="2116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9" name="Oval 107"/>
            <p:cNvSpPr>
              <a:spLocks noChangeArrowheads="1"/>
            </p:cNvSpPr>
            <p:nvPr/>
          </p:nvSpPr>
          <p:spPr bwMode="auto">
            <a:xfrm>
              <a:off x="1772" y="2152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08"/>
            <p:cNvSpPr>
              <a:spLocks noChangeArrowheads="1"/>
            </p:cNvSpPr>
            <p:nvPr/>
          </p:nvSpPr>
          <p:spPr bwMode="auto">
            <a:xfrm>
              <a:off x="1704" y="2362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9045" y="3495675"/>
            <a:ext cx="450850" cy="576262"/>
            <a:chOff x="3433782" y="3495675"/>
            <a:chExt cx="450850" cy="576262"/>
          </a:xfrm>
        </p:grpSpPr>
        <p:sp>
          <p:nvSpPr>
            <p:cNvPr id="121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126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117"/>
          <p:cNvGrpSpPr>
            <a:grpSpLocks/>
          </p:cNvGrpSpPr>
          <p:nvPr/>
        </p:nvGrpSpPr>
        <p:grpSpPr bwMode="auto">
          <a:xfrm>
            <a:off x="2130344" y="4319588"/>
            <a:ext cx="482600" cy="709612"/>
            <a:chOff x="1772" y="2604"/>
            <a:chExt cx="304" cy="447"/>
          </a:xfrm>
        </p:grpSpPr>
        <p:grpSp>
          <p:nvGrpSpPr>
            <p:cNvPr id="109" name="Group 118"/>
            <p:cNvGrpSpPr>
              <a:grpSpLocks/>
            </p:cNvGrpSpPr>
            <p:nvPr/>
          </p:nvGrpSpPr>
          <p:grpSpPr bwMode="auto">
            <a:xfrm>
              <a:off x="1772" y="2604"/>
              <a:ext cx="304" cy="447"/>
              <a:chOff x="1772" y="2604"/>
              <a:chExt cx="304" cy="447"/>
            </a:xfrm>
          </p:grpSpPr>
          <p:grpSp>
            <p:nvGrpSpPr>
              <p:cNvPr id="111" name="Group 119"/>
              <p:cNvGrpSpPr>
                <a:grpSpLocks/>
              </p:cNvGrpSpPr>
              <p:nvPr/>
            </p:nvGrpSpPr>
            <p:grpSpPr bwMode="auto">
              <a:xfrm>
                <a:off x="1772" y="2675"/>
                <a:ext cx="304" cy="376"/>
                <a:chOff x="1772" y="2675"/>
                <a:chExt cx="304" cy="376"/>
              </a:xfrm>
            </p:grpSpPr>
            <p:sp>
              <p:nvSpPr>
                <p:cNvPr id="116" name="Freeform 120"/>
                <p:cNvSpPr>
                  <a:spLocks noChangeArrowheads="1"/>
                </p:cNvSpPr>
                <p:nvPr/>
              </p:nvSpPr>
              <p:spPr bwMode="auto">
                <a:xfrm>
                  <a:off x="1772" y="2675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Freeform 121"/>
                <p:cNvSpPr>
                  <a:spLocks noChangeArrowheads="1"/>
                </p:cNvSpPr>
                <p:nvPr/>
              </p:nvSpPr>
              <p:spPr bwMode="auto">
                <a:xfrm>
                  <a:off x="1772" y="2675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2"/>
                <p:cNvSpPr>
                  <a:spLocks noChangeArrowheads="1"/>
                </p:cNvSpPr>
                <p:nvPr/>
              </p:nvSpPr>
              <p:spPr bwMode="auto">
                <a:xfrm>
                  <a:off x="2001" y="2675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23"/>
              <p:cNvGrpSpPr>
                <a:grpSpLocks/>
              </p:cNvGrpSpPr>
              <p:nvPr/>
            </p:nvGrpSpPr>
            <p:grpSpPr bwMode="auto">
              <a:xfrm>
                <a:off x="1842" y="2604"/>
                <a:ext cx="234" cy="77"/>
                <a:chOff x="1842" y="2604"/>
                <a:chExt cx="234" cy="77"/>
              </a:xfrm>
            </p:grpSpPr>
            <p:sp>
              <p:nvSpPr>
                <p:cNvPr id="113" name="Freeform 124"/>
                <p:cNvSpPr>
                  <a:spLocks noChangeArrowheads="1"/>
                </p:cNvSpPr>
                <p:nvPr/>
              </p:nvSpPr>
              <p:spPr bwMode="auto">
                <a:xfrm>
                  <a:off x="1842" y="2604"/>
                  <a:ext cx="235" cy="78"/>
                </a:xfrm>
                <a:custGeom>
                  <a:avLst/>
                  <a:gdLst>
                    <a:gd name="T0" fmla="*/ 0 w 1037"/>
                    <a:gd name="T1" fmla="*/ 344 h 345"/>
                    <a:gd name="T2" fmla="*/ 0 w 1037"/>
                    <a:gd name="T3" fmla="*/ 85 h 345"/>
                    <a:gd name="T4" fmla="*/ 85 w 1037"/>
                    <a:gd name="T5" fmla="*/ 0 h 345"/>
                    <a:gd name="T6" fmla="*/ 1036 w 1037"/>
                    <a:gd name="T7" fmla="*/ 0 h 345"/>
                    <a:gd name="T8" fmla="*/ 1036 w 1037"/>
                    <a:gd name="T9" fmla="*/ 257 h 345"/>
                    <a:gd name="T10" fmla="*/ 949 w 1037"/>
                    <a:gd name="T11" fmla="*/ 344 h 345"/>
                    <a:gd name="T12" fmla="*/ 0 w 1037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7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1036" y="257"/>
                      </a:lnTo>
                      <a:lnTo>
                        <a:pt x="949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125"/>
                <p:cNvSpPr>
                  <a:spLocks noChangeArrowheads="1"/>
                </p:cNvSpPr>
                <p:nvPr/>
              </p:nvSpPr>
              <p:spPr bwMode="auto">
                <a:xfrm>
                  <a:off x="1842" y="2604"/>
                  <a:ext cx="235" cy="20"/>
                </a:xfrm>
                <a:custGeom>
                  <a:avLst/>
                  <a:gdLst>
                    <a:gd name="T0" fmla="*/ 0 w 1037"/>
                    <a:gd name="T1" fmla="*/ 85 h 86"/>
                    <a:gd name="T2" fmla="*/ 85 w 1037"/>
                    <a:gd name="T3" fmla="*/ 0 h 86"/>
                    <a:gd name="T4" fmla="*/ 1036 w 1037"/>
                    <a:gd name="T5" fmla="*/ 0 h 86"/>
                    <a:gd name="T6" fmla="*/ 949 w 1037"/>
                    <a:gd name="T7" fmla="*/ 85 h 86"/>
                    <a:gd name="T8" fmla="*/ 0 w 1037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949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Freeform 126"/>
                <p:cNvSpPr>
                  <a:spLocks noChangeArrowheads="1"/>
                </p:cNvSpPr>
                <p:nvPr/>
              </p:nvSpPr>
              <p:spPr bwMode="auto">
                <a:xfrm>
                  <a:off x="2057" y="2604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127"/>
            <p:cNvSpPr>
              <a:spLocks noChangeArrowheads="1"/>
            </p:cNvSpPr>
            <p:nvPr/>
          </p:nvSpPr>
          <p:spPr bwMode="auto">
            <a:xfrm>
              <a:off x="1834" y="2708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128"/>
          <p:cNvGrpSpPr>
            <a:grpSpLocks/>
          </p:cNvGrpSpPr>
          <p:nvPr/>
        </p:nvGrpSpPr>
        <p:grpSpPr bwMode="auto">
          <a:xfrm>
            <a:off x="3213020" y="4319588"/>
            <a:ext cx="598488" cy="709612"/>
            <a:chOff x="2073" y="2604"/>
            <a:chExt cx="377" cy="447"/>
          </a:xfrm>
        </p:grpSpPr>
        <p:grpSp>
          <p:nvGrpSpPr>
            <p:cNvPr id="98" name="Group 129"/>
            <p:cNvGrpSpPr>
              <a:grpSpLocks/>
            </p:cNvGrpSpPr>
            <p:nvPr/>
          </p:nvGrpSpPr>
          <p:grpSpPr bwMode="auto">
            <a:xfrm>
              <a:off x="2073" y="2604"/>
              <a:ext cx="377" cy="447"/>
              <a:chOff x="2073" y="2604"/>
              <a:chExt cx="377" cy="447"/>
            </a:xfrm>
          </p:grpSpPr>
          <p:grpSp>
            <p:nvGrpSpPr>
              <p:cNvPr id="101" name="Group 130"/>
              <p:cNvGrpSpPr>
                <a:grpSpLocks/>
              </p:cNvGrpSpPr>
              <p:nvPr/>
            </p:nvGrpSpPr>
            <p:grpSpPr bwMode="auto">
              <a:xfrm>
                <a:off x="2073" y="2675"/>
                <a:ext cx="377" cy="376"/>
                <a:chOff x="2073" y="2675"/>
                <a:chExt cx="377" cy="376"/>
              </a:xfrm>
            </p:grpSpPr>
            <p:sp>
              <p:nvSpPr>
                <p:cNvPr id="106" name="Freeform 131"/>
                <p:cNvSpPr>
                  <a:spLocks noChangeArrowheads="1"/>
                </p:cNvSpPr>
                <p:nvPr/>
              </p:nvSpPr>
              <p:spPr bwMode="auto">
                <a:xfrm>
                  <a:off x="2073" y="2675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Freeform 132"/>
                <p:cNvSpPr>
                  <a:spLocks noChangeArrowheads="1"/>
                </p:cNvSpPr>
                <p:nvPr/>
              </p:nvSpPr>
              <p:spPr bwMode="auto">
                <a:xfrm>
                  <a:off x="2073" y="2675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Freeform 133"/>
                <p:cNvSpPr>
                  <a:spLocks noChangeArrowheads="1"/>
                </p:cNvSpPr>
                <p:nvPr/>
              </p:nvSpPr>
              <p:spPr bwMode="auto">
                <a:xfrm>
                  <a:off x="2357" y="2675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34"/>
              <p:cNvGrpSpPr>
                <a:grpSpLocks/>
              </p:cNvGrpSpPr>
              <p:nvPr/>
            </p:nvGrpSpPr>
            <p:grpSpPr bwMode="auto">
              <a:xfrm>
                <a:off x="2159" y="2604"/>
                <a:ext cx="291" cy="77"/>
                <a:chOff x="2159" y="2604"/>
                <a:chExt cx="291" cy="77"/>
              </a:xfrm>
            </p:grpSpPr>
            <p:sp>
              <p:nvSpPr>
                <p:cNvPr id="103" name="Freeform 135"/>
                <p:cNvSpPr>
                  <a:spLocks noChangeArrowheads="1"/>
                </p:cNvSpPr>
                <p:nvPr/>
              </p:nvSpPr>
              <p:spPr bwMode="auto">
                <a:xfrm>
                  <a:off x="2159" y="2604"/>
                  <a:ext cx="292" cy="78"/>
                </a:xfrm>
                <a:custGeom>
                  <a:avLst/>
                  <a:gdLst>
                    <a:gd name="T0" fmla="*/ 0 w 1288"/>
                    <a:gd name="T1" fmla="*/ 344 h 345"/>
                    <a:gd name="T2" fmla="*/ 0 w 1288"/>
                    <a:gd name="T3" fmla="*/ 85 h 345"/>
                    <a:gd name="T4" fmla="*/ 85 w 1288"/>
                    <a:gd name="T5" fmla="*/ 0 h 345"/>
                    <a:gd name="T6" fmla="*/ 1287 w 1288"/>
                    <a:gd name="T7" fmla="*/ 0 h 345"/>
                    <a:gd name="T8" fmla="*/ 1287 w 1288"/>
                    <a:gd name="T9" fmla="*/ 257 h 345"/>
                    <a:gd name="T10" fmla="*/ 1200 w 1288"/>
                    <a:gd name="T11" fmla="*/ 344 h 345"/>
                    <a:gd name="T12" fmla="*/ 0 w 128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7" y="0"/>
                      </a:lnTo>
                      <a:lnTo>
                        <a:pt x="1287" y="257"/>
                      </a:lnTo>
                      <a:lnTo>
                        <a:pt x="120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Freeform 136"/>
                <p:cNvSpPr>
                  <a:spLocks noChangeArrowheads="1"/>
                </p:cNvSpPr>
                <p:nvPr/>
              </p:nvSpPr>
              <p:spPr bwMode="auto">
                <a:xfrm>
                  <a:off x="2159" y="2604"/>
                  <a:ext cx="292" cy="20"/>
                </a:xfrm>
                <a:custGeom>
                  <a:avLst/>
                  <a:gdLst>
                    <a:gd name="T0" fmla="*/ 0 w 1288"/>
                    <a:gd name="T1" fmla="*/ 85 h 86"/>
                    <a:gd name="T2" fmla="*/ 85 w 1288"/>
                    <a:gd name="T3" fmla="*/ 0 h 86"/>
                    <a:gd name="T4" fmla="*/ 1287 w 1288"/>
                    <a:gd name="T5" fmla="*/ 0 h 86"/>
                    <a:gd name="T6" fmla="*/ 1200 w 1288"/>
                    <a:gd name="T7" fmla="*/ 85 h 86"/>
                    <a:gd name="T8" fmla="*/ 0 w 128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7" y="0"/>
                      </a:lnTo>
                      <a:lnTo>
                        <a:pt x="120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Freeform 137"/>
                <p:cNvSpPr>
                  <a:spLocks noChangeArrowheads="1"/>
                </p:cNvSpPr>
                <p:nvPr/>
              </p:nvSpPr>
              <p:spPr bwMode="auto">
                <a:xfrm>
                  <a:off x="2431" y="2604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9" name="Oval 138"/>
            <p:cNvSpPr>
              <a:spLocks noChangeArrowheads="1"/>
            </p:cNvSpPr>
            <p:nvPr/>
          </p:nvSpPr>
          <p:spPr bwMode="auto">
            <a:xfrm>
              <a:off x="2188" y="2640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9"/>
            <p:cNvSpPr>
              <a:spLocks noChangeArrowheads="1"/>
            </p:cNvSpPr>
            <p:nvPr/>
          </p:nvSpPr>
          <p:spPr bwMode="auto">
            <a:xfrm>
              <a:off x="2120" y="2850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148"/>
          <p:cNvGrpSpPr>
            <a:grpSpLocks/>
          </p:cNvGrpSpPr>
          <p:nvPr/>
        </p:nvGrpSpPr>
        <p:grpSpPr bwMode="auto">
          <a:xfrm>
            <a:off x="3403600" y="5157788"/>
            <a:ext cx="482600" cy="709612"/>
            <a:chOff x="2188" y="3052"/>
            <a:chExt cx="304" cy="447"/>
          </a:xfrm>
        </p:grpSpPr>
        <p:grpSp>
          <p:nvGrpSpPr>
            <p:cNvPr id="79" name="Group 149"/>
            <p:cNvGrpSpPr>
              <a:grpSpLocks/>
            </p:cNvGrpSpPr>
            <p:nvPr/>
          </p:nvGrpSpPr>
          <p:grpSpPr bwMode="auto">
            <a:xfrm>
              <a:off x="2188" y="3052"/>
              <a:ext cx="304" cy="447"/>
              <a:chOff x="2188" y="3052"/>
              <a:chExt cx="304" cy="447"/>
            </a:xfrm>
          </p:grpSpPr>
          <p:grpSp>
            <p:nvGrpSpPr>
              <p:cNvPr id="81" name="Group 150"/>
              <p:cNvGrpSpPr>
                <a:grpSpLocks/>
              </p:cNvGrpSpPr>
              <p:nvPr/>
            </p:nvGrpSpPr>
            <p:grpSpPr bwMode="auto">
              <a:xfrm>
                <a:off x="2188" y="3123"/>
                <a:ext cx="304" cy="376"/>
                <a:chOff x="2188" y="3123"/>
                <a:chExt cx="304" cy="376"/>
              </a:xfrm>
            </p:grpSpPr>
            <p:sp>
              <p:nvSpPr>
                <p:cNvPr id="86" name="Freeform 151"/>
                <p:cNvSpPr>
                  <a:spLocks noChangeArrowheads="1"/>
                </p:cNvSpPr>
                <p:nvPr/>
              </p:nvSpPr>
              <p:spPr bwMode="auto">
                <a:xfrm>
                  <a:off x="2188" y="3123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152"/>
                <p:cNvSpPr>
                  <a:spLocks noChangeArrowheads="1"/>
                </p:cNvSpPr>
                <p:nvPr/>
              </p:nvSpPr>
              <p:spPr bwMode="auto">
                <a:xfrm>
                  <a:off x="2188" y="3123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153"/>
                <p:cNvSpPr>
                  <a:spLocks noChangeArrowheads="1"/>
                </p:cNvSpPr>
                <p:nvPr/>
              </p:nvSpPr>
              <p:spPr bwMode="auto">
                <a:xfrm>
                  <a:off x="2416" y="3123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154"/>
              <p:cNvGrpSpPr>
                <a:grpSpLocks/>
              </p:cNvGrpSpPr>
              <p:nvPr/>
            </p:nvGrpSpPr>
            <p:grpSpPr bwMode="auto">
              <a:xfrm>
                <a:off x="2258" y="3052"/>
                <a:ext cx="234" cy="77"/>
                <a:chOff x="2258" y="3052"/>
                <a:chExt cx="234" cy="77"/>
              </a:xfrm>
            </p:grpSpPr>
            <p:sp>
              <p:nvSpPr>
                <p:cNvPr id="83" name="Freeform 155"/>
                <p:cNvSpPr>
                  <a:spLocks noChangeArrowheads="1"/>
                </p:cNvSpPr>
                <p:nvPr/>
              </p:nvSpPr>
              <p:spPr bwMode="auto">
                <a:xfrm>
                  <a:off x="2258" y="3052"/>
                  <a:ext cx="235" cy="78"/>
                </a:xfrm>
                <a:custGeom>
                  <a:avLst/>
                  <a:gdLst>
                    <a:gd name="T0" fmla="*/ 0 w 1037"/>
                    <a:gd name="T1" fmla="*/ 344 h 345"/>
                    <a:gd name="T2" fmla="*/ 0 w 1037"/>
                    <a:gd name="T3" fmla="*/ 85 h 345"/>
                    <a:gd name="T4" fmla="*/ 85 w 1037"/>
                    <a:gd name="T5" fmla="*/ 0 h 345"/>
                    <a:gd name="T6" fmla="*/ 1036 w 1037"/>
                    <a:gd name="T7" fmla="*/ 0 h 345"/>
                    <a:gd name="T8" fmla="*/ 1036 w 1037"/>
                    <a:gd name="T9" fmla="*/ 257 h 345"/>
                    <a:gd name="T10" fmla="*/ 949 w 1037"/>
                    <a:gd name="T11" fmla="*/ 344 h 345"/>
                    <a:gd name="T12" fmla="*/ 0 w 1037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7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1036" y="257"/>
                      </a:lnTo>
                      <a:lnTo>
                        <a:pt x="949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156"/>
                <p:cNvSpPr>
                  <a:spLocks noChangeArrowheads="1"/>
                </p:cNvSpPr>
                <p:nvPr/>
              </p:nvSpPr>
              <p:spPr bwMode="auto">
                <a:xfrm>
                  <a:off x="2258" y="3052"/>
                  <a:ext cx="235" cy="20"/>
                </a:xfrm>
                <a:custGeom>
                  <a:avLst/>
                  <a:gdLst>
                    <a:gd name="T0" fmla="*/ 0 w 1037"/>
                    <a:gd name="T1" fmla="*/ 85 h 86"/>
                    <a:gd name="T2" fmla="*/ 85 w 1037"/>
                    <a:gd name="T3" fmla="*/ 0 h 86"/>
                    <a:gd name="T4" fmla="*/ 1036 w 1037"/>
                    <a:gd name="T5" fmla="*/ 0 h 86"/>
                    <a:gd name="T6" fmla="*/ 949 w 1037"/>
                    <a:gd name="T7" fmla="*/ 85 h 86"/>
                    <a:gd name="T8" fmla="*/ 0 w 1037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949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57"/>
                <p:cNvSpPr>
                  <a:spLocks noChangeArrowheads="1"/>
                </p:cNvSpPr>
                <p:nvPr/>
              </p:nvSpPr>
              <p:spPr bwMode="auto">
                <a:xfrm>
                  <a:off x="2473" y="30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" name="Freeform 158"/>
            <p:cNvSpPr>
              <a:spLocks noChangeArrowheads="1"/>
            </p:cNvSpPr>
            <p:nvPr/>
          </p:nvSpPr>
          <p:spPr bwMode="auto">
            <a:xfrm>
              <a:off x="2250" y="3156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59"/>
          <p:cNvGrpSpPr>
            <a:grpSpLocks/>
          </p:cNvGrpSpPr>
          <p:nvPr/>
        </p:nvGrpSpPr>
        <p:grpSpPr bwMode="auto">
          <a:xfrm>
            <a:off x="4125912" y="5157788"/>
            <a:ext cx="598488" cy="709612"/>
            <a:chOff x="2489" y="3052"/>
            <a:chExt cx="377" cy="447"/>
          </a:xfrm>
        </p:grpSpPr>
        <p:grpSp>
          <p:nvGrpSpPr>
            <p:cNvPr id="68" name="Group 160"/>
            <p:cNvGrpSpPr>
              <a:grpSpLocks/>
            </p:cNvGrpSpPr>
            <p:nvPr/>
          </p:nvGrpSpPr>
          <p:grpSpPr bwMode="auto">
            <a:xfrm>
              <a:off x="2489" y="3052"/>
              <a:ext cx="377" cy="447"/>
              <a:chOff x="2489" y="3052"/>
              <a:chExt cx="377" cy="447"/>
            </a:xfrm>
          </p:grpSpPr>
          <p:grpSp>
            <p:nvGrpSpPr>
              <p:cNvPr id="71" name="Group 161"/>
              <p:cNvGrpSpPr>
                <a:grpSpLocks/>
              </p:cNvGrpSpPr>
              <p:nvPr/>
            </p:nvGrpSpPr>
            <p:grpSpPr bwMode="auto">
              <a:xfrm>
                <a:off x="2489" y="3123"/>
                <a:ext cx="377" cy="376"/>
                <a:chOff x="2489" y="3123"/>
                <a:chExt cx="377" cy="376"/>
              </a:xfrm>
            </p:grpSpPr>
            <p:sp>
              <p:nvSpPr>
                <p:cNvPr id="76" name="Freeform 162"/>
                <p:cNvSpPr>
                  <a:spLocks noChangeArrowheads="1"/>
                </p:cNvSpPr>
                <p:nvPr/>
              </p:nvSpPr>
              <p:spPr bwMode="auto">
                <a:xfrm>
                  <a:off x="2489" y="3123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163"/>
                <p:cNvSpPr>
                  <a:spLocks noChangeArrowheads="1"/>
                </p:cNvSpPr>
                <p:nvPr/>
              </p:nvSpPr>
              <p:spPr bwMode="auto">
                <a:xfrm>
                  <a:off x="2489" y="3123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164"/>
                <p:cNvSpPr>
                  <a:spLocks noChangeArrowheads="1"/>
                </p:cNvSpPr>
                <p:nvPr/>
              </p:nvSpPr>
              <p:spPr bwMode="auto">
                <a:xfrm>
                  <a:off x="2773" y="3123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165"/>
              <p:cNvGrpSpPr>
                <a:grpSpLocks/>
              </p:cNvGrpSpPr>
              <p:nvPr/>
            </p:nvGrpSpPr>
            <p:grpSpPr bwMode="auto">
              <a:xfrm>
                <a:off x="2575" y="3052"/>
                <a:ext cx="291" cy="77"/>
                <a:chOff x="2575" y="3052"/>
                <a:chExt cx="291" cy="77"/>
              </a:xfrm>
            </p:grpSpPr>
            <p:sp>
              <p:nvSpPr>
                <p:cNvPr id="73" name="Freeform 166"/>
                <p:cNvSpPr>
                  <a:spLocks noChangeArrowheads="1"/>
                </p:cNvSpPr>
                <p:nvPr/>
              </p:nvSpPr>
              <p:spPr bwMode="auto">
                <a:xfrm>
                  <a:off x="2575" y="3052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167"/>
                <p:cNvSpPr>
                  <a:spLocks noChangeArrowheads="1"/>
                </p:cNvSpPr>
                <p:nvPr/>
              </p:nvSpPr>
              <p:spPr bwMode="auto">
                <a:xfrm>
                  <a:off x="2575" y="3052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68"/>
                <p:cNvSpPr>
                  <a:spLocks noChangeArrowheads="1"/>
                </p:cNvSpPr>
                <p:nvPr/>
              </p:nvSpPr>
              <p:spPr bwMode="auto">
                <a:xfrm>
                  <a:off x="2847" y="30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9" name="Oval 169"/>
            <p:cNvSpPr>
              <a:spLocks noChangeArrowheads="1"/>
            </p:cNvSpPr>
            <p:nvPr/>
          </p:nvSpPr>
          <p:spPr bwMode="auto">
            <a:xfrm>
              <a:off x="2604" y="3088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70"/>
            <p:cNvSpPr>
              <a:spLocks noChangeArrowheads="1"/>
            </p:cNvSpPr>
            <p:nvPr/>
          </p:nvSpPr>
          <p:spPr bwMode="auto">
            <a:xfrm>
              <a:off x="2536" y="3298"/>
              <a:ext cx="198" cy="84"/>
            </a:xfrm>
            <a:custGeom>
              <a:avLst/>
              <a:gdLst>
                <a:gd name="T0" fmla="*/ 107 w 874"/>
                <a:gd name="T1" fmla="*/ 0 h 372"/>
                <a:gd name="T2" fmla="*/ 764 w 874"/>
                <a:gd name="T3" fmla="*/ 0 h 372"/>
                <a:gd name="T4" fmla="*/ 873 w 874"/>
                <a:gd name="T5" fmla="*/ 107 h 372"/>
                <a:gd name="T6" fmla="*/ 873 w 874"/>
                <a:gd name="T7" fmla="*/ 262 h 372"/>
                <a:gd name="T8" fmla="*/ 764 w 874"/>
                <a:gd name="T9" fmla="*/ 371 h 372"/>
                <a:gd name="T10" fmla="*/ 107 w 874"/>
                <a:gd name="T11" fmla="*/ 371 h 372"/>
                <a:gd name="T12" fmla="*/ 0 w 874"/>
                <a:gd name="T13" fmla="*/ 262 h 372"/>
                <a:gd name="T14" fmla="*/ 0 w 874"/>
                <a:gd name="T15" fmla="*/ 107 h 372"/>
                <a:gd name="T16" fmla="*/ 107 w 87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2">
                  <a:moveTo>
                    <a:pt x="107" y="0"/>
                  </a:moveTo>
                  <a:lnTo>
                    <a:pt x="764" y="0"/>
                  </a:lnTo>
                  <a:lnTo>
                    <a:pt x="873" y="107"/>
                  </a:lnTo>
                  <a:lnTo>
                    <a:pt x="873" y="262"/>
                  </a:lnTo>
                  <a:lnTo>
                    <a:pt x="764" y="371"/>
                  </a:lnTo>
                  <a:lnTo>
                    <a:pt x="107" y="371"/>
                  </a:lnTo>
                  <a:lnTo>
                    <a:pt x="0" y="262"/>
                  </a:lnTo>
                  <a:lnTo>
                    <a:pt x="0" y="107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6842" y="1598614"/>
            <a:ext cx="4613357" cy="827087"/>
            <a:chOff x="1071580" y="1598614"/>
            <a:chExt cx="4141788" cy="827087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071580" y="1598614"/>
              <a:ext cx="4141787" cy="2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3524268" y="1752600"/>
              <a:ext cx="614362" cy="673100"/>
              <a:chOff x="2096" y="1292"/>
              <a:chExt cx="387" cy="424"/>
            </a:xfrm>
          </p:grpSpPr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2122" y="1403"/>
                <a:ext cx="316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 dirty="0"/>
                  <a:t>S</a:t>
                </a:r>
                <a:r>
                  <a:rPr lang="en-GB" altLang="en-US" b="1" baseline="-25000" dirty="0"/>
                  <a:t>0</a:t>
                </a:r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175143" y="1924050"/>
              <a:ext cx="573087" cy="1588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811731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221181" y="1928813"/>
              <a:ext cx="490537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/>
                <a:t>…</a:t>
              </a:r>
            </a:p>
          </p:txBody>
        </p:sp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4767281" y="1928813"/>
              <a:ext cx="446087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</a:pPr>
              <a:r>
                <a:rPr lang="en-GB" altLang="en-US" b="1" dirty="0"/>
                <a:t>S</a:t>
              </a:r>
              <a:r>
                <a:rPr lang="en-GB" altLang="en-US" b="1" baseline="-25000" dirty="0"/>
                <a:t>i</a:t>
              </a:r>
              <a:endParaRPr lang="en-GB" altLang="en-US" b="1" dirty="0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4786331" y="1752600"/>
              <a:ext cx="1587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5194318" y="1752600"/>
              <a:ext cx="1587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638568" y="1873250"/>
              <a:ext cx="458787" cy="1588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73168" y="1752600"/>
              <a:ext cx="1809750" cy="673101"/>
              <a:chOff x="1498600" y="2286000"/>
              <a:chExt cx="1809750" cy="673101"/>
            </a:xfrm>
          </p:grpSpPr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498600" y="2462213"/>
                <a:ext cx="501650" cy="49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 dirty="0"/>
                  <a:t>S</a:t>
                </a:r>
                <a:r>
                  <a:rPr lang="en-GB" altLang="en-US" b="1" baseline="-25000" dirty="0"/>
                  <a:t>0</a:t>
                </a: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509712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19300" y="2286000"/>
                <a:ext cx="1587" cy="30480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2044700" y="2286000"/>
                <a:ext cx="614362" cy="673100"/>
                <a:chOff x="1277" y="1292"/>
                <a:chExt cx="387" cy="424"/>
              </a:xfrm>
            </p:grpSpPr>
            <p:sp>
              <p:nvSpPr>
                <p:cNvPr id="51" name="Line 30"/>
                <p:cNvSpPr>
                  <a:spLocks noChangeShapeType="1"/>
                </p:cNvSpPr>
                <p:nvPr/>
              </p:nvSpPr>
              <p:spPr bwMode="auto">
                <a:xfrm>
                  <a:off x="1277" y="1400"/>
                  <a:ext cx="361" cy="1"/>
                </a:xfrm>
                <a:prstGeom prst="line">
                  <a:avLst/>
                </a:prstGeom>
                <a:noFill/>
                <a:ln w="5076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06" y="1403"/>
                  <a:ext cx="309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hangingPunct="0">
                    <a:lnSpc>
                      <a:spcPct val="122000"/>
                    </a:lnSpc>
                    <a:buClr>
                      <a:srgbClr val="000000"/>
                    </a:buClr>
                    <a:buSzPct val="45000"/>
                    <a:buFont typeface="Times New Roman" pitchFamily="18" charset="0"/>
                    <a:buNone/>
                  </a:pPr>
                  <a:r>
                    <a:rPr lang="en-GB" altLang="en-US" b="1" dirty="0"/>
                    <a:t>…</a:t>
                  </a:r>
                  <a:endParaRPr lang="en-GB" altLang="en-US" b="1" baseline="-25000" dirty="0"/>
                </a:p>
              </p:txBody>
            </p:sp>
            <p:sp>
              <p:nvSpPr>
                <p:cNvPr id="53" name="Line 32"/>
                <p:cNvSpPr>
                  <a:spLocks noChangeShapeType="1"/>
                </p:cNvSpPr>
                <p:nvPr/>
              </p:nvSpPr>
              <p:spPr bwMode="auto">
                <a:xfrm>
                  <a:off x="1663" y="1292"/>
                  <a:ext cx="1" cy="192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3"/>
              <p:cNvGrpSpPr>
                <a:grpSpLocks/>
              </p:cNvGrpSpPr>
              <p:nvPr/>
            </p:nvGrpSpPr>
            <p:grpSpPr bwMode="auto">
              <a:xfrm>
                <a:off x="2695575" y="2286000"/>
                <a:ext cx="612775" cy="673100"/>
                <a:chOff x="1687" y="1292"/>
                <a:chExt cx="386" cy="424"/>
              </a:xfrm>
            </p:grpSpPr>
            <p:sp>
              <p:nvSpPr>
                <p:cNvPr id="48" name="Line 34"/>
                <p:cNvSpPr>
                  <a:spLocks noChangeShapeType="1"/>
                </p:cNvSpPr>
                <p:nvPr/>
              </p:nvSpPr>
              <p:spPr bwMode="auto">
                <a:xfrm>
                  <a:off x="1687" y="1400"/>
                  <a:ext cx="361" cy="1"/>
                </a:xfrm>
                <a:prstGeom prst="line">
                  <a:avLst/>
                </a:prstGeom>
                <a:noFill/>
                <a:ln w="5076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13" y="1403"/>
                  <a:ext cx="316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hangingPunct="0">
                    <a:lnSpc>
                      <a:spcPct val="122000"/>
                    </a:lnSpc>
                    <a:buClr>
                      <a:srgbClr val="000000"/>
                    </a:buClr>
                    <a:buSzPct val="45000"/>
                    <a:buFont typeface="Times New Roman" pitchFamily="18" charset="0"/>
                    <a:buNone/>
                  </a:pPr>
                  <a:r>
                    <a:rPr lang="en-GB" altLang="en-US" b="1" dirty="0" err="1"/>
                    <a:t>S</a:t>
                  </a:r>
                  <a:r>
                    <a:rPr lang="en-GB" altLang="en-US" b="1" baseline="-25000" dirty="0" err="1"/>
                    <a:t>k</a:t>
                  </a:r>
                  <a:endParaRPr lang="en-GB" altLang="en-US" b="1" baseline="-25000" dirty="0"/>
                </a:p>
              </p:txBody>
            </p:sp>
            <p:sp>
              <p:nvSpPr>
                <p:cNvPr id="50" name="Line 36"/>
                <p:cNvSpPr>
                  <a:spLocks noChangeShapeType="1"/>
                </p:cNvSpPr>
                <p:nvPr/>
              </p:nvSpPr>
              <p:spPr bwMode="auto">
                <a:xfrm>
                  <a:off x="2072" y="1292"/>
                  <a:ext cx="1" cy="192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2160587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2809875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2695575" y="2508250"/>
                <a:ext cx="344487" cy="1588"/>
              </a:xfrm>
              <a:prstGeom prst="line">
                <a:avLst/>
              </a:prstGeom>
              <a:noFill/>
              <a:ln w="50760">
                <a:solidFill>
                  <a:srgbClr val="00DF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3524268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4175143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43"/>
            <p:cNvSpPr txBox="1">
              <a:spLocks noChangeArrowheads="1"/>
            </p:cNvSpPr>
            <p:nvPr/>
          </p:nvSpPr>
          <p:spPr bwMode="auto">
            <a:xfrm>
              <a:off x="2964674" y="1881434"/>
              <a:ext cx="490537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/>
                <a:t>…</a:t>
              </a:r>
            </a:p>
          </p:txBody>
        </p:sp>
      </p:grpSp>
      <p:sp>
        <p:nvSpPr>
          <p:cNvPr id="180" name="Text Box 43"/>
          <p:cNvSpPr txBox="1">
            <a:spLocks noChangeArrowheads="1"/>
          </p:cNvSpPr>
          <p:nvPr/>
        </p:nvSpPr>
        <p:spPr bwMode="auto">
          <a:xfrm>
            <a:off x="2641521" y="3462338"/>
            <a:ext cx="4905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…</a:t>
            </a:r>
          </a:p>
        </p:txBody>
      </p:sp>
      <p:sp>
        <p:nvSpPr>
          <p:cNvPr id="181" name="Text Box 43"/>
          <p:cNvSpPr txBox="1">
            <a:spLocks noChangeArrowheads="1"/>
          </p:cNvSpPr>
          <p:nvPr/>
        </p:nvSpPr>
        <p:spPr bwMode="auto">
          <a:xfrm>
            <a:off x="2728831" y="4376737"/>
            <a:ext cx="4905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5215077" y="2112361"/>
                <a:ext cx="3911616" cy="425966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360" tIns="25560" rIns="63360" bIns="25560">
                <a:noAutofit/>
              </a:bodyPr>
              <a:lstStyle/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000" i="1" dirty="0"/>
                  <a:t>n</a:t>
                </a:r>
                <a:r>
                  <a:rPr lang="zh-CN" altLang="en-US" sz="2000" dirty="0"/>
                  <a:t>个任务，</a:t>
                </a:r>
                <a:r>
                  <a:rPr lang="en-US" altLang="zh-CN" sz="2000" i="1" dirty="0"/>
                  <a:t>k</a:t>
                </a:r>
                <a:r>
                  <a:rPr lang="zh-CN" altLang="en-US" sz="2000" dirty="0"/>
                  <a:t>个流水线阶段</a:t>
                </a:r>
                <a:endParaRPr lang="en-US" altLang="zh-CN" sz="20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000" dirty="0"/>
                  <a:t>单个任务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=</a:t>
                </a:r>
                <a:r>
                  <a:rPr lang="en-US" altLang="zh-CN" sz="2000" i="1" dirty="0"/>
                  <a:t> ∑</a:t>
                </a:r>
                <a:r>
                  <a:rPr lang="en-US" altLang="zh-CN" sz="2000" i="1" baseline="-25000" dirty="0"/>
                  <a:t>(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i="1" baseline="-25000" dirty="0"/>
                  <a:t>&lt;k)</a:t>
                </a:r>
                <a:r>
                  <a:rPr lang="en-US" altLang="zh-CN" sz="2000" i="1" dirty="0"/>
                  <a:t>S</a:t>
                </a:r>
                <a:r>
                  <a:rPr lang="en-US" altLang="zh-CN" sz="2000" i="1" baseline="-25000" dirty="0"/>
                  <a:t>i</a:t>
                </a:r>
                <a:endParaRPr lang="en-US" altLang="zh-CN" sz="20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000" i="1" dirty="0" err="1"/>
                  <a:t>T</a:t>
                </a:r>
                <a:r>
                  <a:rPr lang="en-US" altLang="zh-CN" sz="2000" i="1" baseline="-25000" dirty="0" err="1"/>
                  <a:t>serial</a:t>
                </a:r>
                <a:r>
                  <a:rPr lang="en-US" altLang="zh-CN" sz="2000" i="1" dirty="0"/>
                  <a:t>= n∑</a:t>
                </a:r>
                <a:r>
                  <a:rPr lang="en-US" altLang="zh-CN" sz="2000" i="1" baseline="-25000" dirty="0"/>
                  <a:t>(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i="1" baseline="-25000" dirty="0"/>
                  <a:t>&lt;k)</a:t>
                </a:r>
                <a:r>
                  <a:rPr lang="en-US" altLang="zh-CN" sz="2000" i="1" dirty="0"/>
                  <a:t>S</a:t>
                </a:r>
                <a:r>
                  <a:rPr lang="en-US" altLang="zh-CN" sz="2000" i="1" baseline="-25000" dirty="0"/>
                  <a:t>i</a:t>
                </a: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000" i="1" dirty="0" err="1"/>
                  <a:t>T</a:t>
                </a:r>
                <a:r>
                  <a:rPr lang="en-US" altLang="zh-CN" sz="2000" i="1" baseline="-25000" dirty="0" err="1"/>
                  <a:t>parallel</a:t>
                </a:r>
                <a:r>
                  <a:rPr lang="en-US" altLang="zh-CN" sz="2000" i="1" baseline="-25000" dirty="0"/>
                  <a:t> </a:t>
                </a:r>
                <a:r>
                  <a:rPr lang="en-US" altLang="zh-CN" sz="2000" i="1" dirty="0"/>
                  <a:t>= (n/k+</a:t>
                </a:r>
                <a:r>
                  <a:rPr lang="en-US" altLang="zh-CN" sz="2000" dirty="0"/>
                  <a:t>1</a:t>
                </a:r>
                <a:r>
                  <a:rPr lang="en-US" altLang="zh-CN" sz="2000" i="1" dirty="0"/>
                  <a:t>)∑</a:t>
                </a:r>
                <a:r>
                  <a:rPr lang="en-US" altLang="zh-CN" sz="2000" i="1" baseline="-25000" dirty="0"/>
                  <a:t>(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i="1" baseline="-25000" dirty="0"/>
                  <a:t>&lt;k)</a:t>
                </a:r>
                <a:r>
                  <a:rPr lang="en-US" altLang="zh-CN" sz="2000" i="1" dirty="0"/>
                  <a:t>S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i="1" dirty="0"/>
                  <a:t>+∑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i="1" baseline="-25000" dirty="0"/>
                  <a:t>&lt;((n-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i="1" baseline="-25000" dirty="0"/>
                  <a:t>) %k)</a:t>
                </a:r>
                <a:r>
                  <a:rPr lang="en-US" altLang="zh-CN" sz="2000" i="1" dirty="0"/>
                  <a:t>S</a:t>
                </a:r>
                <a:r>
                  <a:rPr lang="en-US" altLang="zh-CN" sz="2000" i="1" baseline="-25000" dirty="0"/>
                  <a:t>i</a:t>
                </a: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parallel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∑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&lt;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kSi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b="0" i="1" dirty="0" smtClean="0"/>
                          <m:t>+</m:t>
                        </m:r>
                        <m:r>
                          <m:rPr>
                            <m:nor/>
                          </m:rPr>
                          <a:rPr lang="en-US" altLang="zh-CN" sz="2000" b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b="0" i="1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∑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&lt;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+∑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&lt;((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b="0" i="1" baseline="-25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 b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b="0" i="1" baseline="-2500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 %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 </m:t>
                        </m:r>
                      </m:den>
                    </m:f>
                  </m:oMath>
                </a14:m>
                <a:r>
                  <a:rPr lang="en-US" altLang="zh-CN" sz="2000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i="1" dirty="0" smtClean="0"/>
                          <m:t>+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∑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&lt;((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) %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 </m:t>
                        </m:r>
                      </m:den>
                    </m:f>
                  </m:oMath>
                </a14:m>
                <a:endParaRPr lang="en-US" altLang="zh-CN" sz="2000" i="1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000" dirty="0"/>
                  <a:t>可能</a:t>
                </a:r>
                <a:r>
                  <a:rPr lang="en-GB" altLang="en-US" sz="2000" dirty="0"/>
                  <a:t>speedup = </a:t>
                </a:r>
                <a:r>
                  <a:rPr lang="zh-CN" altLang="en-US" sz="2000" dirty="0"/>
                  <a:t>流水阶段数量</a:t>
                </a:r>
                <a:endParaRPr lang="en-GB" altLang="en-US" sz="20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000" dirty="0"/>
                  <a:t>不均衡的流水阶段长度降低</a:t>
                </a:r>
                <a:r>
                  <a:rPr lang="en-GB" altLang="en-US" sz="2000" dirty="0"/>
                  <a:t>speedup</a:t>
                </a:r>
              </a:p>
            </p:txBody>
          </p:sp>
        </mc:Choice>
        <mc:Fallback xmlns="">
          <p:sp>
            <p:nvSpPr>
              <p:cNvPr id="1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215077" y="2112361"/>
                <a:ext cx="3911616" cy="4259660"/>
              </a:xfrm>
              <a:blipFill>
                <a:blip r:embed="rId2"/>
                <a:stretch>
                  <a:fillRect l="-1246" t="-1433" r="-2336" b="-243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 Box 43"/>
          <p:cNvSpPr txBox="1">
            <a:spLocks noChangeArrowheads="1"/>
          </p:cNvSpPr>
          <p:nvPr/>
        </p:nvSpPr>
        <p:spPr bwMode="auto">
          <a:xfrm>
            <a:off x="1877842" y="2695746"/>
            <a:ext cx="362021" cy="3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185" name="Text Box 43"/>
          <p:cNvSpPr txBox="1">
            <a:spLocks noChangeArrowheads="1"/>
          </p:cNvSpPr>
          <p:nvPr/>
        </p:nvSpPr>
        <p:spPr bwMode="auto">
          <a:xfrm>
            <a:off x="3828979" y="5334000"/>
            <a:ext cx="362021" cy="3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2216150" y="2514600"/>
            <a:ext cx="450850" cy="576262"/>
            <a:chOff x="3433782" y="3495675"/>
            <a:chExt cx="450850" cy="576262"/>
          </a:xfrm>
        </p:grpSpPr>
        <p:sp>
          <p:nvSpPr>
            <p:cNvPr id="193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198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0" name="Text Box 43"/>
          <p:cNvSpPr txBox="1">
            <a:spLocks noChangeArrowheads="1"/>
          </p:cNvSpPr>
          <p:nvPr/>
        </p:nvSpPr>
        <p:spPr bwMode="auto">
          <a:xfrm>
            <a:off x="3789192" y="4557884"/>
            <a:ext cx="362021" cy="3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3998813" y="4376738"/>
            <a:ext cx="450850" cy="576262"/>
            <a:chOff x="3433782" y="3495675"/>
            <a:chExt cx="450850" cy="576262"/>
          </a:xfrm>
        </p:grpSpPr>
        <p:sp>
          <p:nvSpPr>
            <p:cNvPr id="202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207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9" name="Text Box 43"/>
          <p:cNvSpPr txBox="1">
            <a:spLocks noChangeArrowheads="1"/>
          </p:cNvSpPr>
          <p:nvPr/>
        </p:nvSpPr>
        <p:spPr bwMode="auto">
          <a:xfrm>
            <a:off x="4667179" y="5334000"/>
            <a:ext cx="362021" cy="3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210" name="组合 209"/>
          <p:cNvGrpSpPr/>
          <p:nvPr/>
        </p:nvGrpSpPr>
        <p:grpSpPr>
          <a:xfrm>
            <a:off x="4959350" y="5291138"/>
            <a:ext cx="450850" cy="576262"/>
            <a:chOff x="3433782" y="3495675"/>
            <a:chExt cx="450850" cy="576262"/>
          </a:xfrm>
        </p:grpSpPr>
        <p:sp>
          <p:nvSpPr>
            <p:cNvPr id="211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216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6" name="Text Box 43"/>
          <p:cNvSpPr txBox="1">
            <a:spLocks noChangeArrowheads="1"/>
          </p:cNvSpPr>
          <p:nvPr/>
        </p:nvSpPr>
        <p:spPr bwMode="auto">
          <a:xfrm>
            <a:off x="1782663" y="3657600"/>
            <a:ext cx="362021" cy="3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237" name="Text Box 43"/>
          <p:cNvSpPr txBox="1">
            <a:spLocks noChangeArrowheads="1"/>
          </p:cNvSpPr>
          <p:nvPr/>
        </p:nvSpPr>
        <p:spPr bwMode="auto">
          <a:xfrm>
            <a:off x="1096863" y="2695746"/>
            <a:ext cx="362021" cy="3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239" name="Text Box 20"/>
          <p:cNvSpPr txBox="1">
            <a:spLocks noChangeArrowheads="1"/>
          </p:cNvSpPr>
          <p:nvPr/>
        </p:nvSpPr>
        <p:spPr bwMode="auto">
          <a:xfrm>
            <a:off x="52287" y="5998101"/>
            <a:ext cx="1327151" cy="49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7349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4" grpId="0" animBg="1"/>
      <p:bldP spid="182" grpId="0" uiExpand="1" build="p"/>
      <p:bldP spid="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D19-91FC-4F2A-AFBE-D79E33B1B59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511314"/>
            <a:ext cx="815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Example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33400" y="1219200"/>
            <a:ext cx="7924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累加数组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中所有元素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for (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 = 0;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 &lt; n;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++)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sum + a[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];</a:t>
            </a:r>
          </a:p>
          <a:p>
            <a:endParaRPr lang="en-US" altLang="zh-CN" b="1" dirty="0">
              <a:solidFill>
                <a:schemeClr val="accent2"/>
              </a:solidFill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循环展开如下：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sum = sum + a[0];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sum + a[1];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sum + a[2];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sum + a[3];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sum = sum + a[4];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	.		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		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1FBB73-6930-4956-9154-37610416F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4057650" cy="99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A6A4D-3846-4313-86D9-1D4279E2E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19" y="2717214"/>
            <a:ext cx="3743325" cy="895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FD38A6-71C6-4108-8FD4-2ACF07A5F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9758"/>
            <a:ext cx="4319081" cy="12280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F63F6C-79CA-4E10-8B42-A68F24A64C25}"/>
              </a:ext>
            </a:extLst>
          </p:cNvPr>
          <p:cNvSpPr txBox="1"/>
          <p:nvPr/>
        </p:nvSpPr>
        <p:spPr>
          <a:xfrm>
            <a:off x="6248400" y="48695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级流水线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个任务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6F08-0B2D-4BD8-988E-106364EC5D7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68239" y="762000"/>
            <a:ext cx="6676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 for an unfolded loop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4772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5994</TotalTime>
  <Words>1788</Words>
  <Application>Microsoft Office PowerPoint</Application>
  <PresentationFormat>全屏显示(4:3)</PresentationFormat>
  <Paragraphs>375</Paragraphs>
  <Slides>41</Slides>
  <Notes>9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Arial</vt:lpstr>
      <vt:lpstr>Bookman Old Style</vt:lpstr>
      <vt:lpstr>Cambria Math</vt:lpstr>
      <vt:lpstr>Gill Sans MT</vt:lpstr>
      <vt:lpstr>Times New Roman</vt:lpstr>
      <vt:lpstr>Wingdings</vt:lpstr>
      <vt:lpstr>Wingdings 3</vt:lpstr>
      <vt:lpstr>质朴</vt:lpstr>
      <vt:lpstr>Pipelined Computations 流水线计算</vt:lpstr>
      <vt:lpstr>PowerPoint 演示文稿</vt:lpstr>
      <vt:lpstr>流水线例子</vt:lpstr>
      <vt:lpstr>流水线例子</vt:lpstr>
      <vt:lpstr>Traditional Pipeline Concept</vt:lpstr>
      <vt:lpstr>Traditional Pipeline Concept</vt:lpstr>
      <vt:lpstr>Speedup讨论</vt:lpstr>
      <vt:lpstr>PowerPoint 演示文稿</vt:lpstr>
      <vt:lpstr>PowerPoint 演示文稿</vt:lpstr>
      <vt:lpstr>PowerPoint 演示文稿</vt:lpstr>
      <vt:lpstr>Six Stage  Instruction Pipeline</vt:lpstr>
      <vt:lpstr>Timing Diagram for  Instruction Pipeline Operation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插入排序 Insertion Sort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Prime Number Generation  Sieve of Eratosthenes </vt:lpstr>
      <vt:lpstr>PowerPoint 演示文稿</vt:lpstr>
      <vt:lpstr>PowerPoint 演示文稿</vt:lpstr>
      <vt:lpstr>高斯消元法Gaussian Elimination (GE) 求解Ax=b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Amina Maarouf</dc:creator>
  <cp:lastModifiedBy>楷文 袁</cp:lastModifiedBy>
  <cp:revision>134</cp:revision>
  <dcterms:created xsi:type="dcterms:W3CDTF">2005-03-04T16:56:01Z</dcterms:created>
  <dcterms:modified xsi:type="dcterms:W3CDTF">2019-12-30T13:31:37Z</dcterms:modified>
</cp:coreProperties>
</file>